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79" r:id="rId7"/>
    <p:sldId id="282" r:id="rId8"/>
    <p:sldId id="281"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Explanation" id="{B9B51309-D148-4332-87C2-07BE32FBCA3B}">
          <p14:sldIdLst>
            <p14:sldId id="271"/>
            <p14:sldId id="279"/>
            <p14:sldId id="282"/>
            <p14:sldId id="281"/>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7" d="100"/>
          <a:sy n="67" d="100"/>
        </p:scale>
        <p:origin x="64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Income</c:v>
                </c:pt>
              </c:strCache>
            </c:strRef>
          </c:tx>
          <c:explosion val="8"/>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E7F-424E-A168-471E5EC811A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E7F-424E-A168-471E5EC811A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&lt;=50K a year</c:v>
                </c:pt>
                <c:pt idx="1">
                  <c:v>&gt;50K a year</c:v>
                </c:pt>
              </c:strCache>
            </c:strRef>
          </c:cat>
          <c:val>
            <c:numRef>
              <c:f>Sheet1!$B$2:$B$3</c:f>
              <c:numCache>
                <c:formatCode>General</c:formatCode>
                <c:ptCount val="2"/>
                <c:pt idx="0">
                  <c:v>24720</c:v>
                </c:pt>
                <c:pt idx="1">
                  <c:v>7841</c:v>
                </c:pt>
              </c:numCache>
            </c:numRef>
          </c:val>
          <c:extLst>
            <c:ext xmlns:c16="http://schemas.microsoft.com/office/drawing/2014/chart" uri="{C3380CC4-5D6E-409C-BE32-E72D297353CC}">
              <c16:uniqueId val="{00000000-8D33-4712-A1BF-81E56FA7F31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11/7/2019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11/7/2019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ensus.gov/en.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kaggle.com/uciml/adult-census-income/kerne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Income Prediction with</a:t>
            </a:r>
          </a:p>
        </p:txBody>
      </p:sp>
      <p:sp>
        <p:nvSpPr>
          <p:cNvPr id="3" name="Subtitle 2"/>
          <p:cNvSpPr>
            <a:spLocks noGrp="1"/>
          </p:cNvSpPr>
          <p:nvPr>
            <p:ph type="subTitle" idx="4294967295"/>
          </p:nvPr>
        </p:nvSpPr>
        <p:spPr>
          <a:xfrm>
            <a:off x="855620" y="2933105"/>
            <a:ext cx="9582736" cy="2156131"/>
          </a:xfrm>
        </p:spPr>
        <p:txBody>
          <a:bodyPr>
            <a:normAutofit fontScale="92500" lnSpcReduction="20000"/>
          </a:bodyPr>
          <a:lstStyle/>
          <a:p>
            <a:pPr marL="0" indent="0">
              <a:buNone/>
            </a:pPr>
            <a:r>
              <a:rPr lang="en-US" sz="2400" dirty="0">
                <a:solidFill>
                  <a:schemeClr val="bg1"/>
                </a:solidFill>
                <a:latin typeface="+mj-lt"/>
              </a:rPr>
              <a:t>Adult </a:t>
            </a:r>
            <a:r>
              <a:rPr lang="en-US" sz="2400" dirty="0" err="1">
                <a:solidFill>
                  <a:schemeClr val="bg1"/>
                </a:solidFill>
                <a:latin typeface="+mj-lt"/>
              </a:rPr>
              <a:t>Cencus</a:t>
            </a:r>
            <a:r>
              <a:rPr lang="en-US" sz="2400" dirty="0">
                <a:solidFill>
                  <a:schemeClr val="bg1"/>
                </a:solidFill>
                <a:latin typeface="+mj-lt"/>
              </a:rPr>
              <a:t> Income Datasets from UCI Machine Learning</a:t>
            </a:r>
          </a:p>
          <a:p>
            <a:r>
              <a:rPr lang="en-US" dirty="0">
                <a:solidFill>
                  <a:schemeClr val="bg1"/>
                </a:solidFill>
              </a:rPr>
              <a:t>This data was extracted from the </a:t>
            </a:r>
            <a:r>
              <a:rPr lang="en-US" dirty="0">
                <a:solidFill>
                  <a:schemeClr val="bg1"/>
                </a:solidFill>
                <a:hlinkClick r:id="rId3">
                  <a:extLst>
                    <a:ext uri="{A12FA001-AC4F-418D-AE19-62706E023703}">
                      <ahyp:hlinkClr xmlns:ahyp="http://schemas.microsoft.com/office/drawing/2018/hyperlinkcolor" val="tx"/>
                    </a:ext>
                  </a:extLst>
                </a:hlinkClick>
              </a:rPr>
              <a:t>1994 Census bureau database</a:t>
            </a:r>
            <a:r>
              <a:rPr lang="en-US" dirty="0">
                <a:solidFill>
                  <a:schemeClr val="bg1"/>
                </a:solidFill>
              </a:rPr>
              <a:t> by Ronny Kohavi and Barry Becker (Data Mining and Visualization, Silicon Graphics). A set of reasonably clean records was extracted using the following conditions: ((AAGE&gt;16) &amp;&amp; (AGI&gt;100) &amp;&amp; (AFNLWGT&gt;1) &amp;&amp; (HRSWK&gt;0)). </a:t>
            </a:r>
            <a:r>
              <a:rPr lang="en-US" i="1" dirty="0">
                <a:solidFill>
                  <a:schemeClr val="bg1"/>
                </a:solidFill>
              </a:rPr>
              <a:t>The prediction task is to determine whether a person makes over $50K a year</a:t>
            </a:r>
            <a:r>
              <a:rPr lang="en-US" dirty="0">
                <a:solidFill>
                  <a:schemeClr val="bg1"/>
                </a:solidFill>
              </a:rPr>
              <a:t>.</a:t>
            </a:r>
            <a:endParaRPr lang="en-US" sz="2400" dirty="0">
              <a:solidFill>
                <a:schemeClr val="bg1"/>
              </a:solidFill>
              <a:latin typeface="+mj-lt"/>
            </a:endParaRPr>
          </a:p>
          <a:p>
            <a:r>
              <a:rPr lang="en-US" sz="2400" dirty="0">
                <a:solidFill>
                  <a:schemeClr val="bg1"/>
                </a:solidFill>
                <a:latin typeface="+mj-lt"/>
              </a:rPr>
              <a:t>Source : </a:t>
            </a:r>
            <a:r>
              <a:rPr lang="en-US" sz="2400" dirty="0">
                <a:hlinkClick r:id="rId4"/>
              </a:rPr>
              <a:t>https://www.kaggle.com/uciml/adult-census-income/kernels</a:t>
            </a:r>
            <a:endParaRPr lang="en-US" sz="2400" dirty="0">
              <a:solidFill>
                <a:schemeClr val="bg1"/>
              </a:solidFill>
              <a:latin typeface="+mj-lt"/>
            </a:endParaRPr>
          </a:p>
        </p:txBody>
      </p:sp>
      <p:pic>
        <p:nvPicPr>
          <p:cNvPr id="4" name="Picture 3" descr="PowerPoin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11111"/>
            <a:ext cx="9740393" cy="640080"/>
          </a:xfrm>
        </p:spPr>
        <p:txBody>
          <a:bodyPr>
            <a:noAutofit/>
          </a:bodyPr>
          <a:lstStyle/>
          <a:p>
            <a:r>
              <a:rPr lang="en-US" sz="3200" b="1" dirty="0">
                <a:latin typeface="Segoe UI Light" panose="020B0502040204020203" pitchFamily="34" charset="0"/>
                <a:cs typeface="Segoe UI Light" panose="020B0502040204020203" pitchFamily="34" charset="0"/>
              </a:rPr>
              <a:t>Knowing your customer income level is so importance</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403586"/>
            <a:ext cx="8525933" cy="4577621"/>
          </a:xfrm>
          <a:prstGeom prst="rect">
            <a:avLst/>
          </a:prstGeom>
        </p:spPr>
      </p:pic>
      <p:sp>
        <p:nvSpPr>
          <p:cNvPr id="38" name="Content Placeholder 17"/>
          <p:cNvSpPr txBox="1">
            <a:spLocks/>
          </p:cNvSpPr>
          <p:nvPr/>
        </p:nvSpPr>
        <p:spPr>
          <a:xfrm>
            <a:off x="541610" y="1543181"/>
            <a:ext cx="487089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en-US" sz="2000" dirty="0">
                <a:latin typeface="Segoe UI" panose="020B0502040204020203" pitchFamily="34" charset="0"/>
                <a:cs typeface="Segoe UI" panose="020B0502040204020203" pitchFamily="34" charset="0"/>
              </a:rPr>
              <a:t>Beside knowing your customer’s </a:t>
            </a:r>
            <a:r>
              <a:rPr lang="en-US" sz="2000" dirty="0" err="1">
                <a:latin typeface="Segoe UI" panose="020B0502040204020203" pitchFamily="34" charset="0"/>
                <a:cs typeface="Segoe UI" panose="020B0502040204020203" pitchFamily="34" charset="0"/>
              </a:rPr>
              <a:t>demoghrapics</a:t>
            </a:r>
            <a:r>
              <a:rPr lang="en-US" sz="2000" dirty="0">
                <a:latin typeface="Segoe UI" panose="020B0502040204020203" pitchFamily="34" charset="0"/>
                <a:cs typeface="Segoe UI" panose="020B0502040204020203" pitchFamily="34" charset="0"/>
              </a:rPr>
              <a:t>, one of the key to build the business is knowing about how much money they have in current area.</a:t>
            </a:r>
          </a:p>
          <a:p>
            <a:pPr marL="0" lvl="0" indent="0">
              <a:lnSpc>
                <a:spcPct val="150000"/>
              </a:lnSpc>
              <a:spcAft>
                <a:spcPts val="600"/>
              </a:spcAft>
              <a:buNone/>
              <a:defRPr/>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17"/>
          <p:cNvSpPr txBox="1">
            <a:spLocks/>
          </p:cNvSpPr>
          <p:nvPr/>
        </p:nvSpPr>
        <p:spPr>
          <a:xfrm>
            <a:off x="541610" y="1543181"/>
            <a:ext cx="4870899" cy="339827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en-US" sz="2000" dirty="0">
                <a:latin typeface="Segoe UI" panose="020B0502040204020203" pitchFamily="34" charset="0"/>
                <a:cs typeface="Segoe UI" panose="020B0502040204020203" pitchFamily="34" charset="0"/>
              </a:rPr>
              <a:t>Some business can bankrupt if they don’t know the average annual income in current area.</a:t>
            </a:r>
          </a:p>
          <a:p>
            <a:pPr marL="0" lvl="0" indent="0">
              <a:lnSpc>
                <a:spcPct val="150000"/>
              </a:lnSpc>
              <a:spcAft>
                <a:spcPts val="600"/>
              </a:spcAft>
              <a:buNone/>
              <a:defRPr/>
            </a:pPr>
            <a:endParaRPr lang="en-US" sz="2000" dirty="0">
              <a:latin typeface="Segoe UI" panose="020B0502040204020203" pitchFamily="34" charset="0"/>
              <a:cs typeface="Segoe UI" panose="020B0502040204020203" pitchFamily="34" charset="0"/>
            </a:endParaRPr>
          </a:p>
          <a:p>
            <a:pPr marL="0" lvl="0" indent="0">
              <a:lnSpc>
                <a:spcPct val="150000"/>
              </a:lnSpc>
              <a:spcAft>
                <a:spcPts val="600"/>
              </a:spcAft>
              <a:buNone/>
              <a:defRPr/>
            </a:pPr>
            <a:r>
              <a:rPr lang="en-US" sz="2000" dirty="0">
                <a:latin typeface="Segoe UI" panose="020B0502040204020203" pitchFamily="34" charset="0"/>
                <a:cs typeface="Segoe UI" panose="020B0502040204020203" pitchFamily="34" charset="0"/>
              </a:rPr>
              <a:t>Big company used to analyze their prospective customers.</a:t>
            </a:r>
          </a:p>
        </p:txBody>
      </p:sp>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Make a right decision</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855" y="1317245"/>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1688" y="2928698"/>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E6C4-D6A2-452F-8DF3-F3CC354F9C6F}"/>
              </a:ext>
            </a:extLst>
          </p:cNvPr>
          <p:cNvSpPr>
            <a:spLocks noGrp="1"/>
          </p:cNvSpPr>
          <p:nvPr>
            <p:ph type="title"/>
          </p:nvPr>
        </p:nvSpPr>
        <p:spPr>
          <a:xfrm>
            <a:off x="521207" y="448056"/>
            <a:ext cx="7657593" cy="640080"/>
          </a:xfrm>
        </p:spPr>
        <p:txBody>
          <a:bodyPr>
            <a:normAutofit/>
          </a:bodyPr>
          <a:lstStyle/>
          <a:p>
            <a:r>
              <a:rPr lang="en-US" b="1" dirty="0"/>
              <a:t>How model machine learning impact on Business?</a:t>
            </a:r>
          </a:p>
        </p:txBody>
      </p:sp>
      <p:sp>
        <p:nvSpPr>
          <p:cNvPr id="3" name="Content Placeholder 2">
            <a:extLst>
              <a:ext uri="{FF2B5EF4-FFF2-40B4-BE49-F238E27FC236}">
                <a16:creationId xmlns:a16="http://schemas.microsoft.com/office/drawing/2014/main" id="{E5A36333-0942-4D3B-BAD8-4D9CFEE16C0B}"/>
              </a:ext>
            </a:extLst>
          </p:cNvPr>
          <p:cNvSpPr>
            <a:spLocks noGrp="1"/>
          </p:cNvSpPr>
          <p:nvPr>
            <p:ph sz="quarter" idx="10"/>
          </p:nvPr>
        </p:nvSpPr>
        <p:spPr>
          <a:xfrm>
            <a:off x="539496" y="1435608"/>
            <a:ext cx="6978904" cy="4843272"/>
          </a:xfrm>
        </p:spPr>
        <p:txBody>
          <a:bodyPr>
            <a:normAutofit/>
          </a:bodyPr>
          <a:lstStyle/>
          <a:p>
            <a:pPr algn="just">
              <a:lnSpc>
                <a:spcPct val="200000"/>
              </a:lnSpc>
            </a:pPr>
            <a:r>
              <a:rPr lang="en-US" sz="1600" dirty="0"/>
              <a:t>Businesses of all sizes in all industries need to market their products and services to their target audience. You will find that effectively marketing your product or service is the best way to catch the attention of your consumers and increase sales.</a:t>
            </a:r>
          </a:p>
          <a:p>
            <a:pPr algn="just">
              <a:lnSpc>
                <a:spcPct val="200000"/>
              </a:lnSpc>
            </a:pPr>
            <a:r>
              <a:rPr lang="en-US" sz="1600" dirty="0"/>
              <a:t>One of the fundamental principles of marketing involves understanding the problems of your consumer.</a:t>
            </a:r>
          </a:p>
          <a:p>
            <a:pPr algn="just">
              <a:lnSpc>
                <a:spcPct val="200000"/>
              </a:lnSpc>
            </a:pPr>
            <a:r>
              <a:rPr lang="en-US" sz="1600" dirty="0"/>
              <a:t>Can machine learning answer this?</a:t>
            </a:r>
          </a:p>
        </p:txBody>
      </p:sp>
      <p:pic>
        <p:nvPicPr>
          <p:cNvPr id="5" name="Picture 4">
            <a:extLst>
              <a:ext uri="{FF2B5EF4-FFF2-40B4-BE49-F238E27FC236}">
                <a16:creationId xmlns:a16="http://schemas.microsoft.com/office/drawing/2014/main" id="{B91DB647-FAB9-4CBE-A487-D673DA68AAE0}"/>
              </a:ext>
            </a:extLst>
          </p:cNvPr>
          <p:cNvPicPr>
            <a:picLocks noChangeAspect="1"/>
          </p:cNvPicPr>
          <p:nvPr/>
        </p:nvPicPr>
        <p:blipFill>
          <a:blip r:embed="rId2"/>
          <a:stretch>
            <a:fillRect/>
          </a:stretch>
        </p:blipFill>
        <p:spPr>
          <a:xfrm>
            <a:off x="7610475" y="1330325"/>
            <a:ext cx="3886200" cy="4673600"/>
          </a:xfrm>
          <a:prstGeom prst="rect">
            <a:avLst/>
          </a:prstGeom>
        </p:spPr>
      </p:pic>
    </p:spTree>
    <p:extLst>
      <p:ext uri="{BB962C8B-B14F-4D97-AF65-F5344CB8AC3E}">
        <p14:creationId xmlns:p14="http://schemas.microsoft.com/office/powerpoint/2010/main" val="117378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predict it ?</a:t>
            </a:r>
          </a:p>
        </p:txBody>
      </p:sp>
      <p:sp>
        <p:nvSpPr>
          <p:cNvPr id="5" name="Content Placeholder 4"/>
          <p:cNvSpPr>
            <a:spLocks noGrp="1"/>
          </p:cNvSpPr>
          <p:nvPr>
            <p:ph sz="half" idx="4294967295"/>
          </p:nvPr>
        </p:nvSpPr>
        <p:spPr>
          <a:xfrm>
            <a:off x="541609" y="1431010"/>
            <a:ext cx="10754463" cy="4914372"/>
          </a:xfrm>
        </p:spPr>
        <p:txBody>
          <a:bodyPr vert="horz" lIns="91440" tIns="45720" rIns="91440" bIns="45720" rtlCol="0">
            <a:normAutofit/>
          </a:bodyPr>
          <a:lstStyle/>
          <a:p>
            <a:pPr>
              <a:lnSpc>
                <a:spcPts val="1800"/>
              </a:lnSpc>
              <a:spcAft>
                <a:spcPts val="6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With </a:t>
            </a:r>
            <a:r>
              <a:rPr lang="en-US" sz="1600" b="1" dirty="0"/>
              <a:t>Adult Census Income</a:t>
            </a:r>
            <a:r>
              <a:rPr lang="en-US" sz="1600" b="1" dirty="0">
                <a:solidFill>
                  <a:prstClr val="black">
                    <a:lumMod val="75000"/>
                    <a:lumOff val="25000"/>
                  </a:prstClr>
                </a:solidFill>
                <a:latin typeface="Segoe UI" panose="020B0502040204020203" pitchFamily="34" charset="0"/>
                <a:cs typeface="Segoe UI" panose="020B0502040204020203" pitchFamily="34" charset="0"/>
              </a:rPr>
              <a:t>, we can predict whether they have less than 50K us dollar a year or not. Machine learning can help people to classify income in current area based on this datasets.</a:t>
            </a:r>
          </a:p>
          <a:p>
            <a:pPr>
              <a:lnSpc>
                <a:spcPts val="1800"/>
              </a:lnSpc>
              <a:spcAft>
                <a:spcPts val="600"/>
              </a:spcAft>
            </a:pPr>
            <a:endParaRPr lang="en-US" sz="1600"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600"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This some examples from this data</a:t>
            </a:r>
            <a:endParaRPr lang="en-US" sz="1600" b="1" dirty="0"/>
          </a:p>
        </p:txBody>
      </p:sp>
      <p:pic>
        <p:nvPicPr>
          <p:cNvPr id="6" name="Picture 5"/>
          <p:cNvPicPr>
            <a:picLocks noChangeAspect="1"/>
          </p:cNvPicPr>
          <p:nvPr/>
        </p:nvPicPr>
        <p:blipFill>
          <a:blip r:embed="rId2"/>
          <a:stretch>
            <a:fillRect/>
          </a:stretch>
        </p:blipFill>
        <p:spPr>
          <a:xfrm>
            <a:off x="521207" y="3546763"/>
            <a:ext cx="11250046" cy="2675133"/>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754045" y="1472430"/>
            <a:ext cx="5110161" cy="303491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20000"/>
              </a:lnSpc>
              <a:spcAft>
                <a:spcPts val="2000"/>
              </a:spcAft>
              <a:buNone/>
            </a:pPr>
            <a:r>
              <a:rPr lang="en-US" sz="1600" dirty="0"/>
              <a:t>The target in datasets explain having annual income less than 50K  and more than 50K. We can look at diagram pie chart that people with income less than 50K is higher than with more than 50K. </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aphicFrame>
        <p:nvGraphicFramePr>
          <p:cNvPr id="8" name="Chart 7"/>
          <p:cNvGraphicFramePr/>
          <p:nvPr>
            <p:extLst>
              <p:ext uri="{D42A27DB-BD31-4B8C-83A1-F6EECF244321}">
                <p14:modId xmlns:p14="http://schemas.microsoft.com/office/powerpoint/2010/main" val="2296628479"/>
              </p:ext>
            </p:extLst>
          </p:nvPr>
        </p:nvGraphicFramePr>
        <p:xfrm>
          <a:off x="5200073" y="1169374"/>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328</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WelcomeDoc</vt:lpstr>
      <vt:lpstr>Income Prediction with</vt:lpstr>
      <vt:lpstr>Knowing your customer income level is so importance</vt:lpstr>
      <vt:lpstr>Make a right decision</vt:lpstr>
      <vt:lpstr>How model machine learning impact on Business?</vt:lpstr>
      <vt:lpstr>How to predict it ?</vt:lpstr>
      <vt:lpstr>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2019-11-04T15:41:30Z</dcterms:created>
  <dcterms:modified xsi:type="dcterms:W3CDTF">2019-11-07T06:37:27Z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