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7" r:id="rId2"/>
    <p:sldId id="330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7" r:id="rId14"/>
    <p:sldId id="388" r:id="rId15"/>
    <p:sldId id="389" r:id="rId16"/>
    <p:sldId id="391" r:id="rId17"/>
    <p:sldId id="392" r:id="rId18"/>
    <p:sldId id="298" r:id="rId19"/>
  </p:sldIdLst>
  <p:sldSz cx="12192000" cy="6858000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E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1536" autoAdjust="0"/>
  </p:normalViewPr>
  <p:slideViewPr>
    <p:cSldViewPr>
      <p:cViewPr varScale="1">
        <p:scale>
          <a:sx n="106" d="100"/>
          <a:sy n="106" d="100"/>
        </p:scale>
        <p:origin x="4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7" Type="http://schemas.openxmlformats.org/officeDocument/2006/relationships/slide" Target="slides/slide13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F4DBFFD-3AE3-4A17-9818-CD08D794EB23}" type="datetimeFigureOut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19413" cy="493713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2600"/>
            <a:ext cx="2919412" cy="493713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A82A9DC-77C1-4C2E-8256-E711A6C76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</inkml:traceFormat>
        <inkml:channelProperties>
          <inkml:channelProperty channel="X" name="resolution" value="80" units="1/cm"/>
          <inkml:channelProperty channel="Y" name="resolution" value="42" units="1/cm"/>
        </inkml:channelProperties>
      </inkml:inkSource>
      <inkml:timestamp xml:id="ts0" timeString="2005-08-17T11:11:15.37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2530 6456,'0'-25,"25"0,0 0,0 0,0 1,0-1,-1 25,1-25,0 0,0 0,0 25,-1-49,1 49,0-50,0 50,0-25,-25 0,24 1,1 24,-25 0,25-25,-25 0,0 25,25-25,0 0,-1 0,-24 25,25-24,-25 24,25-50,-25 50,25-50,0 50,-25-25,0 25,0-24,24-1,1 0,-25 25,0-25,0 0,25 0,-25 25,0-24,0 24,25-50,-25 50,0-25,0 25,0-25,0 0,0 25,0-24,25-1,-25 25,0-25,0 0,0 0,24 0,-24 1,0 24,0-25,0 0,0 25,0-25,0 0,25 25,-25-25,0 1,0-1,0 25,25-25,-25 25,0-25,0 0,0 25,25-25,-25 1,0-1,0 25,0-25,25-25,-25 50,0-25,24 25,-24 0,0 25,25-25,-25 25,25 25,0-25,0 24,-1-24,-24 0,25-25,-25 25,0-25,0 25,25-1,-25 1,25-25,-25 25,25 0,-25 0,25 0,-25-1,24 1,-24 0,25 25,0-50,-25 25,0-25,0 49,25-24,-25 0,25 0,-25 0,0-1,24 1,-24 0,25 0,-25-25,0 50,25-26,-25 1,25-25,0 25,-25 25,0-50,24 25,-24-25,0 24,25 1,-25-25,0 25,0-25,0 25,0-25,0 25,0 0,25 24,-25-24,0-25,25 50,-25-26,0-24,25 50,-25-50,0 25,0 0,0 0,0-25,0 24,0-24,0 25,0 0,0-25,0 25,0-25,0 25,0-25,0 25,0-1,24 1,-24-25,0 25,0-25,0-25,0 0,0 1,0 24,0-25,0 0,0 0,0-25,0 26,0-1,0 0,0 0,0-25,0 50,0-49,0 24,0 0,0 0,0-24,0 24,0 0,0 0,0 0,0 1,0-26,0 25,0 0,0-24,0 24,0 25,0-50,0 25,0 0,0 1,0-26,0 25,0 0,0-24,0-1,0 50,0-50,0 1,0 24,0 0,0-25,0 1,0 24,0 0,0 0,0 0,0 0,0 1,0-1,0 0,0 0,0 0,0-24,0 24,0 25,0-50,0 50,0-25,0-24,0 24,0 0,0-25,0 1,0 49,0-50,0 25,0 25,0-49,0 49,0-50,0 25,0 25,0-25,0 0,0-24,25 24,-25 25,0-50,0 50,0-49,0 49,0-25,0 0,0 25,0-25,0 0,0-24,0 24,0 0,0 25,0-25,0 0,0 0,0 1,0 24,0-25,0-25,0 25,0 0,0-24,25 49,-25-25,0 25,0-50,25 25,-25 1,25-26,-25 25,0 0,24 25,-24-25,0 1,0-1,25 0,-25 25,0-25,0 0,25 25,-25-25,0 25,25-49,-25 49,25-25,-25 25,24-50,1 50,0 25,0 0,0 0,-1 0,1-1,0-24,0 50,0-25,-1 0,1 0,25 24,-50-24,25 0,-1 0,-24-25,0 49,50 1,-50-25,25 0,-25-25,0 49,25-24,-25 0,25 0,-1 25,-24-26,0-24,0 25,25 0,-25 0,0 0,25 0,-25-1,25 1,0 0,-25 0,0 0,24 0,1 24,-25-49,0 50,25 0,0-26,0 26,-1-50,-24 25,25 0,-25 0,0-25,25 24,0 26,0-50,-25 25,0 0,24-1,-24-24,25 25,-25 0,25-25,0 25,-25 0,25-25,-25 25,24-1,-24 1,25-25,0 50,0-25,0 0,-25-25,0 24,24 1,-24 0,0-25,0 0,25-50,-25 26,25-1,0 25,-25-50,25 50,-25-25,24 0,1 1,0-26,-25 50,0-25,25 0,-25 0,0-24,25 24,-1 0,1-24,0 24,-25-25,25 0,0 50,-25-24,0-26,0 25,25-25,-25 50,0-24,0-26,24 50,-24-50,25 1,0 24,-25 0,25-25,0 1,-1 24,-24-25,25 25,0 0,-25-24,0-1,0 25,25-24,-25 24,25-25,-1 25,-24-49,0 49,25-25,0 25,-25-24,25 24,-25 0,0-25,0 26,0-1,25 0,-25 0,24-25,-24 26,0-1,25 0,-25 0,25 0,-25-24,0 24,25 0,-25 25,0-50,25 26,-25-1,24-25,1 25,0 0,-25 1,25 24,-25-25,0 0,0 25,0-25,0 0,0 0,0 25,0-24,25-1,-25 0,0 0,0 0,24 0,-24 25,0-24,0-26,25 25,0-25,-25 26,25-1,-25 0,0 25,0-25,0 0,0 0,0 1,0 24,25-25,-25 0,0 25,24-25,-24 0,25 0,-25 25,25-24,0 24,-25-25,25 25,-1-25,-24 0,25 25,0-25,-25 25,0 25,0-25,0 25,0 0,25 0,-25 24,0-49,0 25,0 0,0 0,0 24,0-24,25 0,0 25,-25-25,0 24,24 1,1-25,-25 24,0-24,0 50,0-50,0-1,0 26,25 0,-25-25,0 24,25 1,-25 0,0-1,25 1,-1-1,-24 1,0 0,0-25,0 24,0 1,0-25,0 24,0 1,0-25,0 25,0-26,0 26,0 0,0-25,0-1,0 26,0 0,0-25,0-1,0 51,0-50,0 0,0 24,0 1,0 0,0-26,0 26,0 0,0 24,0-24,0 0,0-26,0 51,0-25,0 24,0-24,0-1,0 1,0 0,0-1,0 1,0 0,0-1,0 1,0-25,0 49,0-49,0 0,0 25,0-1,0-24,0 0,0 25,0-26,0 1,0 25,0 0,0-26,25 26,-25 0,0-50,0 49,0-24,0 0,0-25,0 50,0-25,0-1,25 26,-25-25,0 0,25 24,0-24,-25 0,0 0,0 0,24 24,-24-24,25 0,-25 25,0-25,25-1,-25 1,0 0,0 0,25-25,-25 25,0 24,25-24,-25 0,0-25,0 25,0-25,24 49,-24-49,0 25,0-25,25 0,0 0,-25-25,0 25,25-24,24-1,-24 25,0-50,25 25,-50 0,24 25,1-49,-25 49,25-25,-25 0,0 0,0 1,25-1,-25 0,0 25,0-25,0 0,0 0,0 1,25-1,-25 0,24 0,1-25,-25 50,0-49,25 24,-25 0,25 0,-25 25,0-25,0 1,25-1,-25 25,24-50,-24 50,0-25,0 0,0 1,25-1,-25 0,25 0,-25 25,0-25,0 25,0-25,0 1,0-1,25 0,-25 0,25 25,-25-25,0 25,25-25,-25 1,0 24,0-25,24 0,1 0,0-25,-25 50,25-24,-25-1,25 0,-1 25,-24-25,25 25,-25-25,25 0,0 25,0-24,-25-1,24 25,-24-25,25 0,0 25,-25 0,25 0,-25 0,25 0,-25 0,24 0,1 0,0 0,-25 25,25-25,0 25,-25-25,24 49,1-24,0 0,-25-25,0 25,0-25,0 25,25 0,-25 24,25-24,-25 0,0 0,24-25,-24 49,0-49,0 25,25 0,-25 0,0 0,25 0,-25-1,0 26,25-25,0 0,-25 0,0-25,0 49,0-24,24 0,-24 0,0 0,25-1,-25 1,0 0,25 25,-25-50,0 25,0-1,0 1,0 0,25 0,-25 0,0 0,0-1,0 1,0-25,0 50,0-25,0 0,0-25,0 24,0 26,0-50,0 25,0-25,0 49,0-24,25 0,-25 0,0 0,0-25,0 25,0-25,0 24,0-24,0 25,0 0,0-25,0 25,0-25,0 25,0-25,0 49,24-49,-24 25,0-25,0 25,25-25,-25 25,25-25,-25 0,25 0,-25 0,25 0,-1-25,-24 25,25-25,-25 0,50 25,-50-24,25 24,-25-25,0 0,25 0,-25 25,0-25,0 0,24-24,-24 24,25 0,-25 0,0-24,25 24,0-25,-25 25,25 1,-1-26,-24 25,25 0,-25-49,0 74,25-25,-25-25,0 25,25 1,0-26,-25 25,0 0,0-24,0 24,0 0,0 25,0-25,0 0,0 0,0-24,0 24,0 0,0 0,0 0,0 1,0-1,0 0,0 0,0-25,0 26,0-1,0 0,0-25,0 25,0 1,0-26,0 25,0 0,0 0,0-24,0 49,0-50,0 25,0 0,0-24,0-1,0 25,0 0,0-24,0 24,0 0,0 0,0 1,0-1,0-25,0 25,0 25,0-49,0 24,0 0,0 0,0 0,0 0,0 1,0-1,0 0,0 0,0 0,0 0,0 1,0-1,0-25,0 25,0 0,0 1,0 24,0-50,0 50,0-25,0 0,0 0,0 1,24-26,-24 50,0-25,0 0,0 0,0 25,25-24,-25 24,0-25,25 0,-25 0,25 25,-25 0,49-25,-49 0,25 25,0-24,0-1,0 25,-25 0,24-25,1 25,0 25,-25 0,0-25,0 0,0 24,0 1,0-25,25 25,-25 0,0-25,0 25,25 24,-25-49,0 50,0-25,24-25,-24 50,0-50,0 24,0 51,25-50,-25 0,0 24,0-24,0-25,0 25,0 0,0 24,0-49,0 25,0-25,0 50,0-50,0 25,0 0,0-25,0 24,0 1,0 0,0-25,0 25,0 0,0-25,0 25,25-1,-25-24,0 50,25-50,-25 25,0-25,25 25,-25 0,0-25,24 24,-24-24,0 25,0-25,25 25,-25 0,25 0,-25-25,25 49,0-49,-25 25,24-25,-24 50,25-50,-25 25,25-25,0 0,-25 24,0-24,25 25,-25 0,25-25,-25 0,0 25,24-25,-24 25,25-25,-25 0,25-25,0 0,-25 25,25 0,-25 0,24-25,-24 25,25 0,0-25,0 1,-25 24,25-25,-1 25,-24-25,25 0,-25-25,25 50,0-24,-25 24,0-25,0 25,0-50,25 25,-25 1,0 24,24-25,-24-25,0 50,0-50,0 26,0-1,0 0,0 0,0 0,0-24,0 49,0-25,0-25,0 25,0 0,0 1,0 24,0-50,0 50,0-25,0 0,0 25,0-49,0 49,0-50,0 25,0 0,0 0,0 1,0-1,0 0,0 0,0 25,0-50,0 50,0-24,0-1,0 0,0-25,0 25,0 1,0-26,0 25,0 0,0 0,0 1,0-1,0-25,0 0,0 26,0-1,0-25,0 0,0 26,0-1,0-25,0 25,0 0,0-24,0-1,0 25,0 1,0-26,0 25,0 0,0 0,0 1,0-1,0 0,0-25,0 50,0-49,0 24,0 25,0-50,0 25,0 25,0-25,0 1,0-1,-24-25,24 50,0-50,0 26,-25 24,25-50,0 25,0 0,0 0,0 25,0-49,0 24,-25 25,25-50,0 25,0-24,-25 24,25-25,0 1,0-1,0 25,0-25,0 1,0-1,0 25,0 0,0-24,0-1,0 25,0 0,0 1,0-1,0-25,0 50,0-25,0 1,0-1,0 0,0-25,0 25,0 1,0-1,0 0,0 25,0-25,0 0,0 0,0-24,0 24,0 0,0 0,0 25,0-25,0 25,0-49,0 24,0 25,0-25,0 0,0 25,0-25,0 25,0-49,0 24,0 25,25-50,-25 50,25-49,-25 24,0 0,25 0,-25 25,0-25,24 25,-24-25,0 1,0 24,25-25,-25 0,25 0,-25 25,25 0,0-25,-25 0,24 25,-24-24,25-1,0 25,0 0,-25 0,0 0,0 0,0 0,0 0,0 0,0 25,25-25,-25 24,24-24,-24 25,0-25,0 50,0-25,0 0,0-25,0 24,0-24,25 50,-25-50,0 25,0-25,0 25,0 0,0-1,0 1,0 0,0-25,0 25,25-25,-25 50,0-50,0 24,0-24,0 25,0 25,25-50,-25 25,0 0,0-25,0 24,0-24,0 25,0-25,0 50,0-50,25 25,-25 0,0-1,0-24,0 25,0-25,0 25,0 0,0 0,0-25,0 25,24 24,-24-24,25 25,-25-25,0-25,25 49,-25 1,25-50,0 49,-25-24,24 0,-24 0,0 0,25 24,0-24,-25 0,25 25,-25-1,0-24,0 0,25 50,-1-51,-24 1,25 25,0-25,-25 0,25 49,-25-49,0 0,25 24,0 1,-25-25,24 25,1-26,-25 26,25 0,0-25,-25 24,25-24,-1 50,1-51,-25 1,25 50,0-50,-25 24,25 1,-1 0,1-26,-25 26,0 0,25-26,0 26,-25 0,0-25,0-1,25 26,-25-25,0 0,0 24,0 1,0-25,0 0,0 24,0 1,0 0,0-25,0 24,0 1,0-25,0 0,0 24,0 1,0 0,0-26,0 26,0 0,0-25,0 24,0-24,0 0,0 0,0 24,0-49,0 25,24 0,-24 0,0-25,0 25,0 0,0-1,25 26,0-25,-25 0,25 0,-25-25,0 24,25 1,-25 0,49 0,-49 25,25-50,0 24,-25-24,0 50,0-50,25 25,-25 0,24-1,-24-24,25 25,0 0,0 0,-25-25,25 25,-1 0,1-1,0-24,-25 25,25 0,-25 0,0-25,25 25,-25 0,0-1,24-24,-24 0,25 0,-25-24,25-1,-25 25,25-25,0 25,0-25,-25 0,49 0,-49 1,50-1,-50 0,25 0,-1 0,-24 0,25 1,-25 24,25-50,0 25,-25 0,0 1,25-1,-25 0,0 0,24 0,-24-24,0-1,0 25,25 0,-25-24,25 24,0-25,-25 25,0 0,0 1,25-26,-25 50,0-50,0 50,24-25,-24-24,0 24,0 0,0 0,0 25,0-49,25 24,-25 0,0 0,0 25,0-50,25 50,-25-24,0-26,25 50,-25-50,0 25,0 1,0 24,25-25,-25 25,0-25,0 25,0-25,0 0,24 0,-24 1,50-1,-50 25,0-25,25 0,0 0,-1 25,-24-25,25 1,0 24,0 0,0 0,-1 0,1 0,-25 24,25-24,-25 0,25 25,0 0,-1 0,1 0,-25 0,25 24,0-24,-25 0,25 25,-25-26,25 26,-1 0,-24-1,0-24,0 25,0-25,0 49,0-49,0 25,0-1,0 1,0 0,0-1,0 1,0 0,0-1,0 26,0-25,0-1,0 26,0-50,-24 24,24 1,0-1,0 26,0-25,0-1,0 1,0-25,0 24,0 1,0-25,0 0,0 0,0 24,0-24,0 25,0-25,0-1,0 26,0-25,0 0,0 0,0-1,0 26,0 0,0-25,0 24,0-24,0 25,0-1,0-24,0 25,0 0,0-1,0-24,0 25,0-25,0 24,0-24,0 25,24-1,-24 1,0-25,0 0,0 49,0-49,0-25,0 50,0-50,0 24,0 1,0 0,0 0,0-25,0 50,25-26,-25-24,0 50,25-50,-25 25,0 0,25 0,-25-25,25 0,-25 0,24 24,1-24,0 0,0 0,0 0,-1-24,1-26,0 50,0-25,0 0,-25 0,49 1,-49 24,25-25,-25 0,0 0,0 0,25 0,-25 1,0-1,0-25,25 25,-1-24,-24 24,0-25,25 25,-25 1,0-26,25 25,0-25,-25 1,25-1,-25 25,0 0,0-24,24-1,1 25,-25-49,0 49,0-25,25 25,-25-49,0 24,25 25,-25-24,0-1,25 25,-25-24,0 24,0 0,0 0,0-25,0 50,0-24,0-26,0 50,0-25,0 25,0-50,0 50,0-24,0-1,24 25,-24 25,0-25,0 24,25-24,-25 50,25-25,0 0,-25-25,25 25,-25-25,24 24,-24 1,25 0,0 0,-25-25,0 25,0 0,25-1,-25-24,25 25,-25 0,0 0,0-25,25 25,-25 0,24-1,-24 1,25 0,-25 25,0-25,25-1,-25 1,0 0,0 0,25 0,-25-25,0 49,0-24,25 0,-25 25,0-25,0-1,24 26,1-25,-25 0,0 24,25-24,-25 0,25 0,0 0,-25 0,0-1,24 1,-24 25,25-25,0-1,0 1,0 0,-25 0,24 0,1 0,0-1,0 1,-25-25,25 25,-1 0,-24-25,50 25,-50-25,25 49,24-49,-49 25,0-25,25 0,-25 0,25-25,-25 1,25-26,0 0,-25 25,0 1,0-26,0 0,0 1,0-1,0 0,0-24,0 24,0 1,0-1,0 0,0 1,0-1,0 0,0 1,0 24,0-25,0 0,0 26,0-26,-25 25,25-25,0 26,0-1,0 0,0-50,-25 75,25-49,0 24,0-25,0 1,-25 24,25-25,0 0,-25-24,25-1,-24 26,24 24,0-25,-25 1,25-26,0 50,0-24,0 24,0-50,0 26,-25-1,25 0,0 26,0-26,0 0,0 1,0-1,0 0,0 25,0-24,0-1,-25 0,25 1,0 24,0-25,0 1,0-1,-25 25,25-25,0 1,0-1,0 0,0 26,-24-1,24-50,0 50,-25 1,25-26,-25 25,25 0,0-24,0-1,0 50,0-50,0 25,0-24,0 24,-25 0,25-24,0 49,0-25,0-25,0 25,0 0,0 1,-25-1,25 0,0 25,0-25,0 0,0 0,0 25,0-24,-24-1,24 0,0 0,-25-25,25 50,0-49,-25 24,25 0,0 25,0-25,0 25,-25-25,25 25,0-24,0-1,-25 25,25-25,0 25,0-25,0 0,0 0,-24 1,24-1,0 0,0 0,0 25,0-25,0 0,0 1,0 24,0-25,0 0,0 25,24-25,-24 25,25 0,0-25,0 25,-25 0,25 0,-25 0,24 0,-24 0,25 0,0 0,-25 0,25 0,-25 0,49 25,-49-25,25 0,0 25,0 0,24 0,-49-25,50 49,-50-49,25 0,-25 25,49-25,-49 25,25-25,-25 25,25-25,0 0,0 25,-1 24,-24-49,25 0,-25 25,25 0,0 0,-25-25,0 25,25-25,-25 24,0-24,0 25,24 0,1 0,-25-25,0 50,25-50,-25 24,0-24,25 25,-25 0,25 0,0 0,-25 0,0-25,24 24,-24 1,0-25,25 25,-25 0,25 0,0 24,-25-49,25 25,-25-25,24 50,-24-50,25 25,-25-25,0 25,25-1,-25 1,25-25,-25 25,25 0,-1 0,-24-25,25 24,-25 26,25-50,0 25,-25 0,25 0,-25-25,24 49,1-49,-25 25,25-25,-25 25,0-25,0 25,25 0,-25-25,0 24,0-24,25 25,-25 0,49 0,-49 25,25-50,-25 24,0-24,0 0</inkml:trace>
  <inkml:trace contextRef="#ctx0" brushRef="#br0" timeOffset="27654">0 6307,'0'0,"25"0,0 0,0 0,24-25,1 25,24 0,-49-25,25 25,-1-25,1 25,0-25,-1 25,1 0,0-24,-1 24,26-25,-26 25,26 0,-51 0,26-25,0 25,-1 0,26-25,-1 0,-24 25,-1 0,1-24,-1 24,1-25,-25 0,0 25,-25 0,-25 0,0 0,0 0,0 0,1 0,24 0,-25 0,-25 0,25-25,1 25,24 0,-25 0,0 0,0-25,0 25,25-25,-24 25,-1-24,25 24,-25-25,-25 25,50 0,-24 0,24 0,-25-25,25 25,25 0,-25 0,24 0,26 0,-25 0,0 0,-1 0,1 0,0 0,0 0,0 0,-1 0,-24 25,50-25,-50 0,25 0,0 0,-1 25,1-25,-25 0,25 0,-25 0,25 0,0 0,0 0,-25 0,24 0,-24 0,0 0,0 0,0 24,25-24,-25 25,-25 0,1 0,24 25,-25-26,0 1,25 0,0-25,-25 50,-25-26,50 1,0 0,-24 0,24 0,-25-25,25 25,-25-1,0 26,25-50,0 25,-25 0,1-25</inkml:trace>
  <inkml:trace contextRef="#ctx0" brushRef="#br0" timeOffset="34252">16173 2210,'25'0,"0"0,-1 0,26 25,-25-1,0-24,24 25,-24 0,0-25,49 50,-49-25,0-1,49 1,-49 25,25-25,-1 0,-49-1,50 1,-50 0,25-25,-25 25,0-25,25 50,-1-26,1 1,-25-25,25 25,0 25,0-50,-1 49,-24-24,25 0,0 0,0 0,-25-25,0 49,25-24,-25-25,0 25,0 0,0-25,0 25,0-25,0 24,24-48,-24-1,0 25,0-25,0 0,0 0,0-24,0 49,0-25,0 0,25 0,-25 0,0 0,0 1,0 24,0-25,0 0,0 0,0 25,0-25,0 25,0 0,0 25,0 0,0 0,25 24,-25-49,0 25,0 0,0 0,0 0,0 0,0-1,0 1,0-25,0 50,0-50,0 25,0 0,0-1,0 1,0 25,0-50,0 25,0-25,0 25,0-1,0-24,25 25,-50-25,0 0,0 0,1 0,-1 0,25 0,-25-25,25 25,-50 0,26-24,-1 24,0 0,25-25,-50 25,26-25,-1 25,0-25,25 25,-50-25,26 0,-1 25,25-24,-25 24,25 0,-25-25,25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0750" tIns="45376" rIns="90750" bIns="453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49F0200-5099-4ED9-84EF-57A80C405012}" type="datetimeFigureOut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0" tIns="45376" rIns="90750" bIns="4537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0750" tIns="45376" rIns="90750" bIns="4537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0750" tIns="45376" rIns="90750" bIns="453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952F51-E70B-4035-B006-82712304C7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228A-66D4-482D-8087-F860AAFA1ED8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4A11-A2D8-412C-A3C3-1A5AF30600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60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63D12-A045-45F6-AA1D-B8A8E6D8684B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C5127-321F-459A-9A8F-238C68A81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36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CB31C-FC8A-4338-8DA2-7F131D384DE4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72A6-9B08-436B-9EA1-015D81A26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36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8EE68-E66A-41B4-B716-88DF7A2E6CD6}" type="datetime8">
              <a:rPr lang="en-US"/>
              <a:pPr>
                <a:defRPr/>
              </a:pPr>
              <a:t>8/12/2023 11:01 PM</a:t>
            </a:fld>
            <a:r>
              <a:rPr lang="en-US"/>
              <a:t>Data structure tree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07518-B636-4722-A753-0AB0C74C2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9956800" cy="990600"/>
          </a:xfrm>
        </p:spPr>
        <p:txBody>
          <a:bodyPr/>
          <a:lstStyle>
            <a:lvl1pPr algn="l">
              <a:defRPr sz="3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3105"/>
            <a:ext cx="10972800" cy="46783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B5AF-4C8D-4546-8D7A-E29BBDB6D038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9078C-DE3C-41D6-BBDE-9FA25110A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04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8862"/>
          <a:stretch>
            <a:fillRect/>
          </a:stretch>
        </p:blipFill>
        <p:spPr bwMode="auto">
          <a:xfrm>
            <a:off x="0" y="1131888"/>
            <a:ext cx="12192000" cy="53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2057400"/>
          </a:xfrm>
        </p:spPr>
        <p:txBody>
          <a:bodyPr anchor="t"/>
          <a:lstStyle>
            <a:lvl1pPr algn="ctr">
              <a:defRPr sz="4000" b="1" cap="all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6200"/>
            <a:ext cx="9652000" cy="990600"/>
          </a:xfrm>
        </p:spPr>
        <p:txBody>
          <a:bodyPr anchor="ctr"/>
          <a:lstStyle>
            <a:lvl1pPr marL="0" indent="0">
              <a:buNone/>
              <a:defRPr sz="3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F0B8-D154-4E52-ABC2-C4D8B2DDD967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7D5B4F-4767-4AA1-B4F5-ED25E0F3F3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8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CC0C8-13FB-4239-BAAC-190CD10EF459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DBD51-7676-4920-BF4F-1001F7C42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9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04722-6F39-4443-9E82-2AF1C04E784E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0BD75-1A60-412C-B5BC-23B17B2E1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9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13E5A-03F4-4E0E-960A-AEB44A4EA53C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2E031-1846-4FFE-8B67-59A4445B55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39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058CA-1087-4E59-B575-B9AC1B047EBF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AB8-A234-4DE3-A638-83D800CD5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94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1806B-1734-4D51-84B4-42E80B8F3B04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63325-654C-41F1-B844-9C4C4833C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84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9E723-485B-42A9-8244-FDAF8B76EB48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ECEB5-A663-4E2B-B27D-76EE74329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995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1"/>
            <a:ext cx="109728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28D8BCE8-0B50-4A10-84E5-5800E7BCA2F6}" type="datetime1">
              <a:rPr lang="en-US" altLang="en-US"/>
              <a:pPr>
                <a:defRPr/>
              </a:pPr>
              <a:t>8/12/2023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rgbClr val="0000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8E9CD6-BF35-4987-AF45-20C300593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3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ts val="100"/>
        </a:spcBef>
        <a:spcAft>
          <a:spcPts val="200"/>
        </a:spcAft>
        <a:buFont typeface="Arial" panose="020B0604020202020204" pitchFamily="34" charset="0"/>
        <a:buChar char="•"/>
        <a:defRPr sz="2800" b="1" kern="1200">
          <a:solidFill>
            <a:srgbClr val="002060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2400" kern="1200">
          <a:solidFill>
            <a:srgbClr val="002060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ts val="300"/>
        </a:spcBef>
        <a:spcAft>
          <a:spcPts val="30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deone.com/4BGjH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10363200" cy="1089382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</a:t>
            </a:r>
            <a:r>
              <a:rPr lang="en-US" altLang="en-US" sz="400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 dữ liệu </a:t>
            </a:r>
            <a:r>
              <a:rPr lang="en-US" altLang="en-US" sz="4000" smtClean="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</a:t>
            </a:r>
            <a:r>
              <a:rPr lang="vi-VN" altLang="en-US" sz="4000" smtClean="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 phân </a:t>
            </a:r>
            <a:br>
              <a:rPr lang="vi-VN" altLang="en-US" sz="4000" smtClean="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4000" smtClean="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altLang="en-US" sz="4000" smtClean="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</a:t>
            </a:r>
            <a:r>
              <a:rPr lang="en-US" altLang="en-US" sz="4000" smtClean="0">
                <a:solidFill>
                  <a:srgbClr val="FF070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Tree)</a:t>
            </a:r>
            <a:endParaRPr lang="en-US" altLang="en-US" sz="4000">
              <a:solidFill>
                <a:srgbClr val="FF070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457200" y="228600"/>
            <a:ext cx="10058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2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VÀ GIẢI THUẬT</a:t>
            </a:r>
            <a:endParaRPr lang="en-US" altLang="en-US" sz="42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CB72F7-37E5-4F6F-9C6F-4099068933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Duyệt theo thứ tự giữa - Inorder Traversal</a:t>
            </a:r>
          </a:p>
        </p:txBody>
      </p:sp>
      <p:sp>
        <p:nvSpPr>
          <p:cNvPr id="430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0224" y="1168400"/>
            <a:ext cx="5211763" cy="4595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Duyệt theo thứ tự giữa: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/>
              <a:t>Thăm cây con bên trái theo thứ tự giữa (nếu có)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/>
              <a:t>Thăm nút cha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/>
              <a:t>Thăm cây con bên phải theo thứ tự giữa (nếu có)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Ứng dụng: vẽ cây nhị phân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x(v) = Thứ tự thăm của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y(v) = độ sâu của v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6389688" y="1207726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hasLeft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visit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hasRight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right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</p:txBody>
      </p:sp>
      <p:grpSp>
        <p:nvGrpSpPr>
          <p:cNvPr id="43015" name="Group 33"/>
          <p:cNvGrpSpPr>
            <a:grpSpLocks/>
          </p:cNvGrpSpPr>
          <p:nvPr/>
        </p:nvGrpSpPr>
        <p:grpSpPr bwMode="auto">
          <a:xfrm>
            <a:off x="6286500" y="3733800"/>
            <a:ext cx="3816350" cy="2514600"/>
            <a:chOff x="1200" y="2352"/>
            <a:chExt cx="2404" cy="1584"/>
          </a:xfrm>
        </p:grpSpPr>
        <p:grpSp>
          <p:nvGrpSpPr>
            <p:cNvPr id="43016" name="Group 5"/>
            <p:cNvGrpSpPr>
              <a:grpSpLocks/>
            </p:cNvGrpSpPr>
            <p:nvPr/>
          </p:nvGrpSpPr>
          <p:grpSpPr bwMode="auto">
            <a:xfrm>
              <a:off x="1337" y="2496"/>
              <a:ext cx="2160" cy="1440"/>
              <a:chOff x="2928" y="2256"/>
              <a:chExt cx="2160" cy="1440"/>
            </a:xfrm>
          </p:grpSpPr>
          <p:sp>
            <p:nvSpPr>
              <p:cNvPr id="43026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3027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  <p:sp>
            <p:nvSpPr>
              <p:cNvPr id="43028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3029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43030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/>
              </a:p>
            </p:txBody>
          </p:sp>
          <p:sp>
            <p:nvSpPr>
              <p:cNvPr id="43031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/>
              </a:p>
            </p:txBody>
          </p:sp>
          <p:sp>
            <p:nvSpPr>
              <p:cNvPr id="43032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/>
              </a:p>
            </p:txBody>
          </p:sp>
          <p:sp>
            <p:nvSpPr>
              <p:cNvPr id="43033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/>
              </a:p>
            </p:txBody>
          </p:sp>
          <p:sp>
            <p:nvSpPr>
              <p:cNvPr id="43034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/>
              </a:p>
            </p:txBody>
          </p:sp>
          <p:cxnSp>
            <p:nvCxnSpPr>
              <p:cNvPr id="43035" name="AutoShape 15"/>
              <p:cNvCxnSpPr>
                <a:cxnSpLocks noChangeShapeType="1"/>
                <a:stCxn id="43026" idx="3"/>
                <a:endCxn id="43028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36" name="AutoShape 16"/>
              <p:cNvCxnSpPr>
                <a:cxnSpLocks noChangeShapeType="1"/>
                <a:stCxn id="43027" idx="1"/>
                <a:endCxn id="43026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37" name="AutoShape 17"/>
              <p:cNvCxnSpPr>
                <a:cxnSpLocks noChangeShapeType="1"/>
                <a:stCxn id="43034" idx="0"/>
                <a:endCxn id="43027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38" name="AutoShape 18"/>
              <p:cNvCxnSpPr>
                <a:cxnSpLocks noChangeShapeType="1"/>
                <a:stCxn id="43033" idx="0"/>
                <a:endCxn id="43027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39" name="AutoShape 19"/>
              <p:cNvCxnSpPr>
                <a:cxnSpLocks noChangeShapeType="1"/>
                <a:stCxn id="43032" idx="0"/>
                <a:endCxn id="43029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0" name="AutoShape 20"/>
              <p:cNvCxnSpPr>
                <a:cxnSpLocks noChangeShapeType="1"/>
                <a:stCxn id="43031" idx="0"/>
                <a:endCxn id="43029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1" name="AutoShape 21"/>
              <p:cNvCxnSpPr>
                <a:cxnSpLocks noChangeShapeType="1"/>
                <a:stCxn id="43030" idx="0"/>
                <a:endCxn id="43028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42" name="AutoShape 22"/>
              <p:cNvCxnSpPr>
                <a:cxnSpLocks noChangeShapeType="1"/>
                <a:stCxn id="43029" idx="1"/>
                <a:endCxn id="43028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3017" name="Text Box 23"/>
            <p:cNvSpPr txBox="1">
              <a:spLocks noChangeArrowheads="1"/>
            </p:cNvSpPr>
            <p:nvPr/>
          </p:nvSpPr>
          <p:spPr bwMode="auto">
            <a:xfrm>
              <a:off x="1710" y="345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43018" name="Text Box 24"/>
            <p:cNvSpPr txBox="1">
              <a:spLocks noChangeArrowheads="1"/>
            </p:cNvSpPr>
            <p:nvPr/>
          </p:nvSpPr>
          <p:spPr bwMode="auto">
            <a:xfrm>
              <a:off x="1200" y="304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3019" name="Text Box 25"/>
            <p:cNvSpPr txBox="1">
              <a:spLocks noChangeArrowheads="1"/>
            </p:cNvSpPr>
            <p:nvPr/>
          </p:nvSpPr>
          <p:spPr bwMode="auto">
            <a:xfrm>
              <a:off x="1470" y="268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3020" name="Text Box 26"/>
            <p:cNvSpPr txBox="1">
              <a:spLocks noChangeArrowheads="1"/>
            </p:cNvSpPr>
            <p:nvPr/>
          </p:nvSpPr>
          <p:spPr bwMode="auto">
            <a:xfrm>
              <a:off x="2393" y="345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43021" name="Text Box 27"/>
            <p:cNvSpPr txBox="1">
              <a:spLocks noChangeArrowheads="1"/>
            </p:cNvSpPr>
            <p:nvPr/>
          </p:nvSpPr>
          <p:spPr bwMode="auto">
            <a:xfrm>
              <a:off x="2382" y="2352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022" name="Text Box 28"/>
            <p:cNvSpPr txBox="1">
              <a:spLocks noChangeArrowheads="1"/>
            </p:cNvSpPr>
            <p:nvPr/>
          </p:nvSpPr>
          <p:spPr bwMode="auto">
            <a:xfrm>
              <a:off x="2681" y="304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43023" name="Text Box 29"/>
            <p:cNvSpPr txBox="1">
              <a:spLocks noChangeArrowheads="1"/>
            </p:cNvSpPr>
            <p:nvPr/>
          </p:nvSpPr>
          <p:spPr bwMode="auto">
            <a:xfrm>
              <a:off x="3401" y="304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43024" name="Text Box 30"/>
            <p:cNvSpPr txBox="1">
              <a:spLocks noChangeArrowheads="1"/>
            </p:cNvSpPr>
            <p:nvPr/>
          </p:nvSpPr>
          <p:spPr bwMode="auto">
            <a:xfrm>
              <a:off x="3119" y="268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43025" name="Text Box 31"/>
            <p:cNvSpPr txBox="1">
              <a:spLocks noChangeArrowheads="1"/>
            </p:cNvSpPr>
            <p:nvPr/>
          </p:nvSpPr>
          <p:spPr bwMode="auto">
            <a:xfrm>
              <a:off x="2105" y="304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5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F2353D-FDC6-4DDF-B43E-6ABDB8673EA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10109200" cy="990600"/>
          </a:xfrm>
        </p:spPr>
        <p:txBody>
          <a:bodyPr/>
          <a:lstStyle/>
          <a:p>
            <a:pPr eaLnBrk="1" hangingPunct="1"/>
            <a:r>
              <a:rPr lang="en-AU" alt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tập: Hãy chỉ ra thứ tự các nút của cây dưới đây bằng phương pháp duyệt Inorder?</a:t>
            </a:r>
          </a:p>
        </p:txBody>
      </p:sp>
      <p:graphicFrame>
        <p:nvGraphicFramePr>
          <p:cNvPr id="44037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7996"/>
              </p:ext>
            </p:extLst>
          </p:nvPr>
        </p:nvGraphicFramePr>
        <p:xfrm>
          <a:off x="1676400" y="1295400"/>
          <a:ext cx="8365649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Bitmap Image" r:id="rId4" imgW="5601482" imgH="3010320" progId="Paint.Picture">
                  <p:embed/>
                </p:oleObj>
              </mc:Choice>
              <mc:Fallback>
                <p:oleObj name="Bitmap Image" r:id="rId4" imgW="5601482" imgH="3010320" progId="Paint.Picture">
                  <p:embed/>
                  <p:pic>
                    <p:nvPicPr>
                      <p:cNvPr id="440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8365649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3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6A379-BD8B-4AA5-9679-E3890619B8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 tự duyệt cây </a:t>
            </a:r>
          </a:p>
        </p:txBody>
      </p:sp>
      <p:pic>
        <p:nvPicPr>
          <p:cNvPr id="45062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5"/>
          <a:stretch>
            <a:fillRect/>
          </a:stretch>
        </p:blipFill>
        <p:spPr bwMode="auto">
          <a:xfrm>
            <a:off x="2393951" y="2028825"/>
            <a:ext cx="7197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90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3988" y="2251076"/>
              <a:ext cx="6197600" cy="2392363"/>
            </p14:xfrm>
          </p:contentPart>
        </mc:Choice>
        <mc:Fallback xmlns="">
          <p:pic>
            <p:nvPicPr>
              <p:cNvPr id="12290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48" y="2233435"/>
                <a:ext cx="6232879" cy="2427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23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CEFA2-232F-44AE-B048-74E1E69220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-13013"/>
            <a:ext cx="9332911" cy="1143000"/>
          </a:xfrm>
        </p:spPr>
        <p:txBody>
          <a:bodyPr/>
          <a:lstStyle/>
          <a:p>
            <a:pPr eaLnBrk="1" hangingPunct="1"/>
            <a:r>
              <a:rPr lang="vi-VN" alt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</a:t>
            </a:r>
            <a:r>
              <a:rPr lang="en-US" alt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</a:t>
            </a:r>
            <a:r>
              <a:rPr lang="en-US" alt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 liên kết cho cây nhị phân</a:t>
            </a:r>
          </a:p>
        </p:txBody>
      </p:sp>
      <p:sp>
        <p:nvSpPr>
          <p:cNvPr id="491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18118" y="1294606"/>
            <a:ext cx="6267654" cy="301673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Một nút là một đối tượng, đang lưu trữ: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Phần tử (Element)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Nút cha (Parent node)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Nút con trái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Nút con phải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Mỗi nút thể hiện một ví trí trong ADT cây</a:t>
            </a:r>
          </a:p>
        </p:txBody>
      </p:sp>
      <p:sp>
        <p:nvSpPr>
          <p:cNvPr id="49158" name="Oval 4"/>
          <p:cNvSpPr>
            <a:spLocks noChangeArrowheads="1"/>
          </p:cNvSpPr>
          <p:nvPr/>
        </p:nvSpPr>
        <p:spPr bwMode="auto">
          <a:xfrm>
            <a:off x="3733800" y="4114801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sym typeface="Symbol" panose="05050102010706020507" pitchFamily="18" charset="2"/>
              </a:rPr>
              <a:t>B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9159" name="Oval 5"/>
          <p:cNvSpPr>
            <a:spLocks noChangeArrowheads="1"/>
          </p:cNvSpPr>
          <p:nvPr/>
        </p:nvSpPr>
        <p:spPr bwMode="auto">
          <a:xfrm>
            <a:off x="4608513" y="4854576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2895601" y="4800601"/>
            <a:ext cx="500063" cy="50006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9161" name="Rectangle 7"/>
          <p:cNvSpPr>
            <a:spLocks noChangeArrowheads="1"/>
          </p:cNvSpPr>
          <p:nvPr/>
        </p:nvSpPr>
        <p:spPr bwMode="auto">
          <a:xfrm>
            <a:off x="3886201" y="5715001"/>
            <a:ext cx="500063" cy="50006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9162" name="Rectangle 8"/>
          <p:cNvSpPr>
            <a:spLocks noChangeArrowheads="1"/>
          </p:cNvSpPr>
          <p:nvPr/>
        </p:nvSpPr>
        <p:spPr bwMode="auto">
          <a:xfrm>
            <a:off x="5334001" y="5715001"/>
            <a:ext cx="500063" cy="50006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49163" name="AutoShape 9"/>
          <p:cNvCxnSpPr>
            <a:cxnSpLocks noChangeShapeType="1"/>
            <a:stCxn id="49162" idx="0"/>
            <a:endCxn id="49159" idx="5"/>
          </p:cNvCxnSpPr>
          <p:nvPr/>
        </p:nvCxnSpPr>
        <p:spPr bwMode="auto">
          <a:xfrm flipH="1" flipV="1">
            <a:off x="5037139" y="5291139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0"/>
          <p:cNvCxnSpPr>
            <a:cxnSpLocks noChangeShapeType="1"/>
            <a:stCxn id="49161" idx="0"/>
            <a:endCxn id="49159" idx="3"/>
          </p:cNvCxnSpPr>
          <p:nvPr/>
        </p:nvCxnSpPr>
        <p:spPr bwMode="auto">
          <a:xfrm flipV="1">
            <a:off x="4137026" y="5291139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1"/>
          <p:cNvCxnSpPr>
            <a:cxnSpLocks noChangeShapeType="1"/>
            <a:stCxn id="49160" idx="0"/>
            <a:endCxn id="49158" idx="3"/>
          </p:cNvCxnSpPr>
          <p:nvPr/>
        </p:nvCxnSpPr>
        <p:spPr bwMode="auto">
          <a:xfrm flipV="1">
            <a:off x="3146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2"/>
          <p:cNvCxnSpPr>
            <a:cxnSpLocks noChangeShapeType="1"/>
            <a:stCxn id="49159" idx="0"/>
            <a:endCxn id="49158" idx="5"/>
          </p:cNvCxnSpPr>
          <p:nvPr/>
        </p:nvCxnSpPr>
        <p:spPr bwMode="auto">
          <a:xfrm flipH="1" flipV="1">
            <a:off x="4162426" y="4551364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67" name="Group 78"/>
          <p:cNvGrpSpPr>
            <a:grpSpLocks/>
          </p:cNvGrpSpPr>
          <p:nvPr/>
        </p:nvGrpSpPr>
        <p:grpSpPr bwMode="auto">
          <a:xfrm>
            <a:off x="8026400" y="1476062"/>
            <a:ext cx="1219200" cy="609600"/>
            <a:chOff x="3840" y="960"/>
            <a:chExt cx="768" cy="384"/>
          </a:xfrm>
        </p:grpSpPr>
        <p:sp>
          <p:nvSpPr>
            <p:cNvPr id="49214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15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16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8" name="Group 83"/>
          <p:cNvGrpSpPr>
            <a:grpSpLocks/>
          </p:cNvGrpSpPr>
          <p:nvPr/>
        </p:nvGrpSpPr>
        <p:grpSpPr bwMode="auto">
          <a:xfrm>
            <a:off x="6918325" y="3000062"/>
            <a:ext cx="1219200" cy="609600"/>
            <a:chOff x="3840" y="960"/>
            <a:chExt cx="768" cy="384"/>
          </a:xfrm>
          <a:solidFill>
            <a:srgbClr val="FFC000"/>
          </a:solidFill>
        </p:grpSpPr>
        <p:sp>
          <p:nvSpPr>
            <p:cNvPr id="49211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12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13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9" name="Text Box 87"/>
          <p:cNvSpPr txBox="1">
            <a:spLocks noChangeArrowheads="1"/>
          </p:cNvSpPr>
          <p:nvPr/>
        </p:nvSpPr>
        <p:spPr bwMode="auto">
          <a:xfrm>
            <a:off x="6861175" y="3106426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49170" name="Text Box 88"/>
          <p:cNvSpPr txBox="1">
            <a:spLocks noChangeArrowheads="1"/>
          </p:cNvSpPr>
          <p:nvPr/>
        </p:nvSpPr>
        <p:spPr bwMode="auto">
          <a:xfrm>
            <a:off x="7785100" y="31064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49171" name="Group 90"/>
          <p:cNvGrpSpPr>
            <a:grpSpLocks/>
          </p:cNvGrpSpPr>
          <p:nvPr/>
        </p:nvGrpSpPr>
        <p:grpSpPr bwMode="auto">
          <a:xfrm>
            <a:off x="9169400" y="3000062"/>
            <a:ext cx="1219200" cy="609600"/>
            <a:chOff x="3840" y="960"/>
            <a:chExt cx="768" cy="384"/>
          </a:xfrm>
        </p:grpSpPr>
        <p:sp>
          <p:nvSpPr>
            <p:cNvPr id="49208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09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10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72" name="Group 97"/>
          <p:cNvGrpSpPr>
            <a:grpSpLocks/>
          </p:cNvGrpSpPr>
          <p:nvPr/>
        </p:nvGrpSpPr>
        <p:grpSpPr bwMode="auto">
          <a:xfrm>
            <a:off x="8026400" y="4524062"/>
            <a:ext cx="1219200" cy="609600"/>
            <a:chOff x="3840" y="960"/>
            <a:chExt cx="768" cy="384"/>
          </a:xfrm>
          <a:solidFill>
            <a:srgbClr val="FFC000"/>
          </a:solidFill>
        </p:grpSpPr>
        <p:sp>
          <p:nvSpPr>
            <p:cNvPr id="49205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06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07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73" name="Text Box 101"/>
          <p:cNvSpPr txBox="1">
            <a:spLocks noChangeArrowheads="1"/>
          </p:cNvSpPr>
          <p:nvPr/>
        </p:nvSpPr>
        <p:spPr bwMode="auto">
          <a:xfrm>
            <a:off x="7969250" y="4630426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49174" name="Text Box 102"/>
          <p:cNvSpPr txBox="1">
            <a:spLocks noChangeArrowheads="1"/>
          </p:cNvSpPr>
          <p:nvPr/>
        </p:nvSpPr>
        <p:spPr bwMode="auto">
          <a:xfrm>
            <a:off x="8893175" y="46304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49175" name="Group 104"/>
          <p:cNvGrpSpPr>
            <a:grpSpLocks/>
          </p:cNvGrpSpPr>
          <p:nvPr/>
        </p:nvGrpSpPr>
        <p:grpSpPr bwMode="auto">
          <a:xfrm>
            <a:off x="10366375" y="4524062"/>
            <a:ext cx="1219200" cy="609600"/>
            <a:chOff x="3840" y="960"/>
            <a:chExt cx="768" cy="384"/>
          </a:xfrm>
          <a:solidFill>
            <a:srgbClr val="FFC000"/>
          </a:solidFill>
        </p:grpSpPr>
        <p:sp>
          <p:nvSpPr>
            <p:cNvPr id="49202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03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9204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76" name="Text Box 108"/>
          <p:cNvSpPr txBox="1">
            <a:spLocks noChangeArrowheads="1"/>
          </p:cNvSpPr>
          <p:nvPr/>
        </p:nvSpPr>
        <p:spPr bwMode="auto">
          <a:xfrm>
            <a:off x="10309225" y="46304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49177" name="Text Box 109"/>
          <p:cNvSpPr txBox="1">
            <a:spLocks noChangeArrowheads="1"/>
          </p:cNvSpPr>
          <p:nvPr/>
        </p:nvSpPr>
        <p:spPr bwMode="auto">
          <a:xfrm>
            <a:off x="11233150" y="46304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49178" name="Group 110"/>
          <p:cNvGrpSpPr>
            <a:grpSpLocks/>
          </p:cNvGrpSpPr>
          <p:nvPr/>
        </p:nvGrpSpPr>
        <p:grpSpPr bwMode="auto">
          <a:xfrm>
            <a:off x="8502651" y="1933263"/>
            <a:ext cx="333375" cy="854075"/>
            <a:chOff x="3504" y="1440"/>
            <a:chExt cx="210" cy="538"/>
          </a:xfrm>
        </p:grpSpPr>
        <p:sp>
          <p:nvSpPr>
            <p:cNvPr id="49200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49201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79" name="Group 111"/>
          <p:cNvGrpSpPr>
            <a:grpSpLocks/>
          </p:cNvGrpSpPr>
          <p:nvPr/>
        </p:nvGrpSpPr>
        <p:grpSpPr bwMode="auto">
          <a:xfrm>
            <a:off x="7356483" y="3457262"/>
            <a:ext cx="338138" cy="857250"/>
            <a:chOff x="3502" y="1440"/>
            <a:chExt cx="213" cy="540"/>
          </a:xfrm>
        </p:grpSpPr>
        <p:sp>
          <p:nvSpPr>
            <p:cNvPr id="49198" name="Text Box 112"/>
            <p:cNvSpPr txBox="1">
              <a:spLocks noChangeArrowheads="1"/>
            </p:cNvSpPr>
            <p:nvPr/>
          </p:nvSpPr>
          <p:spPr bwMode="auto">
            <a:xfrm>
              <a:off x="3502" y="1728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49199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80" name="Group 114"/>
          <p:cNvGrpSpPr>
            <a:grpSpLocks/>
          </p:cNvGrpSpPr>
          <p:nvPr/>
        </p:nvGrpSpPr>
        <p:grpSpPr bwMode="auto">
          <a:xfrm>
            <a:off x="9634539" y="3457263"/>
            <a:ext cx="357187" cy="854075"/>
            <a:chOff x="3497" y="1440"/>
            <a:chExt cx="225" cy="538"/>
          </a:xfrm>
        </p:grpSpPr>
        <p:sp>
          <p:nvSpPr>
            <p:cNvPr id="49196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49197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81" name="Group 117"/>
          <p:cNvGrpSpPr>
            <a:grpSpLocks/>
          </p:cNvGrpSpPr>
          <p:nvPr/>
        </p:nvGrpSpPr>
        <p:grpSpPr bwMode="auto">
          <a:xfrm>
            <a:off x="8480433" y="4981262"/>
            <a:ext cx="338138" cy="857250"/>
            <a:chOff x="3502" y="1440"/>
            <a:chExt cx="213" cy="540"/>
          </a:xfrm>
        </p:grpSpPr>
        <p:sp>
          <p:nvSpPr>
            <p:cNvPr id="49194" name="Text Box 118"/>
            <p:cNvSpPr txBox="1">
              <a:spLocks noChangeArrowheads="1"/>
            </p:cNvSpPr>
            <p:nvPr/>
          </p:nvSpPr>
          <p:spPr bwMode="auto">
            <a:xfrm>
              <a:off x="3502" y="1728"/>
              <a:ext cx="2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49195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82" name="Group 120"/>
          <p:cNvGrpSpPr>
            <a:grpSpLocks/>
          </p:cNvGrpSpPr>
          <p:nvPr/>
        </p:nvGrpSpPr>
        <p:grpSpPr bwMode="auto">
          <a:xfrm>
            <a:off x="10817226" y="4981263"/>
            <a:ext cx="327025" cy="854075"/>
            <a:chOff x="3506" y="1440"/>
            <a:chExt cx="206" cy="538"/>
          </a:xfrm>
        </p:grpSpPr>
        <p:sp>
          <p:nvSpPr>
            <p:cNvPr id="49192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49193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83" name="Freeform 124"/>
          <p:cNvSpPr>
            <a:spLocks/>
          </p:cNvSpPr>
          <p:nvPr/>
        </p:nvSpPr>
        <p:spPr bwMode="auto">
          <a:xfrm>
            <a:off x="7372350" y="2085662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Freeform 125"/>
          <p:cNvSpPr>
            <a:spLocks/>
          </p:cNvSpPr>
          <p:nvPr/>
        </p:nvSpPr>
        <p:spPr bwMode="auto">
          <a:xfrm flipH="1">
            <a:off x="8788400" y="2085662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Freeform 126"/>
          <p:cNvSpPr>
            <a:spLocks/>
          </p:cNvSpPr>
          <p:nvPr/>
        </p:nvSpPr>
        <p:spPr bwMode="auto">
          <a:xfrm flipH="1">
            <a:off x="9950450" y="3609662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Freeform 127"/>
          <p:cNvSpPr>
            <a:spLocks/>
          </p:cNvSpPr>
          <p:nvPr/>
        </p:nvSpPr>
        <p:spPr bwMode="auto">
          <a:xfrm>
            <a:off x="8502650" y="3609662"/>
            <a:ext cx="1143000" cy="1066800"/>
          </a:xfrm>
          <a:custGeom>
            <a:avLst/>
            <a:gdLst>
              <a:gd name="T0" fmla="*/ 2147483646 w 720"/>
              <a:gd name="T1" fmla="*/ 2147483646 h 672"/>
              <a:gd name="T2" fmla="*/ 2147483646 w 720"/>
              <a:gd name="T3" fmla="*/ 2147483646 h 672"/>
              <a:gd name="T4" fmla="*/ 2147483646 w 720"/>
              <a:gd name="T5" fmla="*/ 2147483646 h 672"/>
              <a:gd name="T6" fmla="*/ 2147483646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Freeform 128"/>
          <p:cNvSpPr>
            <a:spLocks/>
          </p:cNvSpPr>
          <p:nvPr/>
        </p:nvSpPr>
        <p:spPr bwMode="auto">
          <a:xfrm>
            <a:off x="7050088" y="1771338"/>
            <a:ext cx="1109662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Freeform 129"/>
          <p:cNvSpPr>
            <a:spLocks/>
          </p:cNvSpPr>
          <p:nvPr/>
        </p:nvSpPr>
        <p:spPr bwMode="auto">
          <a:xfrm flipH="1">
            <a:off x="9112250" y="1780863"/>
            <a:ext cx="1219200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Freeform 130"/>
          <p:cNvSpPr>
            <a:spLocks/>
          </p:cNvSpPr>
          <p:nvPr/>
        </p:nvSpPr>
        <p:spPr bwMode="auto">
          <a:xfrm flipH="1">
            <a:off x="10255250" y="3304863"/>
            <a:ext cx="1219200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Freeform 131"/>
          <p:cNvSpPr>
            <a:spLocks/>
          </p:cNvSpPr>
          <p:nvPr/>
        </p:nvSpPr>
        <p:spPr bwMode="auto">
          <a:xfrm>
            <a:off x="8197851" y="3304863"/>
            <a:ext cx="1109663" cy="1209675"/>
          </a:xfrm>
          <a:custGeom>
            <a:avLst/>
            <a:gdLst>
              <a:gd name="T0" fmla="*/ 2147483646 w 699"/>
              <a:gd name="T1" fmla="*/ 0 h 762"/>
              <a:gd name="T2" fmla="*/ 2147483646 w 699"/>
              <a:gd name="T3" fmla="*/ 2147483646 h 762"/>
              <a:gd name="T4" fmla="*/ 2147483646 w 699"/>
              <a:gd name="T5" fmla="*/ 2147483646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Text Box 132"/>
          <p:cNvSpPr txBox="1">
            <a:spLocks noChangeArrowheads="1"/>
          </p:cNvSpPr>
          <p:nvPr/>
        </p:nvSpPr>
        <p:spPr bwMode="auto">
          <a:xfrm>
            <a:off x="8435975" y="141891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ym typeface="Symbol" panose="05050102010706020507" pitchFamily="18" charset="2"/>
              </a:rPr>
              <a:t></a:t>
            </a:r>
          </a:p>
        </p:txBody>
      </p:sp>
    </p:spTree>
    <p:extLst>
      <p:ext uri="{BB962C8B-B14F-4D97-AF65-F5344CB8AC3E}">
        <p14:creationId xmlns:p14="http://schemas.microsoft.com/office/powerpoint/2010/main" val="12627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336ACC-EF59-4B95-A314-E4BD07623E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5378"/>
            <a:ext cx="10972800" cy="990600"/>
          </a:xfrm>
        </p:spPr>
        <p:txBody>
          <a:bodyPr/>
          <a:lstStyle/>
          <a:p>
            <a:pPr eaLnBrk="1" hangingPunct="1"/>
            <a:r>
              <a:rPr lang="en-US" altLang="en-US" sz="4000"/>
              <a:t>Cấu trúc BTreeNode biểu diễn cây nhị phân</a:t>
            </a:r>
          </a:p>
        </p:txBody>
      </p:sp>
      <p:sp>
        <p:nvSpPr>
          <p:cNvPr id="501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390650"/>
            <a:ext cx="4979988" cy="4705350"/>
          </a:xfrm>
        </p:spPr>
        <p:txBody>
          <a:bodyPr/>
          <a:lstStyle/>
          <a:p>
            <a:pPr lvl="1" eaLnBrk="1" hangingPunct="1"/>
            <a:r>
              <a:rPr lang="en-US" altLang="en-US" smtClean="0"/>
              <a:t>Thuộc tính</a:t>
            </a:r>
          </a:p>
          <a:p>
            <a:pPr lvl="2" eaLnBrk="1" hangingPunct="1"/>
            <a:r>
              <a:rPr lang="en-US" altLang="en-US" smtClean="0">
                <a:solidFill>
                  <a:schemeClr val="tx2"/>
                </a:solidFill>
              </a:rPr>
              <a:t>Object</a:t>
            </a:r>
            <a:r>
              <a:rPr lang="en-US" altLang="en-US" smtClean="0"/>
              <a:t> elem</a:t>
            </a:r>
          </a:p>
          <a:p>
            <a:pPr lvl="2" eaLnBrk="1" hangingPunct="1"/>
            <a:r>
              <a:rPr lang="en-US" altLang="en-US" smtClean="0">
                <a:solidFill>
                  <a:schemeClr val="tx2"/>
                </a:solidFill>
              </a:rPr>
              <a:t>BTreeNode</a:t>
            </a:r>
            <a:r>
              <a:rPr lang="en-US" altLang="en-US" smtClean="0"/>
              <a:t> *Parent</a:t>
            </a:r>
          </a:p>
          <a:p>
            <a:pPr lvl="2" eaLnBrk="1" hangingPunct="1"/>
            <a:r>
              <a:rPr lang="en-US" altLang="en-US" smtClean="0">
                <a:solidFill>
                  <a:schemeClr val="tx2"/>
                </a:solidFill>
              </a:rPr>
              <a:t>BTreeNode</a:t>
            </a:r>
            <a:r>
              <a:rPr lang="en-US" altLang="en-US" smtClean="0"/>
              <a:t> *Left</a:t>
            </a:r>
          </a:p>
          <a:p>
            <a:pPr lvl="2" eaLnBrk="1" hangingPunct="1"/>
            <a:r>
              <a:rPr lang="en-US" altLang="en-US" smtClean="0">
                <a:solidFill>
                  <a:schemeClr val="tx2"/>
                </a:solidFill>
              </a:rPr>
              <a:t>BTreeNode</a:t>
            </a:r>
            <a:r>
              <a:rPr lang="en-US" altLang="en-US" smtClean="0"/>
              <a:t> *Right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50182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390650"/>
            <a:ext cx="5357812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/>
            <a:r>
              <a:rPr lang="en-US" altLang="en-US"/>
              <a:t>Phương thức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BTreeNode</a:t>
            </a:r>
            <a:r>
              <a:rPr lang="en-US" altLang="en-US"/>
              <a:t> *getParent()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BTreeNode</a:t>
            </a:r>
            <a:r>
              <a:rPr lang="en-US" altLang="en-US"/>
              <a:t> *getLeft()</a:t>
            </a:r>
          </a:p>
          <a:p>
            <a:pPr lvl="2" eaLnBrk="1" hangingPunct="1"/>
            <a:r>
              <a:rPr lang="en-US" altLang="en-US"/>
              <a:t>BTreeNode *getRight()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void</a:t>
            </a:r>
            <a:r>
              <a:rPr lang="en-US" altLang="en-US"/>
              <a:t> setLeft(</a:t>
            </a:r>
            <a:r>
              <a:rPr lang="en-US" altLang="en-US">
                <a:solidFill>
                  <a:schemeClr val="tx2"/>
                </a:solidFill>
              </a:rPr>
              <a:t>BTreeNode</a:t>
            </a:r>
            <a:r>
              <a:rPr lang="en-US" altLang="en-US"/>
              <a:t> *)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void</a:t>
            </a:r>
            <a:r>
              <a:rPr lang="en-US" altLang="en-US"/>
              <a:t> setRight(</a:t>
            </a:r>
            <a:r>
              <a:rPr lang="en-US" altLang="en-US">
                <a:solidFill>
                  <a:schemeClr val="tx2"/>
                </a:solidFill>
              </a:rPr>
              <a:t>BTreeNode </a:t>
            </a:r>
            <a:r>
              <a:rPr lang="en-US" altLang="en-US"/>
              <a:t>*)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void</a:t>
            </a:r>
            <a:r>
              <a:rPr lang="en-US" altLang="en-US"/>
              <a:t> setParent(</a:t>
            </a:r>
            <a:r>
              <a:rPr lang="en-US" altLang="en-US">
                <a:solidFill>
                  <a:schemeClr val="tx2"/>
                </a:solidFill>
              </a:rPr>
              <a:t>BTreeNode</a:t>
            </a:r>
            <a:r>
              <a:rPr lang="en-US" altLang="en-US"/>
              <a:t> *)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int</a:t>
            </a:r>
            <a:r>
              <a:rPr lang="en-US" altLang="en-US"/>
              <a:t> hasLeft() 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int</a:t>
            </a:r>
            <a:r>
              <a:rPr lang="en-US" altLang="en-US"/>
              <a:t> hasRight()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Object</a:t>
            </a:r>
            <a:r>
              <a:rPr lang="en-US" altLang="en-US"/>
              <a:t> getElem()</a:t>
            </a:r>
          </a:p>
          <a:p>
            <a:pPr lvl="2" eaLnBrk="1" hangingPunct="1"/>
            <a:r>
              <a:rPr lang="en-US" altLang="en-US">
                <a:solidFill>
                  <a:schemeClr val="tx2"/>
                </a:solidFill>
              </a:rPr>
              <a:t>void</a:t>
            </a:r>
            <a:r>
              <a:rPr lang="en-US" altLang="en-US"/>
              <a:t> setElem(</a:t>
            </a:r>
            <a:r>
              <a:rPr lang="en-US" altLang="en-US">
                <a:solidFill>
                  <a:schemeClr val="tx2"/>
                </a:solidFill>
              </a:rPr>
              <a:t>Object</a:t>
            </a:r>
            <a:r>
              <a:rPr lang="en-US" altLang="en-US"/>
              <a:t> o)</a:t>
            </a:r>
          </a:p>
        </p:txBody>
      </p:sp>
    </p:spTree>
    <p:extLst>
      <p:ext uri="{BB962C8B-B14F-4D97-AF65-F5344CB8AC3E}">
        <p14:creationId xmlns:p14="http://schemas.microsoft.com/office/powerpoint/2010/main" val="12678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8EF6F-CE79-4B75-9161-6A8DB8FA0B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trúc dữ liệu cây nhị phân</a:t>
            </a:r>
          </a:p>
        </p:txBody>
      </p:sp>
      <p:sp>
        <p:nvSpPr>
          <p:cNvPr id="5120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48200" y="1165420"/>
            <a:ext cx="76962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Phương </a:t>
            </a:r>
            <a:r>
              <a:rPr lang="en-US" altLang="en-US" sz="2400"/>
              <a:t>thức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int</a:t>
            </a:r>
            <a:r>
              <a:rPr lang="en-US" altLang="en-US" sz="2200"/>
              <a:t> size()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int</a:t>
            </a:r>
            <a:r>
              <a:rPr lang="en-US" altLang="en-US" sz="2200"/>
              <a:t> isEmpty()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int</a:t>
            </a:r>
            <a:r>
              <a:rPr lang="en-US" altLang="en-US" sz="2200"/>
              <a:t> isInternal(</a:t>
            </a:r>
            <a:r>
              <a:rPr lang="en-US" altLang="en-US" sz="2200">
                <a:solidFill>
                  <a:schemeClr val="tx2"/>
                </a:solidFill>
              </a:rPr>
              <a:t>BTreeNode</a:t>
            </a:r>
            <a:r>
              <a:rPr lang="en-US" altLang="en-US" sz="2200"/>
              <a:t> *)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int</a:t>
            </a:r>
            <a:r>
              <a:rPr lang="en-US" altLang="en-US" sz="2200"/>
              <a:t> isExternal(</a:t>
            </a:r>
            <a:r>
              <a:rPr lang="en-US" altLang="en-US" sz="2200">
                <a:solidFill>
                  <a:schemeClr val="tx2"/>
                </a:solidFill>
              </a:rPr>
              <a:t>BTreeNode</a:t>
            </a:r>
            <a:r>
              <a:rPr lang="en-US" altLang="en-US" sz="2200"/>
              <a:t> *)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int</a:t>
            </a:r>
            <a:r>
              <a:rPr lang="en-US" altLang="en-US" sz="2200"/>
              <a:t> isRoot(</a:t>
            </a:r>
            <a:r>
              <a:rPr lang="en-US" altLang="en-US" sz="2200">
                <a:solidFill>
                  <a:schemeClr val="tx2"/>
                </a:solidFill>
              </a:rPr>
              <a:t>BTreeNode</a:t>
            </a:r>
            <a:r>
              <a:rPr lang="en-US" altLang="en-US" sz="2200"/>
              <a:t> *)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void</a:t>
            </a:r>
            <a:r>
              <a:rPr lang="en-US" altLang="en-US" sz="2200"/>
              <a:t> preOrder(</a:t>
            </a:r>
            <a:r>
              <a:rPr lang="en-US" altLang="en-US" sz="2200">
                <a:solidFill>
                  <a:schemeClr val="tx2"/>
                </a:solidFill>
              </a:rPr>
              <a:t>BTreeNode </a:t>
            </a:r>
            <a:r>
              <a:rPr lang="en-US" altLang="en-US" sz="2200"/>
              <a:t>*, void (*visit)(</a:t>
            </a:r>
            <a:r>
              <a:rPr lang="en-US" altLang="en-US" sz="2200">
                <a:solidFill>
                  <a:schemeClr val="tx2"/>
                </a:solidFill>
              </a:rPr>
              <a:t>BTreeNode </a:t>
            </a:r>
            <a:r>
              <a:rPr lang="en-US" altLang="en-US" sz="2200"/>
              <a:t>*))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void</a:t>
            </a:r>
            <a:r>
              <a:rPr lang="en-US" altLang="en-US" sz="2200"/>
              <a:t> inOrder(</a:t>
            </a:r>
            <a:r>
              <a:rPr lang="en-US" altLang="en-US" sz="2200">
                <a:solidFill>
                  <a:schemeClr val="tx2"/>
                </a:solidFill>
              </a:rPr>
              <a:t>BTreeNode </a:t>
            </a:r>
            <a:r>
              <a:rPr lang="en-US" altLang="en-US" sz="2200"/>
              <a:t>*, void (*visit)(</a:t>
            </a:r>
            <a:r>
              <a:rPr lang="en-US" altLang="en-US" sz="2200">
                <a:solidFill>
                  <a:schemeClr val="tx2"/>
                </a:solidFill>
              </a:rPr>
              <a:t>BTreeNode </a:t>
            </a:r>
            <a:r>
              <a:rPr lang="en-US" altLang="en-US" sz="2200"/>
              <a:t>*))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void</a:t>
            </a:r>
            <a:r>
              <a:rPr lang="en-US" altLang="en-US" sz="2200"/>
              <a:t> postOrder(</a:t>
            </a:r>
            <a:r>
              <a:rPr lang="en-US" altLang="en-US" sz="2200">
                <a:solidFill>
                  <a:schemeClr val="tx2"/>
                </a:solidFill>
              </a:rPr>
              <a:t>BTreeNode </a:t>
            </a:r>
            <a:r>
              <a:rPr lang="en-US" altLang="en-US" sz="2200"/>
              <a:t>*, void (*visit)(</a:t>
            </a:r>
            <a:r>
              <a:rPr lang="en-US" altLang="en-US" sz="2200">
                <a:solidFill>
                  <a:schemeClr val="tx2"/>
                </a:solidFill>
              </a:rPr>
              <a:t>BTreeNode </a:t>
            </a:r>
            <a:r>
              <a:rPr lang="en-US" altLang="en-US" sz="2200"/>
              <a:t>*))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BTreeNode*</a:t>
            </a:r>
            <a:r>
              <a:rPr lang="en-US" altLang="en-US" sz="2200"/>
              <a:t> insert(</a:t>
            </a:r>
            <a:r>
              <a:rPr lang="en-US" altLang="en-US" sz="2200">
                <a:solidFill>
                  <a:schemeClr val="tx2"/>
                </a:solidFill>
              </a:rPr>
              <a:t>BTreeNode</a:t>
            </a:r>
            <a:r>
              <a:rPr lang="en-US" altLang="en-US" sz="2200"/>
              <a:t> *parent, element)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accent1"/>
                </a:solidFill>
              </a:rPr>
              <a:t>void</a:t>
            </a:r>
            <a:r>
              <a:rPr lang="en-US" altLang="en-US" sz="2200"/>
              <a:t> remove(</a:t>
            </a:r>
            <a:r>
              <a:rPr lang="en-US" altLang="en-US" sz="2200">
                <a:solidFill>
                  <a:schemeClr val="tx2"/>
                </a:solidFill>
              </a:rPr>
              <a:t>BTreeNode</a:t>
            </a:r>
            <a:r>
              <a:rPr lang="en-US" altLang="en-US" sz="2200"/>
              <a:t> *);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609600" y="2667000"/>
            <a:ext cx="4157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/>
              <a:t> </a:t>
            </a:r>
            <a:r>
              <a:rPr lang="en-US" altLang="en-US" sz="2800"/>
              <a:t>Các phương thức truy cập: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BTreeNode</a:t>
            </a:r>
            <a:r>
              <a:rPr lang="en-US" altLang="en-US" sz="2400"/>
              <a:t> *</a:t>
            </a:r>
            <a:r>
              <a:rPr lang="en-US" altLang="en-US" sz="2400">
                <a:solidFill>
                  <a:schemeClr val="tx2"/>
                </a:solidFill>
              </a:rPr>
              <a:t>getroot</a:t>
            </a:r>
            <a:r>
              <a:rPr lang="en-US" altLang="en-US" sz="2400"/>
              <a:t>()</a:t>
            </a:r>
          </a:p>
        </p:txBody>
      </p:sp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371600"/>
            <a:ext cx="355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00"/>
              </a:spcBef>
              <a:spcAft>
                <a:spcPts val="200"/>
              </a:spcAft>
              <a:buFont typeface="Wingdings" panose="05000000000000000000" pitchFamily="2" charset="2"/>
              <a:buChar char="q"/>
              <a:defRPr sz="2600" b="1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Thuộc tính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chemeClr val="tx2"/>
                </a:solidFill>
              </a:rPr>
              <a:t>BTreeNode</a:t>
            </a:r>
            <a:r>
              <a:rPr lang="en-US" altLang="en-US" sz="2000" smtClean="0"/>
              <a:t> * root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863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973F60-E850-4F83-8BA0-2E56598280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alt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</a:t>
            </a:r>
            <a:endParaRPr lang="en-US" altLang="en-US" sz="3600" b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2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Xây dựng lớp biểu diễn Cây nhị phân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Cài đặt các thuật toán duyệt cây.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mtClean="0"/>
              <a:t>Xây dựng lớp ứng dụng tạo cây, duyệt cây, tìm kiếm phần tử trên cây.</a:t>
            </a:r>
          </a:p>
        </p:txBody>
      </p:sp>
    </p:spTree>
    <p:extLst>
      <p:ext uri="{BB962C8B-B14F-4D97-AF65-F5344CB8AC3E}">
        <p14:creationId xmlns:p14="http://schemas.microsoft.com/office/powerpoint/2010/main" val="35064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</a:t>
            </a:r>
            <a:r>
              <a:rPr lang="en-US" alt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</a:t>
            </a:r>
            <a:r>
              <a:rPr lang="en-US" alt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endParaRPr lang="en-US" altLang="en-US" sz="320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vi-VN" altLang="en-US" sz="2400" smtClean="0"/>
              <a:t>Bài toán: </a:t>
            </a:r>
            <a:r>
              <a:rPr lang="en-US" altLang="en-US" sz="2400" smtClean="0"/>
              <a:t>Độ </a:t>
            </a:r>
            <a:r>
              <a:rPr lang="en-US" altLang="en-US" sz="2400"/>
              <a:t>sâu các nút trên cây BTS</a:t>
            </a:r>
            <a:endParaRPr lang="vi-VN" sz="2400" smtClean="0"/>
          </a:p>
          <a:p>
            <a:pPr marL="0" indent="0">
              <a:buNone/>
              <a:defRPr/>
            </a:pPr>
            <a:r>
              <a:rPr lang="vi-VN" sz="2400" smtClean="0"/>
              <a:t>Truy cập: </a:t>
            </a:r>
            <a:r>
              <a:rPr lang="en-US" sz="2400" smtClean="0"/>
              <a:t>http</a:t>
            </a:r>
            <a:r>
              <a:rPr lang="en-US" sz="2400" dirty="0"/>
              <a:t>://laptrinhonline.club/problem/tichpxcaytknpdepth</a:t>
            </a:r>
          </a:p>
          <a:p>
            <a:pPr>
              <a:defRPr/>
            </a:pPr>
            <a:r>
              <a:rPr lang="en-US" sz="2400" dirty="0"/>
              <a:t>Code </a:t>
            </a:r>
            <a:r>
              <a:rPr lang="en-US" sz="2400" err="1"/>
              <a:t>tham</a:t>
            </a:r>
            <a:r>
              <a:rPr lang="en-US" sz="2400"/>
              <a:t> </a:t>
            </a:r>
            <a:r>
              <a:rPr lang="en-US" sz="2400" smtClean="0"/>
              <a:t>khảo: </a:t>
            </a: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://ideone.com/4BGjHs</a:t>
            </a:r>
            <a:endParaRPr lang="en-US" sz="2400"/>
          </a:p>
          <a:p>
            <a:pPr marL="0" indent="0">
              <a:buNone/>
              <a:defRPr/>
            </a:pPr>
            <a:endParaRPr lang="en-US" sz="2400"/>
          </a:p>
          <a:p>
            <a:pPr>
              <a:defRPr/>
            </a:pPr>
            <a:endParaRPr lang="en-US" sz="2400" dirty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670DB6-FD61-463B-9ED6-9F96636923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969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2BB69A-561F-4E70-8A4B-84A6AFEDED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590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sz="4200" smtClean="0">
                <a:solidFill>
                  <a:srgbClr val="002060"/>
                </a:solidFill>
              </a:rPr>
              <a:t>Hết</a:t>
            </a:r>
          </a:p>
        </p:txBody>
      </p:sp>
    </p:spTree>
    <p:extLst>
      <p:ext uri="{BB962C8B-B14F-4D97-AF65-F5344CB8AC3E}">
        <p14:creationId xmlns:p14="http://schemas.microsoft.com/office/powerpoint/2010/main" val="3134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spcBef>
                <a:spcPts val="600"/>
              </a:spcBef>
              <a:buAutoNum type="romanUcPeriod"/>
            </a:pPr>
            <a:r>
              <a:rPr lang="vi-VN" sz="28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nhị phân</a:t>
            </a:r>
            <a:endParaRPr lang="en-US" sz="280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spcBef>
                <a:spcPts val="600"/>
              </a:spcBef>
              <a:buAutoNum type="romanUcPeriod"/>
            </a:pPr>
            <a:r>
              <a:rPr lang="vi-VN" sz="28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Cấu trúc liên kết cho Cây nhị phân</a:t>
            </a:r>
            <a:endParaRPr lang="en-US" sz="280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spcBef>
                <a:spcPts val="600"/>
              </a:spcBef>
              <a:buAutoNum type="romanUcPeriod"/>
            </a:pPr>
            <a:r>
              <a:rPr lang="vi-VN" sz="28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tập</a:t>
            </a:r>
            <a:endParaRPr lang="en-US" sz="280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mtClean="0">
              <a:solidFill>
                <a:srgbClr val="002060"/>
              </a:solidFill>
            </a:endParaRPr>
          </a:p>
          <a:p>
            <a:pPr marL="571500" indent="-571500">
              <a:spcBef>
                <a:spcPts val="600"/>
              </a:spcBef>
              <a:buAutoNum type="romanUcPeriod"/>
            </a:pPr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078C-DE3C-41D6-BBDE-9FA25110A6F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F4B80E-989C-4553-B566-4AB36CB8C5B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3" y="222250"/>
            <a:ext cx="9197976" cy="841375"/>
          </a:xfrm>
        </p:spPr>
        <p:txBody>
          <a:bodyPr/>
          <a:lstStyle/>
          <a:p>
            <a:pPr eaLnBrk="1" hangingPunct="1"/>
            <a:r>
              <a:rPr lang="vi-VN" altLang="en-US" sz="4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en-US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en-US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nhị phân (Binary tree)</a:t>
            </a:r>
            <a:endParaRPr lang="en-US" altLang="en-US" sz="4200"/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4038600" y="1600200"/>
            <a:ext cx="3340100" cy="3125788"/>
            <a:chOff x="3416" y="1964"/>
            <a:chExt cx="2104" cy="1969"/>
          </a:xfrm>
        </p:grpSpPr>
        <p:sp>
          <p:nvSpPr>
            <p:cNvPr id="35846" name="AutoShape 5"/>
            <p:cNvSpPr>
              <a:spLocks noChangeAspect="1" noChangeArrowheads="1"/>
            </p:cNvSpPr>
            <p:nvPr/>
          </p:nvSpPr>
          <p:spPr bwMode="auto">
            <a:xfrm>
              <a:off x="4362" y="1964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</a:t>
              </a:r>
            </a:p>
          </p:txBody>
        </p:sp>
        <p:sp>
          <p:nvSpPr>
            <p:cNvPr id="35847" name="AutoShape 6"/>
            <p:cNvSpPr>
              <a:spLocks noChangeAspect="1" noChangeArrowheads="1"/>
            </p:cNvSpPr>
            <p:nvPr/>
          </p:nvSpPr>
          <p:spPr bwMode="auto">
            <a:xfrm>
              <a:off x="3741" y="2540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B</a:t>
              </a:r>
            </a:p>
          </p:txBody>
        </p:sp>
        <p:sp>
          <p:nvSpPr>
            <p:cNvPr id="35848" name="AutoShape 7"/>
            <p:cNvSpPr>
              <a:spLocks noChangeAspect="1" noChangeArrowheads="1"/>
            </p:cNvSpPr>
            <p:nvPr/>
          </p:nvSpPr>
          <p:spPr bwMode="auto">
            <a:xfrm>
              <a:off x="4980" y="2539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</a:t>
              </a:r>
            </a:p>
          </p:txBody>
        </p:sp>
        <p:sp>
          <p:nvSpPr>
            <p:cNvPr id="35849" name="AutoShape 8"/>
            <p:cNvSpPr>
              <a:spLocks noChangeAspect="1" noChangeArrowheads="1"/>
            </p:cNvSpPr>
            <p:nvPr/>
          </p:nvSpPr>
          <p:spPr bwMode="auto">
            <a:xfrm>
              <a:off x="4677" y="3115"/>
              <a:ext cx="20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F</a:t>
              </a:r>
            </a:p>
          </p:txBody>
        </p:sp>
        <p:sp>
          <p:nvSpPr>
            <p:cNvPr id="35850" name="AutoShape 9"/>
            <p:cNvSpPr>
              <a:spLocks noChangeAspect="1" noChangeArrowheads="1"/>
            </p:cNvSpPr>
            <p:nvPr/>
          </p:nvSpPr>
          <p:spPr bwMode="auto">
            <a:xfrm>
              <a:off x="5296" y="3115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G</a:t>
              </a:r>
            </a:p>
          </p:txBody>
        </p:sp>
        <p:sp>
          <p:nvSpPr>
            <p:cNvPr id="35851" name="AutoShape 10"/>
            <p:cNvSpPr>
              <a:spLocks noChangeAspect="1" noChangeArrowheads="1"/>
            </p:cNvSpPr>
            <p:nvPr/>
          </p:nvSpPr>
          <p:spPr bwMode="auto">
            <a:xfrm>
              <a:off x="3416" y="3114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</a:p>
          </p:txBody>
        </p:sp>
        <p:sp>
          <p:nvSpPr>
            <p:cNvPr id="35852" name="AutoShape 11"/>
            <p:cNvSpPr>
              <a:spLocks noChangeAspect="1" noChangeArrowheads="1"/>
            </p:cNvSpPr>
            <p:nvPr/>
          </p:nvSpPr>
          <p:spPr bwMode="auto">
            <a:xfrm>
              <a:off x="4063" y="3115"/>
              <a:ext cx="20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cxnSp>
          <p:nvCxnSpPr>
            <p:cNvPr id="35853" name="AutoShape 1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flipH="1">
              <a:off x="3848" y="2208"/>
              <a:ext cx="622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4" name="AutoShape 1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>
              <a:off x="4470" y="2208"/>
              <a:ext cx="61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5" name="AutoShape 14"/>
            <p:cNvCxnSpPr>
              <a:cxnSpLocks noChangeShapeType="1"/>
              <a:stCxn id="35848" idx="2"/>
              <a:endCxn id="35850" idx="0"/>
            </p:cNvCxnSpPr>
            <p:nvPr/>
          </p:nvCxnSpPr>
          <p:spPr bwMode="auto">
            <a:xfrm>
              <a:off x="5088" y="2785"/>
              <a:ext cx="320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6" name="AutoShape 15"/>
            <p:cNvCxnSpPr>
              <a:cxnSpLocks noChangeShapeType="1"/>
              <a:stCxn id="35848" idx="2"/>
              <a:endCxn id="35849" idx="0"/>
            </p:cNvCxnSpPr>
            <p:nvPr/>
          </p:nvCxnSpPr>
          <p:spPr bwMode="auto">
            <a:xfrm flipH="1">
              <a:off x="4779" y="2785"/>
              <a:ext cx="30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7" name="AutoShape 16"/>
            <p:cNvCxnSpPr>
              <a:cxnSpLocks noChangeShapeType="1"/>
              <a:stCxn id="35847" idx="2"/>
              <a:endCxn id="35852" idx="0"/>
            </p:cNvCxnSpPr>
            <p:nvPr/>
          </p:nvCxnSpPr>
          <p:spPr bwMode="auto">
            <a:xfrm>
              <a:off x="3848" y="2784"/>
              <a:ext cx="319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8" name="AutoShape 17"/>
            <p:cNvCxnSpPr>
              <a:cxnSpLocks noChangeShapeType="1"/>
              <a:stCxn id="35847" idx="2"/>
              <a:endCxn id="35851" idx="0"/>
            </p:cNvCxnSpPr>
            <p:nvPr/>
          </p:nvCxnSpPr>
          <p:spPr bwMode="auto">
            <a:xfrm flipH="1">
              <a:off x="3529" y="2784"/>
              <a:ext cx="31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9" name="AutoShape 18"/>
            <p:cNvSpPr>
              <a:spLocks noChangeAspect="1" noChangeArrowheads="1"/>
            </p:cNvSpPr>
            <p:nvPr/>
          </p:nvSpPr>
          <p:spPr bwMode="auto">
            <a:xfrm>
              <a:off x="3823" y="3695"/>
              <a:ext cx="224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H</a:t>
              </a:r>
            </a:p>
          </p:txBody>
        </p:sp>
        <p:cxnSp>
          <p:nvCxnSpPr>
            <p:cNvPr id="35860" name="AutoShape 19"/>
            <p:cNvCxnSpPr>
              <a:cxnSpLocks noChangeShapeType="1"/>
              <a:stCxn id="35852" idx="2"/>
              <a:endCxn id="35859" idx="0"/>
            </p:cNvCxnSpPr>
            <p:nvPr/>
          </p:nvCxnSpPr>
          <p:spPr bwMode="auto">
            <a:xfrm flipH="1">
              <a:off x="3935" y="3361"/>
              <a:ext cx="23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1" name="AutoShape 20"/>
            <p:cNvSpPr>
              <a:spLocks noChangeAspect="1" noChangeArrowheads="1"/>
            </p:cNvSpPr>
            <p:nvPr/>
          </p:nvSpPr>
          <p:spPr bwMode="auto">
            <a:xfrm>
              <a:off x="4287" y="3699"/>
              <a:ext cx="182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</a:t>
              </a:r>
            </a:p>
          </p:txBody>
        </p:sp>
        <p:cxnSp>
          <p:nvCxnSpPr>
            <p:cNvPr id="35862" name="AutoShape 21"/>
            <p:cNvCxnSpPr>
              <a:cxnSpLocks noChangeShapeType="1"/>
              <a:stCxn id="35852" idx="2"/>
              <a:endCxn id="35861" idx="0"/>
            </p:cNvCxnSpPr>
            <p:nvPr/>
          </p:nvCxnSpPr>
          <p:spPr bwMode="auto">
            <a:xfrm>
              <a:off x="4167" y="3361"/>
              <a:ext cx="211" cy="3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6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E86A60-9DCC-45DA-8F9F-F3E6D1D553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10109200" cy="990600"/>
          </a:xfrm>
        </p:spPr>
        <p:txBody>
          <a:bodyPr/>
          <a:lstStyle/>
          <a:p>
            <a:pPr eaLnBrk="1" hangingPunct="1"/>
            <a:r>
              <a:rPr lang="vi-VN" alt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</a:t>
            </a:r>
            <a:r>
              <a:rPr lang="en-US" altLang="en-US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</a:t>
            </a:r>
            <a:r>
              <a:rPr lang="en-US" alt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 phân (Binary tree)</a:t>
            </a:r>
          </a:p>
        </p:txBody>
      </p:sp>
      <p:sp>
        <p:nvSpPr>
          <p:cNvPr id="368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4049" y="1287462"/>
            <a:ext cx="5772151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Cây nhị phân là </a:t>
            </a:r>
            <a:r>
              <a:rPr lang="en-US" altLang="en-US" sz="2000">
                <a:solidFill>
                  <a:schemeClr val="tx2"/>
                </a:solidFill>
              </a:rPr>
              <a:t>một cây</a:t>
            </a:r>
            <a:r>
              <a:rPr lang="en-US" altLang="en-US" sz="2000"/>
              <a:t> có các tính chất sau: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Mỗi một nút trong có nhiều nhất 2 nút con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Các nút con của một nút là một cặp có thứ tự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Chúng ta gọi con của một nút trong là con </a:t>
            </a:r>
            <a:r>
              <a:rPr lang="en-US" altLang="en-US" sz="2000">
                <a:solidFill>
                  <a:schemeClr val="tx2"/>
                </a:solidFill>
              </a:rPr>
              <a:t>trái</a:t>
            </a:r>
            <a:r>
              <a:rPr lang="en-US" altLang="en-US" sz="2000"/>
              <a:t> và con </a:t>
            </a:r>
            <a:r>
              <a:rPr lang="en-US" altLang="en-US" sz="2000">
                <a:solidFill>
                  <a:schemeClr val="tx2"/>
                </a:solidFill>
              </a:rPr>
              <a:t>phải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Định nghĩa cây nhị phân bằng đệ qui: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  Cây nhị phân là: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Một cây chỉ có một nút hoặc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Là cây mà nút gốc của nó có cặp nút con có thứ tự, mỗi một nút con là gốc của một cây nhị phân</a:t>
            </a:r>
          </a:p>
        </p:txBody>
      </p:sp>
      <p:sp>
        <p:nvSpPr>
          <p:cNvPr id="3687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3400" y="1216866"/>
            <a:ext cx="4699000" cy="16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/>
              <a:t>Ứng dụng: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Biểu diễn các biểu thức toán học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Quá trình quyết định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Tìm kiếm</a:t>
            </a:r>
          </a:p>
        </p:txBody>
      </p:sp>
      <p:grpSp>
        <p:nvGrpSpPr>
          <p:cNvPr id="36871" name="Group 29"/>
          <p:cNvGrpSpPr>
            <a:grpSpLocks/>
          </p:cNvGrpSpPr>
          <p:nvPr/>
        </p:nvGrpSpPr>
        <p:grpSpPr bwMode="auto">
          <a:xfrm>
            <a:off x="7226300" y="2743200"/>
            <a:ext cx="3340100" cy="3125788"/>
            <a:chOff x="3416" y="1964"/>
            <a:chExt cx="2104" cy="1969"/>
          </a:xfrm>
        </p:grpSpPr>
        <p:sp>
          <p:nvSpPr>
            <p:cNvPr id="36872" name="AutoShape 7"/>
            <p:cNvSpPr>
              <a:spLocks noChangeAspect="1" noChangeArrowheads="1"/>
            </p:cNvSpPr>
            <p:nvPr/>
          </p:nvSpPr>
          <p:spPr bwMode="auto">
            <a:xfrm>
              <a:off x="4362" y="1964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A</a:t>
              </a:r>
            </a:p>
          </p:txBody>
        </p:sp>
        <p:sp>
          <p:nvSpPr>
            <p:cNvPr id="36873" name="AutoShape 8"/>
            <p:cNvSpPr>
              <a:spLocks noChangeAspect="1" noChangeArrowheads="1"/>
            </p:cNvSpPr>
            <p:nvPr/>
          </p:nvSpPr>
          <p:spPr bwMode="auto">
            <a:xfrm>
              <a:off x="3741" y="2540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B</a:t>
              </a:r>
            </a:p>
          </p:txBody>
        </p:sp>
        <p:sp>
          <p:nvSpPr>
            <p:cNvPr id="36874" name="AutoShape 10"/>
            <p:cNvSpPr>
              <a:spLocks noChangeAspect="1" noChangeArrowheads="1"/>
            </p:cNvSpPr>
            <p:nvPr/>
          </p:nvSpPr>
          <p:spPr bwMode="auto">
            <a:xfrm>
              <a:off x="4980" y="2539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</a:t>
              </a:r>
            </a:p>
          </p:txBody>
        </p:sp>
        <p:sp>
          <p:nvSpPr>
            <p:cNvPr id="36875" name="AutoShape 11"/>
            <p:cNvSpPr>
              <a:spLocks noChangeAspect="1" noChangeArrowheads="1"/>
            </p:cNvSpPr>
            <p:nvPr/>
          </p:nvSpPr>
          <p:spPr bwMode="auto">
            <a:xfrm>
              <a:off x="4677" y="3115"/>
              <a:ext cx="20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F</a:t>
              </a:r>
            </a:p>
          </p:txBody>
        </p:sp>
        <p:sp>
          <p:nvSpPr>
            <p:cNvPr id="36876" name="AutoShape 12"/>
            <p:cNvSpPr>
              <a:spLocks noChangeAspect="1" noChangeArrowheads="1"/>
            </p:cNvSpPr>
            <p:nvPr/>
          </p:nvSpPr>
          <p:spPr bwMode="auto">
            <a:xfrm>
              <a:off x="5296" y="3115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G</a:t>
              </a:r>
            </a:p>
          </p:txBody>
        </p:sp>
        <p:sp>
          <p:nvSpPr>
            <p:cNvPr id="36877" name="AutoShape 13"/>
            <p:cNvSpPr>
              <a:spLocks noChangeAspect="1" noChangeArrowheads="1"/>
            </p:cNvSpPr>
            <p:nvPr/>
          </p:nvSpPr>
          <p:spPr bwMode="auto">
            <a:xfrm>
              <a:off x="3416" y="3114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</a:p>
          </p:txBody>
        </p:sp>
        <p:sp>
          <p:nvSpPr>
            <p:cNvPr id="36878" name="AutoShape 14"/>
            <p:cNvSpPr>
              <a:spLocks noChangeAspect="1" noChangeArrowheads="1"/>
            </p:cNvSpPr>
            <p:nvPr/>
          </p:nvSpPr>
          <p:spPr bwMode="auto">
            <a:xfrm>
              <a:off x="4063" y="3115"/>
              <a:ext cx="20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E</a:t>
              </a:r>
            </a:p>
          </p:txBody>
        </p:sp>
        <p:cxnSp>
          <p:nvCxnSpPr>
            <p:cNvPr id="36879" name="AutoShape 15"/>
            <p:cNvCxnSpPr>
              <a:cxnSpLocks noChangeShapeType="1"/>
              <a:stCxn id="36872" idx="2"/>
              <a:endCxn id="36873" idx="0"/>
            </p:cNvCxnSpPr>
            <p:nvPr/>
          </p:nvCxnSpPr>
          <p:spPr bwMode="auto">
            <a:xfrm flipH="1">
              <a:off x="3848" y="2208"/>
              <a:ext cx="622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0" name="AutoShape 16"/>
            <p:cNvCxnSpPr>
              <a:cxnSpLocks noChangeShapeType="1"/>
              <a:stCxn id="36872" idx="2"/>
              <a:endCxn id="36874" idx="0"/>
            </p:cNvCxnSpPr>
            <p:nvPr/>
          </p:nvCxnSpPr>
          <p:spPr bwMode="auto">
            <a:xfrm>
              <a:off x="4470" y="2208"/>
              <a:ext cx="61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1" name="AutoShape 18"/>
            <p:cNvCxnSpPr>
              <a:cxnSpLocks noChangeShapeType="1"/>
              <a:stCxn id="36874" idx="2"/>
              <a:endCxn id="36876" idx="0"/>
            </p:cNvCxnSpPr>
            <p:nvPr/>
          </p:nvCxnSpPr>
          <p:spPr bwMode="auto">
            <a:xfrm>
              <a:off x="5088" y="2785"/>
              <a:ext cx="320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2" name="AutoShape 19"/>
            <p:cNvCxnSpPr>
              <a:cxnSpLocks noChangeShapeType="1"/>
              <a:stCxn id="36874" idx="2"/>
              <a:endCxn id="36875" idx="0"/>
            </p:cNvCxnSpPr>
            <p:nvPr/>
          </p:nvCxnSpPr>
          <p:spPr bwMode="auto">
            <a:xfrm flipH="1">
              <a:off x="4779" y="2785"/>
              <a:ext cx="30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3" idx="2"/>
              <a:endCxn id="36878" idx="0"/>
            </p:cNvCxnSpPr>
            <p:nvPr/>
          </p:nvCxnSpPr>
          <p:spPr bwMode="auto">
            <a:xfrm>
              <a:off x="3848" y="2784"/>
              <a:ext cx="319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3" idx="2"/>
              <a:endCxn id="36877" idx="0"/>
            </p:cNvCxnSpPr>
            <p:nvPr/>
          </p:nvCxnSpPr>
          <p:spPr bwMode="auto">
            <a:xfrm flipH="1">
              <a:off x="3529" y="2784"/>
              <a:ext cx="31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5" name="AutoShape 22"/>
            <p:cNvSpPr>
              <a:spLocks noChangeAspect="1" noChangeArrowheads="1"/>
            </p:cNvSpPr>
            <p:nvPr/>
          </p:nvSpPr>
          <p:spPr bwMode="auto">
            <a:xfrm>
              <a:off x="3823" y="3695"/>
              <a:ext cx="224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H</a:t>
              </a:r>
            </a:p>
          </p:txBody>
        </p:sp>
        <p:cxnSp>
          <p:nvCxnSpPr>
            <p:cNvPr id="36886" name="AutoShape 25"/>
            <p:cNvCxnSpPr>
              <a:cxnSpLocks noChangeShapeType="1"/>
              <a:stCxn id="36878" idx="2"/>
              <a:endCxn id="36885" idx="0"/>
            </p:cNvCxnSpPr>
            <p:nvPr/>
          </p:nvCxnSpPr>
          <p:spPr bwMode="auto">
            <a:xfrm flipH="1">
              <a:off x="3935" y="3361"/>
              <a:ext cx="23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7" name="AutoShape 26"/>
            <p:cNvSpPr>
              <a:spLocks noChangeAspect="1" noChangeArrowheads="1"/>
            </p:cNvSpPr>
            <p:nvPr/>
          </p:nvSpPr>
          <p:spPr bwMode="auto">
            <a:xfrm>
              <a:off x="4287" y="3699"/>
              <a:ext cx="182" cy="2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I</a:t>
              </a:r>
            </a:p>
          </p:txBody>
        </p:sp>
        <p:cxnSp>
          <p:nvCxnSpPr>
            <p:cNvPr id="36888" name="AutoShape 27"/>
            <p:cNvCxnSpPr>
              <a:cxnSpLocks noChangeShapeType="1"/>
              <a:stCxn id="36878" idx="2"/>
              <a:endCxn id="36887" idx="0"/>
            </p:cNvCxnSpPr>
            <p:nvPr/>
          </p:nvCxnSpPr>
          <p:spPr bwMode="auto">
            <a:xfrm>
              <a:off x="4167" y="3361"/>
              <a:ext cx="211" cy="3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31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096950-6CAE-4655-96BF-A707988EEA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Cây biểu thức</a:t>
            </a:r>
          </a:p>
        </p:txBody>
      </p:sp>
      <p:sp>
        <p:nvSpPr>
          <p:cNvPr id="378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3090"/>
            <a:ext cx="5600701" cy="396471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Cây nhị phân biểu diễn một biểu thức toán học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Các nút trong: là các toán tử (operators)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Các nút ngoài: các toán hạng (operands)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Ví dụ: Cây biểu thức cho biểu thức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(2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/>
              <a:t>a 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/>
              <a:t> 1) </a:t>
            </a:r>
            <a:r>
              <a:rPr lang="en-US" altLang="en-US" sz="2400">
                <a:latin typeface="Symbol" panose="05050102010706020507" pitchFamily="18" charset="2"/>
              </a:rPr>
              <a:t>+</a:t>
            </a:r>
            <a:r>
              <a:rPr lang="en-US" altLang="en-US" sz="2400"/>
              <a:t> (3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sz="2400"/>
              <a:t>b))</a:t>
            </a:r>
          </a:p>
        </p:txBody>
      </p:sp>
      <p:grpSp>
        <p:nvGrpSpPr>
          <p:cNvPr id="37894" name="Group 21"/>
          <p:cNvGrpSpPr>
            <a:grpSpLocks/>
          </p:cNvGrpSpPr>
          <p:nvPr/>
        </p:nvGrpSpPr>
        <p:grpSpPr bwMode="auto">
          <a:xfrm>
            <a:off x="7543800" y="1676400"/>
            <a:ext cx="3429000" cy="2286000"/>
            <a:chOff x="2928" y="2256"/>
            <a:chExt cx="2160" cy="1440"/>
          </a:xfrm>
        </p:grpSpPr>
        <p:sp>
          <p:nvSpPr>
            <p:cNvPr id="37895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37896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7897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37898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37899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2</a:t>
              </a:r>
            </a:p>
          </p:txBody>
        </p:sp>
        <p:sp>
          <p:nvSpPr>
            <p:cNvPr id="37900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37901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37902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3</a:t>
              </a:r>
            </a:p>
          </p:txBody>
        </p:sp>
        <p:sp>
          <p:nvSpPr>
            <p:cNvPr id="37903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cxnSp>
          <p:nvCxnSpPr>
            <p:cNvPr id="37904" name="AutoShape 13"/>
            <p:cNvCxnSpPr>
              <a:cxnSpLocks noChangeShapeType="1"/>
              <a:stCxn id="37895" idx="3"/>
              <a:endCxn id="3789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AutoShape 14"/>
            <p:cNvCxnSpPr>
              <a:cxnSpLocks noChangeShapeType="1"/>
              <a:stCxn id="37896" idx="1"/>
              <a:endCxn id="3789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AutoShape 15"/>
            <p:cNvCxnSpPr>
              <a:cxnSpLocks noChangeShapeType="1"/>
              <a:stCxn id="37903" idx="0"/>
              <a:endCxn id="3789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7" name="AutoShape 16"/>
            <p:cNvCxnSpPr>
              <a:cxnSpLocks noChangeShapeType="1"/>
              <a:stCxn id="37902" idx="0"/>
              <a:endCxn id="3789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8" name="AutoShape 17"/>
            <p:cNvCxnSpPr>
              <a:cxnSpLocks noChangeShapeType="1"/>
              <a:stCxn id="37901" idx="0"/>
              <a:endCxn id="3789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AutoShape 18"/>
            <p:cNvCxnSpPr>
              <a:cxnSpLocks noChangeShapeType="1"/>
              <a:stCxn id="37900" idx="0"/>
              <a:endCxn id="3789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AutoShape 19"/>
            <p:cNvCxnSpPr>
              <a:cxnSpLocks noChangeShapeType="1"/>
              <a:stCxn id="37899" idx="0"/>
              <a:endCxn id="3789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1" name="AutoShape 20"/>
            <p:cNvCxnSpPr>
              <a:cxnSpLocks noChangeShapeType="1"/>
              <a:stCxn id="37898" idx="1"/>
              <a:endCxn id="3789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202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E34060-A211-4353-84DE-15A2F68F43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Cây quyết định (Decision tree)</a:t>
            </a:r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3816" y="1340250"/>
            <a:ext cx="4329647" cy="4298550"/>
          </a:xfrm>
        </p:spPr>
        <p:txBody>
          <a:bodyPr/>
          <a:lstStyle/>
          <a:p>
            <a:pPr eaLnBrk="1" hangingPunct="1"/>
            <a:r>
              <a:rPr lang="en-US" altLang="en-US" sz="2400"/>
              <a:t>Cây kết hợp với một quá trình quyết định</a:t>
            </a:r>
          </a:p>
          <a:p>
            <a:pPr lvl="1" eaLnBrk="1" hangingPunct="1"/>
            <a:r>
              <a:rPr lang="en-US" altLang="en-US" sz="2000"/>
              <a:t>Các nút trong: Các câu hỏi với câu trả lời </a:t>
            </a:r>
            <a:r>
              <a:rPr lang="en-US" altLang="en-US" sz="2000" b="1">
                <a:solidFill>
                  <a:srgbClr val="FF0000"/>
                </a:solidFill>
              </a:rPr>
              <a:t>yes/no</a:t>
            </a:r>
          </a:p>
          <a:p>
            <a:pPr lvl="1" eaLnBrk="1" hangingPunct="1"/>
            <a:r>
              <a:rPr lang="en-US" altLang="en-US" sz="2000"/>
              <a:t>Các nút ngoài: các quyết định</a:t>
            </a:r>
          </a:p>
          <a:p>
            <a:pPr eaLnBrk="1" hangingPunct="1"/>
            <a:r>
              <a:rPr lang="en-US" altLang="en-US" sz="2400"/>
              <a:t>Ví dụ: Cây quyết định tuyển nhân viên</a:t>
            </a:r>
          </a:p>
        </p:txBody>
      </p:sp>
      <p:grpSp>
        <p:nvGrpSpPr>
          <p:cNvPr id="38918" name="Group 4"/>
          <p:cNvGrpSpPr>
            <a:grpSpLocks/>
          </p:cNvGrpSpPr>
          <p:nvPr/>
        </p:nvGrpSpPr>
        <p:grpSpPr bwMode="auto">
          <a:xfrm>
            <a:off x="5867400" y="1745856"/>
            <a:ext cx="6056312" cy="2846388"/>
            <a:chOff x="1371" y="2038"/>
            <a:chExt cx="3815" cy="2128"/>
          </a:xfrm>
        </p:grpSpPr>
        <p:sp>
          <p:nvSpPr>
            <p:cNvPr id="38919" name="AutoShape 5"/>
            <p:cNvSpPr>
              <a:spLocks noChangeArrowheads="1"/>
            </p:cNvSpPr>
            <p:nvPr/>
          </p:nvSpPr>
          <p:spPr bwMode="auto">
            <a:xfrm>
              <a:off x="1860" y="2038"/>
              <a:ext cx="1897" cy="282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Bạn đã có gia đình riêng chưa?</a:t>
              </a:r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 flipH="1">
              <a:off x="2086" y="2293"/>
              <a:ext cx="646" cy="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Text Box 7"/>
            <p:cNvSpPr txBox="1">
              <a:spLocks noChangeArrowheads="1"/>
            </p:cNvSpPr>
            <p:nvPr/>
          </p:nvSpPr>
          <p:spPr bwMode="auto">
            <a:xfrm>
              <a:off x="2504" y="3020"/>
              <a:ext cx="8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24086A"/>
                  </a:solidFill>
                </a:rPr>
                <a:t>có</a:t>
              </a:r>
            </a:p>
          </p:txBody>
        </p:sp>
        <p:sp>
          <p:nvSpPr>
            <p:cNvPr id="38922" name="Line 8"/>
            <p:cNvSpPr>
              <a:spLocks noChangeShapeType="1"/>
            </p:cNvSpPr>
            <p:nvPr/>
          </p:nvSpPr>
          <p:spPr bwMode="auto">
            <a:xfrm>
              <a:off x="2723" y="2302"/>
              <a:ext cx="742" cy="3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Text Box 9"/>
            <p:cNvSpPr txBox="1">
              <a:spLocks noChangeArrowheads="1"/>
            </p:cNvSpPr>
            <p:nvPr/>
          </p:nvSpPr>
          <p:spPr bwMode="auto">
            <a:xfrm>
              <a:off x="2931" y="2381"/>
              <a:ext cx="87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24086A"/>
                  </a:solidFill>
                </a:rPr>
                <a:t>chưa </a:t>
              </a:r>
            </a:p>
          </p:txBody>
        </p:sp>
        <p:sp>
          <p:nvSpPr>
            <p:cNvPr id="38924" name="AutoShape 10"/>
            <p:cNvSpPr>
              <a:spLocks noChangeArrowheads="1"/>
            </p:cNvSpPr>
            <p:nvPr/>
          </p:nvSpPr>
          <p:spPr bwMode="auto">
            <a:xfrm>
              <a:off x="2641" y="2664"/>
              <a:ext cx="1743" cy="283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Bạn có bằng đại học không?</a:t>
              </a:r>
            </a:p>
          </p:txBody>
        </p:sp>
        <p:sp>
          <p:nvSpPr>
            <p:cNvPr id="38925" name="Line 11"/>
            <p:cNvSpPr>
              <a:spLocks noChangeShapeType="1"/>
            </p:cNvSpPr>
            <p:nvPr/>
          </p:nvSpPr>
          <p:spPr bwMode="auto">
            <a:xfrm flipH="1">
              <a:off x="2836" y="2912"/>
              <a:ext cx="611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Line 12"/>
            <p:cNvSpPr>
              <a:spLocks noChangeShapeType="1"/>
            </p:cNvSpPr>
            <p:nvPr/>
          </p:nvSpPr>
          <p:spPr bwMode="auto">
            <a:xfrm>
              <a:off x="3448" y="2920"/>
              <a:ext cx="942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Text Box 13"/>
            <p:cNvSpPr txBox="1">
              <a:spLocks noChangeArrowheads="1"/>
            </p:cNvSpPr>
            <p:nvPr/>
          </p:nvSpPr>
          <p:spPr bwMode="auto">
            <a:xfrm>
              <a:off x="3846" y="3025"/>
              <a:ext cx="8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24086A"/>
                  </a:solidFill>
                </a:rPr>
                <a:t>Không</a:t>
              </a:r>
            </a:p>
          </p:txBody>
        </p:sp>
        <p:sp>
          <p:nvSpPr>
            <p:cNvPr id="38928" name="AutoShape 14"/>
            <p:cNvSpPr>
              <a:spLocks noChangeArrowheads="1"/>
            </p:cNvSpPr>
            <p:nvPr/>
          </p:nvSpPr>
          <p:spPr bwMode="auto">
            <a:xfrm>
              <a:off x="1887" y="3303"/>
              <a:ext cx="2064" cy="283"/>
            </a:xfrm>
            <a:prstGeom prst="flowChartAlternateProcess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Bạn có tốt nghiệp loại giỏi không?</a:t>
              </a:r>
            </a:p>
          </p:txBody>
        </p:sp>
        <p:sp>
          <p:nvSpPr>
            <p:cNvPr id="38929" name="Line 15"/>
            <p:cNvSpPr>
              <a:spLocks noChangeShapeType="1"/>
            </p:cNvSpPr>
            <p:nvPr/>
          </p:nvSpPr>
          <p:spPr bwMode="auto">
            <a:xfrm flipH="1">
              <a:off x="1937" y="3550"/>
              <a:ext cx="873" cy="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Text Box 16"/>
            <p:cNvSpPr txBox="1">
              <a:spLocks noChangeArrowheads="1"/>
            </p:cNvSpPr>
            <p:nvPr/>
          </p:nvSpPr>
          <p:spPr bwMode="auto">
            <a:xfrm>
              <a:off x="1662" y="3607"/>
              <a:ext cx="8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24086A"/>
                  </a:solidFill>
                </a:rPr>
                <a:t>có</a:t>
              </a:r>
            </a:p>
          </p:txBody>
        </p:sp>
        <p:sp>
          <p:nvSpPr>
            <p:cNvPr id="38931" name="AutoShape 17"/>
            <p:cNvSpPr>
              <a:spLocks noChangeArrowheads="1"/>
            </p:cNvSpPr>
            <p:nvPr/>
          </p:nvSpPr>
          <p:spPr bwMode="auto">
            <a:xfrm>
              <a:off x="1551" y="3869"/>
              <a:ext cx="748" cy="283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</a:rPr>
                <a:t>Chấp nhận</a:t>
              </a:r>
            </a:p>
          </p:txBody>
        </p:sp>
        <p:sp>
          <p:nvSpPr>
            <p:cNvPr id="38932" name="AutoShape 18"/>
            <p:cNvSpPr>
              <a:spLocks noChangeArrowheads="1"/>
            </p:cNvSpPr>
            <p:nvPr/>
          </p:nvSpPr>
          <p:spPr bwMode="auto">
            <a:xfrm>
              <a:off x="4008" y="3302"/>
              <a:ext cx="1178" cy="28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</a:rPr>
                <a:t>Không chấp nhận</a:t>
              </a:r>
            </a:p>
          </p:txBody>
        </p:sp>
        <p:sp>
          <p:nvSpPr>
            <p:cNvPr id="38933" name="AutoShape 19"/>
            <p:cNvSpPr>
              <a:spLocks noChangeArrowheads="1"/>
            </p:cNvSpPr>
            <p:nvPr/>
          </p:nvSpPr>
          <p:spPr bwMode="auto">
            <a:xfrm>
              <a:off x="1371" y="2705"/>
              <a:ext cx="1134" cy="28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</a:rPr>
                <a:t>Không chấp nhận</a:t>
              </a:r>
              <a:endParaRPr lang="en-US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38934" name="Text Box 20"/>
            <p:cNvSpPr txBox="1">
              <a:spLocks noChangeArrowheads="1"/>
            </p:cNvSpPr>
            <p:nvPr/>
          </p:nvSpPr>
          <p:spPr bwMode="auto">
            <a:xfrm>
              <a:off x="1751" y="2362"/>
              <a:ext cx="87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24086A"/>
                  </a:solidFill>
                </a:rPr>
                <a:t>rồi</a:t>
              </a:r>
            </a:p>
          </p:txBody>
        </p:sp>
        <p:sp>
          <p:nvSpPr>
            <p:cNvPr id="38935" name="Text Box 21"/>
            <p:cNvSpPr txBox="1">
              <a:spLocks noChangeArrowheads="1"/>
            </p:cNvSpPr>
            <p:nvPr/>
          </p:nvSpPr>
          <p:spPr bwMode="auto">
            <a:xfrm>
              <a:off x="3098" y="3622"/>
              <a:ext cx="8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24086A"/>
                  </a:solidFill>
                </a:rPr>
                <a:t>không</a:t>
              </a:r>
            </a:p>
          </p:txBody>
        </p:sp>
        <p:sp>
          <p:nvSpPr>
            <p:cNvPr id="38936" name="AutoShape 22"/>
            <p:cNvSpPr>
              <a:spLocks noChangeArrowheads="1"/>
            </p:cNvSpPr>
            <p:nvPr/>
          </p:nvSpPr>
          <p:spPr bwMode="auto">
            <a:xfrm>
              <a:off x="3087" y="3884"/>
              <a:ext cx="1130" cy="282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1"/>
                  </a:solidFill>
                </a:rPr>
                <a:t>Không chấp nhận</a:t>
              </a:r>
            </a:p>
          </p:txBody>
        </p:sp>
        <p:sp>
          <p:nvSpPr>
            <p:cNvPr id="38937" name="Line 23"/>
            <p:cNvSpPr>
              <a:spLocks noChangeShapeType="1"/>
            </p:cNvSpPr>
            <p:nvPr/>
          </p:nvSpPr>
          <p:spPr bwMode="auto">
            <a:xfrm>
              <a:off x="2827" y="3558"/>
              <a:ext cx="812" cy="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399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380C3-FBFE-4954-8ED4-B9C224A3594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91" y="237481"/>
            <a:ext cx="9601200" cy="685800"/>
          </a:xfrm>
        </p:spPr>
        <p:txBody>
          <a:bodyPr/>
          <a:lstStyle/>
          <a:p>
            <a:pPr algn="l" eaLnBrk="1" hangingPunct="1"/>
            <a:r>
              <a:rPr lang="en-US" altLang="en-US" sz="4000"/>
              <a:t>Một số định nghĩa	</a:t>
            </a:r>
          </a:p>
        </p:txBody>
      </p:sp>
      <p:sp>
        <p:nvSpPr>
          <p:cNvPr id="399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263232"/>
            <a:ext cx="5619750" cy="1468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2400">
                <a:solidFill>
                  <a:schemeClr val="tx2"/>
                </a:solidFill>
              </a:rPr>
              <a:t>Cây nhị phân đầy đủ:</a:t>
            </a:r>
            <a:r>
              <a:rPr lang="en-US" altLang="en-US" sz="2400"/>
              <a:t> là cây nhị phân hoàn chỉnh và tất cả các lá đều ở cùng mức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420686" y="1600940"/>
            <a:ext cx="55038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v"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tx2"/>
                </a:solidFill>
              </a:rPr>
              <a:t>Cây nhị phân hoàn chỉnh</a:t>
            </a:r>
            <a:r>
              <a:rPr lang="en-US" altLang="en-US" sz="2400"/>
              <a:t>: Là cây nhị phân mà tất cả các nút trong của nó đều có đủ hai nút con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6003635" y="226471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99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72664"/>
              </p:ext>
            </p:extLst>
          </p:nvPr>
        </p:nvGraphicFramePr>
        <p:xfrm>
          <a:off x="6934200" y="1298575"/>
          <a:ext cx="413067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Bitmap Image" r:id="rId4" imgW="3247619" imgH="1867161" progId="Paint.Picture">
                  <p:embed/>
                </p:oleObj>
              </mc:Choice>
              <mc:Fallback>
                <p:oleObj name="Bitmap Image" r:id="rId4" imgW="3247619" imgH="1867161" progId="Paint.Picture">
                  <p:embed/>
                  <p:pic>
                    <p:nvPicPr>
                      <p:cNvPr id="399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298575"/>
                        <a:ext cx="413067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9338" y="3618797"/>
            <a:ext cx="3665537" cy="1920875"/>
          </a:xfrm>
          <a:noFill/>
        </p:spPr>
      </p:pic>
    </p:spTree>
    <p:extLst>
      <p:ext uri="{BB962C8B-B14F-4D97-AF65-F5344CB8AC3E}">
        <p14:creationId xmlns:p14="http://schemas.microsoft.com/office/powerpoint/2010/main" val="17243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E5D55F-0C18-4AAF-8B72-6E6D615DC9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72" y="30441"/>
            <a:ext cx="9956800" cy="990600"/>
          </a:xfrm>
        </p:spPr>
        <p:txBody>
          <a:bodyPr/>
          <a:lstStyle/>
          <a:p>
            <a:pPr eaLnBrk="1" hangingPunct="1"/>
            <a:r>
              <a:rPr lang="en-US" altLang="en-US" sz="3600"/>
              <a:t>Các tính chất của cây nhị phân hoàn chỉnh</a:t>
            </a:r>
          </a:p>
        </p:txBody>
      </p:sp>
      <p:sp>
        <p:nvSpPr>
          <p:cNvPr id="409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8577"/>
            <a:ext cx="3048000" cy="2590800"/>
          </a:xfrm>
        </p:spPr>
        <p:txBody>
          <a:bodyPr/>
          <a:lstStyle/>
          <a:p>
            <a:pPr eaLnBrk="1" hangingPunct="1"/>
            <a:r>
              <a:rPr lang="en-US" altLang="en-US" sz="2800"/>
              <a:t>Ký hiệu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n	</a:t>
            </a:r>
            <a:r>
              <a:rPr lang="en-US" altLang="en-US"/>
              <a:t>số các nút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e	</a:t>
            </a:r>
            <a:r>
              <a:rPr lang="en-US" altLang="en-US">
                <a:latin typeface="Times New Roman" panose="02020603050405020304" pitchFamily="18" charset="0"/>
              </a:rPr>
              <a:t>số các nút ngoài</a:t>
            </a: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i	</a:t>
            </a:r>
            <a:r>
              <a:rPr lang="en-US" altLang="en-US">
                <a:latin typeface="Times New Roman" panose="02020603050405020304" pitchFamily="18" charset="0"/>
              </a:rPr>
              <a:t>số các nút trong</a:t>
            </a: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>
                <a:latin typeface="Times New Roman" panose="02020603050405020304" pitchFamily="18" charset="0"/>
              </a:rPr>
              <a:t>h	</a:t>
            </a:r>
            <a:r>
              <a:rPr lang="en-US" altLang="en-US">
                <a:latin typeface="Times New Roman" panose="02020603050405020304" pitchFamily="18" charset="0"/>
              </a:rPr>
              <a:t>chiều cao</a:t>
            </a:r>
            <a:endParaRPr lang="en-US" altLang="en-US"/>
          </a:p>
        </p:txBody>
      </p:sp>
      <p:sp>
        <p:nvSpPr>
          <p:cNvPr id="4096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82551" y="1303367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Các tính chất: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e </a:t>
            </a:r>
            <a:r>
              <a:rPr lang="en-US" altLang="en-US" sz="2400" b="1">
                <a:latin typeface="Symbol" panose="05050102010706020507" pitchFamily="18" charset="2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</a:rPr>
              <a:t> i </a:t>
            </a:r>
            <a:r>
              <a:rPr lang="en-US" altLang="en-US" sz="2400" b="1">
                <a:latin typeface="Symbol" panose="05050102010706020507" pitchFamily="18" charset="2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</a:rPr>
              <a:t>=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</a:rPr>
              <a:t>e </a:t>
            </a:r>
            <a:r>
              <a:rPr lang="en-US" altLang="en-US" sz="2400" b="1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400" b="1" i="1">
                <a:latin typeface="Times New Roman" panose="02020603050405020304" pitchFamily="18" charset="0"/>
              </a:rPr>
              <a:t>i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1)</a:t>
            </a:r>
            <a:r>
              <a:rPr lang="en-US" altLang="en-US" sz="2400" b="1">
                <a:latin typeface="Symbol" panose="05050102010706020507" pitchFamily="18" charset="2"/>
              </a:rPr>
              <a:t>/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e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>
                <a:latin typeface="Times New Roman" panose="02020603050405020304" pitchFamily="18" charset="0"/>
              </a:rPr>
              <a:t>h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log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</a:rPr>
              <a:t>e</a:t>
            </a:r>
          </a:p>
          <a:p>
            <a:pPr lvl="1" eaLnBrk="1" hangingPunct="1"/>
            <a:r>
              <a:rPr lang="en-US" altLang="en-US" sz="2400" b="1" i="1">
                <a:latin typeface="Times New Roman" panose="02020603050405020304" pitchFamily="18" charset="0"/>
              </a:rPr>
              <a:t>h </a:t>
            </a:r>
            <a:r>
              <a:rPr lang="en-US" altLang="en-US" sz="2400" b="1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log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(</a:t>
            </a:r>
            <a:r>
              <a:rPr lang="en-US" altLang="en-US" sz="2400" b="1" i="1">
                <a:latin typeface="Times New Roman" panose="02020603050405020304" pitchFamily="18" charset="0"/>
              </a:rPr>
              <a:t>n </a:t>
            </a:r>
            <a:r>
              <a:rPr lang="en-US" altLang="en-US" sz="2400" b="1">
                <a:latin typeface="Symbol" panose="05050102010706020507" pitchFamily="18" charset="2"/>
              </a:rPr>
              <a:t>+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1)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latin typeface="Symbol" panose="05050102010706020507" pitchFamily="18" charset="2"/>
              </a:rPr>
              <a:t>-</a:t>
            </a:r>
            <a:r>
              <a:rPr lang="en-US" altLang="en-US" sz="2400" b="1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  <a:endParaRPr lang="en-US" altLang="en-US" sz="2400" baseline="300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9659938" y="400783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Symbol" panose="05050102010706020507" pitchFamily="18" charset="2"/>
            </a:endParaRPr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10421938" y="461743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40969" name="Oval 8"/>
          <p:cNvSpPr>
            <a:spLocks noChangeArrowheads="1"/>
          </p:cNvSpPr>
          <p:nvPr/>
        </p:nvSpPr>
        <p:spPr bwMode="auto">
          <a:xfrm>
            <a:off x="8897938" y="4617431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>
              <a:latin typeface="Symbol" panose="05050102010706020507" pitchFamily="18" charset="2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8516938" y="5227031"/>
            <a:ext cx="381000" cy="381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0040938" y="5227031"/>
            <a:ext cx="381000" cy="381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10802938" y="5227031"/>
            <a:ext cx="381000" cy="381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cxnSp>
        <p:nvCxnSpPr>
          <p:cNvPr id="40973" name="AutoShape 15"/>
          <p:cNvCxnSpPr>
            <a:cxnSpLocks noChangeShapeType="1"/>
            <a:stCxn id="40967" idx="3"/>
            <a:endCxn id="40969" idx="7"/>
          </p:cNvCxnSpPr>
          <p:nvPr/>
        </p:nvCxnSpPr>
        <p:spPr bwMode="auto">
          <a:xfrm flipH="1">
            <a:off x="9223377" y="4342795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6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9985377" y="4342795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7"/>
          <p:cNvCxnSpPr>
            <a:cxnSpLocks noChangeShapeType="1"/>
            <a:stCxn id="40972" idx="0"/>
            <a:endCxn id="40968" idx="5"/>
          </p:cNvCxnSpPr>
          <p:nvPr/>
        </p:nvCxnSpPr>
        <p:spPr bwMode="auto">
          <a:xfrm flipH="1" flipV="1">
            <a:off x="10747376" y="4952394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8"/>
          <p:cNvCxnSpPr>
            <a:cxnSpLocks noChangeShapeType="1"/>
            <a:stCxn id="40971" idx="0"/>
            <a:endCxn id="40968" idx="3"/>
          </p:cNvCxnSpPr>
          <p:nvPr/>
        </p:nvCxnSpPr>
        <p:spPr bwMode="auto">
          <a:xfrm flipV="1">
            <a:off x="10231439" y="4952394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21"/>
          <p:cNvCxnSpPr>
            <a:cxnSpLocks noChangeShapeType="1"/>
            <a:stCxn id="40970" idx="0"/>
            <a:endCxn id="40969" idx="3"/>
          </p:cNvCxnSpPr>
          <p:nvPr/>
        </p:nvCxnSpPr>
        <p:spPr bwMode="auto">
          <a:xfrm flipV="1">
            <a:off x="8707439" y="4952394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22"/>
          <p:cNvCxnSpPr>
            <a:cxnSpLocks noChangeShapeType="1"/>
            <a:stCxn id="40979" idx="0"/>
            <a:endCxn id="40969" idx="5"/>
          </p:cNvCxnSpPr>
          <p:nvPr/>
        </p:nvCxnSpPr>
        <p:spPr bwMode="auto">
          <a:xfrm flipH="1" flipV="1">
            <a:off x="9223376" y="4952394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Rectangle 23"/>
          <p:cNvSpPr>
            <a:spLocks noChangeArrowheads="1"/>
          </p:cNvSpPr>
          <p:nvPr/>
        </p:nvSpPr>
        <p:spPr bwMode="auto">
          <a:xfrm>
            <a:off x="9278938" y="5227031"/>
            <a:ext cx="381000" cy="381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400"/>
          </a:p>
        </p:txBody>
      </p:sp>
      <p:grpSp>
        <p:nvGrpSpPr>
          <p:cNvPr id="40980" name="Group 38"/>
          <p:cNvGrpSpPr>
            <a:grpSpLocks/>
          </p:cNvGrpSpPr>
          <p:nvPr/>
        </p:nvGrpSpPr>
        <p:grpSpPr bwMode="auto">
          <a:xfrm>
            <a:off x="9067800" y="1402696"/>
            <a:ext cx="2311400" cy="2286000"/>
            <a:chOff x="2064" y="2256"/>
            <a:chExt cx="1456" cy="1440"/>
          </a:xfrm>
        </p:grpSpPr>
        <p:sp>
          <p:nvSpPr>
            <p:cNvPr id="40981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40982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983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cxnSp>
          <p:nvCxnSpPr>
            <p:cNvPr id="40984" name="AutoShape 28"/>
            <p:cNvCxnSpPr>
              <a:cxnSpLocks noChangeShapeType="1"/>
              <a:stCxn id="40982" idx="1"/>
              <a:endCxn id="40981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AutoShape 29"/>
            <p:cNvCxnSpPr>
              <a:cxnSpLocks noChangeShapeType="1"/>
              <a:stCxn id="40989" idx="1"/>
              <a:endCxn id="40982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AutoShape 30"/>
            <p:cNvCxnSpPr>
              <a:cxnSpLocks noChangeShapeType="1"/>
              <a:stCxn id="40983" idx="0"/>
              <a:endCxn id="40982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7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cxnSp>
          <p:nvCxnSpPr>
            <p:cNvPr id="40988" name="AutoShape 32"/>
            <p:cNvCxnSpPr>
              <a:cxnSpLocks noChangeShapeType="1"/>
              <a:stCxn id="40987" idx="0"/>
              <a:endCxn id="40981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9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40990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sp>
          <p:nvSpPr>
            <p:cNvPr id="40991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/>
            </a:p>
          </p:txBody>
        </p:sp>
        <p:cxnSp>
          <p:nvCxnSpPr>
            <p:cNvPr id="40992" name="AutoShape 36"/>
            <p:cNvCxnSpPr>
              <a:cxnSpLocks noChangeShapeType="1"/>
              <a:stCxn id="40991" idx="0"/>
              <a:endCxn id="40989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3" name="AutoShape 37"/>
            <p:cNvCxnSpPr>
              <a:cxnSpLocks noChangeShapeType="1"/>
              <a:stCxn id="40990" idx="0"/>
              <a:endCxn id="40989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505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Data structures trees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73CFB1-E1B3-4322-A15E-0668F0DF31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10185400" cy="914400"/>
          </a:xfrm>
        </p:spPr>
        <p:txBody>
          <a:bodyPr/>
          <a:lstStyle/>
          <a:p>
            <a:pPr algn="l" eaLnBrk="1" hangingPunct="1"/>
            <a:r>
              <a:rPr lang="en-US" alt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trúc dữ liệu </a:t>
            </a:r>
            <a:r>
              <a:rPr lang="en-US" alt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 </a:t>
            </a:r>
            <a:r>
              <a:rPr lang="en-US" alt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 phân (Binary tree ADT)</a:t>
            </a:r>
          </a:p>
        </p:txBody>
      </p:sp>
      <p:sp>
        <p:nvSpPr>
          <p:cNvPr id="419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111252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ADT cây nhị phân là sự mở rộng của ADT cây, tức là, nó kế thừa các phương thức của ADT cây</a:t>
            </a:r>
          </a:p>
          <a:p>
            <a:pPr eaLnBrk="1" hangingPunct="1"/>
            <a:r>
              <a:rPr lang="en-US" altLang="en-US" smtClean="0"/>
              <a:t>Thêm vào các phương thức:</a:t>
            </a:r>
          </a:p>
          <a:p>
            <a:pPr lvl="1" eaLnBrk="1" hangingPunct="1"/>
            <a:r>
              <a:rPr lang="en-US" altLang="en-US" smtClean="0"/>
              <a:t>Địa chỉ </a:t>
            </a:r>
            <a:r>
              <a:rPr lang="en-US" altLang="en-US" smtClean="0">
                <a:solidFill>
                  <a:schemeClr val="tx2"/>
                </a:solidFill>
              </a:rPr>
              <a:t>left</a:t>
            </a:r>
            <a:r>
              <a:rPr lang="en-US" altLang="en-US" smtClean="0"/>
              <a:t>(p)       </a:t>
            </a:r>
            <a:r>
              <a:rPr lang="en-US" altLang="en-US" sz="2000"/>
              <a:t>// trả lại địa chỉ của nút con trái</a:t>
            </a:r>
          </a:p>
          <a:p>
            <a:pPr lvl="1" eaLnBrk="1" hangingPunct="1"/>
            <a:r>
              <a:rPr lang="en-US" altLang="en-US" smtClean="0"/>
              <a:t>Địa chỉ </a:t>
            </a:r>
            <a:r>
              <a:rPr lang="en-US" altLang="en-US" smtClean="0">
                <a:solidFill>
                  <a:schemeClr val="tx2"/>
                </a:solidFill>
              </a:rPr>
              <a:t>right</a:t>
            </a:r>
            <a:r>
              <a:rPr lang="en-US" altLang="en-US" smtClean="0"/>
              <a:t>(p)     </a:t>
            </a:r>
            <a:r>
              <a:rPr lang="en-US" altLang="en-US" sz="2000"/>
              <a:t>// trả lại địa chỉ của nút con phải</a:t>
            </a:r>
            <a:r>
              <a:rPr lang="en-US" altLang="en-US" smtClean="0"/>
              <a:t> 	</a:t>
            </a:r>
          </a:p>
          <a:p>
            <a:pPr lvl="1" eaLnBrk="1" hangingPunct="1"/>
            <a:r>
              <a:rPr lang="en-US" altLang="en-US" smtClean="0"/>
              <a:t>int </a:t>
            </a:r>
            <a:r>
              <a:rPr lang="en-US" altLang="en-US" smtClean="0">
                <a:solidFill>
                  <a:schemeClr val="tx2"/>
                </a:solidFill>
              </a:rPr>
              <a:t>hasLeft</a:t>
            </a:r>
            <a:r>
              <a:rPr lang="en-US" altLang="en-US" smtClean="0"/>
              <a:t>(p) 	     </a:t>
            </a:r>
            <a:r>
              <a:rPr lang="en-US" altLang="en-US" sz="2000"/>
              <a:t>//Cho biết nút có con trái không</a:t>
            </a:r>
          </a:p>
          <a:p>
            <a:pPr lvl="1" eaLnBrk="1" hangingPunct="1"/>
            <a:r>
              <a:rPr lang="en-US" altLang="en-US" smtClean="0"/>
              <a:t>int </a:t>
            </a:r>
            <a:r>
              <a:rPr lang="en-US" altLang="en-US" smtClean="0">
                <a:solidFill>
                  <a:schemeClr val="tx2"/>
                </a:solidFill>
              </a:rPr>
              <a:t>hasRight</a:t>
            </a:r>
            <a:r>
              <a:rPr lang="en-US" altLang="en-US" smtClean="0"/>
              <a:t>(p)     </a:t>
            </a:r>
            <a:r>
              <a:rPr lang="en-US" altLang="en-US" sz="2000"/>
              <a:t>//Cho biết nút có con phải không</a:t>
            </a:r>
          </a:p>
        </p:txBody>
      </p:sp>
    </p:spTree>
    <p:extLst>
      <p:ext uri="{BB962C8B-B14F-4D97-AF65-F5344CB8AC3E}">
        <p14:creationId xmlns:p14="http://schemas.microsoft.com/office/powerpoint/2010/main" val="807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5216</TotalTime>
  <Words>901</Words>
  <Application>Microsoft Office PowerPoint</Application>
  <PresentationFormat>Widescreen</PresentationFormat>
  <Paragraphs>218</Paragraphs>
  <Slides>18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Bitmap Image</vt:lpstr>
      <vt:lpstr>Cấu trúc dữ liệu cây nhị phân  (Binary Tree)</vt:lpstr>
      <vt:lpstr>Nội dung</vt:lpstr>
      <vt:lpstr>I. Cây nhị phân (Binary tree)</vt:lpstr>
      <vt:lpstr>I. Cây nhị phân (Binary tree)</vt:lpstr>
      <vt:lpstr>Cây biểu thức</vt:lpstr>
      <vt:lpstr>Cây quyết định (Decision tree)</vt:lpstr>
      <vt:lpstr>Một số định nghĩa </vt:lpstr>
      <vt:lpstr>Các tính chất của cây nhị phân hoàn chỉnh</vt:lpstr>
      <vt:lpstr>Cấu trúc dữ liệu Cây nhị phân (Binary tree ADT)</vt:lpstr>
      <vt:lpstr>Duyệt theo thứ tự giữa - Inorder Traversal</vt:lpstr>
      <vt:lpstr>Bài tập: Hãy chỉ ra thứ tự các nút của cây dưới đây bằng phương pháp duyệt Inorder?</vt:lpstr>
      <vt:lpstr>Thứ tự duyệt cây </vt:lpstr>
      <vt:lpstr>II. Cấu trúc liên kết cho cây nhị phân</vt:lpstr>
      <vt:lpstr>Cấu trúc BTreeNode biểu diễn cây nhị phân</vt:lpstr>
      <vt:lpstr>Cấu trúc dữ liệu cây nhị phân</vt:lpstr>
      <vt:lpstr>III. Bài tập</vt:lpstr>
      <vt:lpstr>IV. Bài tập</vt:lpstr>
      <vt:lpstr>Hết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Hoang Van Thong</cp:lastModifiedBy>
  <cp:revision>502</cp:revision>
  <cp:lastPrinted>2018-04-03T01:30:05Z</cp:lastPrinted>
  <dcterms:created xsi:type="dcterms:W3CDTF">2017-10-17T01:43:35Z</dcterms:created>
  <dcterms:modified xsi:type="dcterms:W3CDTF">2023-08-12T16:03:06Z</dcterms:modified>
</cp:coreProperties>
</file>