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818785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818785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818785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818785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818785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818785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818785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818785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818785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20243"/>
          <c:y val="0.110922"/>
          <c:w val="0.774163"/>
          <c:h val="0.58674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Région 1</c:v>
                </c:pt>
              </c:strCache>
            </c:strRef>
          </c:tx>
          <c:spPr>
            <a:solidFill>
              <a:srgbClr val="808785"/>
            </a:solidFill>
            <a:ln w="12700" cap="flat">
              <a:noFill/>
              <a:prstDash val="solid"/>
              <a:miter lim="400000"/>
            </a:ln>
            <a:effectLst/>
          </c:spPr>
          <c:marker>
            <c:symbol val="circle"/>
            <c:size val="12"/>
            <c:spPr>
              <a:solidFill>
                <a:srgbClr val="808785"/>
              </a:solidFill>
              <a:ln w="38100" cap="flat">
                <a:solidFill>
                  <a:srgbClr val="808785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5500" u="none">
                    <a:solidFill>
                      <a:srgbClr val="535353"/>
                    </a:solidFill>
                    <a:latin typeface="Gill Sans Light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Sheet1!$B$2:$B$3</c:f>
              <c:numCache>
                <c:ptCount val="2"/>
                <c:pt idx="0">
                  <c:v>0.000000</c:v>
                </c:pt>
                <c:pt idx="1">
                  <c:v>0.000000</c:v>
                </c:pt>
              </c:numCache>
            </c:numRef>
          </c:xVal>
          <c:yVal>
            <c:numRef>
              <c:f>Sheet1!$C$2:$C$3</c:f>
              <c:numCache>
                <c:ptCount val="2"/>
                <c:pt idx="0">
                  <c:v>0.000000</c:v>
                </c:pt>
                <c:pt idx="1">
                  <c:v>1.000000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Région 2</c:v>
                </c:pt>
              </c:strCache>
            </c:strRef>
          </c:tx>
          <c:spPr>
            <a:solidFill>
              <a:srgbClr val="B4B4B4"/>
            </a:solidFill>
            <a:ln w="12700" cap="flat">
              <a:noFill/>
              <a:prstDash val="solid"/>
              <a:miter lim="400000"/>
            </a:ln>
            <a:effectLst/>
          </c:spPr>
          <c:marker>
            <c:symbol val="circle"/>
            <c:size val="12"/>
            <c:spPr>
              <a:solidFill>
                <a:srgbClr val="B4B4B4"/>
              </a:solidFill>
              <a:ln w="38100" cap="flat">
                <a:solidFill>
                  <a:srgbClr val="B4B4B4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5500" u="none">
                    <a:solidFill>
                      <a:srgbClr val="535353"/>
                    </a:solidFill>
                    <a:latin typeface="Gill Sans Light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Sheet1!$D$2:$D$3</c:f>
              <c:numCache>
                <c:ptCount val="2"/>
                <c:pt idx="0">
                  <c:v>1.000000</c:v>
                </c:pt>
                <c:pt idx="1">
                  <c:v>1.000000</c:v>
                </c:pt>
              </c:numCache>
            </c:numRef>
          </c:xVal>
          <c:yVal>
            <c:numRef>
              <c:f>Sheet1!$E$2:$E$3</c:f>
              <c:numCache>
                <c:ptCount val="2"/>
                <c:pt idx="0">
                  <c:v>0.000000</c:v>
                </c:pt>
                <c:pt idx="1">
                  <c:v>1.000000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Région 3</c:v>
                </c:pt>
              </c:strCache>
            </c:strRef>
          </c:tx>
          <c:spPr>
            <a:solidFill>
              <a:srgbClr val="5A5F5E"/>
            </a:solidFill>
            <a:ln w="12700" cap="flat">
              <a:noFill/>
              <a:prstDash val="solid"/>
              <a:miter lim="400000"/>
            </a:ln>
            <a:effectLst/>
          </c:spPr>
          <c:marker>
            <c:symbol val="circle"/>
            <c:size val="12"/>
            <c:spPr>
              <a:solidFill>
                <a:srgbClr val="5A5F5E"/>
              </a:solidFill>
              <a:ln w="38100" cap="flat">
                <a:solidFill>
                  <a:srgbClr val="5A5F5E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5500" u="none">
                    <a:solidFill>
                      <a:srgbClr val="535353"/>
                    </a:solidFill>
                    <a:latin typeface="Gill Sans Light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Sheet1!$F$2:$F$3</c:f>
              <c:numCache>
                <c:ptCount val="2"/>
                <c:pt idx="0">
                  <c:v>2.000000</c:v>
                </c:pt>
                <c:pt idx="1">
                  <c:v>2.000000</c:v>
                </c:pt>
              </c:numCache>
            </c:numRef>
          </c:xVal>
          <c:yVal>
            <c:numRef>
              <c:f>Sheet1!$G$2:$G$3</c:f>
              <c:numCache>
                <c:ptCount val="2"/>
                <c:pt idx="0">
                  <c:v>0.000000</c:v>
                </c:pt>
                <c:pt idx="1">
                  <c:v>1.000000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Région 4</c:v>
                </c:pt>
              </c:strCache>
            </c:strRef>
          </c:tx>
          <c:spPr>
            <a:solidFill>
              <a:srgbClr val="000000"/>
            </a:solidFill>
            <a:ln w="12700" cap="flat">
              <a:noFill/>
              <a:prstDash val="solid"/>
              <a:miter lim="400000"/>
            </a:ln>
            <a:effectLst/>
          </c:spPr>
          <c:marker>
            <c:symbol val="circle"/>
            <c:size val="12"/>
            <c:spPr>
              <a:solidFill>
                <a:srgbClr val="000000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5500" u="none">
                    <a:solidFill>
                      <a:srgbClr val="535353"/>
                    </a:solidFill>
                    <a:latin typeface="Gill Sans Light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Sheet1!$H$2:$H$3</c:f>
              <c:numCache>
                <c:ptCount val="2"/>
                <c:pt idx="0">
                  <c:v>0.500000</c:v>
                </c:pt>
                <c:pt idx="1">
                  <c:v>0.500000</c:v>
                </c:pt>
              </c:numCache>
            </c:numRef>
          </c:xVal>
          <c:yVal>
            <c:numRef>
              <c:f>Sheet1!$I$2:$I$3</c:f>
              <c:numCache>
                <c:ptCount val="2"/>
                <c:pt idx="0">
                  <c:v>0.000000</c:v>
                </c:pt>
                <c:pt idx="1">
                  <c:v>1.000000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Région 5</c:v>
                </c:pt>
              </c:strCache>
            </c:strRef>
          </c:tx>
          <c:spPr>
            <a:solidFill>
              <a:srgbClr val="CCCCCC"/>
            </a:solidFill>
            <a:ln w="12700" cap="flat">
              <a:noFill/>
              <a:prstDash val="solid"/>
              <a:miter lim="400000"/>
            </a:ln>
            <a:effectLst/>
          </c:spPr>
          <c:marker>
            <c:symbol val="circle"/>
            <c:size val="12"/>
            <c:spPr>
              <a:solidFill>
                <a:srgbClr val="CCCCCC"/>
              </a:solidFill>
              <a:ln w="38100" cap="flat">
                <a:solidFill>
                  <a:srgbClr val="CCCCCC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5500" u="none">
                    <a:solidFill>
                      <a:srgbClr val="535353"/>
                    </a:solidFill>
                    <a:latin typeface="Gill Sans Light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Sheet1!$J$2:$J$3</c:f>
              <c:numCache>
                <c:ptCount val="2"/>
                <c:pt idx="0">
                  <c:v>1.500000</c:v>
                </c:pt>
                <c:pt idx="1">
                  <c:v>1.500000</c:v>
                </c:pt>
              </c:numCache>
            </c:numRef>
          </c:xVal>
          <c:yVal>
            <c:numRef>
              <c:f>Sheet1!$K$2:$K$3</c:f>
              <c:numCache>
                <c:ptCount val="2"/>
                <c:pt idx="0">
                  <c:v>0.000000</c:v>
                </c:pt>
                <c:pt idx="1">
                  <c:v>1.000000</c:v>
                </c:pt>
              </c:numCache>
            </c:numRef>
          </c:yVal>
          <c:smooth val="0"/>
        </c:ser>
        <c:axId val="2094734552"/>
        <c:axId val="2094734553"/>
      </c:scatterChart>
      <c:val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A8B89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200" u="none">
                <a:solidFill>
                  <a:srgbClr val="535353"/>
                </a:solidFill>
                <a:latin typeface="Gill Sans Light"/>
              </a:defRPr>
            </a:pPr>
          </a:p>
        </c:txPr>
        <c:crossAx val="2094734553"/>
        <c:crosses val="autoZero"/>
        <c:crossBetween val="between"/>
        <c:majorUnit val="0.5"/>
        <c:minorUnit val="0.25"/>
      </c:val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A8B89"/>
              </a:solidFill>
              <a:custDash>
                <a:ds d="1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3200" u="none">
                <a:solidFill>
                  <a:srgbClr val="535353"/>
                </a:solidFill>
                <a:latin typeface="Gill Sans Light"/>
              </a:defRPr>
            </a:pPr>
          </a:p>
        </c:txPr>
        <c:crossAx val="2094734552"/>
        <c:crosses val="autoZero"/>
        <c:crossBetween val="between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15841"/>
          <c:y val="0.110922"/>
          <c:w val="0.858211"/>
          <c:h val="0.58674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Région 1</c:v>
                </c:pt>
              </c:strCache>
            </c:strRef>
          </c:tx>
          <c:spPr>
            <a:solidFill>
              <a:srgbClr val="808785"/>
            </a:solidFill>
            <a:ln w="12700" cap="flat">
              <a:noFill/>
              <a:prstDash val="solid"/>
              <a:miter lim="400000"/>
            </a:ln>
            <a:effectLst/>
          </c:spPr>
          <c:marker>
            <c:symbol val="circle"/>
            <c:size val="12"/>
            <c:spPr>
              <a:solidFill>
                <a:srgbClr val="808785"/>
              </a:solidFill>
              <a:ln w="38100" cap="flat">
                <a:solidFill>
                  <a:srgbClr val="808785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5500" u="none">
                    <a:solidFill>
                      <a:srgbClr val="535353"/>
                    </a:solidFill>
                    <a:latin typeface="Gill Sans Light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Sheet1!$B$2:$B$3</c:f>
              <c:numCache>
                <c:ptCount val="2"/>
                <c:pt idx="0">
                  <c:v>0.000000</c:v>
                </c:pt>
                <c:pt idx="1">
                  <c:v>0.000000</c:v>
                </c:pt>
              </c:numCache>
            </c:numRef>
          </c:xVal>
          <c:yVal>
            <c:numRef>
              <c:f>Sheet1!$C$2:$C$3</c:f>
              <c:numCache>
                <c:ptCount val="2"/>
                <c:pt idx="0">
                  <c:v>0.000000</c:v>
                </c:pt>
                <c:pt idx="1">
                  <c:v>0.000000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Région 2</c:v>
                </c:pt>
              </c:strCache>
            </c:strRef>
          </c:tx>
          <c:spPr>
            <a:solidFill>
              <a:srgbClr val="B4B4B4"/>
            </a:solidFill>
            <a:ln w="12700" cap="flat">
              <a:noFill/>
              <a:prstDash val="solid"/>
              <a:miter lim="400000"/>
            </a:ln>
            <a:effectLst/>
          </c:spPr>
          <c:marker>
            <c:symbol val="circle"/>
            <c:size val="12"/>
            <c:spPr>
              <a:solidFill>
                <a:srgbClr val="B4B4B4"/>
              </a:solidFill>
              <a:ln w="38100" cap="flat">
                <a:solidFill>
                  <a:srgbClr val="B4B4B4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5500" u="none">
                    <a:solidFill>
                      <a:srgbClr val="535353"/>
                    </a:solidFill>
                    <a:latin typeface="Gill Sans Light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Sheet1!$D$2:$D$3</c:f>
              <c:numCache>
                <c:ptCount val="2"/>
                <c:pt idx="0">
                  <c:v>1.000000</c:v>
                </c:pt>
                <c:pt idx="1">
                  <c:v>1.000000</c:v>
                </c:pt>
              </c:numCache>
            </c:numRef>
          </c:xVal>
          <c:yVal>
            <c:numRef>
              <c:f>Sheet1!$E$2:$E$3</c:f>
              <c:numCache>
                <c:ptCount val="2"/>
                <c:pt idx="0">
                  <c:v>0.000000</c:v>
                </c:pt>
                <c:pt idx="1">
                  <c:v>8.000000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Région 3</c:v>
                </c:pt>
              </c:strCache>
            </c:strRef>
          </c:tx>
          <c:spPr>
            <a:solidFill>
              <a:srgbClr val="5A5F5E"/>
            </a:solidFill>
            <a:ln w="12700" cap="flat">
              <a:noFill/>
              <a:prstDash val="solid"/>
              <a:miter lim="400000"/>
            </a:ln>
            <a:effectLst/>
          </c:spPr>
          <c:marker>
            <c:symbol val="circle"/>
            <c:size val="12"/>
            <c:spPr>
              <a:solidFill>
                <a:srgbClr val="5A5F5E"/>
              </a:solidFill>
              <a:ln w="38100" cap="flat">
                <a:solidFill>
                  <a:srgbClr val="5A5F5E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5500" u="none">
                    <a:solidFill>
                      <a:srgbClr val="535353"/>
                    </a:solidFill>
                    <a:latin typeface="Gill Sans Light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Sheet1!$F$2:$F$3</c:f>
              <c:numCache>
                <c:ptCount val="2"/>
                <c:pt idx="0">
                  <c:v>2.000000</c:v>
                </c:pt>
                <c:pt idx="1">
                  <c:v>2.000000</c:v>
                </c:pt>
              </c:numCache>
            </c:numRef>
          </c:xVal>
          <c:yVal>
            <c:numRef>
              <c:f>Sheet1!$G$2:$G$3</c:f>
              <c:numCache>
                <c:ptCount val="2"/>
                <c:pt idx="0">
                  <c:v>0.000000</c:v>
                </c:pt>
                <c:pt idx="1">
                  <c:v>0.000000</c:v>
                </c:pt>
              </c:numCache>
            </c:numRef>
          </c:yVal>
          <c:smooth val="0"/>
        </c:ser>
        <c:axId val="2094734552"/>
        <c:axId val="2094734553"/>
      </c:scatterChart>
      <c:val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A8B89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200" u="none">
                <a:solidFill>
                  <a:srgbClr val="535353"/>
                </a:solidFill>
                <a:latin typeface="Gill Sans Light"/>
              </a:defRPr>
            </a:pPr>
          </a:p>
        </c:txPr>
        <c:crossAx val="2094734553"/>
        <c:crosses val="autoZero"/>
        <c:crossBetween val="between"/>
        <c:majorUnit val="0.5"/>
        <c:minorUnit val="0.25"/>
      </c:val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A8B89"/>
              </a:solidFill>
              <a:custDash>
                <a:ds d="1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3200" u="none">
                <a:solidFill>
                  <a:srgbClr val="535353"/>
                </a:solidFill>
                <a:latin typeface="Gill Sans Light"/>
              </a:defRPr>
            </a:pPr>
          </a:p>
        </c:txPr>
        <c:crossAx val="2094734552"/>
        <c:crosses val="autoZero"/>
        <c:crossBetween val="between"/>
        <c:majorUnit val="2"/>
        <c:minorUnit val="1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15841"/>
          <c:y val="0.110922"/>
          <c:w val="0.858211"/>
          <c:h val="0.58674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Région 1</c:v>
                </c:pt>
              </c:strCache>
            </c:strRef>
          </c:tx>
          <c:spPr>
            <a:solidFill>
              <a:srgbClr val="808785"/>
            </a:solidFill>
            <a:ln w="12700" cap="flat">
              <a:noFill/>
              <a:prstDash val="solid"/>
              <a:miter lim="400000"/>
            </a:ln>
            <a:effectLst/>
          </c:spPr>
          <c:marker>
            <c:symbol val="circle"/>
            <c:size val="12"/>
            <c:spPr>
              <a:solidFill>
                <a:srgbClr val="808785"/>
              </a:solidFill>
              <a:ln w="38100" cap="flat">
                <a:solidFill>
                  <a:srgbClr val="808785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5500" u="none">
                    <a:solidFill>
                      <a:srgbClr val="535353"/>
                    </a:solidFill>
                    <a:latin typeface="Gill Sans Light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Sheet1!$B$2:$B$3</c:f>
              <c:numCache>
                <c:ptCount val="2"/>
                <c:pt idx="0">
                  <c:v>0.000000</c:v>
                </c:pt>
                <c:pt idx="1">
                  <c:v>0.000000</c:v>
                </c:pt>
              </c:numCache>
            </c:numRef>
          </c:xVal>
          <c:yVal>
            <c:numRef>
              <c:f>Sheet1!$C$2:$C$3</c:f>
              <c:numCache>
                <c:ptCount val="2"/>
                <c:pt idx="0">
                  <c:v>0.000000</c:v>
                </c:pt>
                <c:pt idx="1">
                  <c:v>0.000000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Région 2</c:v>
                </c:pt>
              </c:strCache>
            </c:strRef>
          </c:tx>
          <c:spPr>
            <a:solidFill>
              <a:srgbClr val="B4B4B4"/>
            </a:solidFill>
            <a:ln w="12700" cap="flat">
              <a:noFill/>
              <a:prstDash val="solid"/>
              <a:miter lim="400000"/>
            </a:ln>
            <a:effectLst/>
          </c:spPr>
          <c:marker>
            <c:symbol val="circle"/>
            <c:size val="12"/>
            <c:spPr>
              <a:solidFill>
                <a:srgbClr val="B4B4B4"/>
              </a:solidFill>
              <a:ln w="38100" cap="flat">
                <a:solidFill>
                  <a:srgbClr val="B4B4B4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5500" u="none">
                    <a:solidFill>
                      <a:srgbClr val="535353"/>
                    </a:solidFill>
                    <a:latin typeface="Gill Sans Light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Sheet1!$D$2:$D$3</c:f>
              <c:numCache>
                <c:ptCount val="2"/>
                <c:pt idx="0">
                  <c:v>1.000000</c:v>
                </c:pt>
                <c:pt idx="1">
                  <c:v>1.000000</c:v>
                </c:pt>
              </c:numCache>
            </c:numRef>
          </c:xVal>
          <c:yVal>
            <c:numRef>
              <c:f>Sheet1!$E$2:$E$3</c:f>
              <c:numCache>
                <c:ptCount val="2"/>
                <c:pt idx="0">
                  <c:v>0.000000</c:v>
                </c:pt>
                <c:pt idx="1">
                  <c:v>4.000000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Région 3</c:v>
                </c:pt>
              </c:strCache>
            </c:strRef>
          </c:tx>
          <c:spPr>
            <a:solidFill>
              <a:srgbClr val="5A5F5E"/>
            </a:solidFill>
            <a:ln w="12700" cap="flat">
              <a:noFill/>
              <a:prstDash val="solid"/>
              <a:miter lim="400000"/>
            </a:ln>
            <a:effectLst/>
          </c:spPr>
          <c:marker>
            <c:symbol val="circle"/>
            <c:size val="12"/>
            <c:spPr>
              <a:solidFill>
                <a:srgbClr val="5A5F5E"/>
              </a:solidFill>
              <a:ln w="38100" cap="flat">
                <a:solidFill>
                  <a:srgbClr val="5A5F5E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5500" u="none">
                    <a:solidFill>
                      <a:srgbClr val="535353"/>
                    </a:solidFill>
                    <a:latin typeface="Gill Sans Light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Sheet1!$F$2:$F$3</c:f>
              <c:numCache>
                <c:ptCount val="2"/>
                <c:pt idx="0">
                  <c:v>2.000000</c:v>
                </c:pt>
                <c:pt idx="1">
                  <c:v>2.000000</c:v>
                </c:pt>
              </c:numCache>
            </c:numRef>
          </c:xVal>
          <c:yVal>
            <c:numRef>
              <c:f>Sheet1!$G$2:$G$3</c:f>
              <c:numCache>
                <c:ptCount val="2"/>
                <c:pt idx="0">
                  <c:v>0.000000</c:v>
                </c:pt>
                <c:pt idx="1">
                  <c:v>0.000000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Région 4</c:v>
                </c:pt>
              </c:strCache>
            </c:strRef>
          </c:tx>
          <c:spPr>
            <a:solidFill>
              <a:srgbClr val="000000"/>
            </a:solidFill>
            <a:ln w="12700" cap="flat">
              <a:noFill/>
              <a:prstDash val="solid"/>
              <a:miter lim="400000"/>
            </a:ln>
            <a:effectLst/>
          </c:spPr>
          <c:marker>
            <c:symbol val="circle"/>
            <c:size val="12"/>
            <c:spPr>
              <a:solidFill>
                <a:srgbClr val="000000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5500" u="none">
                    <a:solidFill>
                      <a:srgbClr val="535353"/>
                    </a:solidFill>
                    <a:latin typeface="Gill Sans Light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Sheet1!$H$2:$H$3</c:f>
              <c:numCache>
                <c:ptCount val="2"/>
                <c:pt idx="0">
                  <c:v>0.500000</c:v>
                </c:pt>
                <c:pt idx="1">
                  <c:v>0.500000</c:v>
                </c:pt>
              </c:numCache>
            </c:numRef>
          </c:xVal>
          <c:yVal>
            <c:numRef>
              <c:f>Sheet1!$I$2:$I$3</c:f>
              <c:numCache>
                <c:ptCount val="2"/>
                <c:pt idx="0">
                  <c:v>0.000000</c:v>
                </c:pt>
                <c:pt idx="1">
                  <c:v>0.000000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Région 5</c:v>
                </c:pt>
              </c:strCache>
            </c:strRef>
          </c:tx>
          <c:spPr>
            <a:solidFill>
              <a:srgbClr val="CCCCCC"/>
            </a:solidFill>
            <a:ln w="12700" cap="flat">
              <a:noFill/>
              <a:prstDash val="solid"/>
              <a:miter lim="400000"/>
            </a:ln>
            <a:effectLst/>
          </c:spPr>
          <c:marker>
            <c:symbol val="circle"/>
            <c:size val="12"/>
            <c:spPr>
              <a:solidFill>
                <a:srgbClr val="CCCCCC"/>
              </a:solidFill>
              <a:ln w="38100" cap="flat">
                <a:solidFill>
                  <a:srgbClr val="CCCCCC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5500" u="none">
                    <a:solidFill>
                      <a:srgbClr val="535353"/>
                    </a:solidFill>
                    <a:latin typeface="Gill Sans Light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Sheet1!$J$2:$J$3</c:f>
              <c:numCache>
                <c:ptCount val="2"/>
                <c:pt idx="0">
                  <c:v>1.500000</c:v>
                </c:pt>
                <c:pt idx="1">
                  <c:v>1.500000</c:v>
                </c:pt>
              </c:numCache>
            </c:numRef>
          </c:xVal>
          <c:yVal>
            <c:numRef>
              <c:f>Sheet1!$K$2:$K$3</c:f>
              <c:numCache>
                <c:ptCount val="2"/>
                <c:pt idx="0">
                  <c:v>0.000000</c:v>
                </c:pt>
                <c:pt idx="1">
                  <c:v>0.000000</c:v>
                </c:pt>
              </c:numCache>
            </c:numRef>
          </c:yVal>
          <c:smooth val="0"/>
        </c:ser>
        <c:axId val="2094734552"/>
        <c:axId val="2094734553"/>
      </c:scatterChart>
      <c:val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A8B89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200" u="none">
                <a:solidFill>
                  <a:srgbClr val="535353"/>
                </a:solidFill>
                <a:latin typeface="Gill Sans Light"/>
              </a:defRPr>
            </a:pPr>
          </a:p>
        </c:txPr>
        <c:crossAx val="2094734553"/>
        <c:crosses val="autoZero"/>
        <c:crossBetween val="between"/>
        <c:majorUnit val="0.5"/>
        <c:minorUnit val="0.25"/>
      </c:val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A8B89"/>
              </a:solidFill>
              <a:custDash>
                <a:ds d="1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3200" u="none">
                <a:solidFill>
                  <a:srgbClr val="535353"/>
                </a:solidFill>
                <a:latin typeface="Gill Sans Light"/>
              </a:defRPr>
            </a:pPr>
          </a:p>
        </c:txPr>
        <c:crossAx val="2094734552"/>
        <c:crosses val="autoZero"/>
        <c:crossBetween val="between"/>
        <c:majorUnit val="1"/>
        <c:minorUnit val="0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e du titre"/>
          <p:cNvSpPr txBox="1"/>
          <p:nvPr>
            <p:ph type="title"/>
          </p:nvPr>
        </p:nvSpPr>
        <p:spPr>
          <a:xfrm>
            <a:off x="673100" y="2870200"/>
            <a:ext cx="23050500" cy="45593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3" name="Texte niveau 1…"/>
          <p:cNvSpPr txBox="1"/>
          <p:nvPr>
            <p:ph type="body" sz="quarter" idx="1"/>
          </p:nvPr>
        </p:nvSpPr>
        <p:spPr>
          <a:xfrm>
            <a:off x="673100" y="7416800"/>
            <a:ext cx="23050500" cy="181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-Gilles Allain"/>
          <p:cNvSpPr txBox="1"/>
          <p:nvPr>
            <p:ph type="body" sz="quarter" idx="13"/>
          </p:nvPr>
        </p:nvSpPr>
        <p:spPr>
          <a:xfrm>
            <a:off x="2387600" y="8001000"/>
            <a:ext cx="196215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-Gilles Allain</a:t>
            </a:r>
          </a:p>
        </p:txBody>
      </p:sp>
      <p:sp>
        <p:nvSpPr>
          <p:cNvPr id="95" name="« Saisissez une citation ici. »"/>
          <p:cNvSpPr txBox="1"/>
          <p:nvPr>
            <p:ph type="body" sz="quarter" idx="14"/>
          </p:nvPr>
        </p:nvSpPr>
        <p:spPr>
          <a:xfrm>
            <a:off x="2374900" y="5892800"/>
            <a:ext cx="19621500" cy="850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« Saisissez une citation ici. »</a:t>
            </a:r>
          </a:p>
        </p:txBody>
      </p:sp>
      <p:sp>
        <p:nvSpPr>
          <p:cNvPr id="9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119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36600" indent="-736600">
              <a:lnSpc>
                <a:spcPct val="120000"/>
              </a:lnSpc>
              <a:spcBef>
                <a:spcPts val="6500"/>
              </a:spcBef>
              <a:defRPr sz="6400"/>
            </a:lvl1pPr>
            <a:lvl2pPr marL="1473200" indent="-736600">
              <a:lnSpc>
                <a:spcPct val="120000"/>
              </a:lnSpc>
              <a:spcBef>
                <a:spcPts val="6500"/>
              </a:spcBef>
              <a:defRPr sz="6400"/>
            </a:lvl2pPr>
            <a:lvl3pPr marL="2209800" indent="-736600">
              <a:lnSpc>
                <a:spcPct val="120000"/>
              </a:lnSpc>
              <a:spcBef>
                <a:spcPts val="6500"/>
              </a:spcBef>
              <a:defRPr sz="6400"/>
            </a:lvl3pPr>
            <a:lvl4pPr marL="2946400" indent="-736600">
              <a:lnSpc>
                <a:spcPct val="120000"/>
              </a:lnSpc>
              <a:spcBef>
                <a:spcPts val="6500"/>
              </a:spcBef>
              <a:defRPr sz="6400"/>
            </a:lvl4pPr>
            <a:lvl5pPr marL="3683000" indent="-736600">
              <a:lnSpc>
                <a:spcPct val="120000"/>
              </a:lnSpc>
              <a:spcBef>
                <a:spcPts val="6500"/>
              </a:spcBef>
              <a:defRPr sz="6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2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Image"/>
          <p:cNvSpPr/>
          <p:nvPr>
            <p:ph type="pic" sz="half" idx="13"/>
          </p:nvPr>
        </p:nvSpPr>
        <p:spPr>
          <a:xfrm>
            <a:off x="13474700" y="3098800"/>
            <a:ext cx="8712200" cy="101991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129" name="Texte niveau 1…"/>
          <p:cNvSpPr txBox="1"/>
          <p:nvPr>
            <p:ph type="body" sz="half" idx="1"/>
          </p:nvPr>
        </p:nvSpPr>
        <p:spPr>
          <a:xfrm>
            <a:off x="673100" y="3835400"/>
            <a:ext cx="11049000" cy="88646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13"/>
          </p:nvPr>
        </p:nvSpPr>
        <p:spPr>
          <a:xfrm>
            <a:off x="2463800" y="736600"/>
            <a:ext cx="194818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Texte du titre"/>
          <p:cNvSpPr txBox="1"/>
          <p:nvPr>
            <p:ph type="title"/>
          </p:nvPr>
        </p:nvSpPr>
        <p:spPr>
          <a:xfrm>
            <a:off x="2387600" y="9728200"/>
            <a:ext cx="19621500" cy="18034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3" name="Texte niveau 1…"/>
          <p:cNvSpPr txBox="1"/>
          <p:nvPr>
            <p:ph type="body" sz="quarter" idx="1"/>
          </p:nvPr>
        </p:nvSpPr>
        <p:spPr>
          <a:xfrm>
            <a:off x="2387600" y="11518900"/>
            <a:ext cx="19621500" cy="1600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e du titre"/>
          <p:cNvSpPr txBox="1"/>
          <p:nvPr>
            <p:ph type="title"/>
          </p:nvPr>
        </p:nvSpPr>
        <p:spPr>
          <a:xfrm>
            <a:off x="673100" y="4572000"/>
            <a:ext cx="23050500" cy="45593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Image"/>
          <p:cNvSpPr/>
          <p:nvPr>
            <p:ph type="pic" sz="half" idx="13"/>
          </p:nvPr>
        </p:nvSpPr>
        <p:spPr>
          <a:xfrm>
            <a:off x="12573000" y="1384300"/>
            <a:ext cx="10045700" cy="10896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0" name="Texte du titre"/>
          <p:cNvSpPr txBox="1"/>
          <p:nvPr>
            <p:ph type="title"/>
          </p:nvPr>
        </p:nvSpPr>
        <p:spPr>
          <a:xfrm>
            <a:off x="673100" y="1435100"/>
            <a:ext cx="11049000" cy="5461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41" name="Texte niveau 1…"/>
          <p:cNvSpPr txBox="1"/>
          <p:nvPr>
            <p:ph type="body" sz="quarter" idx="1"/>
          </p:nvPr>
        </p:nvSpPr>
        <p:spPr>
          <a:xfrm>
            <a:off x="673100" y="6870700"/>
            <a:ext cx="11049000" cy="5461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8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36600" indent="-736600">
              <a:lnSpc>
                <a:spcPct val="120000"/>
              </a:lnSpc>
              <a:spcBef>
                <a:spcPts val="6500"/>
              </a:spcBef>
              <a:defRPr sz="6400"/>
            </a:lvl1pPr>
            <a:lvl2pPr marL="1473200" indent="-736600">
              <a:lnSpc>
                <a:spcPct val="120000"/>
              </a:lnSpc>
              <a:spcBef>
                <a:spcPts val="6500"/>
              </a:spcBef>
              <a:defRPr sz="6400"/>
            </a:lvl2pPr>
            <a:lvl3pPr marL="2209800" indent="-736600">
              <a:lnSpc>
                <a:spcPct val="120000"/>
              </a:lnSpc>
              <a:spcBef>
                <a:spcPts val="6500"/>
              </a:spcBef>
              <a:defRPr sz="6400"/>
            </a:lvl3pPr>
            <a:lvl4pPr marL="2946400" indent="-736600">
              <a:lnSpc>
                <a:spcPct val="120000"/>
              </a:lnSpc>
              <a:spcBef>
                <a:spcPts val="6500"/>
              </a:spcBef>
              <a:defRPr sz="6400"/>
            </a:lvl4pPr>
            <a:lvl5pPr marL="3683000" indent="-736600">
              <a:lnSpc>
                <a:spcPct val="120000"/>
              </a:lnSpc>
              <a:spcBef>
                <a:spcPts val="6500"/>
              </a:spcBef>
              <a:defRPr sz="6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Image"/>
          <p:cNvSpPr/>
          <p:nvPr>
            <p:ph type="pic" sz="half" idx="13"/>
          </p:nvPr>
        </p:nvSpPr>
        <p:spPr>
          <a:xfrm>
            <a:off x="13474700" y="3098800"/>
            <a:ext cx="8712200" cy="101991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7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8" name="Texte niveau 1…"/>
          <p:cNvSpPr txBox="1"/>
          <p:nvPr>
            <p:ph type="body" sz="half" idx="1"/>
          </p:nvPr>
        </p:nvSpPr>
        <p:spPr>
          <a:xfrm>
            <a:off x="673100" y="3835400"/>
            <a:ext cx="11049000" cy="88646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e niveau 1…"/>
          <p:cNvSpPr txBox="1"/>
          <p:nvPr>
            <p:ph type="body" idx="1"/>
          </p:nvPr>
        </p:nvSpPr>
        <p:spPr>
          <a:xfrm>
            <a:off x="1435100" y="1066800"/>
            <a:ext cx="21501100" cy="11557000"/>
          </a:xfrm>
          <a:prstGeom prst="rect">
            <a:avLst/>
          </a:prstGeom>
        </p:spPr>
        <p:txBody>
          <a:bodyPr/>
          <a:lstStyle>
            <a:lvl1pPr marL="736600" indent="-736600">
              <a:lnSpc>
                <a:spcPct val="120000"/>
              </a:lnSpc>
              <a:spcBef>
                <a:spcPts val="6500"/>
              </a:spcBef>
              <a:defRPr sz="6400"/>
            </a:lvl1pPr>
            <a:lvl2pPr marL="1473200" indent="-736600">
              <a:lnSpc>
                <a:spcPct val="120000"/>
              </a:lnSpc>
              <a:spcBef>
                <a:spcPts val="6500"/>
              </a:spcBef>
              <a:defRPr sz="6400"/>
            </a:lvl2pPr>
            <a:lvl3pPr marL="2209800" indent="-736600">
              <a:lnSpc>
                <a:spcPct val="120000"/>
              </a:lnSpc>
              <a:spcBef>
                <a:spcPts val="6500"/>
              </a:spcBef>
              <a:defRPr sz="6400"/>
            </a:lvl3pPr>
            <a:lvl4pPr marL="2946400" indent="-736600">
              <a:lnSpc>
                <a:spcPct val="120000"/>
              </a:lnSpc>
              <a:spcBef>
                <a:spcPts val="6500"/>
              </a:spcBef>
              <a:defRPr sz="6400"/>
            </a:lvl4pPr>
            <a:lvl5pPr marL="3683000" indent="-736600">
              <a:lnSpc>
                <a:spcPct val="120000"/>
              </a:lnSpc>
              <a:spcBef>
                <a:spcPts val="6500"/>
              </a:spcBef>
              <a:defRPr sz="6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Image"/>
          <p:cNvSpPr/>
          <p:nvPr>
            <p:ph type="pic" sz="quarter" idx="13"/>
          </p:nvPr>
        </p:nvSpPr>
        <p:spPr>
          <a:xfrm>
            <a:off x="12407900" y="7074692"/>
            <a:ext cx="11023600" cy="5930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4"/>
          </p:nvPr>
        </p:nvSpPr>
        <p:spPr>
          <a:xfrm>
            <a:off x="12420112" y="711992"/>
            <a:ext cx="11023601" cy="5930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Image"/>
          <p:cNvSpPr/>
          <p:nvPr>
            <p:ph type="pic" idx="15"/>
          </p:nvPr>
        </p:nvSpPr>
        <p:spPr>
          <a:xfrm>
            <a:off x="945745" y="711200"/>
            <a:ext cx="11023601" cy="1229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673100" y="355600"/>
            <a:ext cx="230505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pic>
        <p:nvPicPr>
          <p:cNvPr id="3" name="ISEN-YNCREA-Mediterranee.png" descr="ISEN-YNCREA-Mediterrane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130086" y="12505962"/>
            <a:ext cx="2235017" cy="103889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e niveau 1…"/>
          <p:cNvSpPr txBox="1"/>
          <p:nvPr>
            <p:ph type="body" idx="1"/>
          </p:nvPr>
        </p:nvSpPr>
        <p:spPr>
          <a:xfrm>
            <a:off x="673100" y="3835400"/>
            <a:ext cx="23050500" cy="886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" name="Numéro de diapositive"/>
          <p:cNvSpPr txBox="1"/>
          <p:nvPr>
            <p:ph type="sldNum" sz="quarter" idx="2"/>
          </p:nvPr>
        </p:nvSpPr>
        <p:spPr>
          <a:xfrm>
            <a:off x="11976099" y="13080999"/>
            <a:ext cx="419101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>
                <a:solidFill>
                  <a:srgbClr val="53535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584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1168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752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2336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9210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3505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4089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4673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5257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gif"/><Relationship Id="rId3" Type="http://schemas.openxmlformats.org/officeDocument/2006/relationships/image" Target="../media/image2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Math-Java Projec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Math-Java Project</a:t>
            </a:r>
          </a:p>
        </p:txBody>
      </p:sp>
      <p:sp>
        <p:nvSpPr>
          <p:cNvPr id="140" name="Fast Fourier Transform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Gill Sans"/>
                <a:ea typeface="Gill Sans"/>
                <a:cs typeface="Gill Sans"/>
                <a:sym typeface="Gill Sans"/>
              </a:defRPr>
            </a:pPr>
            <a:r>
              <a:t>F</a:t>
            </a:r>
            <a:r>
              <a:rPr b="0">
                <a:latin typeface="+mn-lt"/>
                <a:ea typeface="+mn-ea"/>
                <a:cs typeface="+mn-cs"/>
                <a:sym typeface="Gill Sans Light"/>
              </a:rPr>
              <a:t>ast </a:t>
            </a:r>
            <a:r>
              <a:t>F</a:t>
            </a:r>
            <a:r>
              <a:rPr b="0">
                <a:latin typeface="+mn-lt"/>
                <a:ea typeface="+mn-ea"/>
                <a:cs typeface="+mn-cs"/>
                <a:sym typeface="Gill Sans Light"/>
              </a:rPr>
              <a:t>ourier </a:t>
            </a:r>
            <a:r>
              <a:t>T</a:t>
            </a:r>
            <a:r>
              <a:rPr b="0">
                <a:latin typeface="+mn-lt"/>
                <a:ea typeface="+mn-ea"/>
                <a:cs typeface="+mn-cs"/>
                <a:sym typeface="Gill Sans Light"/>
              </a:rPr>
              <a:t>ransform</a:t>
            </a:r>
          </a:p>
        </p:txBody>
      </p:sp>
      <p:sp>
        <p:nvSpPr>
          <p:cNvPr id="141" name="Herrenschmidt Félix - Desrumaux Guillaume"/>
          <p:cNvSpPr txBox="1"/>
          <p:nvPr/>
        </p:nvSpPr>
        <p:spPr>
          <a:xfrm>
            <a:off x="314570" y="12599956"/>
            <a:ext cx="1175739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>
                <a:solidFill>
                  <a:srgbClr val="535353"/>
                </a:solidFill>
              </a:defRPr>
            </a:lvl1pPr>
          </a:lstStyle>
          <a:p>
            <a:pPr/>
            <a:r>
              <a:t>Herrenschmidt Félix - Desrumaux Guillaume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144" name="Requirements…"/>
          <p:cNvSpPr txBox="1"/>
          <p:nvPr>
            <p:ph type="body" idx="1"/>
          </p:nvPr>
        </p:nvSpPr>
        <p:spPr>
          <a:xfrm>
            <a:off x="911441" y="4025537"/>
            <a:ext cx="22561118" cy="8239488"/>
          </a:xfrm>
          <a:prstGeom prst="rect">
            <a:avLst/>
          </a:prstGeom>
          <a:solidFill>
            <a:srgbClr val="808785"/>
          </a:solidFill>
        </p:spPr>
        <p:txBody>
          <a:bodyPr/>
          <a:lstStyle/>
          <a:p>
            <a:pPr marL="0" indent="0" algn="ctr" defTabSz="627379">
              <a:lnSpc>
                <a:spcPct val="100000"/>
              </a:lnSpc>
              <a:spcBef>
                <a:spcPts val="0"/>
              </a:spcBef>
              <a:buSzTx/>
              <a:buNone/>
              <a:defRPr sz="6232">
                <a:solidFill>
                  <a:srgbClr val="FFFFFF"/>
                </a:solidFill>
              </a:defRPr>
            </a:pPr>
            <a:r>
              <a:t>Requirements</a:t>
            </a:r>
          </a:p>
          <a:p>
            <a:pPr marL="0" indent="0" algn="ctr" defTabSz="627379">
              <a:lnSpc>
                <a:spcPct val="100000"/>
              </a:lnSpc>
              <a:spcBef>
                <a:spcPts val="0"/>
              </a:spcBef>
              <a:buSzTx/>
              <a:buNone/>
              <a:defRPr sz="6232">
                <a:solidFill>
                  <a:srgbClr val="FFFFFF"/>
                </a:solidFill>
              </a:defRPr>
            </a:pPr>
          </a:p>
          <a:p>
            <a:pPr marL="0" indent="0" algn="ctr" defTabSz="627379">
              <a:lnSpc>
                <a:spcPct val="100000"/>
              </a:lnSpc>
              <a:spcBef>
                <a:spcPts val="0"/>
              </a:spcBef>
              <a:buSzTx/>
              <a:buNone/>
              <a:defRPr sz="6232">
                <a:solidFill>
                  <a:srgbClr val="FFFFFF"/>
                </a:solidFill>
              </a:defRPr>
            </a:pPr>
            <a:r>
              <a:t>Program Architecture </a:t>
            </a:r>
          </a:p>
          <a:p>
            <a:pPr marL="0" indent="0" algn="ctr" defTabSz="627379">
              <a:lnSpc>
                <a:spcPct val="100000"/>
              </a:lnSpc>
              <a:spcBef>
                <a:spcPts val="0"/>
              </a:spcBef>
              <a:buSzTx/>
              <a:buNone/>
              <a:defRPr sz="6232">
                <a:solidFill>
                  <a:srgbClr val="FFFFFF"/>
                </a:solidFill>
              </a:defRPr>
            </a:pPr>
          </a:p>
          <a:p>
            <a:pPr marL="0" indent="0" algn="ctr" defTabSz="627379">
              <a:lnSpc>
                <a:spcPct val="100000"/>
              </a:lnSpc>
              <a:spcBef>
                <a:spcPts val="0"/>
              </a:spcBef>
              <a:buSzTx/>
              <a:buNone/>
              <a:defRPr sz="6232">
                <a:solidFill>
                  <a:srgbClr val="FFFFFF"/>
                </a:solidFill>
              </a:defRPr>
            </a:pPr>
            <a:r>
              <a:t>Versioning</a:t>
            </a:r>
          </a:p>
          <a:p>
            <a:pPr marL="0" indent="0" algn="ctr" defTabSz="627379">
              <a:lnSpc>
                <a:spcPct val="100000"/>
              </a:lnSpc>
              <a:spcBef>
                <a:spcPts val="0"/>
              </a:spcBef>
              <a:buSzTx/>
              <a:buNone/>
              <a:defRPr sz="6232">
                <a:solidFill>
                  <a:srgbClr val="FFFFFF"/>
                </a:solidFill>
              </a:defRPr>
            </a:pPr>
          </a:p>
          <a:p>
            <a:pPr marL="0" indent="0" algn="ctr" defTabSz="627379">
              <a:lnSpc>
                <a:spcPct val="100000"/>
              </a:lnSpc>
              <a:spcBef>
                <a:spcPts val="0"/>
              </a:spcBef>
              <a:buSzTx/>
              <a:buNone/>
              <a:defRPr sz="6232">
                <a:solidFill>
                  <a:srgbClr val="FFFFFF"/>
                </a:solidFill>
              </a:defRPr>
            </a:pPr>
            <a:r>
              <a:t>Demonstration</a:t>
            </a:r>
          </a:p>
          <a:p>
            <a:pPr marL="0" indent="0" algn="ctr" defTabSz="627379">
              <a:lnSpc>
                <a:spcPct val="100000"/>
              </a:lnSpc>
              <a:spcBef>
                <a:spcPts val="0"/>
              </a:spcBef>
              <a:buSzTx/>
              <a:buNone/>
              <a:defRPr sz="6232">
                <a:solidFill>
                  <a:srgbClr val="FFFFFF"/>
                </a:solidFill>
              </a:defRPr>
            </a:pPr>
          </a:p>
          <a:p>
            <a:pPr marL="0" indent="0" algn="ctr" defTabSz="627379">
              <a:lnSpc>
                <a:spcPct val="100000"/>
              </a:lnSpc>
              <a:spcBef>
                <a:spcPts val="0"/>
              </a:spcBef>
              <a:buSzTx/>
              <a:buNone/>
              <a:defRPr sz="6232">
                <a:solidFill>
                  <a:srgbClr val="FFFFFF"/>
                </a:solidFill>
              </a:defRPr>
            </a:pPr>
            <a:r>
              <a:t>Conclusion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r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47" name="Espace réservé du texte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Jean Baptiste Joseph Fourier</a:t>
            </a:r>
          </a:p>
          <a:p>
            <a:pPr/>
          </a:p>
          <a:p>
            <a:pPr/>
            <a:r>
              <a:t>Fast Fourier Transform</a:t>
            </a:r>
          </a:p>
          <a:p>
            <a:pPr/>
            <a:r>
              <a:t> James Cooley / John Tukey (1965)</a:t>
            </a:r>
          </a:p>
        </p:txBody>
      </p:sp>
      <p:pic>
        <p:nvPicPr>
          <p:cNvPr id="14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44380" y="7085989"/>
            <a:ext cx="8572501" cy="4972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93559" y="3099166"/>
            <a:ext cx="3074140" cy="3758835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http://mriquestions.com/fourier-transform-ft.html"/>
          <p:cNvSpPr txBox="1"/>
          <p:nvPr/>
        </p:nvSpPr>
        <p:spPr>
          <a:xfrm>
            <a:off x="14150799" y="12071425"/>
            <a:ext cx="485093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>
                <a:solidFill>
                  <a:srgbClr val="535353"/>
                </a:solidFill>
              </a:defRPr>
            </a:lvl1pPr>
          </a:lstStyle>
          <a:p>
            <a:pPr/>
            <a:r>
              <a:t>http://mriquestions.com/fourier-transform-ft.html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quirements"/>
          <p:cNvSpPr txBox="1"/>
          <p:nvPr>
            <p:ph type="title"/>
          </p:nvPr>
        </p:nvSpPr>
        <p:spPr>
          <a:xfrm>
            <a:off x="666750" y="-155600"/>
            <a:ext cx="23050500" cy="3429001"/>
          </a:xfrm>
          <a:prstGeom prst="rect">
            <a:avLst/>
          </a:prstGeom>
        </p:spPr>
        <p:txBody>
          <a:bodyPr/>
          <a:lstStyle/>
          <a:p>
            <a:pPr/>
            <a:r>
              <a:t>Requirements</a:t>
            </a:r>
          </a:p>
        </p:txBody>
      </p:sp>
      <p:grpSp>
        <p:nvGrpSpPr>
          <p:cNvPr id="155" name="Grouper"/>
          <p:cNvGrpSpPr/>
          <p:nvPr/>
        </p:nvGrpSpPr>
        <p:grpSpPr>
          <a:xfrm>
            <a:off x="9524639" y="10341894"/>
            <a:ext cx="3866279" cy="3120019"/>
            <a:chOff x="0" y="0"/>
            <a:chExt cx="3866277" cy="3120017"/>
          </a:xfrm>
        </p:grpSpPr>
        <p:sp>
          <p:nvSpPr>
            <p:cNvPr id="153" name="Ordinateur"/>
            <p:cNvSpPr/>
            <p:nvPr/>
          </p:nvSpPr>
          <p:spPr>
            <a:xfrm>
              <a:off x="0" y="0"/>
              <a:ext cx="3866278" cy="3120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fill="norm" stroke="1" extrusionOk="0">
                  <a:moveTo>
                    <a:pt x="464" y="0"/>
                  </a:moveTo>
                  <a:cubicBezTo>
                    <a:pt x="210" y="0"/>
                    <a:pt x="0" y="261"/>
                    <a:pt x="0" y="575"/>
                  </a:cubicBezTo>
                  <a:lnTo>
                    <a:pt x="0" y="17777"/>
                  </a:lnTo>
                  <a:cubicBezTo>
                    <a:pt x="0" y="18091"/>
                    <a:pt x="210" y="18354"/>
                    <a:pt x="464" y="18354"/>
                  </a:cubicBezTo>
                  <a:lnTo>
                    <a:pt x="9148" y="18354"/>
                  </a:lnTo>
                  <a:lnTo>
                    <a:pt x="9116" y="18513"/>
                  </a:lnTo>
                  <a:lnTo>
                    <a:pt x="8753" y="20763"/>
                  </a:lnTo>
                  <a:lnTo>
                    <a:pt x="7690" y="20763"/>
                  </a:lnTo>
                  <a:lnTo>
                    <a:pt x="7690" y="21600"/>
                  </a:lnTo>
                  <a:lnTo>
                    <a:pt x="10486" y="21600"/>
                  </a:lnTo>
                  <a:lnTo>
                    <a:pt x="11107" y="21600"/>
                  </a:lnTo>
                  <a:lnTo>
                    <a:pt x="13905" y="21600"/>
                  </a:lnTo>
                  <a:lnTo>
                    <a:pt x="13905" y="20763"/>
                  </a:lnTo>
                  <a:lnTo>
                    <a:pt x="12842" y="20763"/>
                  </a:lnTo>
                  <a:lnTo>
                    <a:pt x="12479" y="18513"/>
                  </a:lnTo>
                  <a:lnTo>
                    <a:pt x="12452" y="18354"/>
                  </a:lnTo>
                  <a:lnTo>
                    <a:pt x="21131" y="18354"/>
                  </a:lnTo>
                  <a:cubicBezTo>
                    <a:pt x="21384" y="18354"/>
                    <a:pt x="21595" y="18091"/>
                    <a:pt x="21595" y="17777"/>
                  </a:cubicBezTo>
                  <a:lnTo>
                    <a:pt x="21595" y="575"/>
                  </a:lnTo>
                  <a:cubicBezTo>
                    <a:pt x="21600" y="261"/>
                    <a:pt x="21389" y="0"/>
                    <a:pt x="21136" y="0"/>
                  </a:cubicBezTo>
                  <a:lnTo>
                    <a:pt x="464" y="0"/>
                  </a:lnTo>
                  <a:close/>
                  <a:moveTo>
                    <a:pt x="10800" y="542"/>
                  </a:moveTo>
                  <a:cubicBezTo>
                    <a:pt x="10913" y="542"/>
                    <a:pt x="11006" y="650"/>
                    <a:pt x="11006" y="797"/>
                  </a:cubicBezTo>
                  <a:cubicBezTo>
                    <a:pt x="11006" y="937"/>
                    <a:pt x="10913" y="1052"/>
                    <a:pt x="10800" y="1052"/>
                  </a:cubicBezTo>
                  <a:cubicBezTo>
                    <a:pt x="10686" y="1052"/>
                    <a:pt x="10594" y="937"/>
                    <a:pt x="10594" y="797"/>
                  </a:cubicBezTo>
                  <a:cubicBezTo>
                    <a:pt x="10594" y="656"/>
                    <a:pt x="10686" y="542"/>
                    <a:pt x="10800" y="542"/>
                  </a:cubicBezTo>
                  <a:close/>
                  <a:moveTo>
                    <a:pt x="1242" y="1734"/>
                  </a:moveTo>
                  <a:lnTo>
                    <a:pt x="20358" y="1734"/>
                  </a:lnTo>
                  <a:lnTo>
                    <a:pt x="20358" y="15233"/>
                  </a:lnTo>
                  <a:lnTo>
                    <a:pt x="1242" y="15233"/>
                  </a:lnTo>
                  <a:lnTo>
                    <a:pt x="1242" y="1734"/>
                  </a:lnTo>
                  <a:close/>
                </a:path>
              </a:pathLst>
            </a:custGeom>
            <a:solidFill>
              <a:srgbClr val="80878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4" name="FFT"/>
            <p:cNvSpPr txBox="1"/>
            <p:nvPr/>
          </p:nvSpPr>
          <p:spPr>
            <a:xfrm>
              <a:off x="1415862" y="776651"/>
              <a:ext cx="1034555" cy="825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777778"/>
                  </a:solidFill>
                </a:defRPr>
              </a:lvl1pPr>
            </a:lstStyle>
            <a:p>
              <a:pPr/>
              <a:r>
                <a:t>FFT</a:t>
              </a:r>
            </a:p>
          </p:txBody>
        </p:sp>
      </p:grpSp>
      <p:sp>
        <p:nvSpPr>
          <p:cNvPr id="156" name="Flèche"/>
          <p:cNvSpPr/>
          <p:nvPr/>
        </p:nvSpPr>
        <p:spPr>
          <a:xfrm>
            <a:off x="5156041" y="11266902"/>
            <a:ext cx="3430473" cy="1270001"/>
          </a:xfrm>
          <a:prstGeom prst="rightArrow">
            <a:avLst>
              <a:gd name="adj1" fmla="val 27822"/>
              <a:gd name="adj2" fmla="val 56839"/>
            </a:avLst>
          </a:prstGeom>
          <a:solidFill>
            <a:srgbClr val="80878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59" name="Grouper"/>
          <p:cNvGrpSpPr/>
          <p:nvPr/>
        </p:nvGrpSpPr>
        <p:grpSpPr>
          <a:xfrm>
            <a:off x="1077174" y="2256791"/>
            <a:ext cx="3140741" cy="3726643"/>
            <a:chOff x="0" y="0"/>
            <a:chExt cx="3140739" cy="3726641"/>
          </a:xfrm>
        </p:grpSpPr>
        <p:sp>
          <p:nvSpPr>
            <p:cNvPr id="157" name="Graphique Fonction"/>
            <p:cNvSpPr/>
            <p:nvPr/>
          </p:nvSpPr>
          <p:spPr>
            <a:xfrm>
              <a:off x="0" y="606624"/>
              <a:ext cx="3140740" cy="3120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lnTo>
                    <a:pt x="0" y="21404"/>
                  </a:lnTo>
                  <a:cubicBezTo>
                    <a:pt x="0" y="21511"/>
                    <a:pt x="87" y="21600"/>
                    <a:pt x="193" y="21600"/>
                  </a:cubicBezTo>
                  <a:lnTo>
                    <a:pt x="21322" y="21600"/>
                  </a:lnTo>
                  <a:cubicBezTo>
                    <a:pt x="21428" y="21600"/>
                    <a:pt x="21514" y="21511"/>
                    <a:pt x="21514" y="21404"/>
                  </a:cubicBezTo>
                  <a:lnTo>
                    <a:pt x="21514" y="20822"/>
                  </a:lnTo>
                  <a:cubicBezTo>
                    <a:pt x="21514" y="20715"/>
                    <a:pt x="21428" y="20628"/>
                    <a:pt x="21322" y="20628"/>
                  </a:cubicBezTo>
                  <a:lnTo>
                    <a:pt x="1159" y="20628"/>
                  </a:lnTo>
                  <a:cubicBezTo>
                    <a:pt x="1052" y="20628"/>
                    <a:pt x="966" y="20539"/>
                    <a:pt x="966" y="20432"/>
                  </a:cubicBezTo>
                  <a:lnTo>
                    <a:pt x="966" y="194"/>
                  </a:lnTo>
                  <a:cubicBezTo>
                    <a:pt x="966" y="87"/>
                    <a:pt x="879" y="0"/>
                    <a:pt x="773" y="0"/>
                  </a:cubicBezTo>
                  <a:lnTo>
                    <a:pt x="193" y="0"/>
                  </a:lnTo>
                  <a:close/>
                  <a:moveTo>
                    <a:pt x="4579" y="3635"/>
                  </a:moveTo>
                  <a:cubicBezTo>
                    <a:pt x="4069" y="3635"/>
                    <a:pt x="3973" y="4313"/>
                    <a:pt x="3893" y="5269"/>
                  </a:cubicBezTo>
                  <a:cubicBezTo>
                    <a:pt x="3826" y="6066"/>
                    <a:pt x="3789" y="7155"/>
                    <a:pt x="3747" y="8309"/>
                  </a:cubicBezTo>
                  <a:cubicBezTo>
                    <a:pt x="3722" y="9023"/>
                    <a:pt x="3694" y="9757"/>
                    <a:pt x="3660" y="10474"/>
                  </a:cubicBezTo>
                  <a:lnTo>
                    <a:pt x="1430" y="10474"/>
                  </a:lnTo>
                  <a:lnTo>
                    <a:pt x="1430" y="11230"/>
                  </a:lnTo>
                  <a:lnTo>
                    <a:pt x="4374" y="11230"/>
                  </a:lnTo>
                  <a:lnTo>
                    <a:pt x="4393" y="10873"/>
                  </a:lnTo>
                  <a:cubicBezTo>
                    <a:pt x="4437" y="10037"/>
                    <a:pt x="4467" y="9172"/>
                    <a:pt x="4497" y="8336"/>
                  </a:cubicBezTo>
                  <a:cubicBezTo>
                    <a:pt x="4526" y="7507"/>
                    <a:pt x="4560" y="6578"/>
                    <a:pt x="4607" y="5814"/>
                  </a:cubicBezTo>
                  <a:cubicBezTo>
                    <a:pt x="4621" y="5979"/>
                    <a:pt x="4635" y="6160"/>
                    <a:pt x="4648" y="6361"/>
                  </a:cubicBezTo>
                  <a:cubicBezTo>
                    <a:pt x="4720" y="7486"/>
                    <a:pt x="4764" y="8893"/>
                    <a:pt x="4805" y="10253"/>
                  </a:cubicBezTo>
                  <a:cubicBezTo>
                    <a:pt x="4814" y="10545"/>
                    <a:pt x="4823" y="10836"/>
                    <a:pt x="4832" y="11121"/>
                  </a:cubicBezTo>
                  <a:lnTo>
                    <a:pt x="4839" y="11340"/>
                  </a:lnTo>
                  <a:cubicBezTo>
                    <a:pt x="4882" y="12712"/>
                    <a:pt x="4923" y="14008"/>
                    <a:pt x="5011" y="14987"/>
                  </a:cubicBezTo>
                  <a:cubicBezTo>
                    <a:pt x="5108" y="16050"/>
                    <a:pt x="5236" y="16930"/>
                    <a:pt x="5835" y="16930"/>
                  </a:cubicBezTo>
                  <a:cubicBezTo>
                    <a:pt x="6373" y="16930"/>
                    <a:pt x="6497" y="16190"/>
                    <a:pt x="6594" y="15296"/>
                  </a:cubicBezTo>
                  <a:cubicBezTo>
                    <a:pt x="6678" y="14518"/>
                    <a:pt x="6726" y="13520"/>
                    <a:pt x="6772" y="12555"/>
                  </a:cubicBezTo>
                  <a:cubicBezTo>
                    <a:pt x="6796" y="12043"/>
                    <a:pt x="6820" y="11560"/>
                    <a:pt x="6847" y="11132"/>
                  </a:cubicBezTo>
                  <a:cubicBezTo>
                    <a:pt x="6861" y="10921"/>
                    <a:pt x="6874" y="10707"/>
                    <a:pt x="6888" y="10495"/>
                  </a:cubicBezTo>
                  <a:cubicBezTo>
                    <a:pt x="6933" y="9765"/>
                    <a:pt x="6992" y="8813"/>
                    <a:pt x="7072" y="8108"/>
                  </a:cubicBezTo>
                  <a:cubicBezTo>
                    <a:pt x="7130" y="8632"/>
                    <a:pt x="7171" y="9283"/>
                    <a:pt x="7206" y="9828"/>
                  </a:cubicBezTo>
                  <a:cubicBezTo>
                    <a:pt x="7234" y="10257"/>
                    <a:pt x="7265" y="10701"/>
                    <a:pt x="7300" y="11138"/>
                  </a:cubicBezTo>
                  <a:cubicBezTo>
                    <a:pt x="7355" y="11811"/>
                    <a:pt x="7430" y="12670"/>
                    <a:pt x="7538" y="13325"/>
                  </a:cubicBezTo>
                  <a:cubicBezTo>
                    <a:pt x="7649" y="13995"/>
                    <a:pt x="7799" y="14650"/>
                    <a:pt x="8291" y="14650"/>
                  </a:cubicBezTo>
                  <a:cubicBezTo>
                    <a:pt x="8807" y="14650"/>
                    <a:pt x="8920" y="13936"/>
                    <a:pt x="8993" y="13463"/>
                  </a:cubicBezTo>
                  <a:cubicBezTo>
                    <a:pt x="9075" y="12940"/>
                    <a:pt x="9130" y="12285"/>
                    <a:pt x="9183" y="11651"/>
                  </a:cubicBezTo>
                  <a:cubicBezTo>
                    <a:pt x="9198" y="11475"/>
                    <a:pt x="9212" y="11303"/>
                    <a:pt x="9226" y="11141"/>
                  </a:cubicBezTo>
                  <a:cubicBezTo>
                    <a:pt x="9311" y="10194"/>
                    <a:pt x="9403" y="9541"/>
                    <a:pt x="9501" y="9185"/>
                  </a:cubicBezTo>
                  <a:cubicBezTo>
                    <a:pt x="9633" y="9696"/>
                    <a:pt x="9726" y="10669"/>
                    <a:pt x="9771" y="11144"/>
                  </a:cubicBezTo>
                  <a:cubicBezTo>
                    <a:pt x="9831" y="11767"/>
                    <a:pt x="9905" y="12254"/>
                    <a:pt x="9993" y="12594"/>
                  </a:cubicBezTo>
                  <a:cubicBezTo>
                    <a:pt x="10054" y="12832"/>
                    <a:pt x="10198" y="13391"/>
                    <a:pt x="10653" y="13391"/>
                  </a:cubicBezTo>
                  <a:cubicBezTo>
                    <a:pt x="11032" y="13391"/>
                    <a:pt x="11217" y="12975"/>
                    <a:pt x="11349" y="12567"/>
                  </a:cubicBezTo>
                  <a:cubicBezTo>
                    <a:pt x="11467" y="12203"/>
                    <a:pt x="11579" y="11704"/>
                    <a:pt x="11661" y="11165"/>
                  </a:cubicBezTo>
                  <a:cubicBezTo>
                    <a:pt x="11745" y="10615"/>
                    <a:pt x="11876" y="10261"/>
                    <a:pt x="11971" y="10086"/>
                  </a:cubicBezTo>
                  <a:cubicBezTo>
                    <a:pt x="12053" y="10269"/>
                    <a:pt x="12153" y="10639"/>
                    <a:pt x="12271" y="11188"/>
                  </a:cubicBezTo>
                  <a:cubicBezTo>
                    <a:pt x="12485" y="12183"/>
                    <a:pt x="12763" y="12626"/>
                    <a:pt x="13173" y="12626"/>
                  </a:cubicBezTo>
                  <a:cubicBezTo>
                    <a:pt x="13612" y="12626"/>
                    <a:pt x="13946" y="12143"/>
                    <a:pt x="14166" y="11193"/>
                  </a:cubicBezTo>
                  <a:cubicBezTo>
                    <a:pt x="14230" y="10915"/>
                    <a:pt x="14317" y="10721"/>
                    <a:pt x="14384" y="10609"/>
                  </a:cubicBezTo>
                  <a:cubicBezTo>
                    <a:pt x="14442" y="10712"/>
                    <a:pt x="14507" y="10855"/>
                    <a:pt x="14553" y="10955"/>
                  </a:cubicBezTo>
                  <a:cubicBezTo>
                    <a:pt x="14603" y="11064"/>
                    <a:pt x="14655" y="11175"/>
                    <a:pt x="14711" y="11283"/>
                  </a:cubicBezTo>
                  <a:cubicBezTo>
                    <a:pt x="14963" y="11766"/>
                    <a:pt x="15162" y="12149"/>
                    <a:pt x="15638" y="12149"/>
                  </a:cubicBezTo>
                  <a:cubicBezTo>
                    <a:pt x="16094" y="12149"/>
                    <a:pt x="16314" y="11747"/>
                    <a:pt x="16475" y="11453"/>
                  </a:cubicBezTo>
                  <a:cubicBezTo>
                    <a:pt x="16502" y="11402"/>
                    <a:pt x="16532" y="11350"/>
                    <a:pt x="16562" y="11300"/>
                  </a:cubicBezTo>
                  <a:cubicBezTo>
                    <a:pt x="16588" y="11255"/>
                    <a:pt x="16611" y="11213"/>
                    <a:pt x="16634" y="11173"/>
                  </a:cubicBezTo>
                  <a:cubicBezTo>
                    <a:pt x="16703" y="11053"/>
                    <a:pt x="16782" y="10918"/>
                    <a:pt x="16828" y="10864"/>
                  </a:cubicBezTo>
                  <a:cubicBezTo>
                    <a:pt x="16903" y="10914"/>
                    <a:pt x="17032" y="11105"/>
                    <a:pt x="17112" y="11224"/>
                  </a:cubicBezTo>
                  <a:lnTo>
                    <a:pt x="17155" y="11291"/>
                  </a:lnTo>
                  <a:cubicBezTo>
                    <a:pt x="17177" y="11324"/>
                    <a:pt x="17200" y="11356"/>
                    <a:pt x="17222" y="11389"/>
                  </a:cubicBezTo>
                  <a:cubicBezTo>
                    <a:pt x="17416" y="11682"/>
                    <a:pt x="17656" y="12047"/>
                    <a:pt x="18076" y="12047"/>
                  </a:cubicBezTo>
                  <a:cubicBezTo>
                    <a:pt x="18508" y="12047"/>
                    <a:pt x="18724" y="11727"/>
                    <a:pt x="18882" y="11494"/>
                  </a:cubicBezTo>
                  <a:cubicBezTo>
                    <a:pt x="18919" y="11439"/>
                    <a:pt x="18953" y="11387"/>
                    <a:pt x="18989" y="11340"/>
                  </a:cubicBezTo>
                  <a:cubicBezTo>
                    <a:pt x="19096" y="11202"/>
                    <a:pt x="19183" y="11125"/>
                    <a:pt x="19231" y="11090"/>
                  </a:cubicBezTo>
                  <a:cubicBezTo>
                    <a:pt x="19285" y="11117"/>
                    <a:pt x="19403" y="11188"/>
                    <a:pt x="19622" y="11387"/>
                  </a:cubicBezTo>
                  <a:cubicBezTo>
                    <a:pt x="19919" y="11658"/>
                    <a:pt x="20277" y="11689"/>
                    <a:pt x="20520" y="11689"/>
                  </a:cubicBezTo>
                  <a:cubicBezTo>
                    <a:pt x="20701" y="11689"/>
                    <a:pt x="20939" y="11612"/>
                    <a:pt x="21281" y="11494"/>
                  </a:cubicBezTo>
                  <a:cubicBezTo>
                    <a:pt x="21406" y="11451"/>
                    <a:pt x="21535" y="11406"/>
                    <a:pt x="21600" y="11391"/>
                  </a:cubicBezTo>
                  <a:lnTo>
                    <a:pt x="21429" y="10655"/>
                  </a:lnTo>
                  <a:cubicBezTo>
                    <a:pt x="21326" y="10679"/>
                    <a:pt x="21192" y="10724"/>
                    <a:pt x="21037" y="10778"/>
                  </a:cubicBezTo>
                  <a:cubicBezTo>
                    <a:pt x="20885" y="10831"/>
                    <a:pt x="20601" y="10929"/>
                    <a:pt x="20520" y="10933"/>
                  </a:cubicBezTo>
                  <a:cubicBezTo>
                    <a:pt x="20323" y="10933"/>
                    <a:pt x="20208" y="10903"/>
                    <a:pt x="20125" y="10827"/>
                  </a:cubicBezTo>
                  <a:cubicBezTo>
                    <a:pt x="19729" y="10468"/>
                    <a:pt x="19465" y="10321"/>
                    <a:pt x="19209" y="10321"/>
                  </a:cubicBezTo>
                  <a:cubicBezTo>
                    <a:pt x="18891" y="10321"/>
                    <a:pt x="18593" y="10623"/>
                    <a:pt x="18398" y="10876"/>
                  </a:cubicBezTo>
                  <a:cubicBezTo>
                    <a:pt x="18347" y="10942"/>
                    <a:pt x="18300" y="11009"/>
                    <a:pt x="18260" y="11068"/>
                  </a:cubicBezTo>
                  <a:cubicBezTo>
                    <a:pt x="18214" y="11137"/>
                    <a:pt x="18131" y="11262"/>
                    <a:pt x="18089" y="11288"/>
                  </a:cubicBezTo>
                  <a:cubicBezTo>
                    <a:pt x="18025" y="11240"/>
                    <a:pt x="17915" y="11074"/>
                    <a:pt x="17848" y="10972"/>
                  </a:cubicBezTo>
                  <a:cubicBezTo>
                    <a:pt x="17824" y="10936"/>
                    <a:pt x="17800" y="10899"/>
                    <a:pt x="17776" y="10864"/>
                  </a:cubicBezTo>
                  <a:lnTo>
                    <a:pt x="17734" y="10800"/>
                  </a:lnTo>
                  <a:cubicBezTo>
                    <a:pt x="17524" y="10488"/>
                    <a:pt x="17262" y="10100"/>
                    <a:pt x="16820" y="10100"/>
                  </a:cubicBezTo>
                  <a:cubicBezTo>
                    <a:pt x="16386" y="10100"/>
                    <a:pt x="16200" y="10421"/>
                    <a:pt x="15985" y="10793"/>
                  </a:cubicBezTo>
                  <a:cubicBezTo>
                    <a:pt x="15963" y="10832"/>
                    <a:pt x="15940" y="10873"/>
                    <a:pt x="15915" y="10916"/>
                  </a:cubicBezTo>
                  <a:cubicBezTo>
                    <a:pt x="15881" y="10974"/>
                    <a:pt x="15849" y="11031"/>
                    <a:pt x="15817" y="11089"/>
                  </a:cubicBezTo>
                  <a:cubicBezTo>
                    <a:pt x="15768" y="11179"/>
                    <a:pt x="15689" y="11322"/>
                    <a:pt x="15636" y="11379"/>
                  </a:cubicBezTo>
                  <a:cubicBezTo>
                    <a:pt x="15569" y="11303"/>
                    <a:pt x="15455" y="11083"/>
                    <a:pt x="15376" y="10932"/>
                  </a:cubicBezTo>
                  <a:cubicBezTo>
                    <a:pt x="15329" y="10841"/>
                    <a:pt x="15281" y="10738"/>
                    <a:pt x="15236" y="10638"/>
                  </a:cubicBezTo>
                  <a:cubicBezTo>
                    <a:pt x="15037" y="10207"/>
                    <a:pt x="14832" y="9760"/>
                    <a:pt x="14392" y="9760"/>
                  </a:cubicBezTo>
                  <a:cubicBezTo>
                    <a:pt x="14192" y="9760"/>
                    <a:pt x="13698" y="9883"/>
                    <a:pt x="13435" y="11021"/>
                  </a:cubicBezTo>
                  <a:cubicBezTo>
                    <a:pt x="13357" y="11357"/>
                    <a:pt x="13273" y="11579"/>
                    <a:pt x="13205" y="11715"/>
                  </a:cubicBezTo>
                  <a:cubicBezTo>
                    <a:pt x="13148" y="11575"/>
                    <a:pt x="13076" y="11355"/>
                    <a:pt x="13006" y="11028"/>
                  </a:cubicBezTo>
                  <a:cubicBezTo>
                    <a:pt x="12807" y="10105"/>
                    <a:pt x="12620" y="9232"/>
                    <a:pt x="11964" y="9232"/>
                  </a:cubicBezTo>
                  <a:cubicBezTo>
                    <a:pt x="11677" y="9232"/>
                    <a:pt x="11160" y="9468"/>
                    <a:pt x="10918" y="11050"/>
                  </a:cubicBezTo>
                  <a:cubicBezTo>
                    <a:pt x="10841" y="11554"/>
                    <a:pt x="10754" y="11935"/>
                    <a:pt x="10675" y="12204"/>
                  </a:cubicBezTo>
                  <a:cubicBezTo>
                    <a:pt x="10626" y="11959"/>
                    <a:pt x="10570" y="11599"/>
                    <a:pt x="10519" y="11072"/>
                  </a:cubicBezTo>
                  <a:cubicBezTo>
                    <a:pt x="10347" y="9278"/>
                    <a:pt x="10207" y="8177"/>
                    <a:pt x="9518" y="8177"/>
                  </a:cubicBezTo>
                  <a:cubicBezTo>
                    <a:pt x="8791" y="8177"/>
                    <a:pt x="8635" y="9324"/>
                    <a:pt x="8479" y="11073"/>
                  </a:cubicBezTo>
                  <a:cubicBezTo>
                    <a:pt x="8464" y="11237"/>
                    <a:pt x="8450" y="11410"/>
                    <a:pt x="8435" y="11586"/>
                  </a:cubicBezTo>
                  <a:cubicBezTo>
                    <a:pt x="8399" y="12017"/>
                    <a:pt x="8343" y="12660"/>
                    <a:pt x="8274" y="13176"/>
                  </a:cubicBezTo>
                  <a:cubicBezTo>
                    <a:pt x="8205" y="12735"/>
                    <a:pt x="8129" y="12070"/>
                    <a:pt x="8048" y="11077"/>
                  </a:cubicBezTo>
                  <a:cubicBezTo>
                    <a:pt x="8013" y="10647"/>
                    <a:pt x="7985" y="10205"/>
                    <a:pt x="7957" y="9779"/>
                  </a:cubicBezTo>
                  <a:cubicBezTo>
                    <a:pt x="7906" y="8996"/>
                    <a:pt x="7857" y="8257"/>
                    <a:pt x="7778" y="7708"/>
                  </a:cubicBezTo>
                  <a:cubicBezTo>
                    <a:pt x="7718" y="7289"/>
                    <a:pt x="7605" y="6511"/>
                    <a:pt x="7054" y="6511"/>
                  </a:cubicBezTo>
                  <a:cubicBezTo>
                    <a:pt x="6549" y="6511"/>
                    <a:pt x="6428" y="7160"/>
                    <a:pt x="6333" y="7946"/>
                  </a:cubicBezTo>
                  <a:cubicBezTo>
                    <a:pt x="6250" y="8624"/>
                    <a:pt x="6196" y="9510"/>
                    <a:pt x="6138" y="10447"/>
                  </a:cubicBezTo>
                  <a:cubicBezTo>
                    <a:pt x="6125" y="10659"/>
                    <a:pt x="6111" y="10872"/>
                    <a:pt x="6098" y="11084"/>
                  </a:cubicBezTo>
                  <a:cubicBezTo>
                    <a:pt x="6070" y="11517"/>
                    <a:pt x="6047" y="12003"/>
                    <a:pt x="6022" y="12518"/>
                  </a:cubicBezTo>
                  <a:cubicBezTo>
                    <a:pt x="5981" y="13382"/>
                    <a:pt x="5921" y="14640"/>
                    <a:pt x="5820" y="15463"/>
                  </a:cubicBezTo>
                  <a:cubicBezTo>
                    <a:pt x="5790" y="15243"/>
                    <a:pt x="5761" y="14961"/>
                    <a:pt x="5734" y="14601"/>
                  </a:cubicBezTo>
                  <a:cubicBezTo>
                    <a:pt x="5665" y="13683"/>
                    <a:pt x="5629" y="12532"/>
                    <a:pt x="5590" y="11315"/>
                  </a:cubicBezTo>
                  <a:lnTo>
                    <a:pt x="5581" y="11095"/>
                  </a:lnTo>
                  <a:cubicBezTo>
                    <a:pt x="5572" y="10811"/>
                    <a:pt x="5564" y="10521"/>
                    <a:pt x="5555" y="10230"/>
                  </a:cubicBezTo>
                  <a:cubicBezTo>
                    <a:pt x="5509" y="8720"/>
                    <a:pt x="5461" y="7158"/>
                    <a:pt x="5374" y="5970"/>
                  </a:cubicBezTo>
                  <a:cubicBezTo>
                    <a:pt x="5325" y="5317"/>
                    <a:pt x="5270" y="4832"/>
                    <a:pt x="5203" y="4489"/>
                  </a:cubicBezTo>
                  <a:cubicBezTo>
                    <a:pt x="5148" y="4212"/>
                    <a:pt x="5034" y="3635"/>
                    <a:pt x="4579" y="3635"/>
                  </a:cubicBezTo>
                  <a:close/>
                </a:path>
              </a:pathLst>
            </a:custGeom>
            <a:solidFill>
              <a:srgbClr val="80878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8" name="Real Signal"/>
            <p:cNvSpPr txBox="1"/>
            <p:nvPr/>
          </p:nvSpPr>
          <p:spPr>
            <a:xfrm>
              <a:off x="264241" y="0"/>
              <a:ext cx="2739258" cy="825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Real Signal</a:t>
              </a:r>
            </a:p>
          </p:txBody>
        </p:sp>
      </p:grpSp>
      <p:grpSp>
        <p:nvGrpSpPr>
          <p:cNvPr id="162" name="Grouper"/>
          <p:cNvGrpSpPr/>
          <p:nvPr/>
        </p:nvGrpSpPr>
        <p:grpSpPr>
          <a:xfrm>
            <a:off x="1234414" y="9467274"/>
            <a:ext cx="4253223" cy="3718852"/>
            <a:chOff x="0" y="0"/>
            <a:chExt cx="4253221" cy="3718850"/>
          </a:xfrm>
        </p:grpSpPr>
        <p:sp>
          <p:nvSpPr>
            <p:cNvPr id="160" name="Graphique Fonction"/>
            <p:cNvSpPr/>
            <p:nvPr/>
          </p:nvSpPr>
          <p:spPr>
            <a:xfrm>
              <a:off x="0" y="598832"/>
              <a:ext cx="3140740" cy="3120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lnTo>
                    <a:pt x="0" y="21404"/>
                  </a:lnTo>
                  <a:cubicBezTo>
                    <a:pt x="0" y="21511"/>
                    <a:pt x="87" y="21600"/>
                    <a:pt x="193" y="21600"/>
                  </a:cubicBezTo>
                  <a:lnTo>
                    <a:pt x="21322" y="21600"/>
                  </a:lnTo>
                  <a:cubicBezTo>
                    <a:pt x="21428" y="21600"/>
                    <a:pt x="21514" y="21511"/>
                    <a:pt x="21514" y="21404"/>
                  </a:cubicBezTo>
                  <a:lnTo>
                    <a:pt x="21514" y="20822"/>
                  </a:lnTo>
                  <a:cubicBezTo>
                    <a:pt x="21514" y="20715"/>
                    <a:pt x="21428" y="20628"/>
                    <a:pt x="21322" y="20628"/>
                  </a:cubicBezTo>
                  <a:lnTo>
                    <a:pt x="1159" y="20628"/>
                  </a:lnTo>
                  <a:cubicBezTo>
                    <a:pt x="1052" y="20628"/>
                    <a:pt x="966" y="20539"/>
                    <a:pt x="966" y="20432"/>
                  </a:cubicBezTo>
                  <a:lnTo>
                    <a:pt x="966" y="194"/>
                  </a:lnTo>
                  <a:cubicBezTo>
                    <a:pt x="966" y="87"/>
                    <a:pt x="879" y="0"/>
                    <a:pt x="773" y="0"/>
                  </a:cubicBezTo>
                  <a:lnTo>
                    <a:pt x="193" y="0"/>
                  </a:lnTo>
                  <a:close/>
                  <a:moveTo>
                    <a:pt x="4579" y="3635"/>
                  </a:moveTo>
                  <a:cubicBezTo>
                    <a:pt x="4069" y="3635"/>
                    <a:pt x="3973" y="4313"/>
                    <a:pt x="3893" y="5269"/>
                  </a:cubicBezTo>
                  <a:cubicBezTo>
                    <a:pt x="3826" y="6066"/>
                    <a:pt x="3789" y="7155"/>
                    <a:pt x="3747" y="8309"/>
                  </a:cubicBezTo>
                  <a:cubicBezTo>
                    <a:pt x="3722" y="9023"/>
                    <a:pt x="3694" y="9757"/>
                    <a:pt x="3660" y="10474"/>
                  </a:cubicBezTo>
                  <a:lnTo>
                    <a:pt x="1430" y="10474"/>
                  </a:lnTo>
                  <a:lnTo>
                    <a:pt x="1430" y="11230"/>
                  </a:lnTo>
                  <a:lnTo>
                    <a:pt x="4374" y="11230"/>
                  </a:lnTo>
                  <a:lnTo>
                    <a:pt x="4393" y="10873"/>
                  </a:lnTo>
                  <a:cubicBezTo>
                    <a:pt x="4437" y="10037"/>
                    <a:pt x="4467" y="9172"/>
                    <a:pt x="4497" y="8336"/>
                  </a:cubicBezTo>
                  <a:cubicBezTo>
                    <a:pt x="4526" y="7507"/>
                    <a:pt x="4560" y="6578"/>
                    <a:pt x="4607" y="5814"/>
                  </a:cubicBezTo>
                  <a:cubicBezTo>
                    <a:pt x="4621" y="5979"/>
                    <a:pt x="4635" y="6160"/>
                    <a:pt x="4648" y="6361"/>
                  </a:cubicBezTo>
                  <a:cubicBezTo>
                    <a:pt x="4720" y="7486"/>
                    <a:pt x="4764" y="8893"/>
                    <a:pt x="4805" y="10253"/>
                  </a:cubicBezTo>
                  <a:cubicBezTo>
                    <a:pt x="4814" y="10545"/>
                    <a:pt x="4823" y="10836"/>
                    <a:pt x="4832" y="11121"/>
                  </a:cubicBezTo>
                  <a:lnTo>
                    <a:pt x="4839" y="11340"/>
                  </a:lnTo>
                  <a:cubicBezTo>
                    <a:pt x="4882" y="12712"/>
                    <a:pt x="4923" y="14008"/>
                    <a:pt x="5011" y="14987"/>
                  </a:cubicBezTo>
                  <a:cubicBezTo>
                    <a:pt x="5108" y="16050"/>
                    <a:pt x="5236" y="16930"/>
                    <a:pt x="5835" y="16930"/>
                  </a:cubicBezTo>
                  <a:cubicBezTo>
                    <a:pt x="6373" y="16930"/>
                    <a:pt x="6497" y="16190"/>
                    <a:pt x="6594" y="15296"/>
                  </a:cubicBezTo>
                  <a:cubicBezTo>
                    <a:pt x="6678" y="14518"/>
                    <a:pt x="6726" y="13520"/>
                    <a:pt x="6772" y="12555"/>
                  </a:cubicBezTo>
                  <a:cubicBezTo>
                    <a:pt x="6796" y="12043"/>
                    <a:pt x="6820" y="11560"/>
                    <a:pt x="6847" y="11132"/>
                  </a:cubicBezTo>
                  <a:cubicBezTo>
                    <a:pt x="6861" y="10921"/>
                    <a:pt x="6874" y="10707"/>
                    <a:pt x="6888" y="10495"/>
                  </a:cubicBezTo>
                  <a:cubicBezTo>
                    <a:pt x="6933" y="9765"/>
                    <a:pt x="6992" y="8813"/>
                    <a:pt x="7072" y="8108"/>
                  </a:cubicBezTo>
                  <a:cubicBezTo>
                    <a:pt x="7130" y="8632"/>
                    <a:pt x="7171" y="9283"/>
                    <a:pt x="7206" y="9828"/>
                  </a:cubicBezTo>
                  <a:cubicBezTo>
                    <a:pt x="7234" y="10257"/>
                    <a:pt x="7265" y="10701"/>
                    <a:pt x="7300" y="11138"/>
                  </a:cubicBezTo>
                  <a:cubicBezTo>
                    <a:pt x="7355" y="11811"/>
                    <a:pt x="7430" y="12670"/>
                    <a:pt x="7538" y="13325"/>
                  </a:cubicBezTo>
                  <a:cubicBezTo>
                    <a:pt x="7649" y="13995"/>
                    <a:pt x="7799" y="14650"/>
                    <a:pt x="8291" y="14650"/>
                  </a:cubicBezTo>
                  <a:cubicBezTo>
                    <a:pt x="8807" y="14650"/>
                    <a:pt x="8920" y="13936"/>
                    <a:pt x="8993" y="13463"/>
                  </a:cubicBezTo>
                  <a:cubicBezTo>
                    <a:pt x="9075" y="12940"/>
                    <a:pt x="9130" y="12285"/>
                    <a:pt x="9183" y="11651"/>
                  </a:cubicBezTo>
                  <a:cubicBezTo>
                    <a:pt x="9198" y="11475"/>
                    <a:pt x="9212" y="11303"/>
                    <a:pt x="9226" y="11141"/>
                  </a:cubicBezTo>
                  <a:cubicBezTo>
                    <a:pt x="9311" y="10194"/>
                    <a:pt x="9403" y="9541"/>
                    <a:pt x="9501" y="9185"/>
                  </a:cubicBezTo>
                  <a:cubicBezTo>
                    <a:pt x="9633" y="9696"/>
                    <a:pt x="9726" y="10669"/>
                    <a:pt x="9771" y="11144"/>
                  </a:cubicBezTo>
                  <a:cubicBezTo>
                    <a:pt x="9831" y="11767"/>
                    <a:pt x="9905" y="12254"/>
                    <a:pt x="9993" y="12594"/>
                  </a:cubicBezTo>
                  <a:cubicBezTo>
                    <a:pt x="10054" y="12832"/>
                    <a:pt x="10198" y="13391"/>
                    <a:pt x="10653" y="13391"/>
                  </a:cubicBezTo>
                  <a:cubicBezTo>
                    <a:pt x="11032" y="13391"/>
                    <a:pt x="11217" y="12975"/>
                    <a:pt x="11349" y="12567"/>
                  </a:cubicBezTo>
                  <a:cubicBezTo>
                    <a:pt x="11467" y="12203"/>
                    <a:pt x="11579" y="11704"/>
                    <a:pt x="11661" y="11165"/>
                  </a:cubicBezTo>
                  <a:cubicBezTo>
                    <a:pt x="11745" y="10615"/>
                    <a:pt x="11876" y="10261"/>
                    <a:pt x="11971" y="10086"/>
                  </a:cubicBezTo>
                  <a:cubicBezTo>
                    <a:pt x="12053" y="10269"/>
                    <a:pt x="12153" y="10639"/>
                    <a:pt x="12271" y="11188"/>
                  </a:cubicBezTo>
                  <a:cubicBezTo>
                    <a:pt x="12485" y="12183"/>
                    <a:pt x="12763" y="12626"/>
                    <a:pt x="13173" y="12626"/>
                  </a:cubicBezTo>
                  <a:cubicBezTo>
                    <a:pt x="13612" y="12626"/>
                    <a:pt x="13946" y="12143"/>
                    <a:pt x="14166" y="11193"/>
                  </a:cubicBezTo>
                  <a:cubicBezTo>
                    <a:pt x="14230" y="10915"/>
                    <a:pt x="14317" y="10721"/>
                    <a:pt x="14384" y="10609"/>
                  </a:cubicBezTo>
                  <a:cubicBezTo>
                    <a:pt x="14442" y="10712"/>
                    <a:pt x="14507" y="10855"/>
                    <a:pt x="14553" y="10955"/>
                  </a:cubicBezTo>
                  <a:cubicBezTo>
                    <a:pt x="14603" y="11064"/>
                    <a:pt x="14655" y="11175"/>
                    <a:pt x="14711" y="11283"/>
                  </a:cubicBezTo>
                  <a:cubicBezTo>
                    <a:pt x="14963" y="11766"/>
                    <a:pt x="15162" y="12149"/>
                    <a:pt x="15638" y="12149"/>
                  </a:cubicBezTo>
                  <a:cubicBezTo>
                    <a:pt x="16094" y="12149"/>
                    <a:pt x="16314" y="11747"/>
                    <a:pt x="16475" y="11453"/>
                  </a:cubicBezTo>
                  <a:cubicBezTo>
                    <a:pt x="16502" y="11402"/>
                    <a:pt x="16532" y="11350"/>
                    <a:pt x="16562" y="11300"/>
                  </a:cubicBezTo>
                  <a:cubicBezTo>
                    <a:pt x="16588" y="11255"/>
                    <a:pt x="16611" y="11213"/>
                    <a:pt x="16634" y="11173"/>
                  </a:cubicBezTo>
                  <a:cubicBezTo>
                    <a:pt x="16703" y="11053"/>
                    <a:pt x="16782" y="10918"/>
                    <a:pt x="16828" y="10864"/>
                  </a:cubicBezTo>
                  <a:cubicBezTo>
                    <a:pt x="16903" y="10914"/>
                    <a:pt x="17032" y="11105"/>
                    <a:pt x="17112" y="11224"/>
                  </a:cubicBezTo>
                  <a:lnTo>
                    <a:pt x="17155" y="11291"/>
                  </a:lnTo>
                  <a:cubicBezTo>
                    <a:pt x="17177" y="11324"/>
                    <a:pt x="17200" y="11356"/>
                    <a:pt x="17222" y="11389"/>
                  </a:cubicBezTo>
                  <a:cubicBezTo>
                    <a:pt x="17416" y="11682"/>
                    <a:pt x="17656" y="12047"/>
                    <a:pt x="18076" y="12047"/>
                  </a:cubicBezTo>
                  <a:cubicBezTo>
                    <a:pt x="18508" y="12047"/>
                    <a:pt x="18724" y="11727"/>
                    <a:pt x="18882" y="11494"/>
                  </a:cubicBezTo>
                  <a:cubicBezTo>
                    <a:pt x="18919" y="11439"/>
                    <a:pt x="18953" y="11387"/>
                    <a:pt x="18989" y="11340"/>
                  </a:cubicBezTo>
                  <a:cubicBezTo>
                    <a:pt x="19096" y="11202"/>
                    <a:pt x="19183" y="11125"/>
                    <a:pt x="19231" y="11090"/>
                  </a:cubicBezTo>
                  <a:cubicBezTo>
                    <a:pt x="19285" y="11117"/>
                    <a:pt x="19403" y="11188"/>
                    <a:pt x="19622" y="11387"/>
                  </a:cubicBezTo>
                  <a:cubicBezTo>
                    <a:pt x="19919" y="11658"/>
                    <a:pt x="20277" y="11689"/>
                    <a:pt x="20520" y="11689"/>
                  </a:cubicBezTo>
                  <a:cubicBezTo>
                    <a:pt x="20701" y="11689"/>
                    <a:pt x="20939" y="11612"/>
                    <a:pt x="21281" y="11494"/>
                  </a:cubicBezTo>
                  <a:cubicBezTo>
                    <a:pt x="21406" y="11451"/>
                    <a:pt x="21535" y="11406"/>
                    <a:pt x="21600" y="11391"/>
                  </a:cubicBezTo>
                  <a:lnTo>
                    <a:pt x="21429" y="10655"/>
                  </a:lnTo>
                  <a:cubicBezTo>
                    <a:pt x="21326" y="10679"/>
                    <a:pt x="21192" y="10724"/>
                    <a:pt x="21037" y="10778"/>
                  </a:cubicBezTo>
                  <a:cubicBezTo>
                    <a:pt x="20885" y="10831"/>
                    <a:pt x="20601" y="10929"/>
                    <a:pt x="20520" y="10933"/>
                  </a:cubicBezTo>
                  <a:cubicBezTo>
                    <a:pt x="20323" y="10933"/>
                    <a:pt x="20208" y="10903"/>
                    <a:pt x="20125" y="10827"/>
                  </a:cubicBezTo>
                  <a:cubicBezTo>
                    <a:pt x="19729" y="10468"/>
                    <a:pt x="19465" y="10321"/>
                    <a:pt x="19209" y="10321"/>
                  </a:cubicBezTo>
                  <a:cubicBezTo>
                    <a:pt x="18891" y="10321"/>
                    <a:pt x="18593" y="10623"/>
                    <a:pt x="18398" y="10876"/>
                  </a:cubicBezTo>
                  <a:cubicBezTo>
                    <a:pt x="18347" y="10942"/>
                    <a:pt x="18300" y="11009"/>
                    <a:pt x="18260" y="11068"/>
                  </a:cubicBezTo>
                  <a:cubicBezTo>
                    <a:pt x="18214" y="11137"/>
                    <a:pt x="18131" y="11262"/>
                    <a:pt x="18089" y="11288"/>
                  </a:cubicBezTo>
                  <a:cubicBezTo>
                    <a:pt x="18025" y="11240"/>
                    <a:pt x="17915" y="11074"/>
                    <a:pt x="17848" y="10972"/>
                  </a:cubicBezTo>
                  <a:cubicBezTo>
                    <a:pt x="17824" y="10936"/>
                    <a:pt x="17800" y="10899"/>
                    <a:pt x="17776" y="10864"/>
                  </a:cubicBezTo>
                  <a:lnTo>
                    <a:pt x="17734" y="10800"/>
                  </a:lnTo>
                  <a:cubicBezTo>
                    <a:pt x="17524" y="10488"/>
                    <a:pt x="17262" y="10100"/>
                    <a:pt x="16820" y="10100"/>
                  </a:cubicBezTo>
                  <a:cubicBezTo>
                    <a:pt x="16386" y="10100"/>
                    <a:pt x="16200" y="10421"/>
                    <a:pt x="15985" y="10793"/>
                  </a:cubicBezTo>
                  <a:cubicBezTo>
                    <a:pt x="15963" y="10832"/>
                    <a:pt x="15940" y="10873"/>
                    <a:pt x="15915" y="10916"/>
                  </a:cubicBezTo>
                  <a:cubicBezTo>
                    <a:pt x="15881" y="10974"/>
                    <a:pt x="15849" y="11031"/>
                    <a:pt x="15817" y="11089"/>
                  </a:cubicBezTo>
                  <a:cubicBezTo>
                    <a:pt x="15768" y="11179"/>
                    <a:pt x="15689" y="11322"/>
                    <a:pt x="15636" y="11379"/>
                  </a:cubicBezTo>
                  <a:cubicBezTo>
                    <a:pt x="15569" y="11303"/>
                    <a:pt x="15455" y="11083"/>
                    <a:pt x="15376" y="10932"/>
                  </a:cubicBezTo>
                  <a:cubicBezTo>
                    <a:pt x="15329" y="10841"/>
                    <a:pt x="15281" y="10738"/>
                    <a:pt x="15236" y="10638"/>
                  </a:cubicBezTo>
                  <a:cubicBezTo>
                    <a:pt x="15037" y="10207"/>
                    <a:pt x="14832" y="9760"/>
                    <a:pt x="14392" y="9760"/>
                  </a:cubicBezTo>
                  <a:cubicBezTo>
                    <a:pt x="14192" y="9760"/>
                    <a:pt x="13698" y="9883"/>
                    <a:pt x="13435" y="11021"/>
                  </a:cubicBezTo>
                  <a:cubicBezTo>
                    <a:pt x="13357" y="11357"/>
                    <a:pt x="13273" y="11579"/>
                    <a:pt x="13205" y="11715"/>
                  </a:cubicBezTo>
                  <a:cubicBezTo>
                    <a:pt x="13148" y="11575"/>
                    <a:pt x="13076" y="11355"/>
                    <a:pt x="13006" y="11028"/>
                  </a:cubicBezTo>
                  <a:cubicBezTo>
                    <a:pt x="12807" y="10105"/>
                    <a:pt x="12620" y="9232"/>
                    <a:pt x="11964" y="9232"/>
                  </a:cubicBezTo>
                  <a:cubicBezTo>
                    <a:pt x="11677" y="9232"/>
                    <a:pt x="11160" y="9468"/>
                    <a:pt x="10918" y="11050"/>
                  </a:cubicBezTo>
                  <a:cubicBezTo>
                    <a:pt x="10841" y="11554"/>
                    <a:pt x="10754" y="11935"/>
                    <a:pt x="10675" y="12204"/>
                  </a:cubicBezTo>
                  <a:cubicBezTo>
                    <a:pt x="10626" y="11959"/>
                    <a:pt x="10570" y="11599"/>
                    <a:pt x="10519" y="11072"/>
                  </a:cubicBezTo>
                  <a:cubicBezTo>
                    <a:pt x="10347" y="9278"/>
                    <a:pt x="10207" y="8177"/>
                    <a:pt x="9518" y="8177"/>
                  </a:cubicBezTo>
                  <a:cubicBezTo>
                    <a:pt x="8791" y="8177"/>
                    <a:pt x="8635" y="9324"/>
                    <a:pt x="8479" y="11073"/>
                  </a:cubicBezTo>
                  <a:cubicBezTo>
                    <a:pt x="8464" y="11237"/>
                    <a:pt x="8450" y="11410"/>
                    <a:pt x="8435" y="11586"/>
                  </a:cubicBezTo>
                  <a:cubicBezTo>
                    <a:pt x="8399" y="12017"/>
                    <a:pt x="8343" y="12660"/>
                    <a:pt x="8274" y="13176"/>
                  </a:cubicBezTo>
                  <a:cubicBezTo>
                    <a:pt x="8205" y="12735"/>
                    <a:pt x="8129" y="12070"/>
                    <a:pt x="8048" y="11077"/>
                  </a:cubicBezTo>
                  <a:cubicBezTo>
                    <a:pt x="8013" y="10647"/>
                    <a:pt x="7985" y="10205"/>
                    <a:pt x="7957" y="9779"/>
                  </a:cubicBezTo>
                  <a:cubicBezTo>
                    <a:pt x="7906" y="8996"/>
                    <a:pt x="7857" y="8257"/>
                    <a:pt x="7778" y="7708"/>
                  </a:cubicBezTo>
                  <a:cubicBezTo>
                    <a:pt x="7718" y="7289"/>
                    <a:pt x="7605" y="6511"/>
                    <a:pt x="7054" y="6511"/>
                  </a:cubicBezTo>
                  <a:cubicBezTo>
                    <a:pt x="6549" y="6511"/>
                    <a:pt x="6428" y="7160"/>
                    <a:pt x="6333" y="7946"/>
                  </a:cubicBezTo>
                  <a:cubicBezTo>
                    <a:pt x="6250" y="8624"/>
                    <a:pt x="6196" y="9510"/>
                    <a:pt x="6138" y="10447"/>
                  </a:cubicBezTo>
                  <a:cubicBezTo>
                    <a:pt x="6125" y="10659"/>
                    <a:pt x="6111" y="10872"/>
                    <a:pt x="6098" y="11084"/>
                  </a:cubicBezTo>
                  <a:cubicBezTo>
                    <a:pt x="6070" y="11517"/>
                    <a:pt x="6047" y="12003"/>
                    <a:pt x="6022" y="12518"/>
                  </a:cubicBezTo>
                  <a:cubicBezTo>
                    <a:pt x="5981" y="13382"/>
                    <a:pt x="5921" y="14640"/>
                    <a:pt x="5820" y="15463"/>
                  </a:cubicBezTo>
                  <a:cubicBezTo>
                    <a:pt x="5790" y="15243"/>
                    <a:pt x="5761" y="14961"/>
                    <a:pt x="5734" y="14601"/>
                  </a:cubicBezTo>
                  <a:cubicBezTo>
                    <a:pt x="5665" y="13683"/>
                    <a:pt x="5629" y="12532"/>
                    <a:pt x="5590" y="11315"/>
                  </a:cubicBezTo>
                  <a:lnTo>
                    <a:pt x="5581" y="11095"/>
                  </a:lnTo>
                  <a:cubicBezTo>
                    <a:pt x="5572" y="10811"/>
                    <a:pt x="5564" y="10521"/>
                    <a:pt x="5555" y="10230"/>
                  </a:cubicBezTo>
                  <a:cubicBezTo>
                    <a:pt x="5509" y="8720"/>
                    <a:pt x="5461" y="7158"/>
                    <a:pt x="5374" y="5970"/>
                  </a:cubicBezTo>
                  <a:cubicBezTo>
                    <a:pt x="5325" y="5317"/>
                    <a:pt x="5270" y="4832"/>
                    <a:pt x="5203" y="4489"/>
                  </a:cubicBezTo>
                  <a:cubicBezTo>
                    <a:pt x="5148" y="4212"/>
                    <a:pt x="5034" y="3635"/>
                    <a:pt x="4579" y="3635"/>
                  </a:cubicBezTo>
                  <a:close/>
                </a:path>
              </a:pathLst>
            </a:custGeom>
            <a:solidFill>
              <a:srgbClr val="80878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1" name="Complex Signal"/>
            <p:cNvSpPr txBox="1"/>
            <p:nvPr/>
          </p:nvSpPr>
          <p:spPr>
            <a:xfrm>
              <a:off x="257608" y="0"/>
              <a:ext cx="3995614" cy="825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Complex Signal</a:t>
              </a:r>
            </a:p>
          </p:txBody>
        </p:sp>
      </p:grpSp>
      <p:sp>
        <p:nvSpPr>
          <p:cNvPr id="163" name="Flèche"/>
          <p:cNvSpPr/>
          <p:nvPr/>
        </p:nvSpPr>
        <p:spPr>
          <a:xfrm>
            <a:off x="5156041" y="3848028"/>
            <a:ext cx="3430473" cy="1270001"/>
          </a:xfrm>
          <a:prstGeom prst="rightArrow">
            <a:avLst>
              <a:gd name="adj1" fmla="val 27822"/>
              <a:gd name="adj2" fmla="val 56839"/>
            </a:avLst>
          </a:prstGeom>
          <a:solidFill>
            <a:srgbClr val="80878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66" name="Grouper"/>
          <p:cNvGrpSpPr/>
          <p:nvPr/>
        </p:nvGrpSpPr>
        <p:grpSpPr>
          <a:xfrm>
            <a:off x="9524639" y="2923019"/>
            <a:ext cx="3866279" cy="3120019"/>
            <a:chOff x="0" y="0"/>
            <a:chExt cx="3866277" cy="3120017"/>
          </a:xfrm>
        </p:grpSpPr>
        <p:sp>
          <p:nvSpPr>
            <p:cNvPr id="164" name="Ordinateur"/>
            <p:cNvSpPr/>
            <p:nvPr/>
          </p:nvSpPr>
          <p:spPr>
            <a:xfrm>
              <a:off x="0" y="0"/>
              <a:ext cx="3866278" cy="3120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fill="norm" stroke="1" extrusionOk="0">
                  <a:moveTo>
                    <a:pt x="464" y="0"/>
                  </a:moveTo>
                  <a:cubicBezTo>
                    <a:pt x="210" y="0"/>
                    <a:pt x="0" y="261"/>
                    <a:pt x="0" y="575"/>
                  </a:cubicBezTo>
                  <a:lnTo>
                    <a:pt x="0" y="17777"/>
                  </a:lnTo>
                  <a:cubicBezTo>
                    <a:pt x="0" y="18091"/>
                    <a:pt x="210" y="18354"/>
                    <a:pt x="464" y="18354"/>
                  </a:cubicBezTo>
                  <a:lnTo>
                    <a:pt x="9148" y="18354"/>
                  </a:lnTo>
                  <a:lnTo>
                    <a:pt x="9116" y="18513"/>
                  </a:lnTo>
                  <a:lnTo>
                    <a:pt x="8753" y="20763"/>
                  </a:lnTo>
                  <a:lnTo>
                    <a:pt x="7690" y="20763"/>
                  </a:lnTo>
                  <a:lnTo>
                    <a:pt x="7690" y="21600"/>
                  </a:lnTo>
                  <a:lnTo>
                    <a:pt x="10486" y="21600"/>
                  </a:lnTo>
                  <a:lnTo>
                    <a:pt x="11107" y="21600"/>
                  </a:lnTo>
                  <a:lnTo>
                    <a:pt x="13905" y="21600"/>
                  </a:lnTo>
                  <a:lnTo>
                    <a:pt x="13905" y="20763"/>
                  </a:lnTo>
                  <a:lnTo>
                    <a:pt x="12842" y="20763"/>
                  </a:lnTo>
                  <a:lnTo>
                    <a:pt x="12479" y="18513"/>
                  </a:lnTo>
                  <a:lnTo>
                    <a:pt x="12452" y="18354"/>
                  </a:lnTo>
                  <a:lnTo>
                    <a:pt x="21131" y="18354"/>
                  </a:lnTo>
                  <a:cubicBezTo>
                    <a:pt x="21384" y="18354"/>
                    <a:pt x="21595" y="18091"/>
                    <a:pt x="21595" y="17777"/>
                  </a:cubicBezTo>
                  <a:lnTo>
                    <a:pt x="21595" y="575"/>
                  </a:lnTo>
                  <a:cubicBezTo>
                    <a:pt x="21600" y="261"/>
                    <a:pt x="21389" y="0"/>
                    <a:pt x="21136" y="0"/>
                  </a:cubicBezTo>
                  <a:lnTo>
                    <a:pt x="464" y="0"/>
                  </a:lnTo>
                  <a:close/>
                  <a:moveTo>
                    <a:pt x="10800" y="542"/>
                  </a:moveTo>
                  <a:cubicBezTo>
                    <a:pt x="10913" y="542"/>
                    <a:pt x="11006" y="650"/>
                    <a:pt x="11006" y="797"/>
                  </a:cubicBezTo>
                  <a:cubicBezTo>
                    <a:pt x="11006" y="937"/>
                    <a:pt x="10913" y="1052"/>
                    <a:pt x="10800" y="1052"/>
                  </a:cubicBezTo>
                  <a:cubicBezTo>
                    <a:pt x="10686" y="1052"/>
                    <a:pt x="10594" y="937"/>
                    <a:pt x="10594" y="797"/>
                  </a:cubicBezTo>
                  <a:cubicBezTo>
                    <a:pt x="10594" y="656"/>
                    <a:pt x="10686" y="542"/>
                    <a:pt x="10800" y="542"/>
                  </a:cubicBezTo>
                  <a:close/>
                  <a:moveTo>
                    <a:pt x="1242" y="1734"/>
                  </a:moveTo>
                  <a:lnTo>
                    <a:pt x="20358" y="1734"/>
                  </a:lnTo>
                  <a:lnTo>
                    <a:pt x="20358" y="15233"/>
                  </a:lnTo>
                  <a:lnTo>
                    <a:pt x="1242" y="15233"/>
                  </a:lnTo>
                  <a:lnTo>
                    <a:pt x="1242" y="1734"/>
                  </a:lnTo>
                  <a:close/>
                </a:path>
              </a:pathLst>
            </a:custGeom>
            <a:solidFill>
              <a:srgbClr val="80878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5" name="FFT"/>
            <p:cNvSpPr txBox="1"/>
            <p:nvPr/>
          </p:nvSpPr>
          <p:spPr>
            <a:xfrm>
              <a:off x="1415862" y="776651"/>
              <a:ext cx="1034555" cy="825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777778"/>
                  </a:solidFill>
                </a:defRPr>
              </a:lvl1pPr>
            </a:lstStyle>
            <a:p>
              <a:pPr/>
              <a:r>
                <a:t>FFT</a:t>
              </a:r>
            </a:p>
          </p:txBody>
        </p:sp>
      </p:grpSp>
      <p:grpSp>
        <p:nvGrpSpPr>
          <p:cNvPr id="169" name="Grouper"/>
          <p:cNvGrpSpPr/>
          <p:nvPr/>
        </p:nvGrpSpPr>
        <p:grpSpPr>
          <a:xfrm>
            <a:off x="471020" y="7092622"/>
            <a:ext cx="4353049" cy="1765956"/>
            <a:chOff x="0" y="0"/>
            <a:chExt cx="4353048" cy="1765955"/>
          </a:xfrm>
        </p:grpSpPr>
        <p:sp>
          <p:nvSpPr>
            <p:cNvPr id="167" name="Scrutin"/>
            <p:cNvSpPr/>
            <p:nvPr/>
          </p:nvSpPr>
          <p:spPr>
            <a:xfrm>
              <a:off x="3027201" y="0"/>
              <a:ext cx="1325847" cy="1765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342"/>
                  </a:lnTo>
                  <a:lnTo>
                    <a:pt x="18478" y="0"/>
                  </a:lnTo>
                  <a:lnTo>
                    <a:pt x="0" y="0"/>
                  </a:lnTo>
                  <a:close/>
                  <a:moveTo>
                    <a:pt x="2780" y="2106"/>
                  </a:moveTo>
                  <a:lnTo>
                    <a:pt x="15405" y="2106"/>
                  </a:lnTo>
                  <a:lnTo>
                    <a:pt x="15405" y="4225"/>
                  </a:lnTo>
                  <a:lnTo>
                    <a:pt x="2780" y="4225"/>
                  </a:lnTo>
                  <a:lnTo>
                    <a:pt x="2780" y="2106"/>
                  </a:lnTo>
                  <a:close/>
                  <a:moveTo>
                    <a:pt x="17628" y="2106"/>
                  </a:moveTo>
                  <a:cubicBezTo>
                    <a:pt x="18408" y="2106"/>
                    <a:pt x="19040" y="2581"/>
                    <a:pt x="19040" y="3166"/>
                  </a:cubicBezTo>
                  <a:cubicBezTo>
                    <a:pt x="19040" y="3751"/>
                    <a:pt x="18408" y="4225"/>
                    <a:pt x="17628" y="4225"/>
                  </a:cubicBezTo>
                  <a:cubicBezTo>
                    <a:pt x="16849" y="4225"/>
                    <a:pt x="16217" y="3751"/>
                    <a:pt x="16217" y="3166"/>
                  </a:cubicBezTo>
                  <a:cubicBezTo>
                    <a:pt x="16217" y="2581"/>
                    <a:pt x="16849" y="2106"/>
                    <a:pt x="17628" y="2106"/>
                  </a:cubicBezTo>
                  <a:close/>
                  <a:moveTo>
                    <a:pt x="2780" y="5160"/>
                  </a:moveTo>
                  <a:lnTo>
                    <a:pt x="15405" y="5160"/>
                  </a:lnTo>
                  <a:lnTo>
                    <a:pt x="15405" y="7278"/>
                  </a:lnTo>
                  <a:lnTo>
                    <a:pt x="2780" y="7278"/>
                  </a:lnTo>
                  <a:lnTo>
                    <a:pt x="2780" y="5160"/>
                  </a:lnTo>
                  <a:close/>
                  <a:moveTo>
                    <a:pt x="17628" y="5160"/>
                  </a:moveTo>
                  <a:cubicBezTo>
                    <a:pt x="18408" y="5160"/>
                    <a:pt x="19040" y="5635"/>
                    <a:pt x="19040" y="6220"/>
                  </a:cubicBezTo>
                  <a:cubicBezTo>
                    <a:pt x="19040" y="6805"/>
                    <a:pt x="18408" y="7278"/>
                    <a:pt x="17628" y="7278"/>
                  </a:cubicBezTo>
                  <a:cubicBezTo>
                    <a:pt x="16849" y="7278"/>
                    <a:pt x="16217" y="6805"/>
                    <a:pt x="16217" y="6220"/>
                  </a:cubicBezTo>
                  <a:cubicBezTo>
                    <a:pt x="16217" y="5635"/>
                    <a:pt x="16849" y="5160"/>
                    <a:pt x="17628" y="5160"/>
                  </a:cubicBezTo>
                  <a:close/>
                  <a:moveTo>
                    <a:pt x="2780" y="8213"/>
                  </a:moveTo>
                  <a:lnTo>
                    <a:pt x="15405" y="8213"/>
                  </a:lnTo>
                  <a:lnTo>
                    <a:pt x="15405" y="10333"/>
                  </a:lnTo>
                  <a:lnTo>
                    <a:pt x="2780" y="10333"/>
                  </a:lnTo>
                  <a:lnTo>
                    <a:pt x="2780" y="8213"/>
                  </a:lnTo>
                  <a:close/>
                  <a:moveTo>
                    <a:pt x="17628" y="8213"/>
                  </a:moveTo>
                  <a:cubicBezTo>
                    <a:pt x="18408" y="8213"/>
                    <a:pt x="19040" y="8688"/>
                    <a:pt x="19040" y="9273"/>
                  </a:cubicBezTo>
                  <a:cubicBezTo>
                    <a:pt x="19040" y="9858"/>
                    <a:pt x="18408" y="10333"/>
                    <a:pt x="17628" y="10333"/>
                  </a:cubicBezTo>
                  <a:cubicBezTo>
                    <a:pt x="16849" y="10333"/>
                    <a:pt x="16217" y="9858"/>
                    <a:pt x="16217" y="9273"/>
                  </a:cubicBezTo>
                  <a:cubicBezTo>
                    <a:pt x="16217" y="8688"/>
                    <a:pt x="16849" y="8213"/>
                    <a:pt x="17628" y="8213"/>
                  </a:cubicBezTo>
                  <a:close/>
                  <a:moveTo>
                    <a:pt x="18404" y="8667"/>
                  </a:moveTo>
                  <a:cubicBezTo>
                    <a:pt x="18338" y="8670"/>
                    <a:pt x="18273" y="8694"/>
                    <a:pt x="18226" y="8734"/>
                  </a:cubicBezTo>
                  <a:lnTo>
                    <a:pt x="17325" y="9511"/>
                  </a:lnTo>
                  <a:lnTo>
                    <a:pt x="17026" y="9271"/>
                  </a:lnTo>
                  <a:cubicBezTo>
                    <a:pt x="16928" y="9193"/>
                    <a:pt x="16764" y="9189"/>
                    <a:pt x="16660" y="9263"/>
                  </a:cubicBezTo>
                  <a:cubicBezTo>
                    <a:pt x="16555" y="9336"/>
                    <a:pt x="16548" y="9459"/>
                    <a:pt x="16646" y="9538"/>
                  </a:cubicBezTo>
                  <a:lnTo>
                    <a:pt x="17143" y="9934"/>
                  </a:lnTo>
                  <a:cubicBezTo>
                    <a:pt x="17192" y="9974"/>
                    <a:pt x="17260" y="9997"/>
                    <a:pt x="17332" y="9997"/>
                  </a:cubicBezTo>
                  <a:cubicBezTo>
                    <a:pt x="17333" y="9997"/>
                    <a:pt x="17337" y="9997"/>
                    <a:pt x="17338" y="9997"/>
                  </a:cubicBezTo>
                  <a:cubicBezTo>
                    <a:pt x="17412" y="9996"/>
                    <a:pt x="17479" y="9971"/>
                    <a:pt x="17527" y="9929"/>
                  </a:cubicBezTo>
                  <a:lnTo>
                    <a:pt x="18617" y="8989"/>
                  </a:lnTo>
                  <a:cubicBezTo>
                    <a:pt x="18711" y="8908"/>
                    <a:pt x="18701" y="8785"/>
                    <a:pt x="18593" y="8714"/>
                  </a:cubicBezTo>
                  <a:cubicBezTo>
                    <a:pt x="18539" y="8679"/>
                    <a:pt x="18470" y="8664"/>
                    <a:pt x="18404" y="8667"/>
                  </a:cubicBezTo>
                  <a:close/>
                  <a:moveTo>
                    <a:pt x="2780" y="11266"/>
                  </a:moveTo>
                  <a:lnTo>
                    <a:pt x="15405" y="11266"/>
                  </a:lnTo>
                  <a:lnTo>
                    <a:pt x="15405" y="13385"/>
                  </a:lnTo>
                  <a:lnTo>
                    <a:pt x="2780" y="13385"/>
                  </a:lnTo>
                  <a:lnTo>
                    <a:pt x="2780" y="11266"/>
                  </a:lnTo>
                  <a:close/>
                  <a:moveTo>
                    <a:pt x="17628" y="11266"/>
                  </a:moveTo>
                  <a:cubicBezTo>
                    <a:pt x="18408" y="11266"/>
                    <a:pt x="19040" y="11740"/>
                    <a:pt x="19040" y="12326"/>
                  </a:cubicBezTo>
                  <a:cubicBezTo>
                    <a:pt x="19040" y="12911"/>
                    <a:pt x="18408" y="13385"/>
                    <a:pt x="17628" y="13385"/>
                  </a:cubicBezTo>
                  <a:cubicBezTo>
                    <a:pt x="16849" y="13385"/>
                    <a:pt x="16217" y="12911"/>
                    <a:pt x="16217" y="12326"/>
                  </a:cubicBezTo>
                  <a:cubicBezTo>
                    <a:pt x="16217" y="11740"/>
                    <a:pt x="16849" y="11266"/>
                    <a:pt x="17628" y="11266"/>
                  </a:cubicBezTo>
                  <a:close/>
                  <a:moveTo>
                    <a:pt x="2780" y="14320"/>
                  </a:moveTo>
                  <a:lnTo>
                    <a:pt x="15405" y="14320"/>
                  </a:lnTo>
                  <a:lnTo>
                    <a:pt x="15405" y="16440"/>
                  </a:lnTo>
                  <a:lnTo>
                    <a:pt x="2780" y="16440"/>
                  </a:lnTo>
                  <a:lnTo>
                    <a:pt x="2780" y="14320"/>
                  </a:lnTo>
                  <a:close/>
                  <a:moveTo>
                    <a:pt x="17628" y="14320"/>
                  </a:moveTo>
                  <a:cubicBezTo>
                    <a:pt x="18408" y="14320"/>
                    <a:pt x="19040" y="14795"/>
                    <a:pt x="19040" y="15380"/>
                  </a:cubicBezTo>
                  <a:cubicBezTo>
                    <a:pt x="19040" y="15965"/>
                    <a:pt x="18408" y="16440"/>
                    <a:pt x="17628" y="16440"/>
                  </a:cubicBezTo>
                  <a:cubicBezTo>
                    <a:pt x="16849" y="16440"/>
                    <a:pt x="16217" y="15965"/>
                    <a:pt x="16217" y="15380"/>
                  </a:cubicBezTo>
                  <a:cubicBezTo>
                    <a:pt x="16217" y="14795"/>
                    <a:pt x="16849" y="14320"/>
                    <a:pt x="17628" y="14320"/>
                  </a:cubicBezTo>
                  <a:close/>
                  <a:moveTo>
                    <a:pt x="2780" y="17373"/>
                  </a:moveTo>
                  <a:lnTo>
                    <a:pt x="15405" y="17373"/>
                  </a:lnTo>
                  <a:lnTo>
                    <a:pt x="15405" y="19492"/>
                  </a:lnTo>
                  <a:lnTo>
                    <a:pt x="2780" y="19492"/>
                  </a:lnTo>
                  <a:lnTo>
                    <a:pt x="2780" y="17373"/>
                  </a:lnTo>
                  <a:close/>
                  <a:moveTo>
                    <a:pt x="17628" y="17373"/>
                  </a:moveTo>
                  <a:cubicBezTo>
                    <a:pt x="18408" y="17373"/>
                    <a:pt x="19040" y="17847"/>
                    <a:pt x="19040" y="18433"/>
                  </a:cubicBezTo>
                  <a:cubicBezTo>
                    <a:pt x="19040" y="19018"/>
                    <a:pt x="18408" y="19492"/>
                    <a:pt x="17628" y="19492"/>
                  </a:cubicBezTo>
                  <a:cubicBezTo>
                    <a:pt x="16849" y="19492"/>
                    <a:pt x="16217" y="19018"/>
                    <a:pt x="16217" y="18433"/>
                  </a:cubicBezTo>
                  <a:cubicBezTo>
                    <a:pt x="16217" y="17847"/>
                    <a:pt x="16849" y="17373"/>
                    <a:pt x="17628" y="17373"/>
                  </a:cubicBezTo>
                  <a:close/>
                </a:path>
              </a:pathLst>
            </a:custGeom>
            <a:solidFill>
              <a:srgbClr val="80878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8" name="Data Series"/>
            <p:cNvSpPr txBox="1"/>
            <p:nvPr/>
          </p:nvSpPr>
          <p:spPr>
            <a:xfrm>
              <a:off x="-1" y="470227"/>
              <a:ext cx="2972112" cy="825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Data Series</a:t>
              </a:r>
            </a:p>
          </p:txBody>
        </p:sp>
      </p:grpSp>
      <p:sp>
        <p:nvSpPr>
          <p:cNvPr id="170" name="Flèche"/>
          <p:cNvSpPr/>
          <p:nvPr/>
        </p:nvSpPr>
        <p:spPr>
          <a:xfrm>
            <a:off x="5156041" y="7340600"/>
            <a:ext cx="3430473" cy="1270000"/>
          </a:xfrm>
          <a:prstGeom prst="rightArrow">
            <a:avLst>
              <a:gd name="adj1" fmla="val 27822"/>
              <a:gd name="adj2" fmla="val 56839"/>
            </a:avLst>
          </a:prstGeom>
          <a:solidFill>
            <a:srgbClr val="80878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75" name="Grouper"/>
          <p:cNvGrpSpPr/>
          <p:nvPr/>
        </p:nvGrpSpPr>
        <p:grpSpPr>
          <a:xfrm>
            <a:off x="9524639" y="6657857"/>
            <a:ext cx="3866279" cy="3120019"/>
            <a:chOff x="0" y="0"/>
            <a:chExt cx="3866277" cy="3120017"/>
          </a:xfrm>
        </p:grpSpPr>
        <p:grpSp>
          <p:nvGrpSpPr>
            <p:cNvPr id="173" name="Grouper"/>
            <p:cNvGrpSpPr/>
            <p:nvPr/>
          </p:nvGrpSpPr>
          <p:grpSpPr>
            <a:xfrm>
              <a:off x="-1" y="-1"/>
              <a:ext cx="3866279" cy="3120019"/>
              <a:chOff x="0" y="0"/>
              <a:chExt cx="3866277" cy="3120017"/>
            </a:xfrm>
          </p:grpSpPr>
          <p:sp>
            <p:nvSpPr>
              <p:cNvPr id="171" name="Ordinateur"/>
              <p:cNvSpPr/>
              <p:nvPr/>
            </p:nvSpPr>
            <p:spPr>
              <a:xfrm>
                <a:off x="0" y="0"/>
                <a:ext cx="3866278" cy="31200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5" h="21600" fill="norm" stroke="1" extrusionOk="0">
                    <a:moveTo>
                      <a:pt x="464" y="0"/>
                    </a:moveTo>
                    <a:cubicBezTo>
                      <a:pt x="210" y="0"/>
                      <a:pt x="0" y="261"/>
                      <a:pt x="0" y="575"/>
                    </a:cubicBezTo>
                    <a:lnTo>
                      <a:pt x="0" y="17777"/>
                    </a:lnTo>
                    <a:cubicBezTo>
                      <a:pt x="0" y="18091"/>
                      <a:pt x="210" y="18354"/>
                      <a:pt x="464" y="18354"/>
                    </a:cubicBezTo>
                    <a:lnTo>
                      <a:pt x="9148" y="18354"/>
                    </a:lnTo>
                    <a:lnTo>
                      <a:pt x="9116" y="18513"/>
                    </a:lnTo>
                    <a:lnTo>
                      <a:pt x="8753" y="20763"/>
                    </a:lnTo>
                    <a:lnTo>
                      <a:pt x="7690" y="20763"/>
                    </a:lnTo>
                    <a:lnTo>
                      <a:pt x="7690" y="21600"/>
                    </a:lnTo>
                    <a:lnTo>
                      <a:pt x="10486" y="21600"/>
                    </a:lnTo>
                    <a:lnTo>
                      <a:pt x="11107" y="21600"/>
                    </a:lnTo>
                    <a:lnTo>
                      <a:pt x="13905" y="21600"/>
                    </a:lnTo>
                    <a:lnTo>
                      <a:pt x="13905" y="20763"/>
                    </a:lnTo>
                    <a:lnTo>
                      <a:pt x="12842" y="20763"/>
                    </a:lnTo>
                    <a:lnTo>
                      <a:pt x="12479" y="18513"/>
                    </a:lnTo>
                    <a:lnTo>
                      <a:pt x="12452" y="18354"/>
                    </a:lnTo>
                    <a:lnTo>
                      <a:pt x="21131" y="18354"/>
                    </a:lnTo>
                    <a:cubicBezTo>
                      <a:pt x="21384" y="18354"/>
                      <a:pt x="21595" y="18091"/>
                      <a:pt x="21595" y="17777"/>
                    </a:cubicBezTo>
                    <a:lnTo>
                      <a:pt x="21595" y="575"/>
                    </a:lnTo>
                    <a:cubicBezTo>
                      <a:pt x="21600" y="261"/>
                      <a:pt x="21389" y="0"/>
                      <a:pt x="21136" y="0"/>
                    </a:cubicBezTo>
                    <a:lnTo>
                      <a:pt x="464" y="0"/>
                    </a:lnTo>
                    <a:close/>
                    <a:moveTo>
                      <a:pt x="10800" y="542"/>
                    </a:moveTo>
                    <a:cubicBezTo>
                      <a:pt x="10913" y="542"/>
                      <a:pt x="11006" y="650"/>
                      <a:pt x="11006" y="797"/>
                    </a:cubicBezTo>
                    <a:cubicBezTo>
                      <a:pt x="11006" y="937"/>
                      <a:pt x="10913" y="1052"/>
                      <a:pt x="10800" y="1052"/>
                    </a:cubicBezTo>
                    <a:cubicBezTo>
                      <a:pt x="10686" y="1052"/>
                      <a:pt x="10594" y="937"/>
                      <a:pt x="10594" y="797"/>
                    </a:cubicBezTo>
                    <a:cubicBezTo>
                      <a:pt x="10594" y="656"/>
                      <a:pt x="10686" y="542"/>
                      <a:pt x="10800" y="542"/>
                    </a:cubicBezTo>
                    <a:close/>
                    <a:moveTo>
                      <a:pt x="1242" y="1734"/>
                    </a:moveTo>
                    <a:lnTo>
                      <a:pt x="20358" y="1734"/>
                    </a:lnTo>
                    <a:lnTo>
                      <a:pt x="20358" y="15233"/>
                    </a:lnTo>
                    <a:lnTo>
                      <a:pt x="1242" y="15233"/>
                    </a:lnTo>
                    <a:lnTo>
                      <a:pt x="1242" y="1734"/>
                    </a:lnTo>
                    <a:close/>
                  </a:path>
                </a:pathLst>
              </a:custGeom>
              <a:solidFill>
                <a:srgbClr val="8087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2" name="FFT"/>
              <p:cNvSpPr txBox="1"/>
              <p:nvPr/>
            </p:nvSpPr>
            <p:spPr>
              <a:xfrm>
                <a:off x="1415862" y="776651"/>
                <a:ext cx="1034555" cy="825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rgbClr val="777778"/>
                    </a:solidFill>
                  </a:defRPr>
                </a:lvl1pPr>
              </a:lstStyle>
              <a:p>
                <a:pPr/>
                <a:r>
                  <a:t>FFT</a:t>
                </a:r>
              </a:p>
            </p:txBody>
          </p:sp>
        </p:grpSp>
        <p:sp>
          <p:nvSpPr>
            <p:cNvPr id="174" name="Inverse"/>
            <p:cNvSpPr txBox="1"/>
            <p:nvPr/>
          </p:nvSpPr>
          <p:spPr>
            <a:xfrm>
              <a:off x="993406" y="1197092"/>
              <a:ext cx="1879465" cy="825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Inverse</a:t>
              </a:r>
            </a:p>
          </p:txBody>
        </p:sp>
      </p:grpSp>
      <p:sp>
        <p:nvSpPr>
          <p:cNvPr id="176" name="Flèche"/>
          <p:cNvSpPr/>
          <p:nvPr/>
        </p:nvSpPr>
        <p:spPr>
          <a:xfrm rot="21598912">
            <a:off x="14329099" y="3847905"/>
            <a:ext cx="2067287" cy="1271307"/>
          </a:xfrm>
          <a:prstGeom prst="rightArrow">
            <a:avLst>
              <a:gd name="adj1" fmla="val 27822"/>
              <a:gd name="adj2" fmla="val 56781"/>
            </a:avLst>
          </a:prstGeom>
          <a:solidFill>
            <a:srgbClr val="80878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7" name="Flèche"/>
          <p:cNvSpPr/>
          <p:nvPr/>
        </p:nvSpPr>
        <p:spPr>
          <a:xfrm rot="21598912">
            <a:off x="14329099" y="7340463"/>
            <a:ext cx="2068090" cy="1271332"/>
          </a:xfrm>
          <a:prstGeom prst="rightArrow">
            <a:avLst>
              <a:gd name="adj1" fmla="val 27822"/>
              <a:gd name="adj2" fmla="val 56780"/>
            </a:avLst>
          </a:prstGeom>
          <a:solidFill>
            <a:srgbClr val="80878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8" name="Flèche"/>
          <p:cNvSpPr/>
          <p:nvPr/>
        </p:nvSpPr>
        <p:spPr>
          <a:xfrm rot="21598912">
            <a:off x="14329099" y="11266792"/>
            <a:ext cx="2068090" cy="1271281"/>
          </a:xfrm>
          <a:prstGeom prst="rightArrow">
            <a:avLst>
              <a:gd name="adj1" fmla="val 27822"/>
              <a:gd name="adj2" fmla="val 56782"/>
            </a:avLst>
          </a:prstGeom>
          <a:solidFill>
            <a:srgbClr val="80878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179" name="Graphique à nuage de points interactif"/>
          <p:cNvGraphicFramePr/>
          <p:nvPr/>
        </p:nvGraphicFramePr>
        <p:xfrm>
          <a:off x="17517619" y="6086052"/>
          <a:ext cx="4883239" cy="4236296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80" name="Graphique à nuage de points interactif"/>
          <p:cNvGraphicFramePr/>
          <p:nvPr/>
        </p:nvGraphicFramePr>
        <p:xfrm>
          <a:off x="17995853" y="10010322"/>
          <a:ext cx="4405005" cy="423629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181" name="Graphique à nuage de points interactif"/>
          <p:cNvGraphicFramePr/>
          <p:nvPr/>
        </p:nvGraphicFramePr>
        <p:xfrm>
          <a:off x="17995853" y="2001965"/>
          <a:ext cx="4405005" cy="423629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82" name="HMI"/>
          <p:cNvSpPr txBox="1"/>
          <p:nvPr/>
        </p:nvSpPr>
        <p:spPr>
          <a:xfrm>
            <a:off x="19598912" y="1146150"/>
            <a:ext cx="1198886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HMI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6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6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6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6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00"/>
                            </p:stCondLst>
                            <p:childTnLst>
                              <p:par>
                                <p:cTn id="25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6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"/>
                            </p:stCondLst>
                            <p:childTnLst>
                              <p:par>
                                <p:cTn id="33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6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"/>
                            </p:stCondLst>
                            <p:childTnLst>
                              <p:par>
                                <p:cTn id="37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6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6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400"/>
                            </p:stCondLst>
                            <p:childTnLst>
                              <p:par>
                                <p:cTn id="45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6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"/>
                            </p:stCondLst>
                            <p:childTnLst>
                              <p:par>
                                <p:cTn id="54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6" dur="6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0" dur="6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00"/>
                            </p:stCondLst>
                            <p:childTnLst>
                              <p:par>
                                <p:cTn id="62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4" dur="6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400"/>
                            </p:stCondLst>
                            <p:childTnLst>
                              <p:par>
                                <p:cTn id="66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8"/>
      <p:bldP build="whole" bldLvl="1" animBg="1" rev="0" advAuto="0" spid="176" grpId="4"/>
      <p:bldP build="whole" bldLvl="1" animBg="1" rev="0" advAuto="0" spid="169" grpId="7"/>
      <p:bldP build="whole" bldLvl="1" animBg="1" rev="0" advAuto="0" spid="181" grpId="5"/>
      <p:bldP build="whole" bldLvl="1" animBg="1" rev="0" advAuto="0" spid="177" grpId="10"/>
      <p:bldP build="whole" bldLvl="1" animBg="1" rev="0" advAuto="0" spid="166" grpId="3"/>
      <p:bldP build="whole" bldLvl="1" animBg="1" rev="0" advAuto="0" spid="178" grpId="15"/>
      <p:bldP build="whole" bldLvl="1" animBg="1" rev="0" advAuto="0" spid="175" grpId="9"/>
      <p:bldP build="whole" bldLvl="1" animBg="1" rev="0" advAuto="0" spid="159" grpId="1"/>
      <p:bldP build="whole" bldLvl="1" animBg="1" rev="0" advAuto="0" spid="179" grpId="11"/>
      <p:bldP build="whole" bldLvl="1" animBg="1" rev="0" advAuto="0" spid="155" grpId="14"/>
      <p:bldP build="whole" bldLvl="1" animBg="1" rev="0" advAuto="0" spid="180" grpId="16"/>
      <p:bldP build="whole" bldLvl="1" animBg="1" rev="0" advAuto="0" spid="163" grpId="2"/>
      <p:bldP build="whole" bldLvl="1" animBg="1" rev="0" advAuto="0" spid="156" grpId="13"/>
      <p:bldP build="whole" bldLvl="1" animBg="1" rev="0" advAuto="0" spid="162" grpId="12"/>
      <p:bldP build="whole" bldLvl="1" animBg="1" rev="0" advAuto="0" spid="182" grpId="6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r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	am Architecture</a:t>
            </a:r>
          </a:p>
        </p:txBody>
      </p:sp>
      <p:grpSp>
        <p:nvGrpSpPr>
          <p:cNvPr id="187" name="Ellipse 4"/>
          <p:cNvGrpSpPr/>
          <p:nvPr/>
        </p:nvGrpSpPr>
        <p:grpSpPr>
          <a:xfrm>
            <a:off x="16655285" y="3784600"/>
            <a:ext cx="7033701" cy="3429002"/>
            <a:chOff x="0" y="0"/>
            <a:chExt cx="7033700" cy="3429001"/>
          </a:xfrm>
        </p:grpSpPr>
        <p:sp>
          <p:nvSpPr>
            <p:cNvPr id="185" name="Ovale"/>
            <p:cNvSpPr/>
            <p:nvPr/>
          </p:nvSpPr>
          <p:spPr>
            <a:xfrm>
              <a:off x="-1" y="0"/>
              <a:ext cx="7033702" cy="3429002"/>
            </a:xfrm>
            <a:prstGeom prst="ellipse">
              <a:avLst/>
            </a:prstGeom>
            <a:gradFill flip="none" rotWithShape="1">
              <a:gsLst>
                <a:gs pos="0">
                  <a:srgbClr val="6FB0BC"/>
                </a:gs>
                <a:gs pos="100000">
                  <a:srgbClr val="B1E9F5"/>
                </a:gs>
              </a:gsLst>
              <a:lin ang="16200000" scaled="0"/>
            </a:gradFill>
            <a:ln w="9525" cap="flat">
              <a:solidFill>
                <a:srgbClr val="74A7B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15000"/>
                </a:lnSpc>
                <a:defRPr b="1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6" name="Human Machine Interface"/>
            <p:cNvSpPr txBox="1"/>
            <p:nvPr/>
          </p:nvSpPr>
          <p:spPr>
            <a:xfrm>
              <a:off x="1030061" y="996667"/>
              <a:ext cx="4973578" cy="14356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lnSpc>
                  <a:spcPct val="115000"/>
                </a:lnSpc>
                <a:defRPr b="1" sz="4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Human Machine Interface</a:t>
              </a:r>
            </a:p>
          </p:txBody>
        </p:sp>
      </p:grpSp>
      <p:grpSp>
        <p:nvGrpSpPr>
          <p:cNvPr id="190" name="Ellipse 5"/>
          <p:cNvGrpSpPr/>
          <p:nvPr/>
        </p:nvGrpSpPr>
        <p:grpSpPr>
          <a:xfrm>
            <a:off x="9343315" y="9349461"/>
            <a:ext cx="5697369" cy="3429001"/>
            <a:chOff x="0" y="0"/>
            <a:chExt cx="5697368" cy="3429000"/>
          </a:xfrm>
        </p:grpSpPr>
        <p:sp>
          <p:nvSpPr>
            <p:cNvPr id="188" name="Ovale"/>
            <p:cNvSpPr/>
            <p:nvPr/>
          </p:nvSpPr>
          <p:spPr>
            <a:xfrm>
              <a:off x="-1" y="0"/>
              <a:ext cx="5697370" cy="3429000"/>
            </a:xfrm>
            <a:prstGeom prst="ellipse">
              <a:avLst/>
            </a:prstGeom>
            <a:gradFill flip="none" rotWithShape="1">
              <a:gsLst>
                <a:gs pos="0">
                  <a:srgbClr val="6FB0BC"/>
                </a:gs>
                <a:gs pos="100000">
                  <a:srgbClr val="B1E9F5"/>
                </a:gs>
              </a:gsLst>
              <a:lin ang="16200000" scaled="0"/>
            </a:gradFill>
            <a:ln w="9525" cap="flat">
              <a:solidFill>
                <a:srgbClr val="74A7B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15000"/>
                </a:lnSpc>
                <a:defRPr>
                  <a:solidFill>
                    <a:srgbClr val="340053"/>
                  </a:solidFill>
                </a:defRPr>
              </a:pPr>
            </a:p>
          </p:txBody>
        </p:sp>
        <p:sp>
          <p:nvSpPr>
            <p:cNvPr id="189" name="Controller"/>
            <p:cNvSpPr txBox="1"/>
            <p:nvPr/>
          </p:nvSpPr>
          <p:spPr>
            <a:xfrm>
              <a:off x="834359" y="1391339"/>
              <a:ext cx="4028649" cy="646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lnSpc>
                  <a:spcPct val="115000"/>
                </a:lnSpc>
                <a:defRPr b="1" sz="4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Controller</a:t>
              </a:r>
            </a:p>
          </p:txBody>
        </p:sp>
      </p:grpSp>
      <p:grpSp>
        <p:nvGrpSpPr>
          <p:cNvPr id="193" name="Ellipse 6"/>
          <p:cNvGrpSpPr/>
          <p:nvPr/>
        </p:nvGrpSpPr>
        <p:grpSpPr>
          <a:xfrm>
            <a:off x="935769" y="3784599"/>
            <a:ext cx="4904645" cy="3898976"/>
            <a:chOff x="0" y="0"/>
            <a:chExt cx="4904644" cy="3898974"/>
          </a:xfrm>
        </p:grpSpPr>
        <p:sp>
          <p:nvSpPr>
            <p:cNvPr id="191" name="Ovale"/>
            <p:cNvSpPr/>
            <p:nvPr/>
          </p:nvSpPr>
          <p:spPr>
            <a:xfrm>
              <a:off x="-1" y="-1"/>
              <a:ext cx="4904646" cy="3898976"/>
            </a:xfrm>
            <a:prstGeom prst="ellipse">
              <a:avLst/>
            </a:prstGeom>
            <a:gradFill flip="none" rotWithShape="1">
              <a:gsLst>
                <a:gs pos="0">
                  <a:srgbClr val="6FB0BC"/>
                </a:gs>
                <a:gs pos="100000">
                  <a:srgbClr val="B1E9F5"/>
                </a:gs>
              </a:gsLst>
              <a:lin ang="16200000" scaled="0"/>
            </a:gradFill>
            <a:ln w="9525" cap="flat">
              <a:solidFill>
                <a:srgbClr val="74A7B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15000"/>
                </a:lnSpc>
                <a:defRPr>
                  <a:solidFill>
                    <a:srgbClr val="340053"/>
                  </a:solidFill>
                </a:defRPr>
              </a:pPr>
            </a:p>
          </p:txBody>
        </p:sp>
        <p:sp>
          <p:nvSpPr>
            <p:cNvPr id="192" name="Computation"/>
            <p:cNvSpPr txBox="1"/>
            <p:nvPr/>
          </p:nvSpPr>
          <p:spPr>
            <a:xfrm>
              <a:off x="718268" y="1626326"/>
              <a:ext cx="3468107" cy="646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lnSpc>
                  <a:spcPct val="115000"/>
                </a:lnSpc>
                <a:defRPr b="1" sz="4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Computation</a:t>
              </a:r>
            </a:p>
          </p:txBody>
        </p:sp>
      </p:grpSp>
      <p:sp>
        <p:nvSpPr>
          <p:cNvPr id="202" name="Connecteur droit avec flèche 7"/>
          <p:cNvSpPr/>
          <p:nvPr/>
        </p:nvSpPr>
        <p:spPr>
          <a:xfrm>
            <a:off x="5702430" y="6391536"/>
            <a:ext cx="5038730" cy="31914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74" y="4616"/>
                  <a:pt x="14874" y="11816"/>
                  <a:pt x="21600" y="21600"/>
                </a:cubicBezTo>
              </a:path>
            </a:pathLst>
          </a:custGeom>
          <a:ln w="76200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03" name="Connecteur droit avec flèche 8"/>
          <p:cNvSpPr/>
          <p:nvPr/>
        </p:nvSpPr>
        <p:spPr>
          <a:xfrm>
            <a:off x="4781669" y="7344127"/>
            <a:ext cx="4786127" cy="30436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3414" y="16940"/>
                  <a:pt x="6214" y="9740"/>
                  <a:pt x="0" y="0"/>
                </a:cubicBezTo>
              </a:path>
            </a:pathLst>
          </a:custGeom>
          <a:ln w="76200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04" name="Connecteur droit avec flèche 9"/>
          <p:cNvSpPr/>
          <p:nvPr/>
        </p:nvSpPr>
        <p:spPr>
          <a:xfrm>
            <a:off x="14483921" y="7058119"/>
            <a:ext cx="4200546" cy="2981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932" y="15746"/>
                  <a:pt x="15132" y="8546"/>
                  <a:pt x="21600" y="0"/>
                </a:cubicBezTo>
              </a:path>
            </a:pathLst>
          </a:custGeom>
          <a:ln w="76200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05" name="Connecteur droit avec flèche 10"/>
          <p:cNvSpPr/>
          <p:nvPr/>
        </p:nvSpPr>
        <p:spPr>
          <a:xfrm>
            <a:off x="13651264" y="6722745"/>
            <a:ext cx="4046846" cy="28632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3432" y="6440"/>
                  <a:pt x="6232" y="13640"/>
                  <a:pt x="0" y="21600"/>
                </a:cubicBezTo>
              </a:path>
            </a:pathLst>
          </a:custGeom>
          <a:ln w="76200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8" name="Zone de texte 2"/>
          <p:cNvSpPr txBox="1"/>
          <p:nvPr/>
        </p:nvSpPr>
        <p:spPr>
          <a:xfrm>
            <a:off x="6558680" y="5799673"/>
            <a:ext cx="3971948" cy="609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15000"/>
              </a:lnSpc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Computed data</a:t>
            </a:r>
          </a:p>
        </p:txBody>
      </p:sp>
      <p:sp>
        <p:nvSpPr>
          <p:cNvPr id="199" name="Zone de texte 2"/>
          <p:cNvSpPr txBox="1"/>
          <p:nvPr/>
        </p:nvSpPr>
        <p:spPr>
          <a:xfrm>
            <a:off x="4093654" y="8975113"/>
            <a:ext cx="3238108" cy="609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15000"/>
              </a:lnSpc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Signal</a:t>
            </a:r>
          </a:p>
        </p:txBody>
      </p:sp>
      <p:sp>
        <p:nvSpPr>
          <p:cNvPr id="200" name="Zone de texte 2"/>
          <p:cNvSpPr txBox="1"/>
          <p:nvPr/>
        </p:nvSpPr>
        <p:spPr>
          <a:xfrm>
            <a:off x="16220647" y="8701833"/>
            <a:ext cx="4378055" cy="609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15000"/>
              </a:lnSpc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User choice</a:t>
            </a:r>
          </a:p>
        </p:txBody>
      </p:sp>
      <p:sp>
        <p:nvSpPr>
          <p:cNvPr id="201" name="Zone de texte 2"/>
          <p:cNvSpPr txBox="1"/>
          <p:nvPr/>
        </p:nvSpPr>
        <p:spPr>
          <a:xfrm>
            <a:off x="12626637" y="6805089"/>
            <a:ext cx="3971948" cy="609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15000"/>
              </a:lnSpc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Computed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Versio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Versioning</a:t>
            </a:r>
          </a:p>
        </p:txBody>
      </p:sp>
      <p:sp>
        <p:nvSpPr>
          <p:cNvPr id="208" name="Corp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211" name="Capture d’écran 2017-12-21 à 15.54.44.png"/>
          <p:cNvGrpSpPr/>
          <p:nvPr/>
        </p:nvGrpSpPr>
        <p:grpSpPr>
          <a:xfrm>
            <a:off x="7003605" y="2735493"/>
            <a:ext cx="10389489" cy="10624909"/>
            <a:chOff x="0" y="0"/>
            <a:chExt cx="10389488" cy="10624908"/>
          </a:xfrm>
        </p:grpSpPr>
        <p:pic>
          <p:nvPicPr>
            <p:cNvPr id="209" name="Capture d’écran 2017-12-21 à 15.54.44.png" descr="Capture d’écran 2017-12-21 à 15.54.44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0499" y="203200"/>
              <a:ext cx="10008490" cy="102312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0" name="Capture d’écran 2017-12-21 à 15.54.44.png" descr="Capture d’écran 2017-12-21 à 15.54.44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10389490" cy="106249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Demonst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Demonstration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onclusion"/>
          <p:cNvSpPr txBox="1"/>
          <p:nvPr>
            <p:ph type="title"/>
          </p:nvPr>
        </p:nvSpPr>
        <p:spPr>
          <a:xfrm>
            <a:off x="666750" y="5143500"/>
            <a:ext cx="23050500" cy="3429000"/>
          </a:xfrm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870633"/>
      </a:dk1>
      <a:lt1>
        <a:srgbClr val="818785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818785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818785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