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57" r:id="rId4"/>
    <p:sldId id="283" r:id="rId5"/>
    <p:sldId id="258" r:id="rId6"/>
    <p:sldId id="285" r:id="rId7"/>
    <p:sldId id="286" r:id="rId8"/>
    <p:sldId id="284" r:id="rId9"/>
    <p:sldId id="288" r:id="rId10"/>
    <p:sldId id="287" r:id="rId11"/>
    <p:sldId id="289" r:id="rId12"/>
    <p:sldId id="290" r:id="rId13"/>
    <p:sldId id="261" r:id="rId14"/>
    <p:sldId id="259" r:id="rId15"/>
    <p:sldId id="263" r:id="rId16"/>
    <p:sldId id="264" r:id="rId17"/>
    <p:sldId id="269" r:id="rId18"/>
    <p:sldId id="291" r:id="rId19"/>
    <p:sldId id="277" r:id="rId20"/>
    <p:sldId id="292" r:id="rId21"/>
    <p:sldId id="272" r:id="rId22"/>
    <p:sldId id="273" r:id="rId23"/>
    <p:sldId id="274" r:id="rId24"/>
    <p:sldId id="293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E73"/>
    <a:srgbClr val="CFD8DC"/>
    <a:srgbClr val="607D8B"/>
    <a:srgbClr val="ECEFF1"/>
    <a:srgbClr val="26A69B"/>
    <a:srgbClr val="EC4079"/>
    <a:srgbClr val="F8BBD0"/>
    <a:srgbClr val="FFCA28"/>
    <a:srgbClr val="FFECB3"/>
    <a:srgbClr val="B2D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3"/>
    <p:restoredTop sz="94580"/>
  </p:normalViewPr>
  <p:slideViewPr>
    <p:cSldViewPr snapToGrid="0" snapToObjects="1">
      <p:cViewPr>
        <p:scale>
          <a:sx n="120" d="100"/>
          <a:sy n="120" d="100"/>
        </p:scale>
        <p:origin x="18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277B-ABA5-FB45-A6F5-F97F9F01B61A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D5DDC-ADBA-474B-87B8-80A6085F4E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D5DDC-ADBA-474B-87B8-80A6085F4E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4" y="1584251"/>
            <a:ext cx="8245549" cy="2606232"/>
          </a:xfrm>
        </p:spPr>
        <p:txBody>
          <a:bodyPr anchor="b"/>
          <a:lstStyle>
            <a:lvl1pPr algn="l">
              <a:defRPr sz="6000" b="0" i="0">
                <a:solidFill>
                  <a:srgbClr val="EE6E73"/>
                </a:solidFill>
                <a:latin typeface="Hiragino Sans W1" charset="-128"/>
                <a:ea typeface="Hiragino Sans W1" charset="-128"/>
                <a:cs typeface="Hiragino Sans W1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5237844"/>
            <a:ext cx="6858000" cy="88957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5B68-1902-ED46-BF96-F7B137C50173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63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8B9-FB51-834F-8EDD-078C8F681F68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445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8ADD-488A-9F44-AFF1-3CE4552D7F6B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2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21CB-61AD-9F4B-8653-FF776FE37A09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40" y="365126"/>
            <a:ext cx="7686010" cy="644967"/>
          </a:xfrm>
        </p:spPr>
        <p:txBody>
          <a:bodyPr/>
          <a:lstStyle>
            <a:lvl1pPr>
              <a:defRPr>
                <a:solidFill>
                  <a:srgbClr val="EE6E73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9581"/>
            <a:ext cx="7886700" cy="5007382"/>
          </a:xfrm>
        </p:spPr>
        <p:txBody>
          <a:bodyPr/>
          <a:lstStyle>
            <a:lvl1pPr marL="2286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1pPr>
            <a:lvl2pPr marL="6858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2pPr>
            <a:lvl3pPr marL="11430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3pPr>
            <a:lvl4pPr marL="16002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4pPr>
            <a:lvl5pPr marL="2057400" indent="-228600">
              <a:buFont typeface="Wingdings" charset="2"/>
              <a:buChar char="p"/>
              <a:defRPr b="0" i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defRPr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844B-9D9C-4A4A-B912-40A0488EE98A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 i="0">
                <a:solidFill>
                  <a:srgbClr val="607D8B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altLang="ja-JP" dirty="0" smtClean="0"/>
              <a:t>#</a:t>
            </a:r>
            <a:fld id="{F281072A-F9EF-F645-A589-9593A608EAA6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28650" y="365126"/>
            <a:ext cx="94364" cy="644967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402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4779-E3A0-3E45-B7FE-40683A236E34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29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8357-6EE8-B14F-8DE2-F4E88804BB4A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523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8705-43BA-B14F-B40D-EF869D084074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931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Pr>
        <a:solidFill>
          <a:srgbClr val="EE6E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94026"/>
            <a:ext cx="7886700" cy="644967"/>
          </a:xfrm>
        </p:spPr>
        <p:txBody>
          <a:bodyPr/>
          <a:lstStyle>
            <a:lvl1pPr>
              <a:defRPr b="1" i="0">
                <a:solidFill>
                  <a:srgbClr val="ECEFF1"/>
                </a:solidFill>
                <a:latin typeface="Hiragino Sans W6" charset="-128"/>
                <a:ea typeface="Hiragino Sans W6" charset="-128"/>
                <a:cs typeface="Hiragino Sans W6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ACB-3F89-8045-B1EA-50A0F30F4524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857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94026"/>
            <a:ext cx="7886700" cy="644967"/>
          </a:xfrm>
        </p:spPr>
        <p:txBody>
          <a:bodyPr/>
          <a:lstStyle>
            <a:lvl1pPr>
              <a:defRPr b="1" i="0">
                <a:solidFill>
                  <a:srgbClr val="EE6E73"/>
                </a:solidFill>
                <a:latin typeface="Hiragino Sans W6" charset="-128"/>
                <a:ea typeface="Hiragino Sans W6" charset="-128"/>
                <a:cs typeface="Hiragino Sans W6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ACB-3F89-8045-B1EA-50A0F30F4524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6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528D-A0BB-D646-84AE-A50106D8F9B3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0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D82F-E364-EA42-A2EC-4DEB1C85D467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07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4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BB6B-97F0-EF4F-9BF5-A4519F422D95}" type="datetime1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45C2-70C5-4D47-BB0C-84BB7D9D7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EE6E73"/>
          </a:solidFill>
          <a:latin typeface="Hiragino Sans W1" charset="-128"/>
          <a:ea typeface="Hiragino Sans W1" charset="-128"/>
          <a:cs typeface="Hiragino Sans W1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p"/>
        <a:defRPr kumimoji="1" sz="2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4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20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p"/>
        <a:defRPr kumimoji="1" sz="1800" b="0" i="0" kern="1200">
          <a:solidFill>
            <a:srgbClr val="607D8B"/>
          </a:solidFill>
          <a:latin typeface="Hiragino Sans W3" charset="-128"/>
          <a:ea typeface="Hiragino Sans W3" charset="-128"/>
          <a:cs typeface="Hiragino Sans W3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2997" y="5524086"/>
            <a:ext cx="6858000" cy="889575"/>
          </a:xfrm>
        </p:spPr>
        <p:txBody>
          <a:bodyPr/>
          <a:lstStyle/>
          <a:p>
            <a:r>
              <a:rPr kumimoji="1" lang="en-US" altLang="ja-JP" dirty="0" smtClean="0"/>
              <a:t>KINC </a:t>
            </a:r>
            <a:r>
              <a:rPr kumimoji="1" lang="ja-JP" altLang="en-US" dirty="0" smtClean="0"/>
              <a:t>信州大学</a:t>
            </a:r>
            <a:endParaRPr kumimoji="1" lang="en-US" altLang="ja-JP" dirty="0" smtClean="0"/>
          </a:p>
          <a:p>
            <a:r>
              <a:rPr lang="ja-JP" altLang="en-US" dirty="0" smtClean="0"/>
              <a:t>田村弘　入江一帆　藤岡碧志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7" y="563526"/>
            <a:ext cx="8038964" cy="414167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0" y="5336117"/>
            <a:ext cx="9144000" cy="86901"/>
          </a:xfrm>
          <a:prstGeom prst="rect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7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TX</a:t>
            </a:r>
            <a:r>
              <a:rPr kumimoji="1" lang="ja-JP" altLang="en-US" dirty="0" smtClean="0"/>
              <a:t>良くするのか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6221" y="2476174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雑務の時間を減らす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6224" y="3424188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- </a:t>
            </a: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授業計画に時間を割ける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6223" y="4008963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- </a:t>
            </a: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個別の対応ができる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6222" y="4593738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- </a:t>
            </a: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生徒に寄り添える時間が増える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6221" y="1665719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EE6E73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教師に気持ちよく働いてもらう</a:t>
            </a:r>
            <a:endParaRPr lang="en-US" altLang="ja-JP" sz="3200" dirty="0" smtClean="0">
              <a:solidFill>
                <a:srgbClr val="EE6E73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1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雑務の多いことってなんだろう？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小テスト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74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小テスト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2757" y="1116259"/>
            <a:ext cx="61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EE6E73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初等教育には効果的</a:t>
            </a:r>
            <a:r>
              <a:rPr lang="en-US" altLang="ja-JP" sz="3200" baseline="30000" dirty="0" smtClean="0">
                <a:solidFill>
                  <a:srgbClr val="EE6E73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[1]</a:t>
            </a:r>
            <a:endParaRPr kumimoji="1" lang="ja-JP" altLang="en-US" sz="3200" baseline="30000" dirty="0">
              <a:solidFill>
                <a:srgbClr val="EE6E73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01876" y="2657754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97404" y="4388433"/>
            <a:ext cx="1919792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5617196" y="2953362"/>
            <a:ext cx="2177292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屈折矢印 9"/>
          <p:cNvSpPr/>
          <p:nvPr/>
        </p:nvSpPr>
        <p:spPr>
          <a:xfrm rot="5400000" flipV="1">
            <a:off x="5490354" y="3304959"/>
            <a:ext cx="1860058" cy="1606373"/>
          </a:xfrm>
          <a:prstGeom prst="bentUpArrow">
            <a:avLst>
              <a:gd name="adj1" fmla="val 10184"/>
              <a:gd name="adj2" fmla="val 10964"/>
              <a:gd name="adj3" fmla="val 16576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1515638" y="2953362"/>
            <a:ext cx="2181765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屈折矢印 11"/>
          <p:cNvSpPr/>
          <p:nvPr/>
        </p:nvSpPr>
        <p:spPr>
          <a:xfrm rot="10800000" flipV="1">
            <a:off x="1944830" y="3350750"/>
            <a:ext cx="1752572" cy="1587215"/>
          </a:xfrm>
          <a:prstGeom prst="bentUpArrow">
            <a:avLst>
              <a:gd name="adj1" fmla="val 10589"/>
              <a:gd name="adj2" fmla="val 12373"/>
              <a:gd name="adj3" fmla="val 16729"/>
            </a:avLst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900215" y="2906848"/>
            <a:ext cx="443902" cy="443902"/>
          </a:xfrm>
          <a:prstGeom prst="ellipse">
            <a:avLst/>
          </a:prstGeom>
          <a:solidFill>
            <a:srgbClr val="ECEFF1"/>
          </a:solidFill>
          <a:ln w="38100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rgbClr val="607D8B"/>
                </a:solidFill>
                <a:latin typeface="Helvetica Neue Condensed" charset="0"/>
                <a:ea typeface="Helvetica Neue Condensed" charset="0"/>
                <a:cs typeface="Helvetica Neue Condensed" charset="0"/>
              </a:rPr>
              <a:t>+</a:t>
            </a:r>
            <a:endParaRPr kumimoji="1" lang="ja-JP" altLang="en-US" sz="2800" b="1" dirty="0">
              <a:solidFill>
                <a:srgbClr val="607D8B"/>
              </a:solidFill>
              <a:latin typeface="Helvetica Neue Condensed" charset="0"/>
              <a:ea typeface="Helvetica Neue Condensed" charset="0"/>
              <a:cs typeface="Helvetica Neue Condensed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3187" y="4937965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フィードバック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370033" y="3572154"/>
            <a:ext cx="2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改善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9340" y="5824715"/>
            <a:ext cx="751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ja-JP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[1] Effects </a:t>
            </a:r>
            <a:r>
              <a:rPr lang="en-US" altLang="ja-JP" dirty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of Short Self-review Time, Short Test, and Printing </a:t>
            </a:r>
            <a:r>
              <a:rPr lang="en-US" altLang="ja-JP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a</a:t>
            </a:r>
          </a:p>
          <a:p>
            <a:pPr marL="457200" indent="-457200"/>
            <a:r>
              <a:rPr lang="en-US" altLang="ja-JP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 Score Ranking </a:t>
            </a:r>
            <a:r>
              <a:rPr lang="en-US" altLang="ja-JP" dirty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in the </a:t>
            </a:r>
            <a:r>
              <a:rPr lang="en-US" altLang="ja-JP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175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小テスト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14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案外雑務が多い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52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小テスト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15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給料が出ない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0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小テスト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16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34701" y="2394514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問題作成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34701" y="323686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印刷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006800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単純作業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634701" y="4079209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配布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320749" y="239451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回収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320749" y="3236858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320749" y="407920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返却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06800" y="3236857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分析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006797" y="4079201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右矢印 20"/>
          <p:cNvSpPr/>
          <p:nvPr/>
        </p:nvSpPr>
        <p:spPr>
          <a:xfrm>
            <a:off x="634701" y="3371264"/>
            <a:ext cx="7880646" cy="350874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小テスト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17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4701" y="1257456"/>
            <a:ext cx="7880649" cy="914400"/>
          </a:xfrm>
          <a:prstGeom prst="rect">
            <a:avLst/>
          </a:prstGeom>
          <a:noFill/>
          <a:ln w="28575">
            <a:solidFill>
              <a:srgbClr val="607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小テストの実施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399814" y="2945980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統計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252572" y="5190794"/>
            <a:ext cx="2576727" cy="19241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86167" y="4921547"/>
            <a:ext cx="254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EC407A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時間がかかる</a:t>
            </a:r>
            <a:endParaRPr kumimoji="1" lang="ja-JP" altLang="en-US" sz="2400" b="1" dirty="0">
              <a:solidFill>
                <a:srgbClr val="EC407A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0226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採点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5909402" y="2945981"/>
            <a:ext cx="2220520" cy="1201437"/>
          </a:xfrm>
          <a:prstGeom prst="roundRect">
            <a:avLst>
              <a:gd name="adj" fmla="val 9804"/>
            </a:avLst>
          </a:prstGeom>
          <a:solidFill>
            <a:srgbClr val="CFD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授業計画</a:t>
            </a:r>
            <a:endParaRPr kumimoji="1" lang="ja-JP" altLang="en-US" sz="24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Smart Teach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19</a:t>
            </a:fld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661151" y="1581676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シンプル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61151" y="3057582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リアルタイム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61151" y="4535460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算数・数学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1151" y="2235049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最小限の操作で試験を作成・公開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1151" y="3695099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その場で採点、その後の授業に生かせる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16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教育の質向上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8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20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8915" y="2437067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最もデジタル化</a:t>
            </a:r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に手間がかかる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68915" y="1717597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EE6E73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数学・算数</a:t>
            </a:r>
            <a:endParaRPr kumimoji="1" lang="en-US" altLang="ja-JP" sz="3200" dirty="0" smtClean="0">
              <a:solidFill>
                <a:srgbClr val="EE6E73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21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144"/>
            <a:ext cx="9144000" cy="48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22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9"/>
          <a:stretch/>
        </p:blipFill>
        <p:spPr>
          <a:xfrm>
            <a:off x="0" y="1010093"/>
            <a:ext cx="9144000" cy="534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23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8"/>
          <a:stretch/>
        </p:blipFill>
        <p:spPr>
          <a:xfrm>
            <a:off x="0" y="1097877"/>
            <a:ext cx="9144000" cy="525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想像以上に課題が多い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4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477201"/>
            <a:ext cx="7124700" cy="3327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585956" y="5148210"/>
            <a:ext cx="38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EC4079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必要なボタンに限定</a:t>
            </a:r>
            <a:endParaRPr kumimoji="1" lang="ja-JP" altLang="en-US" sz="3200" b="1" dirty="0">
              <a:solidFill>
                <a:srgbClr val="EC4079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4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数式入力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26</a:t>
            </a:fld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4728" r="15052" b="11963"/>
          <a:stretch/>
        </p:blipFill>
        <p:spPr>
          <a:xfrm>
            <a:off x="601385" y="1169495"/>
            <a:ext cx="4070960" cy="502745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672345" y="2806059"/>
            <a:ext cx="3871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smtClean="0">
                <a:solidFill>
                  <a:srgbClr val="EC4079"/>
                </a:solidFill>
                <a:latin typeface="Hiragino Sans W6" charset="-128"/>
                <a:ea typeface="Hiragino Sans W6" charset="-128"/>
                <a:cs typeface="Hiragino Sans W6" charset="-128"/>
              </a:rPr>
              <a:t>独自デバイスを作成</a:t>
            </a:r>
            <a:endParaRPr kumimoji="1" lang="ja-JP" altLang="en-US" sz="3200" b="1" dirty="0">
              <a:solidFill>
                <a:srgbClr val="EC4079"/>
              </a:solidFill>
              <a:latin typeface="Hiragino Sans W6" charset="-128"/>
              <a:ea typeface="Hiragino Sans W6" charset="-128"/>
              <a:cs typeface="Hiragino Sans W6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2345" y="3550236"/>
            <a:ext cx="3871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電卓のような数式入力が可能に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7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27</a:t>
            </a:fld>
            <a:endParaRPr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61151" y="1843043"/>
            <a:ext cx="2508550" cy="619689"/>
          </a:xfrm>
          <a:prstGeom prst="roundRect">
            <a:avLst>
              <a:gd name="adj" fmla="val 9804"/>
            </a:avLst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ECEFF1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教員</a:t>
            </a:r>
            <a:endParaRPr kumimoji="1" lang="ja-JP" altLang="en-US" sz="2400" dirty="0">
              <a:solidFill>
                <a:srgbClr val="ECEFF1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1151" y="2496416"/>
            <a:ext cx="800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他者からの評価でモチベーション</a:t>
            </a:r>
            <a:r>
              <a:rPr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UP</a:t>
            </a:r>
            <a:endParaRPr kumimoji="1" lang="ja-JP" altLang="en-US" sz="32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37140" y="3047507"/>
            <a:ext cx="80068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試験に「いいね」をつけられる、</a:t>
            </a:r>
            <a:r>
              <a:rPr lang="en-US" altLang="ja-JP" sz="3000" dirty="0" err="1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etc</a:t>
            </a:r>
            <a:r>
              <a:rPr lang="mr-IN" altLang="ja-JP" sz="30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…</a:t>
            </a:r>
            <a:endParaRPr kumimoji="1" lang="ja-JP" altLang="en-US" sz="3000" dirty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725252" y="3154110"/>
            <a:ext cx="367381" cy="350874"/>
          </a:xfrm>
          <a:prstGeom prst="rightArrow">
            <a:avLst/>
          </a:prstGeom>
          <a:solidFill>
            <a:srgbClr val="EE6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昨今では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3</a:t>
            </a:fld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4329" y="1206328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こんなことが行われている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教育を受ける側のことばっかり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1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教育を受ける側ばっかり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327" y="1294307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末端しか見ていない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4328" y="2050183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結果を出しやすそうな部分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4327" y="2806059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小手先のテクニック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11" name="右矢印 10"/>
          <p:cNvSpPr/>
          <p:nvPr/>
        </p:nvSpPr>
        <p:spPr>
          <a:xfrm rot="5400000">
            <a:off x="4356310" y="3043979"/>
            <a:ext cx="786907" cy="1822819"/>
          </a:xfrm>
          <a:prstGeom prst="rightArrow">
            <a:avLst/>
          </a:prstGeom>
          <a:solidFill>
            <a:srgbClr val="607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27127" y="4519943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EE6E73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教師が軽視されている</a:t>
            </a:r>
            <a:endParaRPr lang="en-US" altLang="ja-JP" sz="3200" dirty="0" smtClean="0">
              <a:solidFill>
                <a:srgbClr val="EE6E73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 smtClean="0"/>
              <a:t>楽しいものを作るには、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働いている側も楽しくなければならない</a:t>
            </a:r>
            <a:endParaRPr kumimoji="1" lang="ja-JP" altLang="en-US" sz="32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8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TX</a:t>
            </a:r>
            <a:r>
              <a:rPr kumimoji="1" lang="ja-JP" altLang="en-US" dirty="0" smtClean="0"/>
              <a:t>を良くする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0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TX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 smtClean="0"/>
              <a:t>#</a:t>
            </a:r>
            <a:fld id="{F281072A-F9EF-F645-A589-9593A608EAA6}" type="slidenum">
              <a:rPr lang="en-US" altLang="ja-JP" smtClean="0"/>
              <a:pPr/>
              <a:t>8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4327" y="1294307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Teacher Experience: </a:t>
            </a: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教師体験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4327" y="2442619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教師として働いているときに感じること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326" y="3169500"/>
            <a:ext cx="764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ja-JP" altLang="en-US" sz="3200" dirty="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体験</a:t>
            </a:r>
            <a:r>
              <a:rPr lang="ja-JP" altLang="en-US" sz="3200" smtClean="0">
                <a:solidFill>
                  <a:srgbClr val="607D8B"/>
                </a:solidFill>
                <a:latin typeface="Hiragino Sans W3" charset="-128"/>
                <a:ea typeface="Hiragino Sans W3" charset="-128"/>
                <a:cs typeface="Hiragino Sans W3" charset="-128"/>
              </a:rPr>
              <a:t>することすべて</a:t>
            </a:r>
            <a:endParaRPr lang="en-US" altLang="ja-JP" sz="3200" dirty="0" smtClean="0">
              <a:solidFill>
                <a:srgbClr val="607D8B"/>
              </a:solidFill>
              <a:latin typeface="Hiragino Sans W3" charset="-128"/>
              <a:ea typeface="Hiragino Sans W3" charset="-128"/>
              <a:cs typeface="Hiragino Sans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065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なぜ</a:t>
            </a:r>
            <a:r>
              <a:rPr kumimoji="1" lang="en-US" altLang="ja-JP" dirty="0" smtClean="0"/>
              <a:t>TX</a:t>
            </a:r>
            <a:r>
              <a:rPr kumimoji="1" lang="ja-JP" altLang="en-US" dirty="0" smtClean="0"/>
              <a:t>を良くするのか？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45C2-70C5-4D47-BB0C-84BB7D9D74D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5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2346</TotalTime>
  <Words>370</Words>
  <Application>Microsoft Macintosh PowerPoint</Application>
  <PresentationFormat>画面に合わせる (4:3)</PresentationFormat>
  <Paragraphs>127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8" baseType="lpstr">
      <vt:lpstr>Arial</vt:lpstr>
      <vt:lpstr>Calibri</vt:lpstr>
      <vt:lpstr>Helvetica Neue</vt:lpstr>
      <vt:lpstr>Helvetica Neue Condensed</vt:lpstr>
      <vt:lpstr>Hiragino Sans W1</vt:lpstr>
      <vt:lpstr>Hiragino Sans W3</vt:lpstr>
      <vt:lpstr>Hiragino Sans W6</vt:lpstr>
      <vt:lpstr>ＭＳ Ｐゴシック</vt:lpstr>
      <vt:lpstr>Wingdings</vt:lpstr>
      <vt:lpstr>Yu Gothic</vt:lpstr>
      <vt:lpstr>ホワイト</vt:lpstr>
      <vt:lpstr>PowerPoint プレゼンテーション</vt:lpstr>
      <vt:lpstr>教育の質向上</vt:lpstr>
      <vt:lpstr>昨今では</vt:lpstr>
      <vt:lpstr>教育を受ける側のことばっかり</vt:lpstr>
      <vt:lpstr>教育を受ける側ばっかり</vt:lpstr>
      <vt:lpstr>楽しいものを作るには、 働いている側も楽しくなければならない</vt:lpstr>
      <vt:lpstr>TXを良くする</vt:lpstr>
      <vt:lpstr>TXとは</vt:lpstr>
      <vt:lpstr>なぜTXを良くするのか？</vt:lpstr>
      <vt:lpstr>なぜTX良くするのか</vt:lpstr>
      <vt:lpstr>雑務の多いことってなんだろう？</vt:lpstr>
      <vt:lpstr>小テスト</vt:lpstr>
      <vt:lpstr>小テスト</vt:lpstr>
      <vt:lpstr>小テスト</vt:lpstr>
      <vt:lpstr>小テスト</vt:lpstr>
      <vt:lpstr>小テスト</vt:lpstr>
      <vt:lpstr>小テスト</vt:lpstr>
      <vt:lpstr>Smart Teach</vt:lpstr>
      <vt:lpstr>コンセプト</vt:lpstr>
      <vt:lpstr>数式入力</vt:lpstr>
      <vt:lpstr>数式入力</vt:lpstr>
      <vt:lpstr>数式入力</vt:lpstr>
      <vt:lpstr>数式入力</vt:lpstr>
      <vt:lpstr>想像以上に課題が多い</vt:lpstr>
      <vt:lpstr>数式入力</vt:lpstr>
      <vt:lpstr>数式入力</vt:lpstr>
      <vt:lpstr>今後の展望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敵対的生成 ネットワークを利用した 高解像画像生成の研究</dc:title>
  <dc:creator>IRIE TAKURYU</dc:creator>
  <cp:lastModifiedBy>IRIE Takuryu</cp:lastModifiedBy>
  <cp:revision>368</cp:revision>
  <cp:lastPrinted>2018-12-03T13:54:58Z</cp:lastPrinted>
  <dcterms:created xsi:type="dcterms:W3CDTF">2018-02-20T04:13:24Z</dcterms:created>
  <dcterms:modified xsi:type="dcterms:W3CDTF">2018-12-07T09:20:55Z</dcterms:modified>
</cp:coreProperties>
</file>