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8" r:id="rId10"/>
    <p:sldId id="269" r:id="rId11"/>
    <p:sldId id="270" r:id="rId12"/>
    <p:sldId id="260" r:id="rId13"/>
    <p:sldId id="267" r:id="rId14"/>
    <p:sldId id="265" r:id="rId15"/>
    <p:sldId id="271" r:id="rId16"/>
    <p:sldId id="272" r:id="rId17"/>
    <p:sldId id="273" r:id="rId18"/>
    <p:sldId id="274" r:id="rId19"/>
    <p:sldId id="266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69B"/>
    <a:srgbClr val="CFD8DC"/>
    <a:srgbClr val="ECEFF1"/>
    <a:srgbClr val="607D8B"/>
    <a:srgbClr val="EC4079"/>
    <a:srgbClr val="F8BBD0"/>
    <a:srgbClr val="FFCA28"/>
    <a:srgbClr val="FFECB3"/>
    <a:srgbClr val="B2DFDB"/>
    <a:srgbClr val="C5C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86"/>
    <p:restoredTop sz="94580"/>
  </p:normalViewPr>
  <p:slideViewPr>
    <p:cSldViewPr snapToGrid="0" snapToObjects="1">
      <p:cViewPr>
        <p:scale>
          <a:sx n="102" d="100"/>
          <a:sy n="102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6277B-ABA5-FB45-A6F5-F97F9F01B61A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D5DDC-ADBA-474B-87B8-80A6085F4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9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D5DDC-ADBA-474B-87B8-80A6085F4EB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9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225" y="1584251"/>
            <a:ext cx="8245549" cy="2606232"/>
          </a:xfrm>
        </p:spPr>
        <p:txBody>
          <a:bodyPr anchor="b"/>
          <a:lstStyle>
            <a:lvl1pPr algn="l">
              <a:defRPr sz="6000" b="0" i="0">
                <a:solidFill>
                  <a:srgbClr val="26A69A"/>
                </a:solidFill>
                <a:latin typeface="Hiragino Sans W1" charset="-128"/>
                <a:ea typeface="Hiragino Sans W1" charset="-128"/>
                <a:cs typeface="Hiragino Sans W1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82405"/>
            <a:ext cx="6858000" cy="88957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5B68-1902-ED46-BF96-F7B137C50173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449224" y="4190483"/>
            <a:ext cx="8245550" cy="91922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638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8ADD-488A-9F44-AFF1-3CE4552D7F6B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32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21CB-61AD-9F4B-8653-FF776FE37A09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5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340" y="365126"/>
            <a:ext cx="7686010" cy="6449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9581"/>
            <a:ext cx="7886700" cy="5007382"/>
          </a:xfrm>
        </p:spPr>
        <p:txBody>
          <a:bodyPr/>
          <a:lstStyle>
            <a:lvl1pPr marL="228600" indent="-228600">
              <a:buFont typeface="Wingdings" charset="2"/>
              <a:buChar char="p"/>
              <a:defRPr b="0" i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defRPr>
            </a:lvl1pPr>
            <a:lvl2pPr marL="685800" indent="-228600">
              <a:buFont typeface="Wingdings" charset="2"/>
              <a:buChar char="p"/>
              <a:defRPr b="0" i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defRPr>
            </a:lvl2pPr>
            <a:lvl3pPr marL="1143000" indent="-228600">
              <a:buFont typeface="Wingdings" charset="2"/>
              <a:buChar char="p"/>
              <a:defRPr b="0" i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defRPr>
            </a:lvl3pPr>
            <a:lvl4pPr marL="1600200" indent="-228600">
              <a:buFont typeface="Wingdings" charset="2"/>
              <a:buChar char="p"/>
              <a:defRPr b="0" i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defRPr>
            </a:lvl4pPr>
            <a:lvl5pPr marL="2057400" indent="-228600">
              <a:buFont typeface="Wingdings" charset="2"/>
              <a:buChar char="p"/>
              <a:defRPr b="0" i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44B-9D9C-4A4A-B912-40A0488EE98A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i="0">
                <a:solidFill>
                  <a:srgbClr val="607D8B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altLang="ja-JP" dirty="0" smtClean="0"/>
              <a:t>#</a:t>
            </a:r>
            <a:fld id="{F281072A-F9EF-F645-A589-9593A608EAA6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628650" y="365126"/>
            <a:ext cx="94364" cy="644967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402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779-E3A0-3E45-B7FE-40683A236E34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329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8357-6EE8-B14F-8DE2-F4E88804BB4A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52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8705-43BA-B14F-B40D-EF869D084074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93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ACB-3F89-8045-B1EA-50A0F30F4524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85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528D-A0BB-D646-84AE-A50106D8F9B3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0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D82F-E364-EA42-A2EC-4DEB1C85D467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07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D8B9-FB51-834F-8EDD-078C8F681F68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44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4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9BB6B-97F0-EF4F-9BF5-A4519F422D95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63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rgbClr val="26A69A"/>
          </a:solidFill>
          <a:latin typeface="Hiragino Sans W1" charset="-128"/>
          <a:ea typeface="Hiragino Sans W1" charset="-128"/>
          <a:cs typeface="Hiragino Sans W1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p"/>
        <a:defRPr kumimoji="1" sz="2800" b="0" i="0" kern="1200">
          <a:solidFill>
            <a:srgbClr val="607D8B"/>
          </a:solidFill>
          <a:latin typeface="Hiragino Sans W3" charset="-128"/>
          <a:ea typeface="Hiragino Sans W3" charset="-128"/>
          <a:cs typeface="Hiragino Sans W3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p"/>
        <a:defRPr kumimoji="1" sz="2400" b="0" i="0" kern="1200">
          <a:solidFill>
            <a:srgbClr val="607D8B"/>
          </a:solidFill>
          <a:latin typeface="Hiragino Sans W3" charset="-128"/>
          <a:ea typeface="Hiragino Sans W3" charset="-128"/>
          <a:cs typeface="Hiragino Sans W3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p"/>
        <a:defRPr kumimoji="1" sz="2000" b="0" i="0" kern="1200">
          <a:solidFill>
            <a:srgbClr val="607D8B"/>
          </a:solidFill>
          <a:latin typeface="Hiragino Sans W3" charset="-128"/>
          <a:ea typeface="Hiragino Sans W3" charset="-128"/>
          <a:cs typeface="Hiragino Sans W3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p"/>
        <a:defRPr kumimoji="1" sz="1800" b="0" i="0" kern="1200">
          <a:solidFill>
            <a:srgbClr val="607D8B"/>
          </a:solidFill>
          <a:latin typeface="Hiragino Sans W3" charset="-128"/>
          <a:ea typeface="Hiragino Sans W3" charset="-128"/>
          <a:cs typeface="Hiragino Sans W3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p"/>
        <a:defRPr kumimoji="1" sz="1800" b="0" i="0" kern="1200">
          <a:solidFill>
            <a:srgbClr val="607D8B"/>
          </a:solidFill>
          <a:latin typeface="Hiragino Sans W3" charset="-128"/>
          <a:ea typeface="Hiragino Sans W3" charset="-128"/>
          <a:cs typeface="Hiragino Sans W3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dirty="0" smtClean="0"/>
              <a:t>Smart Teach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KINC </a:t>
            </a:r>
            <a:r>
              <a:rPr kumimoji="1" lang="ja-JP" altLang="en-US" dirty="0" smtClean="0"/>
              <a:t>信州大学</a:t>
            </a:r>
            <a:endParaRPr kumimoji="1" lang="en-US" altLang="ja-JP" dirty="0" smtClean="0"/>
          </a:p>
          <a:p>
            <a:r>
              <a:rPr lang="ja-JP" altLang="en-US" dirty="0" smtClean="0"/>
              <a:t>田村弘　入江一帆　藤岡碧志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87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右矢印 20"/>
          <p:cNvSpPr/>
          <p:nvPr/>
        </p:nvSpPr>
        <p:spPr>
          <a:xfrm>
            <a:off x="634701" y="3371264"/>
            <a:ext cx="7880646" cy="350874"/>
          </a:xfrm>
          <a:prstGeom prst="rightArrow">
            <a:avLst/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10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34701" y="1257456"/>
            <a:ext cx="7880649" cy="914400"/>
          </a:xfrm>
          <a:prstGeom prst="rect">
            <a:avLst/>
          </a:prstGeom>
          <a:noFill/>
          <a:ln w="28575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小テストの実施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399814" y="2945980"/>
            <a:ext cx="2220520" cy="1201437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統計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252572" y="5190794"/>
            <a:ext cx="2576727" cy="192418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86167" y="4921547"/>
            <a:ext cx="254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solidFill>
                  <a:srgbClr val="EC407A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時間がかかる</a:t>
            </a:r>
            <a:endParaRPr kumimoji="1" lang="ja-JP" altLang="en-US" sz="2400" b="1" dirty="0">
              <a:solidFill>
                <a:srgbClr val="EC407A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890226" y="2945981"/>
            <a:ext cx="2220520" cy="1201437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採点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5909402" y="2945981"/>
            <a:ext cx="2220520" cy="1201437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授業計画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3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右矢印 20"/>
          <p:cNvSpPr/>
          <p:nvPr/>
        </p:nvSpPr>
        <p:spPr>
          <a:xfrm>
            <a:off x="634701" y="3371264"/>
            <a:ext cx="7880646" cy="350874"/>
          </a:xfrm>
          <a:prstGeom prst="rightArrow">
            <a:avLst/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11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34701" y="1257456"/>
            <a:ext cx="7880649" cy="914400"/>
          </a:xfrm>
          <a:prstGeom prst="rect">
            <a:avLst/>
          </a:prstGeom>
          <a:noFill/>
          <a:ln w="28575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小テストの実施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399814" y="2945980"/>
            <a:ext cx="2220520" cy="1201437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統計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252572" y="5190794"/>
            <a:ext cx="2576727" cy="192418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86167" y="4921547"/>
            <a:ext cx="254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solidFill>
                  <a:srgbClr val="EC407A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授業に生かせる</a:t>
            </a:r>
            <a:endParaRPr kumimoji="1" lang="ja-JP" altLang="en-US" sz="2400" b="1" dirty="0">
              <a:solidFill>
                <a:srgbClr val="EC407A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890226" y="2945981"/>
            <a:ext cx="2220520" cy="1201437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採点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5909402" y="2945981"/>
            <a:ext cx="2220520" cy="1201437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授業計画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32020" y="2644900"/>
            <a:ext cx="5097279" cy="2154476"/>
          </a:xfrm>
          <a:prstGeom prst="rect">
            <a:avLst/>
          </a:prstGeom>
          <a:noFill/>
          <a:ln w="28575">
            <a:solidFill>
              <a:srgbClr val="EC4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3200" dirty="0" smtClean="0">
              <a:solidFill>
                <a:srgbClr val="EC4079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  <a:p>
            <a:pPr algn="ctr"/>
            <a:endParaRPr lang="en-US" altLang="ja-JP" sz="3200" dirty="0">
              <a:solidFill>
                <a:srgbClr val="EC4079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  <a:p>
            <a:pPr algn="ctr"/>
            <a:endParaRPr kumimoji="1" lang="en-US" altLang="ja-JP" sz="3200" dirty="0" smtClean="0">
              <a:solidFill>
                <a:srgbClr val="EC4079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  <a:p>
            <a:pPr algn="ctr"/>
            <a:r>
              <a:rPr lang="ja-JP" altLang="en-US" sz="3200" dirty="0" smtClean="0">
                <a:solidFill>
                  <a:srgbClr val="EC4079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自動化：リアルタイム</a:t>
            </a:r>
            <a:endParaRPr kumimoji="1" lang="ja-JP" altLang="en-US" sz="3200" dirty="0">
              <a:solidFill>
                <a:srgbClr val="EC4079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1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12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1151" y="3098446"/>
            <a:ext cx="754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じゃあ作るか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579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13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03226" y="3098446"/>
            <a:ext cx="6138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技術面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58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14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4302" y="1582797"/>
            <a:ext cx="7541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生徒は電子機器に慣れているが、</a:t>
            </a:r>
            <a:endParaRPr lang="en-US" altLang="ja-JP" sz="3200" dirty="0" smtClean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  <a:p>
            <a:r>
              <a:rPr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教師のほうが使いこなせない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pic>
        <p:nvPicPr>
          <p:cNvPr id="1026" name="Picture 2" descr="ttps://pbs.twimg.com/media/DLlU3YPUQAEcLvh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815" y="2839800"/>
            <a:ext cx="3620022" cy="333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9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15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03226" y="3098446"/>
            <a:ext cx="6138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数式入力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380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16</a:t>
            </a:fld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2144"/>
            <a:ext cx="9144000" cy="482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17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9"/>
          <a:stretch/>
        </p:blipFill>
        <p:spPr>
          <a:xfrm>
            <a:off x="0" y="1010093"/>
            <a:ext cx="9144000" cy="534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3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18</a:t>
            </a:fld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8"/>
          <a:stretch/>
        </p:blipFill>
        <p:spPr>
          <a:xfrm>
            <a:off x="0" y="1097877"/>
            <a:ext cx="9144000" cy="525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8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ターゲット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19</a:t>
            </a:fld>
            <a:endParaRPr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1780049" y="2262911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算数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672345" y="2262911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数学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61151" y="3098446"/>
            <a:ext cx="754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を担当している先生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47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A69B"/>
              </a:buClr>
              <a:buSzPct val="125000"/>
              <a:buFont typeface="+mj-lt"/>
              <a:buAutoNum type="arabicPeriod"/>
              <a:tabLst/>
              <a:defRPr/>
            </a:pPr>
            <a:r>
              <a:rPr lang="ja-JP" altLang="en-US" dirty="0" smtClean="0"/>
              <a:t>背景</a:t>
            </a:r>
            <a:endParaRPr lang="en-US" altLang="ja-JP" dirty="0" smtClean="0"/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A69B"/>
              </a:buClr>
              <a:buSzPct val="125000"/>
              <a:buFont typeface="+mj-lt"/>
              <a:buAutoNum type="arabicPeriod"/>
              <a:tabLst/>
              <a:defRPr/>
            </a:pPr>
            <a:r>
              <a:rPr lang="ja-JP" altLang="en-US" dirty="0" smtClean="0"/>
              <a:t>課題</a:t>
            </a:r>
            <a:endParaRPr lang="en-US" altLang="ja-JP" dirty="0" smtClean="0"/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A69B"/>
              </a:buClr>
              <a:buSzPct val="125000"/>
              <a:buFont typeface="+mj-lt"/>
              <a:buAutoNum type="arabicPeriod"/>
              <a:tabLst/>
              <a:defRPr/>
            </a:pPr>
            <a:r>
              <a:rPr lang="ja-JP" altLang="en-US" dirty="0" smtClean="0"/>
              <a:t>コンセプト</a:t>
            </a:r>
            <a:endParaRPr lang="en-US" altLang="ja-JP" dirty="0" smtClean="0"/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A69B"/>
              </a:buClr>
              <a:buSzPct val="125000"/>
              <a:buFont typeface="+mj-lt"/>
              <a:buAutoNum type="arabicPeriod"/>
              <a:tabLst/>
              <a:defRPr/>
            </a:pPr>
            <a:r>
              <a:rPr lang="ja-JP" altLang="en-US" dirty="0" smtClean="0"/>
              <a:t>今後の展望</a:t>
            </a:r>
            <a:endParaRPr lang="en-US" altLang="ja-JP" dirty="0" smtClean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06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コンセプト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20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1151" y="1119333"/>
            <a:ext cx="800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クリエイティブでないことは機械に任せる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380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コンセプト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21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4302" y="1582797"/>
            <a:ext cx="754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印刷が大好きな先生いないですよね？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pic>
        <p:nvPicPr>
          <p:cNvPr id="1026" name="Picture 2" descr="ttps://pbs.twimg.com/media/DLlU3YPUQAEcLvh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815" y="2839800"/>
            <a:ext cx="3620022" cy="333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974302" y="2347358"/>
            <a:ext cx="754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採点</a:t>
            </a:r>
            <a:r>
              <a:rPr kumimoji="1"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が大好きな先生いないですよね？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593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コンセプト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22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1151" y="1119333"/>
            <a:ext cx="800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クリエイティブでないことは機械に任せる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61151" y="1843043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シンプル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661151" y="3318949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リアルタイム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61151" y="4796827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数式入力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1151" y="2496416"/>
            <a:ext cx="800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最小限の操作で試験を作成・公開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61151" y="3956466"/>
            <a:ext cx="800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その場で採点、その後の授業に生かせる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1151" y="5461360"/>
            <a:ext cx="800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手書きに劣らない入力の心地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168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コンセプト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23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1151" y="1119333"/>
            <a:ext cx="800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クリエイティブでないことは機械に任せる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61151" y="1843043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シンプル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661151" y="3318949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リアルタイム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61151" y="4796827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EC4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数式入力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1151" y="2496416"/>
            <a:ext cx="800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最小限の操作で試験を作成・公開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61151" y="3956466"/>
            <a:ext cx="800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その場で採点、その後の授業に生かせる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1151" y="5461360"/>
            <a:ext cx="800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手書きに劣らない入力の心地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020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数式入力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24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477201"/>
            <a:ext cx="7124700" cy="33274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585956" y="5148210"/>
            <a:ext cx="3871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EC4079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必要なボタンに限定</a:t>
            </a:r>
            <a:endParaRPr kumimoji="1" lang="ja-JP" altLang="en-US" sz="3200" b="1" dirty="0">
              <a:solidFill>
                <a:srgbClr val="EC4079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14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数式入力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25</a:t>
            </a:fld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1" t="14728" r="15052" b="11963"/>
          <a:stretch/>
        </p:blipFill>
        <p:spPr>
          <a:xfrm>
            <a:off x="601385" y="1169495"/>
            <a:ext cx="4070960" cy="5027453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4672345" y="2806059"/>
            <a:ext cx="3871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smtClean="0">
                <a:solidFill>
                  <a:srgbClr val="EC4079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独自デバイスを作成</a:t>
            </a:r>
            <a:endParaRPr kumimoji="1" lang="ja-JP" altLang="en-US" sz="3200" b="1" dirty="0">
              <a:solidFill>
                <a:srgbClr val="EC4079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72345" y="3550236"/>
            <a:ext cx="38719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電卓のような数式入力が可能に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375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26</a:t>
            </a:fld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5891" y="1119333"/>
            <a:ext cx="5188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Edutainment</a:t>
            </a:r>
            <a:r>
              <a:rPr kumimoji="1"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：教育＋娯楽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61151" y="1843043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教員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661151" y="3800656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生徒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61151" y="2496416"/>
            <a:ext cx="800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他者からの評価でモチベーション</a:t>
            </a:r>
            <a:r>
              <a:rPr lang="en-US" altLang="ja-JP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UP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137140" y="3047507"/>
            <a:ext cx="80068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試験に「いいね」をつけられる、</a:t>
            </a:r>
            <a:r>
              <a:rPr lang="en-US" altLang="ja-JP" sz="3000" dirty="0" err="1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etc</a:t>
            </a:r>
            <a:r>
              <a:rPr lang="mr-IN" altLang="ja-JP" sz="30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…</a:t>
            </a:r>
            <a:endParaRPr kumimoji="1" lang="ja-JP" altLang="en-US" sz="30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725252" y="3154110"/>
            <a:ext cx="367381" cy="350874"/>
          </a:xfrm>
          <a:prstGeom prst="rightArrow">
            <a:avLst/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61151" y="4529885"/>
            <a:ext cx="800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ゲーム感覚でモチベーション</a:t>
            </a:r>
            <a:r>
              <a:rPr kumimoji="1" lang="en-US" altLang="ja-JP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UP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7" name="右矢印 16"/>
          <p:cNvSpPr/>
          <p:nvPr/>
        </p:nvSpPr>
        <p:spPr>
          <a:xfrm>
            <a:off x="733402" y="5224989"/>
            <a:ext cx="367381" cy="350874"/>
          </a:xfrm>
          <a:prstGeom prst="rightArrow">
            <a:avLst/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92633" y="5071726"/>
            <a:ext cx="80068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正答数に応じたポイント獲得</a:t>
            </a:r>
            <a:endParaRPr kumimoji="1" lang="ja-JP" altLang="en-US" sz="30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92633" y="5613567"/>
            <a:ext cx="64355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ポイントを文具・教科書と交換可能</a:t>
            </a:r>
            <a:endParaRPr kumimoji="1" lang="ja-JP" altLang="en-US" sz="30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132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3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03226" y="3098446"/>
            <a:ext cx="6138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生徒の「わかる」を増やしたい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68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4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2757" y="1116259"/>
            <a:ext cx="6138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基礎力向上に効果的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01876" y="2657754"/>
            <a:ext cx="1919792" cy="914400"/>
          </a:xfrm>
          <a:prstGeom prst="rect">
            <a:avLst/>
          </a:prstGeom>
          <a:noFill/>
          <a:ln w="28575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授業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97404" y="4388433"/>
            <a:ext cx="1919792" cy="914400"/>
          </a:xfrm>
          <a:prstGeom prst="rect">
            <a:avLst/>
          </a:prstGeom>
          <a:noFill/>
          <a:ln w="28575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小テスト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5617196" y="2953362"/>
            <a:ext cx="2177292" cy="350874"/>
          </a:xfrm>
          <a:prstGeom prst="rightArrow">
            <a:avLst/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屈折矢印 9"/>
          <p:cNvSpPr/>
          <p:nvPr/>
        </p:nvSpPr>
        <p:spPr>
          <a:xfrm rot="5400000" flipV="1">
            <a:off x="5490354" y="3304959"/>
            <a:ext cx="1860058" cy="1606373"/>
          </a:xfrm>
          <a:prstGeom prst="bentUpArrow">
            <a:avLst>
              <a:gd name="adj1" fmla="val 10184"/>
              <a:gd name="adj2" fmla="val 10964"/>
              <a:gd name="adj3" fmla="val 16576"/>
            </a:avLst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1515638" y="2953362"/>
            <a:ext cx="2181765" cy="350874"/>
          </a:xfrm>
          <a:prstGeom prst="rightArrow">
            <a:avLst/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屈折矢印 11"/>
          <p:cNvSpPr/>
          <p:nvPr/>
        </p:nvSpPr>
        <p:spPr>
          <a:xfrm rot="10800000" flipV="1">
            <a:off x="1944830" y="3350750"/>
            <a:ext cx="1752572" cy="1587215"/>
          </a:xfrm>
          <a:prstGeom prst="bentUpArrow">
            <a:avLst>
              <a:gd name="adj1" fmla="val 10589"/>
              <a:gd name="adj2" fmla="val 12373"/>
              <a:gd name="adj3" fmla="val 16729"/>
            </a:avLst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1900215" y="2906848"/>
            <a:ext cx="443902" cy="443902"/>
          </a:xfrm>
          <a:prstGeom prst="ellipse">
            <a:avLst/>
          </a:prstGeom>
          <a:solidFill>
            <a:srgbClr val="ECEFF1"/>
          </a:solidFill>
          <a:ln w="38100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rgbClr val="607D8B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+</a:t>
            </a:r>
            <a:endParaRPr kumimoji="1" lang="ja-JP" altLang="en-US" sz="2800" b="1" dirty="0">
              <a:solidFill>
                <a:srgbClr val="607D8B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53187" y="4937965"/>
            <a:ext cx="257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rgbClr val="EC407A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フィードバック</a:t>
            </a:r>
            <a:endParaRPr kumimoji="1" lang="ja-JP" altLang="en-US" sz="2400" b="1" dirty="0">
              <a:solidFill>
                <a:srgbClr val="EC407A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70033" y="3572154"/>
            <a:ext cx="257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smtClean="0">
                <a:solidFill>
                  <a:srgbClr val="EC407A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改善</a:t>
            </a:r>
            <a:endParaRPr kumimoji="1" lang="ja-JP" altLang="en-US" sz="2400" b="1" dirty="0">
              <a:solidFill>
                <a:srgbClr val="EC407A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754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5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9340" y="3186128"/>
            <a:ext cx="754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若造</a:t>
            </a:r>
            <a:r>
              <a:rPr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が</a:t>
            </a:r>
            <a:r>
              <a:rPr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知ったようなことを偉そうに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206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6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34701" y="1257456"/>
            <a:ext cx="7880649" cy="914400"/>
          </a:xfrm>
          <a:prstGeom prst="rect">
            <a:avLst/>
          </a:prstGeom>
          <a:noFill/>
          <a:ln w="28575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小テストの実施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34701" y="2394514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問題作成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34701" y="3236861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印刷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006800" y="2394513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統計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252572" y="5190794"/>
            <a:ext cx="2576727" cy="192418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86167" y="4921547"/>
            <a:ext cx="254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solidFill>
                  <a:srgbClr val="EC407A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案外雑務が多い</a:t>
            </a:r>
            <a:endParaRPr kumimoji="1" lang="ja-JP" altLang="en-US" sz="2400" b="1" dirty="0">
              <a:solidFill>
                <a:srgbClr val="EC407A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634701" y="4079208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配布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320749" y="2394512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回収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20749" y="3236857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採点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320749" y="4079202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返却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006800" y="3236857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分析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006797" y="4079201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授業計画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852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7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34701" y="1257456"/>
            <a:ext cx="7880649" cy="914400"/>
          </a:xfrm>
          <a:prstGeom prst="rect">
            <a:avLst/>
          </a:prstGeom>
          <a:noFill/>
          <a:ln w="28575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小テストの実施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34701" y="2394514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EC4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問題作成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34701" y="3236861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EC4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印刷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006800" y="2394513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EC4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統計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252572" y="5190794"/>
            <a:ext cx="2576727" cy="192418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86167" y="4921547"/>
            <a:ext cx="254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rgbClr val="EC407A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給料が出ない</a:t>
            </a:r>
            <a:endParaRPr kumimoji="1" lang="ja-JP" altLang="en-US" sz="2400" b="1" dirty="0">
              <a:solidFill>
                <a:srgbClr val="EC407A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634701" y="4079208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配布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320749" y="2394512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回収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20749" y="3236857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採点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320749" y="4079202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返却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006800" y="3236857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EC4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分析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006797" y="4079201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EC4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授業計画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40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8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34701" y="1257456"/>
            <a:ext cx="7880649" cy="914400"/>
          </a:xfrm>
          <a:prstGeom prst="rect">
            <a:avLst/>
          </a:prstGeom>
          <a:noFill/>
          <a:ln w="28575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小テストの実施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34701" y="2394514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問題作成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34701" y="3236861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印刷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006800" y="2394513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統計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252572" y="5190794"/>
            <a:ext cx="2576727" cy="192418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86167" y="4921547"/>
            <a:ext cx="254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rgbClr val="EC407A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単純作業</a:t>
            </a:r>
            <a:endParaRPr kumimoji="1" lang="ja-JP" altLang="en-US" sz="2400" b="1" dirty="0">
              <a:solidFill>
                <a:srgbClr val="EC407A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634701" y="4079208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配布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320749" y="2394512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回収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20749" y="3236857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採点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320749" y="4079202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返却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006800" y="3236857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26A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分析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006797" y="4079201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授業計画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9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9340" y="3186128"/>
            <a:ext cx="754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人間より</a:t>
            </a:r>
            <a:r>
              <a:rPr kumimoji="1" lang="ja-JP" altLang="en-US" sz="3200" dirty="0" smtClean="0">
                <a:solidFill>
                  <a:srgbClr val="26A69A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コンピュータの方が優れている</a:t>
            </a:r>
            <a:endParaRPr kumimoji="1" lang="ja-JP" altLang="en-US" sz="3200" dirty="0">
              <a:solidFill>
                <a:srgbClr val="26A69A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518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2014</TotalTime>
  <Words>392</Words>
  <Application>Microsoft Macintosh PowerPoint</Application>
  <PresentationFormat>画面に合わせる (4:3)</PresentationFormat>
  <Paragraphs>150</Paragraphs>
  <Slides>26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7" baseType="lpstr">
      <vt:lpstr>Calibri</vt:lpstr>
      <vt:lpstr>Helvetica Neue</vt:lpstr>
      <vt:lpstr>Helvetica Neue Condensed</vt:lpstr>
      <vt:lpstr>Hiragino Sans W1</vt:lpstr>
      <vt:lpstr>Hiragino Sans W3</vt:lpstr>
      <vt:lpstr>Hiragino Sans W6</vt:lpstr>
      <vt:lpstr>ＭＳ Ｐゴシック</vt:lpstr>
      <vt:lpstr>Wingdings</vt:lpstr>
      <vt:lpstr>Yu Gothic</vt:lpstr>
      <vt:lpstr>Arial</vt:lpstr>
      <vt:lpstr>ホワイト</vt:lpstr>
      <vt:lpstr>Smart Teach</vt:lpstr>
      <vt:lpstr>目次</vt:lpstr>
      <vt:lpstr>背景</vt:lpstr>
      <vt:lpstr>背景</vt:lpstr>
      <vt:lpstr>背景</vt:lpstr>
      <vt:lpstr>背景</vt:lpstr>
      <vt:lpstr>背景</vt:lpstr>
      <vt:lpstr>背景</vt:lpstr>
      <vt:lpstr>背景</vt:lpstr>
      <vt:lpstr>背景</vt:lpstr>
      <vt:lpstr>背景</vt:lpstr>
      <vt:lpstr>背景</vt:lpstr>
      <vt:lpstr>課題</vt:lpstr>
      <vt:lpstr>課題</vt:lpstr>
      <vt:lpstr>課題</vt:lpstr>
      <vt:lpstr>課題</vt:lpstr>
      <vt:lpstr>課題</vt:lpstr>
      <vt:lpstr>課題</vt:lpstr>
      <vt:lpstr>ターゲット</vt:lpstr>
      <vt:lpstr>コンセプト</vt:lpstr>
      <vt:lpstr>コンセプト</vt:lpstr>
      <vt:lpstr>コンセプト</vt:lpstr>
      <vt:lpstr>コンセプト</vt:lpstr>
      <vt:lpstr>数式入力</vt:lpstr>
      <vt:lpstr>数式入力</vt:lpstr>
      <vt:lpstr>今後の展望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敵対的生成 ネットワークを利用した 高解像画像生成の研究</dc:title>
  <dc:creator>IRIE TAKURYU</dc:creator>
  <cp:lastModifiedBy>IRIE Takuryu</cp:lastModifiedBy>
  <cp:revision>336</cp:revision>
  <cp:lastPrinted>2018-12-03T13:54:58Z</cp:lastPrinted>
  <dcterms:created xsi:type="dcterms:W3CDTF">2018-02-20T04:13:24Z</dcterms:created>
  <dcterms:modified xsi:type="dcterms:W3CDTF">2018-12-03T14:19:40Z</dcterms:modified>
</cp:coreProperties>
</file>