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60" r:id="rId2"/>
  </p:sldMasterIdLst>
  <p:notesMasterIdLst>
    <p:notesMasterId r:id="rId16"/>
  </p:notesMasterIdLst>
  <p:sldIdLst>
    <p:sldId id="277" r:id="rId3"/>
    <p:sldId id="278" r:id="rId4"/>
    <p:sldId id="268" r:id="rId5"/>
    <p:sldId id="271" r:id="rId6"/>
    <p:sldId id="262" r:id="rId7"/>
    <p:sldId id="272" r:id="rId8"/>
    <p:sldId id="273" r:id="rId9"/>
    <p:sldId id="263" r:id="rId10"/>
    <p:sldId id="274" r:id="rId11"/>
    <p:sldId id="279" r:id="rId12"/>
    <p:sldId id="264" r:id="rId13"/>
    <p:sldId id="275" r:id="rId14"/>
    <p:sldId id="276"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812" autoAdjust="0"/>
  </p:normalViewPr>
  <p:slideViewPr>
    <p:cSldViewPr>
      <p:cViewPr varScale="1">
        <p:scale>
          <a:sx n="143" d="100"/>
          <a:sy n="143" d="100"/>
        </p:scale>
        <p:origin x="-2634"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B70855B-34EB-4124-B4DA-3CBF9FA4904B}" type="datetimeFigureOut">
              <a:rPr lang="en-US" smtClean="0"/>
              <a:t>3/7/2019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B079CCF-C8E2-4103-9974-AC522F3CB512}" type="slidenum">
              <a:rPr lang="en-US" smtClean="0"/>
              <a:t>‹#›</a:t>
            </a:fld>
            <a:endParaRPr lang="en-US"/>
          </a:p>
        </p:txBody>
      </p:sp>
    </p:spTree>
    <p:extLst>
      <p:ext uri="{BB962C8B-B14F-4D97-AF65-F5344CB8AC3E}">
        <p14:creationId xmlns:p14="http://schemas.microsoft.com/office/powerpoint/2010/main" val="19823902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079CCF-C8E2-4103-9974-AC522F3CB512}" type="slidenum">
              <a:rPr lang="en-US" smtClean="0"/>
              <a:t>3</a:t>
            </a:fld>
            <a:endParaRPr lang="en-US"/>
          </a:p>
        </p:txBody>
      </p:sp>
    </p:spTree>
    <p:extLst>
      <p:ext uri="{BB962C8B-B14F-4D97-AF65-F5344CB8AC3E}">
        <p14:creationId xmlns:p14="http://schemas.microsoft.com/office/powerpoint/2010/main" val="13803027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079CCF-C8E2-4103-9974-AC522F3CB512}" type="slidenum">
              <a:rPr lang="en-US" smtClean="0"/>
              <a:t>4</a:t>
            </a:fld>
            <a:endParaRPr lang="en-US"/>
          </a:p>
        </p:txBody>
      </p:sp>
    </p:spTree>
    <p:extLst>
      <p:ext uri="{BB962C8B-B14F-4D97-AF65-F5344CB8AC3E}">
        <p14:creationId xmlns:p14="http://schemas.microsoft.com/office/powerpoint/2010/main" val="13803027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-Division</a:t>
            </a:r>
            <a:r>
              <a:rPr lang="en-US" baseline="0" dirty="0" smtClean="0"/>
              <a:t> B is leading the enterprise in sales at 40%</a:t>
            </a:r>
          </a:p>
          <a:p>
            <a:r>
              <a:rPr lang="en-US" baseline="0" dirty="0" smtClean="0"/>
              <a:t>-Channel Z has sold the most units at 46%</a:t>
            </a:r>
          </a:p>
          <a:p>
            <a:r>
              <a:rPr lang="en-US" baseline="0" dirty="0" smtClean="0"/>
              <a:t>-Sales by Division B and by Channel Z leads all segments at 20% of total sales</a:t>
            </a:r>
          </a:p>
          <a:p>
            <a:endParaRPr lang="en-US" baseline="0" dirty="0" smtClean="0"/>
          </a:p>
          <a:p>
            <a:r>
              <a:rPr lang="en-US" dirty="0" smtClean="0"/>
              <a:t>Considerations:</a:t>
            </a:r>
          </a:p>
          <a:p>
            <a:r>
              <a:rPr lang="en-US" dirty="0" smtClean="0"/>
              <a:t>-Assuming</a:t>
            </a:r>
            <a:r>
              <a:rPr lang="en-US" baseline="0" dirty="0" smtClean="0"/>
              <a:t> all channel have an equal number of opportunities to position a sale, there is an opportunity for Channel B to coach Channel A</a:t>
            </a:r>
          </a:p>
          <a:p>
            <a:r>
              <a:rPr lang="en-US" baseline="0" dirty="0" smtClean="0"/>
              <a:t>-What are the operating costs for each channel? This can help drive strategy on where to invest in technology</a:t>
            </a:r>
            <a:endParaRPr lang="en-US" dirty="0"/>
          </a:p>
        </p:txBody>
      </p:sp>
      <p:sp>
        <p:nvSpPr>
          <p:cNvPr id="4" name="Slide Number Placeholder 3"/>
          <p:cNvSpPr>
            <a:spLocks noGrp="1"/>
          </p:cNvSpPr>
          <p:nvPr>
            <p:ph type="sldNum" sz="quarter" idx="10"/>
          </p:nvPr>
        </p:nvSpPr>
        <p:spPr/>
        <p:txBody>
          <a:bodyPr/>
          <a:lstStyle/>
          <a:p>
            <a:fld id="{AB079CCF-C8E2-4103-9974-AC522F3CB512}" type="slidenum">
              <a:rPr lang="en-US" smtClean="0"/>
              <a:t>5</a:t>
            </a:fld>
            <a:endParaRPr lang="en-US"/>
          </a:p>
        </p:txBody>
      </p:sp>
    </p:spTree>
    <p:extLst>
      <p:ext uri="{BB962C8B-B14F-4D97-AF65-F5344CB8AC3E}">
        <p14:creationId xmlns:p14="http://schemas.microsoft.com/office/powerpoint/2010/main" val="25068178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Customer preference?</a:t>
            </a:r>
          </a:p>
          <a:p>
            <a:r>
              <a:rPr lang="en-US" dirty="0" smtClean="0"/>
              <a:t>CX efforts</a:t>
            </a:r>
            <a:endParaRPr lang="en-US" dirty="0"/>
          </a:p>
        </p:txBody>
      </p:sp>
      <p:sp>
        <p:nvSpPr>
          <p:cNvPr id="4" name="Slide Number Placeholder 3"/>
          <p:cNvSpPr>
            <a:spLocks noGrp="1"/>
          </p:cNvSpPr>
          <p:nvPr>
            <p:ph type="sldNum" sz="quarter" idx="10"/>
          </p:nvPr>
        </p:nvSpPr>
        <p:spPr/>
        <p:txBody>
          <a:bodyPr/>
          <a:lstStyle/>
          <a:p>
            <a:fld id="{AB079CCF-C8E2-4103-9974-AC522F3CB512}" type="slidenum">
              <a:rPr lang="en-US" smtClean="0"/>
              <a:t>6</a:t>
            </a:fld>
            <a:endParaRPr lang="en-US"/>
          </a:p>
        </p:txBody>
      </p:sp>
    </p:spTree>
    <p:extLst>
      <p:ext uri="{BB962C8B-B14F-4D97-AF65-F5344CB8AC3E}">
        <p14:creationId xmlns:p14="http://schemas.microsoft.com/office/powerpoint/2010/main" val="13596975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conversation rate is extremely low at 0.3% of</a:t>
            </a:r>
            <a:r>
              <a:rPr lang="en-US" baseline="0" dirty="0" smtClean="0"/>
              <a:t> total units offered</a:t>
            </a:r>
          </a:p>
          <a:p>
            <a:r>
              <a:rPr lang="en-US" baseline="0" dirty="0" smtClean="0"/>
              <a:t>-Most of our sales occur on Fridays</a:t>
            </a:r>
          </a:p>
          <a:p>
            <a:endParaRPr lang="en-US" baseline="0" dirty="0" smtClean="0"/>
          </a:p>
          <a:p>
            <a:r>
              <a:rPr lang="en-US" baseline="0" dirty="0" smtClean="0"/>
              <a:t>Considerations:</a:t>
            </a:r>
          </a:p>
          <a:p>
            <a:r>
              <a:rPr lang="en-US" dirty="0" smtClean="0"/>
              <a:t>-Set</a:t>
            </a:r>
            <a:r>
              <a:rPr lang="en-US" baseline="0" dirty="0" smtClean="0"/>
              <a:t> goals of improving metrics.</a:t>
            </a:r>
          </a:p>
          <a:p>
            <a:r>
              <a:rPr lang="en-US" baseline="0" dirty="0" smtClean="0"/>
              <a:t>	-If we can improve sales conversation by 10% (from 0.3% to 0.33%), this can increase units sold from 492k to 533k (see calculation 1)</a:t>
            </a:r>
          </a:p>
          <a:p>
            <a:r>
              <a:rPr lang="en-US" baseline="0" dirty="0" smtClean="0"/>
              <a:t>	-If we can improve units offered by 10% (from 161,585,962 to 177,744,558) and also achieve a 0.33% conversation rate, this can increase units sold from 492k to 587k(see calculation 2)</a:t>
            </a:r>
          </a:p>
          <a:p>
            <a:r>
              <a:rPr lang="en-US" baseline="0" dirty="0" smtClean="0"/>
              <a:t>-Allocate our full-time employee (FTE) sources to accommodate higher volumes on Fridays</a:t>
            </a:r>
          </a:p>
          <a:p>
            <a:endParaRPr lang="en-US" baseline="0" dirty="0" smtClean="0"/>
          </a:p>
          <a:p>
            <a:endParaRPr lang="en-US" baseline="0" dirty="0" smtClean="0"/>
          </a:p>
          <a:p>
            <a:r>
              <a:rPr lang="en-US" baseline="0" dirty="0" smtClean="0"/>
              <a:t>Calculation 1 – 161,585,962 units offered with a 492,525 units sold is a 0.3% conversation rate. Increasing conversation rate by 10% is 0.33%. 161,585,962 * .0033 = 533,233</a:t>
            </a:r>
          </a:p>
          <a:p>
            <a:r>
              <a:rPr lang="en-US" baseline="0" dirty="0" smtClean="0"/>
              <a:t>Calculation 2 – 10% increase of 161,585,962 units offered is 177,744,558. A conversation rate of 0.33% of units offered is 586,557</a:t>
            </a:r>
            <a:endParaRPr lang="en-US" dirty="0"/>
          </a:p>
        </p:txBody>
      </p:sp>
      <p:sp>
        <p:nvSpPr>
          <p:cNvPr id="4" name="Slide Number Placeholder 3"/>
          <p:cNvSpPr>
            <a:spLocks noGrp="1"/>
          </p:cNvSpPr>
          <p:nvPr>
            <p:ph type="sldNum" sz="quarter" idx="10"/>
          </p:nvPr>
        </p:nvSpPr>
        <p:spPr/>
        <p:txBody>
          <a:bodyPr/>
          <a:lstStyle/>
          <a:p>
            <a:fld id="{AB079CCF-C8E2-4103-9974-AC522F3CB512}" type="slidenum">
              <a:rPr lang="en-US" smtClean="0"/>
              <a:t>8</a:t>
            </a:fld>
            <a:endParaRPr lang="en-US"/>
          </a:p>
        </p:txBody>
      </p:sp>
    </p:spTree>
    <p:extLst>
      <p:ext uri="{BB962C8B-B14F-4D97-AF65-F5344CB8AC3E}">
        <p14:creationId xmlns:p14="http://schemas.microsoft.com/office/powerpoint/2010/main" val="26836354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2000" dirty="0" smtClean="0">
              <a:solidFill>
                <a:srgbClr val="FF0000"/>
              </a:solidFill>
            </a:endParaRPr>
          </a:p>
          <a:p>
            <a:pPr rtl="0" fontAlgn="base"/>
            <a:r>
              <a:rPr lang="en-US" sz="1200" b="1" i="0" u="sng" kern="1200" dirty="0" smtClean="0">
                <a:solidFill>
                  <a:schemeClr val="tx1"/>
                </a:solidFill>
                <a:effectLst/>
                <a:latin typeface="+mn-lt"/>
                <a:ea typeface="+mn-ea"/>
                <a:cs typeface="+mn-cs"/>
              </a:rPr>
              <a:t>Data Analysis</a:t>
            </a:r>
            <a:r>
              <a:rPr lang="en-US" sz="1200" b="0" i="0" kern="1200" dirty="0" smtClean="0">
                <a:solidFill>
                  <a:schemeClr val="tx1"/>
                </a:solidFill>
                <a:effectLst/>
                <a:latin typeface="+mn-lt"/>
                <a:ea typeface="+mn-ea"/>
                <a:cs typeface="+mn-cs"/>
              </a:rPr>
              <a:t> </a:t>
            </a:r>
          </a:p>
          <a:p>
            <a:pPr rtl="0" fontAlgn="base"/>
            <a:r>
              <a:rPr lang="en-US" sz="1200" b="1" i="0" kern="1200" dirty="0" smtClean="0">
                <a:solidFill>
                  <a:schemeClr val="tx1"/>
                </a:solidFill>
                <a:effectLst/>
                <a:latin typeface="+mn-lt"/>
                <a:ea typeface="+mn-ea"/>
                <a:cs typeface="+mn-cs"/>
              </a:rPr>
              <a:t>Analysis Scope:</a:t>
            </a:r>
            <a:r>
              <a:rPr lang="en-US" sz="1200" b="0" i="0" kern="1200" dirty="0" smtClean="0">
                <a:solidFill>
                  <a:schemeClr val="tx1"/>
                </a:solidFill>
                <a:effectLst/>
                <a:latin typeface="+mn-lt"/>
                <a:ea typeface="+mn-ea"/>
                <a:cs typeface="+mn-cs"/>
              </a:rPr>
              <a:t> What insights can you derive from this data that will help improve business performance?  As part of the analysis, you should be able to tell the team what other questions you’d ask of this data if you had more time. </a:t>
            </a:r>
          </a:p>
          <a:p>
            <a:pPr rtl="0" fontAlgn="base"/>
            <a:r>
              <a:rPr lang="en-US" sz="1200" b="1" i="0" kern="1200" dirty="0" smtClean="0">
                <a:solidFill>
                  <a:schemeClr val="tx1"/>
                </a:solidFill>
                <a:effectLst/>
                <a:latin typeface="+mn-lt"/>
                <a:ea typeface="+mn-ea"/>
                <a:cs typeface="+mn-cs"/>
              </a:rPr>
              <a:t>Deliverables:</a:t>
            </a:r>
            <a:r>
              <a:rPr lang="en-US" sz="1200" b="0" i="0" kern="1200" dirty="0" smtClean="0">
                <a:solidFill>
                  <a:schemeClr val="tx1"/>
                </a:solidFill>
                <a:effectLst/>
                <a:latin typeface="+mn-lt"/>
                <a:ea typeface="+mn-ea"/>
                <a:cs typeface="+mn-cs"/>
              </a:rPr>
              <a:t> PPT presentation and Excel file with completed data analysis (</a:t>
            </a:r>
            <a:r>
              <a:rPr lang="en-US" sz="1200" b="0" i="1" kern="1200" dirty="0" smtClean="0">
                <a:solidFill>
                  <a:schemeClr val="tx1"/>
                </a:solidFill>
                <a:effectLst/>
                <a:latin typeface="+mn-lt"/>
                <a:ea typeface="+mn-ea"/>
                <a:cs typeface="+mn-cs"/>
              </a:rPr>
              <a:t>The deck should be intended for Director level and above audience</a:t>
            </a:r>
            <a:r>
              <a:rPr lang="en-US" sz="1200" b="0" i="0" kern="1200" dirty="0" smtClean="0">
                <a:solidFill>
                  <a:schemeClr val="tx1"/>
                </a:solidFill>
                <a:effectLst/>
                <a:latin typeface="+mn-lt"/>
                <a:ea typeface="+mn-ea"/>
                <a:cs typeface="+mn-cs"/>
              </a:rPr>
              <a:t>). </a:t>
            </a:r>
          </a:p>
          <a:p>
            <a:pPr rtl="0" fontAlgn="base"/>
            <a:r>
              <a:rPr lang="en-US" sz="1200" b="1" i="0" kern="1200" dirty="0" smtClean="0">
                <a:solidFill>
                  <a:schemeClr val="tx1"/>
                </a:solidFill>
                <a:effectLst/>
                <a:latin typeface="+mn-lt"/>
                <a:ea typeface="+mn-ea"/>
                <a:cs typeface="+mn-cs"/>
              </a:rPr>
              <a:t>Time:</a:t>
            </a:r>
            <a:r>
              <a:rPr lang="en-US" sz="1200" b="0" i="0" kern="1200" dirty="0" smtClean="0">
                <a:solidFill>
                  <a:schemeClr val="tx1"/>
                </a:solidFill>
                <a:effectLst/>
                <a:latin typeface="+mn-lt"/>
                <a:ea typeface="+mn-ea"/>
                <a:cs typeface="+mn-cs"/>
              </a:rPr>
              <a:t> 3 hours - please upload your PPT and analysis within 3 hours </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AB079CCF-C8E2-4103-9974-AC522F3CB512}" type="slidenum">
              <a:rPr lang="en-US" smtClean="0"/>
              <a:t>9</a:t>
            </a:fld>
            <a:endParaRPr lang="en-US"/>
          </a:p>
        </p:txBody>
      </p:sp>
    </p:spTree>
    <p:extLst>
      <p:ext uri="{BB962C8B-B14F-4D97-AF65-F5344CB8AC3E}">
        <p14:creationId xmlns:p14="http://schemas.microsoft.com/office/powerpoint/2010/main" val="34659283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base"/>
            <a:r>
              <a:rPr lang="en-US" sz="1200" b="1" i="0" u="sng" kern="1200" dirty="0" smtClean="0">
                <a:solidFill>
                  <a:schemeClr val="tx1"/>
                </a:solidFill>
                <a:effectLst/>
                <a:latin typeface="+mn-lt"/>
                <a:ea typeface="+mn-ea"/>
                <a:cs typeface="+mn-cs"/>
              </a:rPr>
              <a:t>Data Analysis</a:t>
            </a:r>
            <a:r>
              <a:rPr lang="en-US" sz="1200" b="0" i="0" kern="1200" dirty="0" smtClean="0">
                <a:solidFill>
                  <a:schemeClr val="tx1"/>
                </a:solidFill>
                <a:effectLst/>
                <a:latin typeface="+mn-lt"/>
                <a:ea typeface="+mn-ea"/>
                <a:cs typeface="+mn-cs"/>
              </a:rPr>
              <a:t> </a:t>
            </a:r>
          </a:p>
          <a:p>
            <a:pPr rtl="0" fontAlgn="base"/>
            <a:r>
              <a:rPr lang="en-US" sz="1200" b="1" i="0" kern="1200" dirty="0" smtClean="0">
                <a:solidFill>
                  <a:schemeClr val="tx1"/>
                </a:solidFill>
                <a:effectLst/>
                <a:latin typeface="+mn-lt"/>
                <a:ea typeface="+mn-ea"/>
                <a:cs typeface="+mn-cs"/>
              </a:rPr>
              <a:t>Analysis Scope:</a:t>
            </a:r>
            <a:r>
              <a:rPr lang="en-US" sz="1200" b="0" i="0" kern="1200" dirty="0" smtClean="0">
                <a:solidFill>
                  <a:schemeClr val="tx1"/>
                </a:solidFill>
                <a:effectLst/>
                <a:latin typeface="+mn-lt"/>
                <a:ea typeface="+mn-ea"/>
                <a:cs typeface="+mn-cs"/>
              </a:rPr>
              <a:t> What insights can you derive from this data that will help improve business performance?  As part of the analysis, you should be able to tell the team what other questions you’d ask of this data if you had more time. </a:t>
            </a:r>
          </a:p>
          <a:p>
            <a:pPr rtl="0" fontAlgn="base"/>
            <a:r>
              <a:rPr lang="en-US" sz="1200" b="1" i="0" kern="1200" dirty="0" smtClean="0">
                <a:solidFill>
                  <a:schemeClr val="tx1"/>
                </a:solidFill>
                <a:effectLst/>
                <a:latin typeface="+mn-lt"/>
                <a:ea typeface="+mn-ea"/>
                <a:cs typeface="+mn-cs"/>
              </a:rPr>
              <a:t>Deliverables:</a:t>
            </a:r>
            <a:r>
              <a:rPr lang="en-US" sz="1200" b="0" i="0" kern="1200" dirty="0" smtClean="0">
                <a:solidFill>
                  <a:schemeClr val="tx1"/>
                </a:solidFill>
                <a:effectLst/>
                <a:latin typeface="+mn-lt"/>
                <a:ea typeface="+mn-ea"/>
                <a:cs typeface="+mn-cs"/>
              </a:rPr>
              <a:t> PPT presentation and Excel file with completed data analysis (</a:t>
            </a:r>
            <a:r>
              <a:rPr lang="en-US" sz="1200" b="0" i="1" kern="1200" dirty="0" smtClean="0">
                <a:solidFill>
                  <a:schemeClr val="tx1"/>
                </a:solidFill>
                <a:effectLst/>
                <a:latin typeface="+mn-lt"/>
                <a:ea typeface="+mn-ea"/>
                <a:cs typeface="+mn-cs"/>
              </a:rPr>
              <a:t>The deck should be intended for Director level and above audience</a:t>
            </a:r>
            <a:r>
              <a:rPr lang="en-US" sz="1200" b="0" i="0" kern="1200" dirty="0" smtClean="0">
                <a:solidFill>
                  <a:schemeClr val="tx1"/>
                </a:solidFill>
                <a:effectLst/>
                <a:latin typeface="+mn-lt"/>
                <a:ea typeface="+mn-ea"/>
                <a:cs typeface="+mn-cs"/>
              </a:rPr>
              <a:t>). </a:t>
            </a:r>
          </a:p>
          <a:p>
            <a:pPr rtl="0" fontAlgn="base"/>
            <a:r>
              <a:rPr lang="en-US" sz="1200" b="1" i="0" kern="1200" dirty="0" smtClean="0">
                <a:solidFill>
                  <a:schemeClr val="tx1"/>
                </a:solidFill>
                <a:effectLst/>
                <a:latin typeface="+mn-lt"/>
                <a:ea typeface="+mn-ea"/>
                <a:cs typeface="+mn-cs"/>
              </a:rPr>
              <a:t>Time:</a:t>
            </a:r>
            <a:r>
              <a:rPr lang="en-US" sz="1200" b="0" i="0" kern="1200" dirty="0" smtClean="0">
                <a:solidFill>
                  <a:schemeClr val="tx1"/>
                </a:solidFill>
                <a:effectLst/>
                <a:latin typeface="+mn-lt"/>
                <a:ea typeface="+mn-ea"/>
                <a:cs typeface="+mn-cs"/>
              </a:rPr>
              <a:t> 3 hours - please upload your PPT and analysis within 3 hours </a:t>
            </a:r>
          </a:p>
          <a:p>
            <a:endParaRPr lang="en-US" dirty="0"/>
          </a:p>
        </p:txBody>
      </p:sp>
      <p:sp>
        <p:nvSpPr>
          <p:cNvPr id="4" name="Slide Number Placeholder 3"/>
          <p:cNvSpPr>
            <a:spLocks noGrp="1"/>
          </p:cNvSpPr>
          <p:nvPr>
            <p:ph type="sldNum" sz="quarter" idx="10"/>
          </p:nvPr>
        </p:nvSpPr>
        <p:spPr/>
        <p:txBody>
          <a:bodyPr/>
          <a:lstStyle/>
          <a:p>
            <a:fld id="{AB079CCF-C8E2-4103-9974-AC522F3CB512}" type="slidenum">
              <a:rPr lang="en-US" smtClean="0"/>
              <a:t>10</a:t>
            </a:fld>
            <a:endParaRPr lang="en-US"/>
          </a:p>
        </p:txBody>
      </p:sp>
    </p:spTree>
    <p:extLst>
      <p:ext uri="{BB962C8B-B14F-4D97-AF65-F5344CB8AC3E}">
        <p14:creationId xmlns:p14="http://schemas.microsoft.com/office/powerpoint/2010/main" val="34659283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AutoNum type="arabicPeriod"/>
            </a:pPr>
            <a:r>
              <a:rPr lang="en-US" sz="1200" dirty="0" smtClean="0"/>
              <a:t>Expense and profits for each product</a:t>
            </a:r>
          </a:p>
          <a:p>
            <a:pPr marL="800100" lvl="1" indent="-342900">
              <a:buAutoNum type="arabicPeriod"/>
            </a:pPr>
            <a:r>
              <a:rPr lang="en-US" sz="1200" dirty="0" smtClean="0"/>
              <a:t>Without</a:t>
            </a:r>
            <a:r>
              <a:rPr lang="en-US" sz="1200" baseline="0" dirty="0" smtClean="0"/>
              <a:t> product expenses, we are not able to measure profitability. </a:t>
            </a:r>
          </a:p>
          <a:p>
            <a:pPr marL="800100" lvl="1" indent="-342900">
              <a:buAutoNum type="arabicPeriod"/>
            </a:pPr>
            <a:r>
              <a:rPr lang="en-US" sz="1200" baseline="0" dirty="0" smtClean="0"/>
              <a:t>While products 3, 2, and 4 are our top sellers, they may have low profit margins</a:t>
            </a:r>
            <a:endParaRPr lang="en-US" sz="1200" dirty="0" smtClean="0"/>
          </a:p>
          <a:p>
            <a:pPr marL="342900" indent="-342900">
              <a:buAutoNum type="arabicPeriod"/>
            </a:pPr>
            <a:r>
              <a:rPr lang="en-US" sz="1200" dirty="0" smtClean="0"/>
              <a:t>Client satisfaction for divisions and channels</a:t>
            </a:r>
          </a:p>
          <a:p>
            <a:pPr marL="800100" lvl="1" indent="-342900">
              <a:buAutoNum type="arabicPeriod"/>
            </a:pPr>
            <a:r>
              <a:rPr lang="en-US" sz="1200" dirty="0" smtClean="0"/>
              <a:t>Measuring</a:t>
            </a:r>
            <a:r>
              <a:rPr lang="en-US" sz="1200" baseline="0" dirty="0" smtClean="0"/>
              <a:t> the client experience can help identify pain-points and opportunities</a:t>
            </a:r>
            <a:endParaRPr lang="en-US" sz="1200" dirty="0" smtClean="0"/>
          </a:p>
          <a:p>
            <a:pPr marL="342900" indent="-342900">
              <a:buAutoNum type="arabicPeriod"/>
            </a:pPr>
            <a:r>
              <a:rPr lang="en-US" sz="1200" dirty="0" smtClean="0"/>
              <a:t>Data for a longer period of time to analyze seasonality and trends</a:t>
            </a:r>
          </a:p>
          <a:p>
            <a:pPr marL="800100" lvl="1" indent="-342900">
              <a:buAutoNum type="arabicPeriod"/>
            </a:pPr>
            <a:r>
              <a:rPr lang="en-US" sz="1200" dirty="0" smtClean="0"/>
              <a:t>This data set is limited to six days of the year. </a:t>
            </a:r>
          </a:p>
          <a:p>
            <a:pPr marL="800100" lvl="1" indent="-342900">
              <a:buAutoNum type="arabicPeriod"/>
            </a:pPr>
            <a:r>
              <a:rPr lang="en-US" sz="1200" dirty="0" smtClean="0"/>
              <a:t>A</a:t>
            </a:r>
            <a:r>
              <a:rPr lang="en-US" sz="1200" baseline="0" dirty="0" smtClean="0"/>
              <a:t> time series analysis can help identify trends and seasonality in our sales</a:t>
            </a:r>
            <a:endParaRPr lang="en-US" sz="1200" dirty="0" smtClean="0"/>
          </a:p>
          <a:p>
            <a:pPr marL="342900" indent="-342900">
              <a:buAutoNum type="arabicPeriod"/>
            </a:pPr>
            <a:r>
              <a:rPr lang="en-US" sz="1200" dirty="0" smtClean="0"/>
              <a:t>How many opportunities were there to offer units to customers</a:t>
            </a:r>
          </a:p>
          <a:p>
            <a:pPr marL="800100" lvl="1" indent="-342900">
              <a:buAutoNum type="arabicPeriod"/>
            </a:pPr>
            <a:r>
              <a:rPr lang="en-US" sz="1200" dirty="0" smtClean="0"/>
              <a:t>If this was a call center, how many total calls did our employees take?</a:t>
            </a:r>
          </a:p>
          <a:p>
            <a:pPr marL="800100" lvl="1" indent="-342900">
              <a:buAutoNum type="arabicPeriod"/>
            </a:pPr>
            <a:r>
              <a:rPr lang="en-US" sz="1200" dirty="0" smtClean="0"/>
              <a:t>Measuring the number of total calls taken can give us an idea</a:t>
            </a:r>
            <a:r>
              <a:rPr lang="en-US" sz="1200" baseline="0" dirty="0" smtClean="0"/>
              <a:t> of how often clients are offered our products</a:t>
            </a:r>
            <a:endParaRPr lang="en-US" sz="1200" dirty="0" smtClean="0"/>
          </a:p>
          <a:p>
            <a:pPr marL="342900" indent="-342900">
              <a:buAutoNum type="arabicPeriod"/>
            </a:pPr>
            <a:r>
              <a:rPr lang="en-US" sz="1200" dirty="0" smtClean="0"/>
              <a:t>Sales and operational goals to measure business impact</a:t>
            </a:r>
          </a:p>
          <a:p>
            <a:pPr marL="800100" lvl="1" indent="-342900">
              <a:buAutoNum type="arabicPeriod"/>
            </a:pPr>
            <a:r>
              <a:rPr lang="en-US" sz="1200" dirty="0" smtClean="0"/>
              <a:t>What</a:t>
            </a:r>
            <a:r>
              <a:rPr lang="en-US" sz="1200" baseline="0" dirty="0" smtClean="0"/>
              <a:t> are our enterprise goals and how can we turn these sales figures into KPI’s?</a:t>
            </a:r>
            <a:endParaRPr lang="en-US" sz="1200" dirty="0" smtClean="0"/>
          </a:p>
        </p:txBody>
      </p:sp>
      <p:sp>
        <p:nvSpPr>
          <p:cNvPr id="4" name="Slide Number Placeholder 3"/>
          <p:cNvSpPr>
            <a:spLocks noGrp="1"/>
          </p:cNvSpPr>
          <p:nvPr>
            <p:ph type="sldNum" sz="quarter" idx="10"/>
          </p:nvPr>
        </p:nvSpPr>
        <p:spPr/>
        <p:txBody>
          <a:bodyPr/>
          <a:lstStyle/>
          <a:p>
            <a:fld id="{AB079CCF-C8E2-4103-9974-AC522F3CB512}" type="slidenum">
              <a:rPr lang="en-US" smtClean="0"/>
              <a:t>11</a:t>
            </a:fld>
            <a:endParaRPr lang="en-US"/>
          </a:p>
        </p:txBody>
      </p:sp>
    </p:spTree>
    <p:extLst>
      <p:ext uri="{BB962C8B-B14F-4D97-AF65-F5344CB8AC3E}">
        <p14:creationId xmlns:p14="http://schemas.microsoft.com/office/powerpoint/2010/main" val="42883606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4F4BED2-49DD-4BB8-A07A-5A7A6560AF04}" type="datetimeFigureOut">
              <a:rPr lang="en-US" smtClean="0"/>
              <a:t>3/7/2019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2D6F97-9A5F-4348-A3F8-A9D95CC06F40}" type="slidenum">
              <a:rPr lang="en-US" smtClean="0"/>
              <a:t>‹#›</a:t>
            </a:fld>
            <a:endParaRPr lang="en-US"/>
          </a:p>
        </p:txBody>
      </p:sp>
    </p:spTree>
    <p:extLst>
      <p:ext uri="{BB962C8B-B14F-4D97-AF65-F5344CB8AC3E}">
        <p14:creationId xmlns:p14="http://schemas.microsoft.com/office/powerpoint/2010/main" val="29825311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4F4BED2-49DD-4BB8-A07A-5A7A6560AF04}" type="datetimeFigureOut">
              <a:rPr lang="en-US" smtClean="0"/>
              <a:t>3/7/2019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2D6F97-9A5F-4348-A3F8-A9D95CC06F40}" type="slidenum">
              <a:rPr lang="en-US" smtClean="0"/>
              <a:t>‹#›</a:t>
            </a:fld>
            <a:endParaRPr lang="en-US"/>
          </a:p>
        </p:txBody>
      </p:sp>
    </p:spTree>
    <p:extLst>
      <p:ext uri="{BB962C8B-B14F-4D97-AF65-F5344CB8AC3E}">
        <p14:creationId xmlns:p14="http://schemas.microsoft.com/office/powerpoint/2010/main" val="27750221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4F4BED2-49DD-4BB8-A07A-5A7A6560AF04}" type="datetimeFigureOut">
              <a:rPr lang="en-US" smtClean="0"/>
              <a:t>3/7/2019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2D6F97-9A5F-4348-A3F8-A9D95CC06F40}" type="slidenum">
              <a:rPr lang="en-US" smtClean="0"/>
              <a:t>‹#›</a:t>
            </a:fld>
            <a:endParaRPr lang="en-US"/>
          </a:p>
        </p:txBody>
      </p:sp>
    </p:spTree>
    <p:extLst>
      <p:ext uri="{BB962C8B-B14F-4D97-AF65-F5344CB8AC3E}">
        <p14:creationId xmlns:p14="http://schemas.microsoft.com/office/powerpoint/2010/main" val="11229322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1_Blank">
    <p:spTree>
      <p:nvGrpSpPr>
        <p:cNvPr id="1" name=""/>
        <p:cNvGrpSpPr/>
        <p:nvPr/>
      </p:nvGrpSpPr>
      <p:grpSpPr>
        <a:xfrm>
          <a:off x="0" y="0"/>
          <a:ext cx="0" cy="0"/>
          <a:chOff x="0" y="0"/>
          <a:chExt cx="0" cy="0"/>
        </a:xfrm>
      </p:grpSpPr>
      <p:sp>
        <p:nvSpPr>
          <p:cNvPr id="20" name="Shape 20"/>
          <p:cNvSpPr>
            <a:spLocks noGrp="1"/>
          </p:cNvSpPr>
          <p:nvPr>
            <p:ph type="sldNum" sz="quarter" idx="2"/>
          </p:nvPr>
        </p:nvSpPr>
        <p:spPr>
          <a:xfrm>
            <a:off x="4464623" y="5762625"/>
            <a:ext cx="209992" cy="207747"/>
          </a:xfrm>
          <a:prstGeom prst="rect">
            <a:avLst/>
          </a:prstGeom>
        </p:spPr>
        <p:txBody>
          <a:bodyPr lIns="19049" tIns="19049" rIns="19049" bIns="19049"/>
          <a:lstStyle>
            <a:lvl1pPr algn="ctr" defTabSz="412735">
              <a:lnSpc>
                <a:spcPct val="100000"/>
              </a:lnSpc>
              <a:tabLst/>
              <a:defRPr sz="1100">
                <a:latin typeface="Helvetica Light"/>
                <a:ea typeface="Helvetica Light"/>
                <a:cs typeface="Helvetica Light"/>
                <a:sym typeface="Helvetica Light"/>
              </a:defRPr>
            </a:lvl1pPr>
          </a:lstStyle>
          <a:p>
            <a:fld id="{86CB4B4D-7CA3-9044-876B-883B54F8677D}" type="slidenum">
              <a:rPr/>
              <a:pPr/>
              <a:t>‹#›</a:t>
            </a:fld>
            <a:endParaRPr/>
          </a:p>
        </p:txBody>
      </p:sp>
    </p:spTree>
    <p:extLst>
      <p:ext uri="{BB962C8B-B14F-4D97-AF65-F5344CB8AC3E}">
        <p14:creationId xmlns:p14="http://schemas.microsoft.com/office/powerpoint/2010/main" val="3214720530"/>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4F4BED2-49DD-4BB8-A07A-5A7A6560AF04}" type="datetimeFigureOut">
              <a:rPr lang="en-US" smtClean="0"/>
              <a:t>3/7/2019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2D6F97-9A5F-4348-A3F8-A9D95CC06F40}" type="slidenum">
              <a:rPr lang="en-US" smtClean="0"/>
              <a:t>‹#›</a:t>
            </a:fld>
            <a:endParaRPr lang="en-US"/>
          </a:p>
        </p:txBody>
      </p:sp>
    </p:spTree>
    <p:extLst>
      <p:ext uri="{BB962C8B-B14F-4D97-AF65-F5344CB8AC3E}">
        <p14:creationId xmlns:p14="http://schemas.microsoft.com/office/powerpoint/2010/main" val="35726514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4F4BED2-49DD-4BB8-A07A-5A7A6560AF04}" type="datetimeFigureOut">
              <a:rPr lang="en-US" smtClean="0"/>
              <a:t>3/7/2019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2D6F97-9A5F-4348-A3F8-A9D95CC06F40}" type="slidenum">
              <a:rPr lang="en-US" smtClean="0"/>
              <a:t>‹#›</a:t>
            </a:fld>
            <a:endParaRPr lang="en-US"/>
          </a:p>
        </p:txBody>
      </p:sp>
    </p:spTree>
    <p:extLst>
      <p:ext uri="{BB962C8B-B14F-4D97-AF65-F5344CB8AC3E}">
        <p14:creationId xmlns:p14="http://schemas.microsoft.com/office/powerpoint/2010/main" val="34384372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4F4BED2-49DD-4BB8-A07A-5A7A6560AF04}" type="datetimeFigureOut">
              <a:rPr lang="en-US" smtClean="0"/>
              <a:t>3/7/2019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2D6F97-9A5F-4348-A3F8-A9D95CC06F40}" type="slidenum">
              <a:rPr lang="en-US" smtClean="0"/>
              <a:t>‹#›</a:t>
            </a:fld>
            <a:endParaRPr lang="en-US"/>
          </a:p>
        </p:txBody>
      </p:sp>
    </p:spTree>
    <p:extLst>
      <p:ext uri="{BB962C8B-B14F-4D97-AF65-F5344CB8AC3E}">
        <p14:creationId xmlns:p14="http://schemas.microsoft.com/office/powerpoint/2010/main" val="40078414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4F4BED2-49DD-4BB8-A07A-5A7A6560AF04}" type="datetimeFigureOut">
              <a:rPr lang="en-US" smtClean="0"/>
              <a:t>3/7/2019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C2D6F97-9A5F-4348-A3F8-A9D95CC06F40}" type="slidenum">
              <a:rPr lang="en-US" smtClean="0"/>
              <a:t>‹#›</a:t>
            </a:fld>
            <a:endParaRPr lang="en-US"/>
          </a:p>
        </p:txBody>
      </p:sp>
    </p:spTree>
    <p:extLst>
      <p:ext uri="{BB962C8B-B14F-4D97-AF65-F5344CB8AC3E}">
        <p14:creationId xmlns:p14="http://schemas.microsoft.com/office/powerpoint/2010/main" val="35516585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4F4BED2-49DD-4BB8-A07A-5A7A6560AF04}" type="datetimeFigureOut">
              <a:rPr lang="en-US" smtClean="0"/>
              <a:t>3/7/2019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C2D6F97-9A5F-4348-A3F8-A9D95CC06F40}" type="slidenum">
              <a:rPr lang="en-US" smtClean="0"/>
              <a:t>‹#›</a:t>
            </a:fld>
            <a:endParaRPr lang="en-US"/>
          </a:p>
        </p:txBody>
      </p:sp>
    </p:spTree>
    <p:extLst>
      <p:ext uri="{BB962C8B-B14F-4D97-AF65-F5344CB8AC3E}">
        <p14:creationId xmlns:p14="http://schemas.microsoft.com/office/powerpoint/2010/main" val="21326914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F4BED2-49DD-4BB8-A07A-5A7A6560AF04}" type="datetimeFigureOut">
              <a:rPr lang="en-US" smtClean="0"/>
              <a:t>3/7/2019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C2D6F97-9A5F-4348-A3F8-A9D95CC06F40}" type="slidenum">
              <a:rPr lang="en-US" smtClean="0"/>
              <a:t>‹#›</a:t>
            </a:fld>
            <a:endParaRPr lang="en-US"/>
          </a:p>
        </p:txBody>
      </p:sp>
    </p:spTree>
    <p:extLst>
      <p:ext uri="{BB962C8B-B14F-4D97-AF65-F5344CB8AC3E}">
        <p14:creationId xmlns:p14="http://schemas.microsoft.com/office/powerpoint/2010/main" val="19218161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4F4BED2-49DD-4BB8-A07A-5A7A6560AF04}" type="datetimeFigureOut">
              <a:rPr lang="en-US" smtClean="0"/>
              <a:t>3/7/2019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2D6F97-9A5F-4348-A3F8-A9D95CC06F40}" type="slidenum">
              <a:rPr lang="en-US" smtClean="0"/>
              <a:t>‹#›</a:t>
            </a:fld>
            <a:endParaRPr lang="en-US"/>
          </a:p>
        </p:txBody>
      </p:sp>
    </p:spTree>
    <p:extLst>
      <p:ext uri="{BB962C8B-B14F-4D97-AF65-F5344CB8AC3E}">
        <p14:creationId xmlns:p14="http://schemas.microsoft.com/office/powerpoint/2010/main" val="35809201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4F4BED2-49DD-4BB8-A07A-5A7A6560AF04}" type="datetimeFigureOut">
              <a:rPr lang="en-US" smtClean="0"/>
              <a:t>3/7/2019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2D6F97-9A5F-4348-A3F8-A9D95CC06F40}" type="slidenum">
              <a:rPr lang="en-US" smtClean="0"/>
              <a:t>‹#›</a:t>
            </a:fld>
            <a:endParaRPr lang="en-US"/>
          </a:p>
        </p:txBody>
      </p:sp>
    </p:spTree>
    <p:extLst>
      <p:ext uri="{BB962C8B-B14F-4D97-AF65-F5344CB8AC3E}">
        <p14:creationId xmlns:p14="http://schemas.microsoft.com/office/powerpoint/2010/main" val="35332687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4F4BED2-49DD-4BB8-A07A-5A7A6560AF04}" type="datetimeFigureOut">
              <a:rPr lang="en-US" smtClean="0"/>
              <a:t>3/7/2019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C2D6F97-9A5F-4348-A3F8-A9D95CC06F40}" type="slidenum">
              <a:rPr lang="en-US" smtClean="0"/>
              <a:t>‹#›</a:t>
            </a:fld>
            <a:endParaRPr lang="en-US"/>
          </a:p>
        </p:txBody>
      </p:sp>
    </p:spTree>
    <p:extLst>
      <p:ext uri="{BB962C8B-B14F-4D97-AF65-F5344CB8AC3E}">
        <p14:creationId xmlns:p14="http://schemas.microsoft.com/office/powerpoint/2010/main" val="22316129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3947172" y="2857020"/>
            <a:ext cx="8231041" cy="1143961"/>
          </a:xfrm>
          <a:prstGeom prst="rect">
            <a:avLst/>
          </a:prstGeom>
          <a:ln w="3175">
            <a:miter lim="400000"/>
          </a:ln>
          <a:extLst>
            <a:ext uri="{C572A759-6A51-4108-AA02-DFA0A04FC94B}">
              <ma14:wrappingTextBoxFlag xmlns="" xmlns:ma14="http://schemas.microsoft.com/office/mac/drawingml/2011/main" val="1"/>
            </a:ext>
          </a:extLst>
        </p:spPr>
        <p:txBody>
          <a:bodyPr lIns="0" tIns="0" rIns="0" bIns="0" anchor="ctr">
            <a:normAutofit/>
          </a:bodyPr>
          <a:lstStyle/>
          <a:p>
            <a:r>
              <a:rPr dirty="0" smtClean="0"/>
              <a:t>Titl </a:t>
            </a:r>
            <a:r>
              <a:rPr dirty="0"/>
              <a:t>Text</a:t>
            </a:r>
          </a:p>
        </p:txBody>
      </p:sp>
      <p:sp>
        <p:nvSpPr>
          <p:cNvPr id="3" name="Shape 3"/>
          <p:cNvSpPr>
            <a:spLocks noGrp="1"/>
          </p:cNvSpPr>
          <p:nvPr>
            <p:ph type="body" idx="1"/>
          </p:nvPr>
        </p:nvSpPr>
        <p:spPr>
          <a:xfrm>
            <a:off x="256234" y="866815"/>
            <a:ext cx="8231041" cy="4526857"/>
          </a:xfrm>
          <a:prstGeom prst="rect">
            <a:avLst/>
          </a:prstGeom>
          <a:ln w="3175">
            <a:miter lim="400000"/>
          </a:ln>
          <a:extLst>
            <a:ext uri="{C572A759-6A51-4108-AA02-DFA0A04FC94B}">
              <ma14:wrappingTextBoxFlag xmlns="" xmlns:ma14="http://schemas.microsoft.com/office/mac/drawingml/2011/main" val="1"/>
            </a:ext>
          </a:extLst>
        </p:spPr>
        <p:txBody>
          <a:bodyPr lIns="0" tIns="0" rIns="0" bIns="0">
            <a:normAutofit/>
          </a:bodyPr>
          <a:lstStyle/>
          <a:p>
            <a:r>
              <a:rPr dirty="0"/>
              <a:t>Body Level One</a:t>
            </a:r>
          </a:p>
          <a:p>
            <a:pPr lvl="1"/>
            <a:r>
              <a:rPr dirty="0"/>
              <a:t>Body Level Two</a:t>
            </a:r>
          </a:p>
          <a:p>
            <a:pPr lvl="2"/>
            <a:r>
              <a:rPr dirty="0"/>
              <a:t>Body Level Three</a:t>
            </a:r>
          </a:p>
          <a:p>
            <a:pPr lvl="3"/>
            <a:r>
              <a:rPr dirty="0"/>
              <a:t>Body Level </a:t>
            </a:r>
            <a:r>
              <a:rPr dirty="0" smtClean="0"/>
              <a:t>Four</a:t>
            </a:r>
            <a:endParaRPr dirty="0"/>
          </a:p>
        </p:txBody>
      </p:sp>
      <p:sp>
        <p:nvSpPr>
          <p:cNvPr id="4" name="Shape 4"/>
          <p:cNvSpPr>
            <a:spLocks noGrp="1"/>
          </p:cNvSpPr>
          <p:nvPr>
            <p:ph type="sldNum" sz="quarter" idx="2"/>
          </p:nvPr>
        </p:nvSpPr>
        <p:spPr>
          <a:xfrm>
            <a:off x="8495557" y="6250000"/>
            <a:ext cx="195566" cy="186077"/>
          </a:xfrm>
          <a:prstGeom prst="rect">
            <a:avLst/>
          </a:prstGeom>
          <a:ln w="3175">
            <a:miter lim="400000"/>
          </a:ln>
        </p:spPr>
        <p:txBody>
          <a:bodyPr wrap="none" lIns="0" tIns="0" rIns="0" bIns="0">
            <a:spAutoFit/>
          </a:bodyPr>
          <a:lstStyle>
            <a:lvl1pPr algn="r" defTabSz="414923">
              <a:lnSpc>
                <a:spcPct val="93000"/>
              </a:lnSpc>
              <a:tabLst>
                <a:tab pos="651844" algn="l"/>
                <a:tab pos="1312617" algn="l"/>
                <a:tab pos="1964461" algn="l"/>
              </a:tabLst>
              <a:defRPr sz="1300">
                <a:latin typeface="Times New Roman"/>
                <a:ea typeface="Times New Roman"/>
                <a:cs typeface="Times New Roman"/>
                <a:sym typeface="Times New Roman"/>
              </a:defRPr>
            </a:lvl1pPr>
          </a:lstStyle>
          <a:p>
            <a:pPr hangingPunct="0"/>
            <a:fld id="{86CB4B4D-7CA3-9044-876B-883B54F8677D}" type="slidenum">
              <a:rPr kern="0">
                <a:solidFill>
                  <a:srgbClr val="000000"/>
                </a:solidFill>
              </a:rPr>
              <a:pPr hangingPunct="0"/>
              <a:t>‹#›</a:t>
            </a:fld>
            <a:endParaRPr kern="0">
              <a:solidFill>
                <a:srgbClr val="000000"/>
              </a:solidFill>
            </a:endParaRPr>
          </a:p>
        </p:txBody>
      </p:sp>
    </p:spTree>
    <p:extLst>
      <p:ext uri="{BB962C8B-B14F-4D97-AF65-F5344CB8AC3E}">
        <p14:creationId xmlns:p14="http://schemas.microsoft.com/office/powerpoint/2010/main" val="531411101"/>
      </p:ext>
    </p:extLst>
  </p:cSld>
  <p:clrMap bg1="lt1" tx1="dk1" bg2="lt2" tx2="dk2" accent1="accent1" accent2="accent2" accent3="accent3" accent4="accent4" accent5="accent5" accent6="accent6" hlink="hlink" folHlink="folHlink"/>
  <p:sldLayoutIdLst>
    <p:sldLayoutId id="2147483662" r:id="rId1"/>
  </p:sldLayoutIdLst>
  <p:transition spd="med"/>
  <p:txStyles>
    <p:titleStyle>
      <a:lvl1pPr marL="0" marR="0" indent="0" algn="ctr" defTabSz="414923" latinLnBrk="0">
        <a:lnSpc>
          <a:spcPct val="93000"/>
        </a:lnSpc>
        <a:spcBef>
          <a:spcPts val="0"/>
        </a:spcBef>
        <a:spcAft>
          <a:spcPts val="0"/>
        </a:spcAft>
        <a:buClrTx/>
        <a:buSzTx/>
        <a:buFontTx/>
        <a:buNone/>
        <a:tabLst/>
        <a:defRPr sz="3900" b="0" i="0" u="none" strike="noStrike" cap="none" spc="0" baseline="0">
          <a:ln>
            <a:noFill/>
          </a:ln>
          <a:solidFill>
            <a:srgbClr val="000000"/>
          </a:solidFill>
          <a:uFillTx/>
          <a:latin typeface="Arial"/>
          <a:ea typeface="Arial"/>
          <a:cs typeface="Arial"/>
          <a:sym typeface="Arial"/>
        </a:defRPr>
      </a:lvl1pPr>
      <a:lvl2pPr marL="0" marR="0" indent="0" algn="ctr" defTabSz="414923" latinLnBrk="0">
        <a:lnSpc>
          <a:spcPct val="93000"/>
        </a:lnSpc>
        <a:spcBef>
          <a:spcPts val="0"/>
        </a:spcBef>
        <a:spcAft>
          <a:spcPts val="0"/>
        </a:spcAft>
        <a:buClrTx/>
        <a:buSzTx/>
        <a:buFontTx/>
        <a:buNone/>
        <a:tabLst/>
        <a:defRPr sz="3900" b="0" i="0" u="none" strike="noStrike" cap="none" spc="0" baseline="0">
          <a:ln>
            <a:noFill/>
          </a:ln>
          <a:solidFill>
            <a:srgbClr val="000000"/>
          </a:solidFill>
          <a:uFillTx/>
          <a:latin typeface="Arial"/>
          <a:ea typeface="Arial"/>
          <a:cs typeface="Arial"/>
          <a:sym typeface="Arial"/>
        </a:defRPr>
      </a:lvl2pPr>
      <a:lvl3pPr marL="0" marR="0" indent="0" algn="ctr" defTabSz="414923" latinLnBrk="0">
        <a:lnSpc>
          <a:spcPct val="93000"/>
        </a:lnSpc>
        <a:spcBef>
          <a:spcPts val="0"/>
        </a:spcBef>
        <a:spcAft>
          <a:spcPts val="0"/>
        </a:spcAft>
        <a:buClrTx/>
        <a:buSzTx/>
        <a:buFontTx/>
        <a:buNone/>
        <a:tabLst/>
        <a:defRPr sz="3900" b="0" i="0" u="none" strike="noStrike" cap="none" spc="0" baseline="0">
          <a:ln>
            <a:noFill/>
          </a:ln>
          <a:solidFill>
            <a:srgbClr val="000000"/>
          </a:solidFill>
          <a:uFillTx/>
          <a:latin typeface="Arial"/>
          <a:ea typeface="Arial"/>
          <a:cs typeface="Arial"/>
          <a:sym typeface="Arial"/>
        </a:defRPr>
      </a:lvl3pPr>
      <a:lvl4pPr marL="0" marR="0" indent="0" algn="ctr" defTabSz="414923" latinLnBrk="0">
        <a:lnSpc>
          <a:spcPct val="93000"/>
        </a:lnSpc>
        <a:spcBef>
          <a:spcPts val="0"/>
        </a:spcBef>
        <a:spcAft>
          <a:spcPts val="0"/>
        </a:spcAft>
        <a:buClrTx/>
        <a:buSzTx/>
        <a:buFontTx/>
        <a:buNone/>
        <a:tabLst/>
        <a:defRPr sz="3900" b="0" i="0" u="none" strike="noStrike" cap="none" spc="0" baseline="0">
          <a:ln>
            <a:noFill/>
          </a:ln>
          <a:solidFill>
            <a:srgbClr val="000000"/>
          </a:solidFill>
          <a:uFillTx/>
          <a:latin typeface="Arial"/>
          <a:ea typeface="Arial"/>
          <a:cs typeface="Arial"/>
          <a:sym typeface="Arial"/>
        </a:defRPr>
      </a:lvl4pPr>
      <a:lvl5pPr marL="0" marR="0" indent="0" algn="ctr" defTabSz="414923" latinLnBrk="0">
        <a:lnSpc>
          <a:spcPct val="93000"/>
        </a:lnSpc>
        <a:spcBef>
          <a:spcPts val="0"/>
        </a:spcBef>
        <a:spcAft>
          <a:spcPts val="0"/>
        </a:spcAft>
        <a:buClrTx/>
        <a:buSzTx/>
        <a:buFontTx/>
        <a:buNone/>
        <a:tabLst/>
        <a:defRPr sz="3900" b="0" i="0" u="none" strike="noStrike" cap="none" spc="0" baseline="0">
          <a:ln>
            <a:noFill/>
          </a:ln>
          <a:solidFill>
            <a:srgbClr val="000000"/>
          </a:solidFill>
          <a:uFillTx/>
          <a:latin typeface="Arial"/>
          <a:ea typeface="Arial"/>
          <a:cs typeface="Arial"/>
          <a:sym typeface="Arial"/>
        </a:defRPr>
      </a:lvl5pPr>
      <a:lvl6pPr marL="0" marR="0" indent="321457" algn="ctr" defTabSz="414923" latinLnBrk="0">
        <a:lnSpc>
          <a:spcPct val="93000"/>
        </a:lnSpc>
        <a:spcBef>
          <a:spcPts val="0"/>
        </a:spcBef>
        <a:spcAft>
          <a:spcPts val="0"/>
        </a:spcAft>
        <a:buClrTx/>
        <a:buSzTx/>
        <a:buFontTx/>
        <a:buNone/>
        <a:tabLst/>
        <a:defRPr sz="3900" b="0" i="0" u="none" strike="noStrike" cap="none" spc="0" baseline="0">
          <a:ln>
            <a:noFill/>
          </a:ln>
          <a:solidFill>
            <a:srgbClr val="000000"/>
          </a:solidFill>
          <a:uFillTx/>
          <a:latin typeface="Arial"/>
          <a:ea typeface="Arial"/>
          <a:cs typeface="Arial"/>
          <a:sym typeface="Arial"/>
        </a:defRPr>
      </a:lvl6pPr>
      <a:lvl7pPr marL="0" marR="0" indent="642915" algn="ctr" defTabSz="414923" latinLnBrk="0">
        <a:lnSpc>
          <a:spcPct val="93000"/>
        </a:lnSpc>
        <a:spcBef>
          <a:spcPts val="0"/>
        </a:spcBef>
        <a:spcAft>
          <a:spcPts val="0"/>
        </a:spcAft>
        <a:buClrTx/>
        <a:buSzTx/>
        <a:buFontTx/>
        <a:buNone/>
        <a:tabLst/>
        <a:defRPr sz="3900" b="0" i="0" u="none" strike="noStrike" cap="none" spc="0" baseline="0">
          <a:ln>
            <a:noFill/>
          </a:ln>
          <a:solidFill>
            <a:srgbClr val="000000"/>
          </a:solidFill>
          <a:uFillTx/>
          <a:latin typeface="Arial"/>
          <a:ea typeface="Arial"/>
          <a:cs typeface="Arial"/>
          <a:sym typeface="Arial"/>
        </a:defRPr>
      </a:lvl7pPr>
      <a:lvl8pPr marL="0" marR="0" indent="964372" algn="ctr" defTabSz="414923" latinLnBrk="0">
        <a:lnSpc>
          <a:spcPct val="93000"/>
        </a:lnSpc>
        <a:spcBef>
          <a:spcPts val="0"/>
        </a:spcBef>
        <a:spcAft>
          <a:spcPts val="0"/>
        </a:spcAft>
        <a:buClrTx/>
        <a:buSzTx/>
        <a:buFontTx/>
        <a:buNone/>
        <a:tabLst/>
        <a:defRPr sz="3900" b="0" i="0" u="none" strike="noStrike" cap="none" spc="0" baseline="0">
          <a:ln>
            <a:noFill/>
          </a:ln>
          <a:solidFill>
            <a:srgbClr val="000000"/>
          </a:solidFill>
          <a:uFillTx/>
          <a:latin typeface="Arial"/>
          <a:ea typeface="Arial"/>
          <a:cs typeface="Arial"/>
          <a:sym typeface="Arial"/>
        </a:defRPr>
      </a:lvl8pPr>
      <a:lvl9pPr marL="0" marR="0" indent="1285829" algn="ctr" defTabSz="414923" latinLnBrk="0">
        <a:lnSpc>
          <a:spcPct val="93000"/>
        </a:lnSpc>
        <a:spcBef>
          <a:spcPts val="0"/>
        </a:spcBef>
        <a:spcAft>
          <a:spcPts val="0"/>
        </a:spcAft>
        <a:buClrTx/>
        <a:buSzTx/>
        <a:buFontTx/>
        <a:buNone/>
        <a:tabLst/>
        <a:defRPr sz="3900" b="0" i="0" u="none" strike="noStrike" cap="none" spc="0" baseline="0">
          <a:ln>
            <a:noFill/>
          </a:ln>
          <a:solidFill>
            <a:srgbClr val="000000"/>
          </a:solidFill>
          <a:uFillTx/>
          <a:latin typeface="Arial"/>
          <a:ea typeface="Arial"/>
          <a:cs typeface="Arial"/>
          <a:sym typeface="Arial"/>
        </a:defRPr>
      </a:lvl9pPr>
    </p:titleStyle>
    <p:bodyStyle>
      <a:lvl1pPr marL="311192" marR="0" indent="-311192" algn="l" defTabSz="414923" latinLnBrk="0">
        <a:lnSpc>
          <a:spcPct val="93000"/>
        </a:lnSpc>
        <a:spcBef>
          <a:spcPts val="1266"/>
        </a:spcBef>
        <a:spcAft>
          <a:spcPts val="0"/>
        </a:spcAft>
        <a:buClrTx/>
        <a:buSzTx/>
        <a:buFontTx/>
        <a:buNone/>
        <a:tabLst/>
        <a:defRPr sz="2800" b="0" i="0" u="none" strike="noStrike" cap="none" spc="0" baseline="0">
          <a:ln>
            <a:noFill/>
          </a:ln>
          <a:solidFill>
            <a:srgbClr val="000000"/>
          </a:solidFill>
          <a:uFillTx/>
          <a:latin typeface="Arial"/>
          <a:ea typeface="Arial"/>
          <a:cs typeface="Arial"/>
          <a:sym typeface="Arial"/>
        </a:defRPr>
      </a:lvl1pPr>
      <a:lvl2pPr marL="311192" marR="0" indent="10265" algn="l" defTabSz="414923" latinLnBrk="0">
        <a:lnSpc>
          <a:spcPct val="93000"/>
        </a:lnSpc>
        <a:spcBef>
          <a:spcPts val="1266"/>
        </a:spcBef>
        <a:spcAft>
          <a:spcPts val="0"/>
        </a:spcAft>
        <a:buClrTx/>
        <a:buSzTx/>
        <a:buFontTx/>
        <a:buNone/>
        <a:tabLst/>
        <a:defRPr sz="2800" b="0" i="0" u="none" strike="noStrike" cap="none" spc="0" baseline="0">
          <a:ln>
            <a:noFill/>
          </a:ln>
          <a:solidFill>
            <a:srgbClr val="000000"/>
          </a:solidFill>
          <a:uFillTx/>
          <a:latin typeface="Arial"/>
          <a:ea typeface="Arial"/>
          <a:cs typeface="Arial"/>
          <a:sym typeface="Arial"/>
        </a:defRPr>
      </a:lvl2pPr>
      <a:lvl3pPr marL="311192" marR="0" indent="331722" algn="l" defTabSz="414923" latinLnBrk="0">
        <a:lnSpc>
          <a:spcPct val="93000"/>
        </a:lnSpc>
        <a:spcBef>
          <a:spcPts val="1266"/>
        </a:spcBef>
        <a:spcAft>
          <a:spcPts val="0"/>
        </a:spcAft>
        <a:buClrTx/>
        <a:buSzTx/>
        <a:buFontTx/>
        <a:buNone/>
        <a:tabLst/>
        <a:defRPr sz="2800" b="0" i="0" u="none" strike="noStrike" cap="none" spc="0" baseline="0">
          <a:ln>
            <a:noFill/>
          </a:ln>
          <a:solidFill>
            <a:srgbClr val="000000"/>
          </a:solidFill>
          <a:uFillTx/>
          <a:latin typeface="Arial"/>
          <a:ea typeface="Arial"/>
          <a:cs typeface="Arial"/>
          <a:sym typeface="Arial"/>
        </a:defRPr>
      </a:lvl3pPr>
      <a:lvl4pPr marL="311192" marR="0" indent="653179" algn="l" defTabSz="414923" latinLnBrk="0">
        <a:lnSpc>
          <a:spcPct val="93000"/>
        </a:lnSpc>
        <a:spcBef>
          <a:spcPts val="1266"/>
        </a:spcBef>
        <a:spcAft>
          <a:spcPts val="0"/>
        </a:spcAft>
        <a:buClrTx/>
        <a:buSzTx/>
        <a:buFontTx/>
        <a:buNone/>
        <a:tabLst/>
        <a:defRPr sz="2800" b="0" i="0" u="none" strike="noStrike" cap="none" spc="0" baseline="0">
          <a:ln>
            <a:noFill/>
          </a:ln>
          <a:solidFill>
            <a:srgbClr val="000000"/>
          </a:solidFill>
          <a:uFillTx/>
          <a:latin typeface="Arial"/>
          <a:ea typeface="Arial"/>
          <a:cs typeface="Arial"/>
          <a:sym typeface="Arial"/>
        </a:defRPr>
      </a:lvl4pPr>
      <a:lvl5pPr marL="311192" marR="0" indent="974637" algn="l" defTabSz="414923" latinLnBrk="0">
        <a:lnSpc>
          <a:spcPct val="93000"/>
        </a:lnSpc>
        <a:spcBef>
          <a:spcPts val="1266"/>
        </a:spcBef>
        <a:spcAft>
          <a:spcPts val="0"/>
        </a:spcAft>
        <a:buClrTx/>
        <a:buSzTx/>
        <a:buFontTx/>
        <a:buNone/>
        <a:tabLst/>
        <a:defRPr sz="2800" b="0" i="0" u="none" strike="noStrike" cap="none" spc="0" baseline="0">
          <a:ln>
            <a:noFill/>
          </a:ln>
          <a:solidFill>
            <a:srgbClr val="000000"/>
          </a:solidFill>
          <a:uFillTx/>
          <a:latin typeface="Arial"/>
          <a:ea typeface="Arial"/>
          <a:cs typeface="Arial"/>
          <a:sym typeface="Arial"/>
        </a:defRPr>
      </a:lvl5pPr>
      <a:lvl6pPr marL="311192" marR="0" indent="1296094" algn="l" defTabSz="414923" latinLnBrk="0">
        <a:lnSpc>
          <a:spcPct val="93000"/>
        </a:lnSpc>
        <a:spcBef>
          <a:spcPts val="1266"/>
        </a:spcBef>
        <a:spcAft>
          <a:spcPts val="0"/>
        </a:spcAft>
        <a:buClrTx/>
        <a:buSzTx/>
        <a:buFontTx/>
        <a:buNone/>
        <a:tabLst/>
        <a:defRPr sz="2800" b="0" i="0" u="none" strike="noStrike" cap="none" spc="0" baseline="0">
          <a:ln>
            <a:noFill/>
          </a:ln>
          <a:solidFill>
            <a:srgbClr val="000000"/>
          </a:solidFill>
          <a:uFillTx/>
          <a:latin typeface="Arial"/>
          <a:ea typeface="Arial"/>
          <a:cs typeface="Arial"/>
          <a:sym typeface="Arial"/>
        </a:defRPr>
      </a:lvl6pPr>
      <a:lvl7pPr marL="311192" marR="0" indent="1617551" algn="l" defTabSz="414923" latinLnBrk="0">
        <a:lnSpc>
          <a:spcPct val="93000"/>
        </a:lnSpc>
        <a:spcBef>
          <a:spcPts val="1266"/>
        </a:spcBef>
        <a:spcAft>
          <a:spcPts val="0"/>
        </a:spcAft>
        <a:buClrTx/>
        <a:buSzTx/>
        <a:buFontTx/>
        <a:buNone/>
        <a:tabLst/>
        <a:defRPr sz="2800" b="0" i="0" u="none" strike="noStrike" cap="none" spc="0" baseline="0">
          <a:ln>
            <a:noFill/>
          </a:ln>
          <a:solidFill>
            <a:srgbClr val="000000"/>
          </a:solidFill>
          <a:uFillTx/>
          <a:latin typeface="Arial"/>
          <a:ea typeface="Arial"/>
          <a:cs typeface="Arial"/>
          <a:sym typeface="Arial"/>
        </a:defRPr>
      </a:lvl7pPr>
      <a:lvl8pPr marL="311192" marR="0" indent="1939008" algn="l" defTabSz="414923" latinLnBrk="0">
        <a:lnSpc>
          <a:spcPct val="93000"/>
        </a:lnSpc>
        <a:spcBef>
          <a:spcPts val="1266"/>
        </a:spcBef>
        <a:spcAft>
          <a:spcPts val="0"/>
        </a:spcAft>
        <a:buClrTx/>
        <a:buSzTx/>
        <a:buFontTx/>
        <a:buNone/>
        <a:tabLst/>
        <a:defRPr sz="2800" b="0" i="0" u="none" strike="noStrike" cap="none" spc="0" baseline="0">
          <a:ln>
            <a:noFill/>
          </a:ln>
          <a:solidFill>
            <a:srgbClr val="000000"/>
          </a:solidFill>
          <a:uFillTx/>
          <a:latin typeface="Arial"/>
          <a:ea typeface="Arial"/>
          <a:cs typeface="Arial"/>
          <a:sym typeface="Arial"/>
        </a:defRPr>
      </a:lvl8pPr>
      <a:lvl9pPr marL="311192" marR="0" indent="2260466" algn="l" defTabSz="414923" latinLnBrk="0">
        <a:lnSpc>
          <a:spcPct val="93000"/>
        </a:lnSpc>
        <a:spcBef>
          <a:spcPts val="1266"/>
        </a:spcBef>
        <a:spcAft>
          <a:spcPts val="0"/>
        </a:spcAft>
        <a:buClrTx/>
        <a:buSzTx/>
        <a:buFontTx/>
        <a:buNone/>
        <a:tabLst/>
        <a:defRPr sz="2800" b="0" i="0" u="none" strike="noStrike" cap="none" spc="0" baseline="0">
          <a:ln>
            <a:noFill/>
          </a:ln>
          <a:solidFill>
            <a:srgbClr val="000000"/>
          </a:solidFill>
          <a:uFillTx/>
          <a:latin typeface="Arial"/>
          <a:ea typeface="Arial"/>
          <a:cs typeface="Arial"/>
          <a:sym typeface="Arial"/>
        </a:defRPr>
      </a:lvl9pPr>
    </p:bodyStyle>
    <p:otherStyle>
      <a:lvl1pPr marL="0" marR="0" indent="0" algn="r" defTabSz="414923" latinLnBrk="0">
        <a:lnSpc>
          <a:spcPct val="93000"/>
        </a:lnSpc>
        <a:spcBef>
          <a:spcPts val="0"/>
        </a:spcBef>
        <a:spcAft>
          <a:spcPts val="0"/>
        </a:spcAft>
        <a:buClrTx/>
        <a:buSzTx/>
        <a:buFontTx/>
        <a:buNone/>
        <a:tabLst>
          <a:tab pos="651844" algn="l"/>
          <a:tab pos="1312617" algn="l"/>
          <a:tab pos="1964461" algn="l"/>
        </a:tabLst>
        <a:defRPr sz="1300" b="0" i="0" u="none" strike="noStrike" cap="none" spc="0" baseline="0">
          <a:ln>
            <a:noFill/>
          </a:ln>
          <a:solidFill>
            <a:schemeClr val="tx1"/>
          </a:solidFill>
          <a:uFillTx/>
          <a:latin typeface="+mn-lt"/>
          <a:ea typeface="+mn-ea"/>
          <a:cs typeface="+mn-cs"/>
          <a:sym typeface="Times New Roman"/>
        </a:defRPr>
      </a:lvl1pPr>
      <a:lvl2pPr marL="0" marR="0" indent="321457" algn="r" defTabSz="414923" latinLnBrk="0">
        <a:lnSpc>
          <a:spcPct val="93000"/>
        </a:lnSpc>
        <a:spcBef>
          <a:spcPts val="0"/>
        </a:spcBef>
        <a:spcAft>
          <a:spcPts val="0"/>
        </a:spcAft>
        <a:buClrTx/>
        <a:buSzTx/>
        <a:buFontTx/>
        <a:buNone/>
        <a:tabLst>
          <a:tab pos="651844" algn="l"/>
          <a:tab pos="1312617" algn="l"/>
          <a:tab pos="1964461" algn="l"/>
        </a:tabLst>
        <a:defRPr sz="1300" b="0" i="0" u="none" strike="noStrike" cap="none" spc="0" baseline="0">
          <a:ln>
            <a:noFill/>
          </a:ln>
          <a:solidFill>
            <a:schemeClr val="tx1"/>
          </a:solidFill>
          <a:uFillTx/>
          <a:latin typeface="+mn-lt"/>
          <a:ea typeface="+mn-ea"/>
          <a:cs typeface="+mn-cs"/>
          <a:sym typeface="Times New Roman"/>
        </a:defRPr>
      </a:lvl2pPr>
      <a:lvl3pPr marL="0" marR="0" indent="642915" algn="r" defTabSz="414923" latinLnBrk="0">
        <a:lnSpc>
          <a:spcPct val="93000"/>
        </a:lnSpc>
        <a:spcBef>
          <a:spcPts val="0"/>
        </a:spcBef>
        <a:spcAft>
          <a:spcPts val="0"/>
        </a:spcAft>
        <a:buClrTx/>
        <a:buSzTx/>
        <a:buFontTx/>
        <a:buNone/>
        <a:tabLst>
          <a:tab pos="651844" algn="l"/>
          <a:tab pos="1312617" algn="l"/>
          <a:tab pos="1964461" algn="l"/>
        </a:tabLst>
        <a:defRPr sz="1300" b="0" i="0" u="none" strike="noStrike" cap="none" spc="0" baseline="0">
          <a:ln>
            <a:noFill/>
          </a:ln>
          <a:solidFill>
            <a:schemeClr val="tx1"/>
          </a:solidFill>
          <a:uFillTx/>
          <a:latin typeface="+mn-lt"/>
          <a:ea typeface="+mn-ea"/>
          <a:cs typeface="+mn-cs"/>
          <a:sym typeface="Times New Roman"/>
        </a:defRPr>
      </a:lvl3pPr>
      <a:lvl4pPr marL="0" marR="0" indent="964372" algn="r" defTabSz="414923" latinLnBrk="0">
        <a:lnSpc>
          <a:spcPct val="93000"/>
        </a:lnSpc>
        <a:spcBef>
          <a:spcPts val="0"/>
        </a:spcBef>
        <a:spcAft>
          <a:spcPts val="0"/>
        </a:spcAft>
        <a:buClrTx/>
        <a:buSzTx/>
        <a:buFontTx/>
        <a:buNone/>
        <a:tabLst>
          <a:tab pos="651844" algn="l"/>
          <a:tab pos="1312617" algn="l"/>
          <a:tab pos="1964461" algn="l"/>
        </a:tabLst>
        <a:defRPr sz="1300" b="0" i="0" u="none" strike="noStrike" cap="none" spc="0" baseline="0">
          <a:ln>
            <a:noFill/>
          </a:ln>
          <a:solidFill>
            <a:schemeClr val="tx1"/>
          </a:solidFill>
          <a:uFillTx/>
          <a:latin typeface="+mn-lt"/>
          <a:ea typeface="+mn-ea"/>
          <a:cs typeface="+mn-cs"/>
          <a:sym typeface="Times New Roman"/>
        </a:defRPr>
      </a:lvl4pPr>
      <a:lvl5pPr marL="0" marR="0" indent="1285829" algn="r" defTabSz="414923" latinLnBrk="0">
        <a:lnSpc>
          <a:spcPct val="93000"/>
        </a:lnSpc>
        <a:spcBef>
          <a:spcPts val="0"/>
        </a:spcBef>
        <a:spcAft>
          <a:spcPts val="0"/>
        </a:spcAft>
        <a:buClrTx/>
        <a:buSzTx/>
        <a:buFontTx/>
        <a:buNone/>
        <a:tabLst>
          <a:tab pos="651844" algn="l"/>
          <a:tab pos="1312617" algn="l"/>
          <a:tab pos="1964461" algn="l"/>
        </a:tabLst>
        <a:defRPr sz="1300" b="0" i="0" u="none" strike="noStrike" cap="none" spc="0" baseline="0">
          <a:ln>
            <a:noFill/>
          </a:ln>
          <a:solidFill>
            <a:schemeClr val="tx1"/>
          </a:solidFill>
          <a:uFillTx/>
          <a:latin typeface="+mn-lt"/>
          <a:ea typeface="+mn-ea"/>
          <a:cs typeface="+mn-cs"/>
          <a:sym typeface="Times New Roman"/>
        </a:defRPr>
      </a:lvl5pPr>
      <a:lvl6pPr marL="0" marR="0" indent="0" algn="r" defTabSz="414923" latinLnBrk="0">
        <a:lnSpc>
          <a:spcPct val="93000"/>
        </a:lnSpc>
        <a:spcBef>
          <a:spcPts val="0"/>
        </a:spcBef>
        <a:spcAft>
          <a:spcPts val="0"/>
        </a:spcAft>
        <a:buClrTx/>
        <a:buSzTx/>
        <a:buFontTx/>
        <a:buNone/>
        <a:tabLst>
          <a:tab pos="651844" algn="l"/>
          <a:tab pos="1312617" algn="l"/>
          <a:tab pos="1964461" algn="l"/>
        </a:tabLst>
        <a:defRPr sz="1300" b="0" i="0" u="none" strike="noStrike" cap="none" spc="0" baseline="0">
          <a:ln>
            <a:noFill/>
          </a:ln>
          <a:solidFill>
            <a:schemeClr val="tx1"/>
          </a:solidFill>
          <a:uFillTx/>
          <a:latin typeface="+mn-lt"/>
          <a:ea typeface="+mn-ea"/>
          <a:cs typeface="+mn-cs"/>
          <a:sym typeface="Times New Roman"/>
        </a:defRPr>
      </a:lvl6pPr>
      <a:lvl7pPr marL="0" marR="0" indent="0" algn="r" defTabSz="414923" latinLnBrk="0">
        <a:lnSpc>
          <a:spcPct val="93000"/>
        </a:lnSpc>
        <a:spcBef>
          <a:spcPts val="0"/>
        </a:spcBef>
        <a:spcAft>
          <a:spcPts val="0"/>
        </a:spcAft>
        <a:buClrTx/>
        <a:buSzTx/>
        <a:buFontTx/>
        <a:buNone/>
        <a:tabLst>
          <a:tab pos="651844" algn="l"/>
          <a:tab pos="1312617" algn="l"/>
          <a:tab pos="1964461" algn="l"/>
        </a:tabLst>
        <a:defRPr sz="1300" b="0" i="0" u="none" strike="noStrike" cap="none" spc="0" baseline="0">
          <a:ln>
            <a:noFill/>
          </a:ln>
          <a:solidFill>
            <a:schemeClr val="tx1"/>
          </a:solidFill>
          <a:uFillTx/>
          <a:latin typeface="+mn-lt"/>
          <a:ea typeface="+mn-ea"/>
          <a:cs typeface="+mn-cs"/>
          <a:sym typeface="Times New Roman"/>
        </a:defRPr>
      </a:lvl7pPr>
      <a:lvl8pPr marL="0" marR="0" indent="0" algn="r" defTabSz="414923" latinLnBrk="0">
        <a:lnSpc>
          <a:spcPct val="93000"/>
        </a:lnSpc>
        <a:spcBef>
          <a:spcPts val="0"/>
        </a:spcBef>
        <a:spcAft>
          <a:spcPts val="0"/>
        </a:spcAft>
        <a:buClrTx/>
        <a:buSzTx/>
        <a:buFontTx/>
        <a:buNone/>
        <a:tabLst>
          <a:tab pos="651844" algn="l"/>
          <a:tab pos="1312617" algn="l"/>
          <a:tab pos="1964461" algn="l"/>
        </a:tabLst>
        <a:defRPr sz="1300" b="0" i="0" u="none" strike="noStrike" cap="none" spc="0" baseline="0">
          <a:ln>
            <a:noFill/>
          </a:ln>
          <a:solidFill>
            <a:schemeClr val="tx1"/>
          </a:solidFill>
          <a:uFillTx/>
          <a:latin typeface="+mn-lt"/>
          <a:ea typeface="+mn-ea"/>
          <a:cs typeface="+mn-cs"/>
          <a:sym typeface="Times New Roman"/>
        </a:defRPr>
      </a:lvl8pPr>
      <a:lvl9pPr marL="0" marR="0" indent="0" algn="r" defTabSz="414923" latinLnBrk="0">
        <a:lnSpc>
          <a:spcPct val="93000"/>
        </a:lnSpc>
        <a:spcBef>
          <a:spcPts val="0"/>
        </a:spcBef>
        <a:spcAft>
          <a:spcPts val="0"/>
        </a:spcAft>
        <a:buClrTx/>
        <a:buSzTx/>
        <a:buFontTx/>
        <a:buNone/>
        <a:tabLst>
          <a:tab pos="651844" algn="l"/>
          <a:tab pos="1312617" algn="l"/>
          <a:tab pos="1964461" algn="l"/>
        </a:tabLst>
        <a:defRPr sz="1300" b="0" i="0" u="none" strike="noStrike" cap="none" spc="0" baseline="0">
          <a:ln>
            <a:noFill/>
          </a:ln>
          <a:solidFill>
            <a:schemeClr val="tx1"/>
          </a:solidFill>
          <a:uFillTx/>
          <a:latin typeface="+mn-lt"/>
          <a:ea typeface="+mn-ea"/>
          <a:cs typeface="+mn-cs"/>
          <a:sym typeface="Times New Roman"/>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09800" y="3860211"/>
            <a:ext cx="4876800" cy="1347377"/>
          </a:xfrm>
          <a:prstGeom prst="rect">
            <a:avLst/>
          </a:prstGeom>
          <a:no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7093" tIns="27093" rIns="27093" bIns="27093" numCol="1" spcCol="38100" rtlCol="0" anchor="ctr">
            <a:spAutoFit/>
          </a:bodyPr>
          <a:lstStyle/>
          <a:p>
            <a:pPr marL="0" marR="0" indent="0" algn="ctr" defTabSz="587022" rtl="0" fontAlgn="auto" latinLnBrk="0" hangingPunct="0">
              <a:lnSpc>
                <a:spcPct val="100000"/>
              </a:lnSpc>
              <a:spcBef>
                <a:spcPts val="0"/>
              </a:spcBef>
              <a:spcAft>
                <a:spcPts val="0"/>
              </a:spcAft>
              <a:buClrTx/>
              <a:buSzTx/>
              <a:buFontTx/>
              <a:buNone/>
              <a:tabLst/>
            </a:pPr>
            <a:r>
              <a:rPr lang="en-US" sz="3400" dirty="0" smtClean="0">
                <a:solidFill>
                  <a:srgbClr val="000000"/>
                </a:solidFill>
                <a:latin typeface="Helvetica Light"/>
                <a:ea typeface="Helvetica Light"/>
                <a:cs typeface="Helvetica Light"/>
                <a:sym typeface="Helvetica Light"/>
              </a:rPr>
              <a:t>Sales Case Study</a:t>
            </a:r>
          </a:p>
          <a:p>
            <a:pPr marL="0" marR="0" indent="0" algn="ctr" defTabSz="587022" rtl="0" fontAlgn="auto" latinLnBrk="0" hangingPunct="0">
              <a:lnSpc>
                <a:spcPct val="100000"/>
              </a:lnSpc>
              <a:spcBef>
                <a:spcPts val="0"/>
              </a:spcBef>
              <a:spcAft>
                <a:spcPts val="0"/>
              </a:spcAft>
              <a:buClrTx/>
              <a:buSzTx/>
              <a:buFontTx/>
              <a:buNone/>
              <a:tabLst/>
            </a:pPr>
            <a:endParaRPr kumimoji="0" lang="en-US" sz="3400" b="0" i="0" u="none" strike="noStrike" cap="none" spc="0" normalizeH="0" baseline="0" dirty="0">
              <a:ln>
                <a:noFill/>
              </a:ln>
              <a:solidFill>
                <a:srgbClr val="000000"/>
              </a:solidFill>
              <a:effectLst/>
              <a:uFillTx/>
              <a:latin typeface="Helvetica Light"/>
              <a:ea typeface="Helvetica Light"/>
              <a:cs typeface="Helvetica Light"/>
              <a:sym typeface="Helvetica Light"/>
            </a:endParaRPr>
          </a:p>
          <a:p>
            <a:pPr marL="0" marR="0" indent="0" algn="ctr" defTabSz="587022" rtl="0" fontAlgn="auto" latinLnBrk="0" hangingPunct="0">
              <a:lnSpc>
                <a:spcPct val="100000"/>
              </a:lnSpc>
              <a:spcBef>
                <a:spcPts val="0"/>
              </a:spcBef>
              <a:spcAft>
                <a:spcPts val="0"/>
              </a:spcAft>
              <a:buClrTx/>
              <a:buSzTx/>
              <a:buFontTx/>
              <a:buNone/>
              <a:tabLst/>
            </a:pPr>
            <a:r>
              <a:rPr lang="en-US" sz="1600" dirty="0" smtClean="0">
                <a:solidFill>
                  <a:srgbClr val="000000"/>
                </a:solidFill>
                <a:latin typeface="Helvetica Light"/>
                <a:ea typeface="Helvetica Light"/>
                <a:cs typeface="Helvetica Light"/>
                <a:sym typeface="Helvetica Light"/>
              </a:rPr>
              <a:t>By Kin Cheng</a:t>
            </a:r>
            <a:endParaRPr kumimoji="0" lang="en-US" sz="1600" b="0" i="0" u="none" strike="noStrike" cap="none" spc="0" normalizeH="0" baseline="0" dirty="0">
              <a:ln>
                <a:noFill/>
              </a:ln>
              <a:solidFill>
                <a:srgbClr val="000000"/>
              </a:solidFill>
              <a:effectLst/>
              <a:uFillTx/>
              <a:latin typeface="Helvetica Light"/>
              <a:ea typeface="Helvetica Light"/>
              <a:cs typeface="Helvetica Light"/>
              <a:sym typeface="Helvetica Light"/>
            </a:endParaRPr>
          </a:p>
        </p:txBody>
      </p:sp>
    </p:spTree>
    <p:extLst>
      <p:ext uri="{BB962C8B-B14F-4D97-AF65-F5344CB8AC3E}">
        <p14:creationId xmlns:p14="http://schemas.microsoft.com/office/powerpoint/2010/main" val="1600982094"/>
      </p:ext>
    </p:extLst>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28482" y="1159372"/>
            <a:ext cx="7348718" cy="1015663"/>
          </a:xfrm>
          <a:prstGeom prst="rect">
            <a:avLst/>
          </a:prstGeom>
        </p:spPr>
        <p:txBody>
          <a:bodyPr wrap="square">
            <a:spAutoFit/>
          </a:bodyPr>
          <a:lstStyle/>
          <a:p>
            <a:pPr marL="457200" indent="-457200">
              <a:buFont typeface="Arial" pitchFamily="34" charset="0"/>
              <a:buChar char="•"/>
            </a:pPr>
            <a:r>
              <a:rPr lang="en-US" sz="2000" dirty="0" smtClean="0"/>
              <a:t>Merge </a:t>
            </a:r>
            <a:r>
              <a:rPr lang="en-US" sz="2000" dirty="0"/>
              <a:t>“Other division” with the rest</a:t>
            </a:r>
          </a:p>
          <a:p>
            <a:pPr marL="457200" indent="-457200">
              <a:buFont typeface="Arial" pitchFamily="34" charset="0"/>
              <a:buChar char="•"/>
            </a:pPr>
            <a:endParaRPr lang="en-US" sz="2000" dirty="0"/>
          </a:p>
          <a:p>
            <a:pPr marL="457200" indent="-457200">
              <a:buFont typeface="Arial" pitchFamily="34" charset="0"/>
              <a:buChar char="•"/>
            </a:pPr>
            <a:r>
              <a:rPr lang="en-US" sz="2000" dirty="0"/>
              <a:t>Set goals to increase units offered and conversion rates</a:t>
            </a:r>
          </a:p>
        </p:txBody>
      </p:sp>
      <p:sp>
        <p:nvSpPr>
          <p:cNvPr id="4" name="Shape 77"/>
          <p:cNvSpPr/>
          <p:nvPr/>
        </p:nvSpPr>
        <p:spPr>
          <a:xfrm>
            <a:off x="752434" y="228600"/>
            <a:ext cx="7566635" cy="469357"/>
          </a:xfrm>
          <a:prstGeom prst="rect">
            <a:avLst/>
          </a:prstGeom>
          <a:ln w="3175">
            <a:miter lim="400000"/>
          </a:ln>
          <a:extLst>
            <a:ext uri="{C572A759-6A51-4108-AA02-DFA0A04FC94B}">
              <ma14:wrappingTextBoxFlag xmlns="" xmlns:ma14="http://schemas.microsoft.com/office/mac/drawingml/2011/main" val="1"/>
            </a:ext>
          </a:extLst>
        </p:spPr>
        <p:txBody>
          <a:bodyPr lIns="19049" tIns="19049" rIns="19049" bIns="19049" anchor="ctr">
            <a:spAutoFit/>
          </a:bodyPr>
          <a:lstStyle>
            <a:lvl1pPr>
              <a:defRPr>
                <a:solidFill>
                  <a:schemeClr val="accent1">
                    <a:hueOff val="273562"/>
                    <a:satOff val="2937"/>
                    <a:lumOff val="-22233"/>
                  </a:schemeClr>
                </a:solidFill>
                <a:latin typeface="Roboto Black"/>
                <a:ea typeface="Roboto Black"/>
                <a:cs typeface="Roboto Black"/>
                <a:sym typeface="Roboto Black"/>
              </a:defRPr>
            </a:lvl1pPr>
          </a:lstStyle>
          <a:p>
            <a:pPr algn="ctr"/>
            <a:r>
              <a:rPr lang="en-US" sz="2800" dirty="0" smtClean="0"/>
              <a:t>Recommendations</a:t>
            </a:r>
            <a:endParaRPr sz="2800" dirty="0"/>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0750" y="2743200"/>
            <a:ext cx="3624512" cy="34945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a14="http://schemas.microsoft.com/office/drawing/2010/main">
        <mc:Choice Requires="a14">
          <p:sp>
            <p:nvSpPr>
              <p:cNvPr id="2" name="TextBox 1"/>
              <p:cNvSpPr txBox="1"/>
              <p:nvPr/>
            </p:nvSpPr>
            <p:spPr>
              <a:xfrm>
                <a:off x="4648200" y="3571112"/>
                <a:ext cx="3717236"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a:rPr>
                        <m:t>492,585 </m:t>
                      </m:r>
                      <m:r>
                        <a:rPr lang="en-US" sz="1600" b="0" i="1" smtClean="0">
                          <a:latin typeface="Cambria Math"/>
                        </a:rPr>
                        <m:t>𝑢𝑛𝑖𝑡𝑠</m:t>
                      </m:r>
                      <m:r>
                        <a:rPr lang="en-US" sz="1600" b="0" i="1" smtClean="0">
                          <a:latin typeface="Cambria Math"/>
                        </a:rPr>
                        <m:t> </m:t>
                      </m:r>
                      <m:r>
                        <a:rPr lang="en-US" sz="1600" b="0" i="1" smtClean="0">
                          <a:latin typeface="Cambria Math"/>
                        </a:rPr>
                        <m:t>𝑠𝑜𝑙𝑑</m:t>
                      </m:r>
                      <m:r>
                        <a:rPr lang="en-US" sz="1600" b="0" i="1" smtClean="0">
                          <a:latin typeface="Cambria Math"/>
                        </a:rPr>
                        <m:t> ×110%=541,843</m:t>
                      </m:r>
                    </m:oMath>
                  </m:oMathPara>
                </a14:m>
                <a:endParaRPr lang="en-US" sz="1600" dirty="0"/>
              </a:p>
            </p:txBody>
          </p:sp>
        </mc:Choice>
        <mc:Fallback xmlns="">
          <p:sp>
            <p:nvSpPr>
              <p:cNvPr id="2" name="TextBox 1"/>
              <p:cNvSpPr txBox="1">
                <a:spLocks noRot="1" noChangeAspect="1" noMove="1" noResize="1" noEditPoints="1" noAdjustHandles="1" noChangeArrowheads="1" noChangeShapeType="1" noTextEdit="1"/>
              </p:cNvSpPr>
              <p:nvPr/>
            </p:nvSpPr>
            <p:spPr>
              <a:xfrm>
                <a:off x="4648200" y="3571112"/>
                <a:ext cx="3717236" cy="338554"/>
              </a:xfrm>
              <a:prstGeom prst="rect">
                <a:avLst/>
              </a:prstGeom>
              <a:blipFill rotWithShape="1">
                <a:blip r:embed="rId4"/>
                <a:stretch>
                  <a:fillRect t="-5455" r="-985" b="-2363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4648200" y="4139625"/>
                <a:ext cx="4495800" cy="584775"/>
              </a:xfrm>
              <a:prstGeom prst="rect">
                <a:avLst/>
              </a:prstGeom>
              <a:noFill/>
            </p:spPr>
            <p:txBody>
              <a:bodyPr wrap="square" rtlCol="0">
                <a:spAutoFit/>
              </a:bodyPr>
              <a:lstStyle/>
              <a:p>
                <a14:m>
                  <m:oMath xmlns:m="http://schemas.openxmlformats.org/officeDocument/2006/math">
                    <m:r>
                      <a:rPr lang="en-US" sz="1600" b="0" i="1" smtClean="0">
                        <a:latin typeface="Cambria Math"/>
                      </a:rPr>
                      <m:t>0.3048% </m:t>
                    </m:r>
                    <m:r>
                      <a:rPr lang="en-US" sz="1600" b="0" i="1" smtClean="0">
                        <a:latin typeface="Cambria Math"/>
                      </a:rPr>
                      <m:t>𝑐𝑜𝑛𝑣𝑒𝑟𝑠𝑖𝑜𝑛</m:t>
                    </m:r>
                    <m:r>
                      <a:rPr lang="en-US" sz="1600" b="0" i="1" smtClean="0">
                        <a:latin typeface="Cambria Math"/>
                      </a:rPr>
                      <m:t> </m:t>
                    </m:r>
                    <m:r>
                      <a:rPr lang="en-US" sz="1600" b="0" i="1" smtClean="0">
                        <a:latin typeface="Cambria Math"/>
                      </a:rPr>
                      <m:t>𝑟𝑎𝑡𝑒</m:t>
                    </m:r>
                    <m:r>
                      <a:rPr lang="en-US" sz="1600" b="0" i="1" smtClean="0">
                        <a:latin typeface="Cambria Math"/>
                      </a:rPr>
                      <m:t> ×110%=0.3353</m:t>
                    </m:r>
                  </m:oMath>
                </a14:m>
                <a:r>
                  <a:rPr lang="en-US" sz="1600" b="0" dirty="0" smtClean="0">
                    <a:ea typeface="Cambria Math"/>
                  </a:rPr>
                  <a:t>%</a:t>
                </a:r>
              </a:p>
              <a:p>
                <a:r>
                  <a:rPr lang="en-US" sz="1600" dirty="0" smtClean="0"/>
                  <a:t>492,585 units sold </a:t>
                </a:r>
                <a14:m>
                  <m:oMath xmlns:m="http://schemas.openxmlformats.org/officeDocument/2006/math">
                    <m:r>
                      <a:rPr lang="en-US" sz="1600" i="1" smtClean="0">
                        <a:latin typeface="Cambria Math"/>
                        <a:ea typeface="Cambria Math"/>
                      </a:rPr>
                      <m:t>×</m:t>
                    </m:r>
                  </m:oMath>
                </a14:m>
                <a:r>
                  <a:rPr lang="en-US" sz="1600" dirty="0" smtClean="0"/>
                  <a:t> 0.3353% = 541,843</a:t>
                </a:r>
                <a:endParaRPr lang="en-US" sz="1600" dirty="0"/>
              </a:p>
            </p:txBody>
          </p:sp>
        </mc:Choice>
        <mc:Fallback xmlns="">
          <p:sp>
            <p:nvSpPr>
              <p:cNvPr id="7" name="TextBox 6"/>
              <p:cNvSpPr txBox="1">
                <a:spLocks noRot="1" noChangeAspect="1" noMove="1" noResize="1" noEditPoints="1" noAdjustHandles="1" noChangeArrowheads="1" noChangeShapeType="1" noTextEdit="1"/>
              </p:cNvSpPr>
              <p:nvPr/>
            </p:nvSpPr>
            <p:spPr>
              <a:xfrm>
                <a:off x="4648200" y="4139625"/>
                <a:ext cx="4495800" cy="584775"/>
              </a:xfrm>
              <a:prstGeom prst="rect">
                <a:avLst/>
              </a:prstGeom>
              <a:blipFill rotWithShape="1">
                <a:blip r:embed="rId5"/>
                <a:stretch>
                  <a:fillRect l="-814" t="-3125" b="-12500"/>
                </a:stretch>
              </a:blipFill>
            </p:spPr>
            <p:txBody>
              <a:bodyPr/>
              <a:lstStyle/>
              <a:p>
                <a:r>
                  <a:rPr lang="en-US">
                    <a:noFill/>
                  </a:rPr>
                  <a:t> </a:t>
                </a:r>
              </a:p>
            </p:txBody>
          </p:sp>
        </mc:Fallback>
      </mc:AlternateContent>
      <p:sp>
        <p:nvSpPr>
          <p:cNvPr id="8" name="Rectangle 7"/>
          <p:cNvSpPr/>
          <p:nvPr/>
        </p:nvSpPr>
        <p:spPr>
          <a:xfrm>
            <a:off x="5295997" y="2854018"/>
            <a:ext cx="2421641" cy="400110"/>
          </a:xfrm>
          <a:prstGeom prst="rect">
            <a:avLst/>
          </a:prstGeom>
        </p:spPr>
        <p:txBody>
          <a:bodyPr wrap="square">
            <a:spAutoFit/>
          </a:bodyPr>
          <a:lstStyle/>
          <a:p>
            <a:pPr algn="ctr"/>
            <a:r>
              <a:rPr lang="en-US" sz="2000" dirty="0" smtClean="0"/>
              <a:t>Sales goals</a:t>
            </a:r>
            <a:endParaRPr lang="en-US" sz="2000" dirty="0"/>
          </a:p>
        </p:txBody>
      </p:sp>
    </p:spTree>
    <p:extLst>
      <p:ext uri="{BB962C8B-B14F-4D97-AF65-F5344CB8AC3E}">
        <p14:creationId xmlns:p14="http://schemas.microsoft.com/office/powerpoint/2010/main" val="396322698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75"/>
          <p:cNvSpPr/>
          <p:nvPr/>
        </p:nvSpPr>
        <p:spPr>
          <a:xfrm>
            <a:off x="381000" y="1312261"/>
            <a:ext cx="8458200" cy="4890183"/>
          </a:xfrm>
          <a:prstGeom prst="rect">
            <a:avLst/>
          </a:prstGeom>
          <a:ln w="3175">
            <a:miter lim="400000"/>
          </a:ln>
          <a:extLst>
            <a:ext uri="{C572A759-6A51-4108-AA02-DFA0A04FC94B}">
              <ma14:wrappingTextBoxFlag xmlns="" xmlns:ma14="http://schemas.microsoft.com/office/mac/drawingml/2011/main" val="1"/>
            </a:ext>
          </a:extLst>
        </p:spPr>
        <p:txBody>
          <a:bodyPr wrap="square" lIns="19049" tIns="19049" rIns="19049" bIns="19049" anchor="ctr">
            <a:spAutoFit/>
          </a:bodyPr>
          <a:lstStyle>
            <a:lvl1pPr algn="l" defTabSz="590133">
              <a:lnSpc>
                <a:spcPct val="93000"/>
              </a:lnSpc>
              <a:tabLst>
                <a:tab pos="927100" algn="l"/>
                <a:tab pos="1866900" algn="l"/>
              </a:tabLst>
              <a:defRPr sz="1600">
                <a:solidFill>
                  <a:srgbClr val="53585F"/>
                </a:solidFill>
                <a:latin typeface="Roboto Regular"/>
                <a:ea typeface="Roboto Regular"/>
                <a:cs typeface="Roboto Regular"/>
                <a:sym typeface="Roboto Regular"/>
              </a:defRPr>
            </a:lvl1pPr>
          </a:lstStyle>
          <a:p>
            <a:pPr marL="342900" indent="-342900">
              <a:buAutoNum type="arabicPeriod"/>
            </a:pPr>
            <a:r>
              <a:rPr lang="en-US" b="1" dirty="0" smtClean="0">
                <a:latin typeface="+mj-lt"/>
              </a:rPr>
              <a:t> Gather expense </a:t>
            </a:r>
            <a:r>
              <a:rPr lang="en-US" b="1" dirty="0">
                <a:latin typeface="+mj-lt"/>
              </a:rPr>
              <a:t>and profits </a:t>
            </a:r>
            <a:r>
              <a:rPr lang="en-US" b="1" dirty="0" smtClean="0">
                <a:latin typeface="+mj-lt"/>
              </a:rPr>
              <a:t>data for </a:t>
            </a:r>
            <a:r>
              <a:rPr lang="en-US" b="1" dirty="0">
                <a:latin typeface="+mj-lt"/>
              </a:rPr>
              <a:t>each product</a:t>
            </a:r>
          </a:p>
          <a:p>
            <a:pPr marL="742950" lvl="1" indent="-285750">
              <a:buFont typeface="Arial" pitchFamily="34" charset="0"/>
              <a:buChar char="•"/>
            </a:pPr>
            <a:r>
              <a:rPr lang="en-US" sz="1600" dirty="0" smtClean="0">
                <a:latin typeface="+mj-lt"/>
              </a:rPr>
              <a:t>Without</a:t>
            </a:r>
            <a:r>
              <a:rPr lang="en-US" sz="1600" baseline="0" dirty="0" smtClean="0">
                <a:latin typeface="+mj-lt"/>
              </a:rPr>
              <a:t> product expenses, we are not able to measure profitability. </a:t>
            </a:r>
          </a:p>
          <a:p>
            <a:pPr marL="742950" lvl="1" indent="-285750">
              <a:buFont typeface="Arial" pitchFamily="34" charset="0"/>
              <a:buChar char="•"/>
            </a:pPr>
            <a:r>
              <a:rPr lang="en-US" sz="1600" dirty="0" smtClean="0">
                <a:latin typeface="+mj-lt"/>
              </a:rPr>
              <a:t>Revenue by full-time employees (FTEs)</a:t>
            </a:r>
            <a:endParaRPr lang="en-US" sz="1600" baseline="0" dirty="0" smtClean="0">
              <a:latin typeface="+mj-lt"/>
            </a:endParaRPr>
          </a:p>
          <a:p>
            <a:pPr marL="742950" lvl="1" indent="-285750">
              <a:buFont typeface="Arial" pitchFamily="34" charset="0"/>
              <a:buChar char="•"/>
            </a:pPr>
            <a:endParaRPr lang="en-US" sz="1600" dirty="0" smtClean="0">
              <a:latin typeface="+mj-lt"/>
            </a:endParaRPr>
          </a:p>
          <a:p>
            <a:pPr marL="342900" indent="-342900">
              <a:buAutoNum type="arabicPeriod"/>
            </a:pPr>
            <a:r>
              <a:rPr lang="en-US" b="1" dirty="0" smtClean="0">
                <a:latin typeface="+mj-lt"/>
              </a:rPr>
              <a:t>Customer satisfaction </a:t>
            </a:r>
            <a:r>
              <a:rPr lang="en-US" b="1" dirty="0">
                <a:latin typeface="+mj-lt"/>
              </a:rPr>
              <a:t>for divisions and channels</a:t>
            </a:r>
          </a:p>
          <a:p>
            <a:pPr marL="742950" lvl="1" indent="-285750">
              <a:buFont typeface="Arial" pitchFamily="34" charset="0"/>
              <a:buChar char="•"/>
            </a:pPr>
            <a:r>
              <a:rPr lang="en-US" sz="1600" dirty="0" smtClean="0">
                <a:latin typeface="+mj-lt"/>
              </a:rPr>
              <a:t>Measuring</a:t>
            </a:r>
            <a:r>
              <a:rPr lang="en-US" sz="1600" baseline="0" dirty="0" smtClean="0">
                <a:latin typeface="+mj-lt"/>
              </a:rPr>
              <a:t> the client experience can help identify pain-points and </a:t>
            </a:r>
            <a:r>
              <a:rPr lang="en-US" sz="1600" dirty="0" smtClean="0">
                <a:solidFill>
                  <a:srgbClr val="53585F"/>
                </a:solidFill>
                <a:latin typeface="+mj-lt"/>
                <a:ea typeface="Roboto Regular"/>
                <a:cs typeface="Roboto Regular"/>
                <a:sym typeface="Roboto Regular"/>
              </a:rPr>
              <a:t>opportunities.</a:t>
            </a:r>
          </a:p>
          <a:p>
            <a:pPr marL="742950" lvl="1" indent="-285750">
              <a:buFont typeface="Arial" pitchFamily="34" charset="0"/>
              <a:buChar char="•"/>
            </a:pPr>
            <a:endParaRPr lang="en-US" sz="1600" dirty="0">
              <a:solidFill>
                <a:srgbClr val="53585F"/>
              </a:solidFill>
              <a:latin typeface="+mj-lt"/>
              <a:ea typeface="Roboto Regular"/>
              <a:cs typeface="Roboto Regular"/>
              <a:sym typeface="Roboto Regular"/>
            </a:endParaRPr>
          </a:p>
          <a:p>
            <a:pPr marL="342900" indent="-342900">
              <a:buAutoNum type="arabicPeriod"/>
            </a:pPr>
            <a:r>
              <a:rPr lang="en-US" b="1" dirty="0" smtClean="0">
                <a:latin typeface="+mj-lt"/>
              </a:rPr>
              <a:t>Additional data is required for seasonality </a:t>
            </a:r>
            <a:r>
              <a:rPr lang="en-US" b="1" dirty="0">
                <a:latin typeface="+mj-lt"/>
              </a:rPr>
              <a:t>and </a:t>
            </a:r>
            <a:r>
              <a:rPr lang="en-US" b="1" dirty="0" smtClean="0">
                <a:latin typeface="+mj-lt"/>
              </a:rPr>
              <a:t>trends analysis</a:t>
            </a:r>
            <a:endParaRPr lang="en-US" b="1" dirty="0">
              <a:latin typeface="+mj-lt"/>
            </a:endParaRPr>
          </a:p>
          <a:p>
            <a:pPr marL="800100" lvl="1" indent="-342900">
              <a:buFont typeface="Arial" pitchFamily="34" charset="0"/>
              <a:buChar char="•"/>
            </a:pPr>
            <a:r>
              <a:rPr lang="en-US" sz="1600" dirty="0" smtClean="0">
                <a:latin typeface="+mj-lt"/>
              </a:rPr>
              <a:t>This data set is limited to six days of the year. </a:t>
            </a:r>
          </a:p>
          <a:p>
            <a:pPr marL="800100" lvl="1" indent="-342900">
              <a:buFont typeface="Arial" pitchFamily="34" charset="0"/>
              <a:buChar char="•"/>
            </a:pPr>
            <a:r>
              <a:rPr lang="en-US" sz="1600" dirty="0" smtClean="0">
                <a:latin typeface="+mj-lt"/>
              </a:rPr>
              <a:t>A</a:t>
            </a:r>
            <a:r>
              <a:rPr lang="en-US" sz="1600" baseline="0" dirty="0" smtClean="0">
                <a:latin typeface="+mj-lt"/>
              </a:rPr>
              <a:t> time series analysis can help identify trends and seasonality in our sales.</a:t>
            </a:r>
          </a:p>
          <a:p>
            <a:pPr marL="800100" lvl="1" indent="-342900">
              <a:buFont typeface="Arial" pitchFamily="34" charset="0"/>
              <a:buChar char="•"/>
            </a:pPr>
            <a:endParaRPr lang="en-US" sz="1600" dirty="0" smtClean="0">
              <a:latin typeface="+mj-lt"/>
            </a:endParaRPr>
          </a:p>
          <a:p>
            <a:pPr marL="342900" indent="-342900">
              <a:buAutoNum type="arabicPeriod"/>
            </a:pPr>
            <a:r>
              <a:rPr lang="en-US" b="1" dirty="0">
                <a:latin typeface="+mj-lt"/>
              </a:rPr>
              <a:t>How many opportunities were there to offer units to customers</a:t>
            </a:r>
          </a:p>
          <a:p>
            <a:pPr marL="800100" lvl="1" indent="-342900">
              <a:buFont typeface="Arial" pitchFamily="34" charset="0"/>
              <a:buChar char="•"/>
            </a:pPr>
            <a:r>
              <a:rPr lang="en-US" sz="1600" dirty="0" smtClean="0">
                <a:latin typeface="+mj-lt"/>
              </a:rPr>
              <a:t>If this was a call center, how many total calls did our employees take?</a:t>
            </a:r>
          </a:p>
          <a:p>
            <a:pPr marL="800100" lvl="1" indent="-342900">
              <a:buFont typeface="Arial" pitchFamily="34" charset="0"/>
              <a:buChar char="•"/>
            </a:pPr>
            <a:r>
              <a:rPr lang="en-US" sz="1600" dirty="0" smtClean="0">
                <a:latin typeface="+mj-lt"/>
              </a:rPr>
              <a:t>Can help track employee performance and identify training opportunities</a:t>
            </a:r>
            <a:endParaRPr lang="en-US" sz="1600" baseline="0" dirty="0" smtClean="0">
              <a:latin typeface="+mj-lt"/>
            </a:endParaRPr>
          </a:p>
          <a:p>
            <a:pPr marL="800100" lvl="1" indent="-342900">
              <a:buFont typeface="Arial" pitchFamily="34" charset="0"/>
              <a:buChar char="•"/>
            </a:pPr>
            <a:endParaRPr lang="en-US" sz="1600" dirty="0" smtClean="0">
              <a:latin typeface="+mj-lt"/>
            </a:endParaRPr>
          </a:p>
          <a:p>
            <a:pPr marL="342900" indent="-342900">
              <a:buAutoNum type="arabicPeriod"/>
            </a:pPr>
            <a:r>
              <a:rPr lang="en-US" b="1" dirty="0">
                <a:latin typeface="+mj-lt"/>
              </a:rPr>
              <a:t>Sales and operational goals to measure business impact</a:t>
            </a:r>
          </a:p>
          <a:p>
            <a:pPr marL="800100" lvl="1" indent="-342900">
              <a:buFont typeface="Arial" pitchFamily="34" charset="0"/>
              <a:buChar char="•"/>
            </a:pPr>
            <a:r>
              <a:rPr lang="en-US" sz="1600" dirty="0" smtClean="0">
                <a:latin typeface="+mj-lt"/>
              </a:rPr>
              <a:t>What</a:t>
            </a:r>
            <a:r>
              <a:rPr lang="en-US" sz="1600" baseline="0" dirty="0" smtClean="0">
                <a:latin typeface="+mj-lt"/>
              </a:rPr>
              <a:t> are our enterprise goals and how can we turn these sales figures into KPI’s?</a:t>
            </a:r>
          </a:p>
          <a:p>
            <a:pPr marL="800100" lvl="1" indent="-342900">
              <a:buFont typeface="Arial" pitchFamily="34" charset="0"/>
              <a:buChar char="•"/>
            </a:pPr>
            <a:endParaRPr lang="en-US" sz="1600" dirty="0" smtClean="0">
              <a:latin typeface="+mj-lt"/>
            </a:endParaRPr>
          </a:p>
          <a:p>
            <a:pPr marL="342900" indent="-342900">
              <a:buAutoNum type="arabicPeriod"/>
            </a:pPr>
            <a:r>
              <a:rPr lang="en-US" b="1" dirty="0">
                <a:latin typeface="+mj-lt"/>
              </a:rPr>
              <a:t>Economic and demographic data </a:t>
            </a:r>
          </a:p>
          <a:p>
            <a:pPr marL="800100" lvl="1" indent="-342900">
              <a:buFont typeface="Arial" pitchFamily="34" charset="0"/>
              <a:buChar char="•"/>
            </a:pPr>
            <a:r>
              <a:rPr lang="en-US" dirty="0" smtClean="0">
                <a:latin typeface="+mj-lt"/>
              </a:rPr>
              <a:t>Regional analysis of each market can maximum growth potential of each product.</a:t>
            </a:r>
          </a:p>
        </p:txBody>
      </p:sp>
      <p:sp>
        <p:nvSpPr>
          <p:cNvPr id="5" name="Shape 77"/>
          <p:cNvSpPr/>
          <p:nvPr/>
        </p:nvSpPr>
        <p:spPr>
          <a:xfrm>
            <a:off x="752434" y="228600"/>
            <a:ext cx="7566635" cy="469357"/>
          </a:xfrm>
          <a:prstGeom prst="rect">
            <a:avLst/>
          </a:prstGeom>
          <a:ln w="3175">
            <a:miter lim="400000"/>
          </a:ln>
          <a:extLst>
            <a:ext uri="{C572A759-6A51-4108-AA02-DFA0A04FC94B}">
              <ma14:wrappingTextBoxFlag xmlns="" xmlns:ma14="http://schemas.microsoft.com/office/mac/drawingml/2011/main" val="1"/>
            </a:ext>
          </a:extLst>
        </p:spPr>
        <p:txBody>
          <a:bodyPr lIns="19049" tIns="19049" rIns="19049" bIns="19049" anchor="ctr">
            <a:spAutoFit/>
          </a:bodyPr>
          <a:lstStyle>
            <a:lvl1pPr>
              <a:defRPr>
                <a:solidFill>
                  <a:schemeClr val="accent1">
                    <a:hueOff val="273562"/>
                    <a:satOff val="2937"/>
                    <a:lumOff val="-22233"/>
                  </a:schemeClr>
                </a:solidFill>
                <a:latin typeface="Roboto Black"/>
                <a:ea typeface="Roboto Black"/>
                <a:cs typeface="Roboto Black"/>
                <a:sym typeface="Roboto Black"/>
              </a:defRPr>
            </a:lvl1pPr>
          </a:lstStyle>
          <a:p>
            <a:pPr algn="ctr"/>
            <a:r>
              <a:rPr lang="en-US" sz="2800" dirty="0" smtClean="0"/>
              <a:t>Next Steps</a:t>
            </a:r>
            <a:endParaRPr sz="2800" dirty="0"/>
          </a:p>
        </p:txBody>
      </p:sp>
    </p:spTree>
    <p:extLst>
      <p:ext uri="{BB962C8B-B14F-4D97-AF65-F5344CB8AC3E}">
        <p14:creationId xmlns:p14="http://schemas.microsoft.com/office/powerpoint/2010/main" val="92140434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77"/>
          <p:cNvSpPr/>
          <p:nvPr/>
        </p:nvSpPr>
        <p:spPr>
          <a:xfrm>
            <a:off x="752434" y="228600"/>
            <a:ext cx="7566635" cy="469357"/>
          </a:xfrm>
          <a:prstGeom prst="rect">
            <a:avLst/>
          </a:prstGeom>
          <a:ln w="3175">
            <a:miter lim="400000"/>
          </a:ln>
          <a:extLst>
            <a:ext uri="{C572A759-6A51-4108-AA02-DFA0A04FC94B}">
              <ma14:wrappingTextBoxFlag xmlns="" xmlns:ma14="http://schemas.microsoft.com/office/mac/drawingml/2011/main" val="1"/>
            </a:ext>
          </a:extLst>
        </p:spPr>
        <p:txBody>
          <a:bodyPr lIns="19049" tIns="19049" rIns="19049" bIns="19049" anchor="ctr">
            <a:spAutoFit/>
          </a:bodyPr>
          <a:lstStyle>
            <a:lvl1pPr>
              <a:defRPr>
                <a:solidFill>
                  <a:schemeClr val="accent1">
                    <a:hueOff val="273562"/>
                    <a:satOff val="2937"/>
                    <a:lumOff val="-22233"/>
                  </a:schemeClr>
                </a:solidFill>
                <a:latin typeface="Roboto Black"/>
                <a:ea typeface="Roboto Black"/>
                <a:cs typeface="Roboto Black"/>
                <a:sym typeface="Roboto Black"/>
              </a:defRPr>
            </a:lvl1pPr>
          </a:lstStyle>
          <a:p>
            <a:pPr algn="ctr"/>
            <a:r>
              <a:rPr lang="en-US" sz="2800" dirty="0" smtClean="0"/>
              <a:t>Appendix – Division and Sales</a:t>
            </a:r>
            <a:endParaRPr sz="2800" dirty="0"/>
          </a:p>
        </p:txBody>
      </p:sp>
      <p:pic>
        <p:nvPicPr>
          <p:cNvPr id="717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8688" y="1214438"/>
            <a:ext cx="7286625" cy="4429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9647329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77"/>
          <p:cNvSpPr/>
          <p:nvPr/>
        </p:nvSpPr>
        <p:spPr>
          <a:xfrm>
            <a:off x="752434" y="228600"/>
            <a:ext cx="7566635" cy="469357"/>
          </a:xfrm>
          <a:prstGeom prst="rect">
            <a:avLst/>
          </a:prstGeom>
          <a:ln w="3175">
            <a:miter lim="400000"/>
          </a:ln>
          <a:extLst>
            <a:ext uri="{C572A759-6A51-4108-AA02-DFA0A04FC94B}">
              <ma14:wrappingTextBoxFlag xmlns="" xmlns:ma14="http://schemas.microsoft.com/office/mac/drawingml/2011/main" val="1"/>
            </a:ext>
          </a:extLst>
        </p:spPr>
        <p:txBody>
          <a:bodyPr lIns="19049" tIns="19049" rIns="19049" bIns="19049" anchor="ctr">
            <a:spAutoFit/>
          </a:bodyPr>
          <a:lstStyle>
            <a:lvl1pPr>
              <a:defRPr>
                <a:solidFill>
                  <a:schemeClr val="accent1">
                    <a:hueOff val="273562"/>
                    <a:satOff val="2937"/>
                    <a:lumOff val="-22233"/>
                  </a:schemeClr>
                </a:solidFill>
                <a:latin typeface="Roboto Black"/>
                <a:ea typeface="Roboto Black"/>
                <a:cs typeface="Roboto Black"/>
                <a:sym typeface="Roboto Black"/>
              </a:defRPr>
            </a:lvl1pPr>
          </a:lstStyle>
          <a:p>
            <a:pPr algn="ctr"/>
            <a:r>
              <a:rPr lang="en-US" sz="2800" dirty="0" smtClean="0"/>
              <a:t>Appendix - Products</a:t>
            </a:r>
            <a:endParaRPr sz="2800" dirty="0"/>
          </a:p>
        </p:txBody>
      </p:sp>
      <p:pic>
        <p:nvPicPr>
          <p:cNvPr id="819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6350" y="1438275"/>
            <a:ext cx="6591300" cy="3981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3435681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77"/>
          <p:cNvSpPr/>
          <p:nvPr/>
        </p:nvSpPr>
        <p:spPr>
          <a:xfrm>
            <a:off x="752434" y="228600"/>
            <a:ext cx="7566635" cy="469357"/>
          </a:xfrm>
          <a:prstGeom prst="rect">
            <a:avLst/>
          </a:prstGeom>
          <a:ln w="3175">
            <a:miter lim="400000"/>
          </a:ln>
          <a:extLst>
            <a:ext uri="{C572A759-6A51-4108-AA02-DFA0A04FC94B}">
              <ma14:wrappingTextBoxFlag xmlns="" xmlns:ma14="http://schemas.microsoft.com/office/mac/drawingml/2011/main" val="1"/>
            </a:ext>
          </a:extLst>
        </p:spPr>
        <p:txBody>
          <a:bodyPr lIns="19049" tIns="19049" rIns="19049" bIns="19049" anchor="ctr">
            <a:spAutoFit/>
          </a:bodyPr>
          <a:lstStyle>
            <a:lvl1pPr>
              <a:defRPr>
                <a:solidFill>
                  <a:schemeClr val="accent1">
                    <a:hueOff val="273562"/>
                    <a:satOff val="2937"/>
                    <a:lumOff val="-22233"/>
                  </a:schemeClr>
                </a:solidFill>
                <a:latin typeface="Roboto Black"/>
                <a:ea typeface="Roboto Black"/>
                <a:cs typeface="Roboto Black"/>
                <a:sym typeface="Roboto Black"/>
              </a:defRPr>
            </a:lvl1pPr>
          </a:lstStyle>
          <a:p>
            <a:pPr algn="ctr"/>
            <a:r>
              <a:rPr lang="en-US" sz="2800" dirty="0" smtClean="0"/>
              <a:t>The dataset</a:t>
            </a:r>
            <a:endParaRPr sz="2800" dirty="0"/>
          </a:p>
        </p:txBody>
      </p:sp>
      <p:pic>
        <p:nvPicPr>
          <p:cNvPr id="1024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6275" y="2381250"/>
            <a:ext cx="7791450" cy="3867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Shape 75"/>
          <p:cNvSpPr/>
          <p:nvPr/>
        </p:nvSpPr>
        <p:spPr>
          <a:xfrm>
            <a:off x="1514434" y="1217055"/>
            <a:ext cx="3286166" cy="897167"/>
          </a:xfrm>
          <a:prstGeom prst="rect">
            <a:avLst/>
          </a:prstGeom>
          <a:ln w="3175">
            <a:miter lim="400000"/>
          </a:ln>
          <a:extLst>
            <a:ext uri="{C572A759-6A51-4108-AA02-DFA0A04FC94B}">
              <ma14:wrappingTextBoxFlag xmlns="" xmlns:ma14="http://schemas.microsoft.com/office/mac/drawingml/2011/main" val="1"/>
            </a:ext>
          </a:extLst>
        </p:spPr>
        <p:txBody>
          <a:bodyPr wrap="square" lIns="19049" tIns="19049" rIns="19049" bIns="19049" anchor="ctr">
            <a:spAutoFit/>
          </a:bodyPr>
          <a:lstStyle>
            <a:lvl1pPr algn="l" defTabSz="590133">
              <a:lnSpc>
                <a:spcPct val="93000"/>
              </a:lnSpc>
              <a:tabLst>
                <a:tab pos="927100" algn="l"/>
                <a:tab pos="1866900" algn="l"/>
              </a:tabLst>
              <a:defRPr sz="1600">
                <a:solidFill>
                  <a:srgbClr val="53585F"/>
                </a:solidFill>
                <a:latin typeface="Roboto Regular"/>
                <a:ea typeface="Roboto Regular"/>
                <a:cs typeface="Roboto Regular"/>
                <a:sym typeface="Roboto Regular"/>
              </a:defRPr>
            </a:lvl1pPr>
          </a:lstStyle>
          <a:p>
            <a:r>
              <a:rPr lang="en-US" sz="2000" dirty="0" smtClean="0"/>
              <a:t>4 Divisions</a:t>
            </a:r>
          </a:p>
          <a:p>
            <a:r>
              <a:rPr lang="en-US" sz="2000" dirty="0" smtClean="0"/>
              <a:t>4 Sales channels</a:t>
            </a:r>
          </a:p>
          <a:p>
            <a:r>
              <a:rPr lang="en-US" sz="2000" dirty="0" smtClean="0"/>
              <a:t>14 Products</a:t>
            </a:r>
            <a:endParaRPr sz="2000" dirty="0"/>
          </a:p>
        </p:txBody>
      </p:sp>
      <p:sp>
        <p:nvSpPr>
          <p:cNvPr id="6" name="Shape 75"/>
          <p:cNvSpPr/>
          <p:nvPr/>
        </p:nvSpPr>
        <p:spPr>
          <a:xfrm>
            <a:off x="4881116" y="1183321"/>
            <a:ext cx="3881884" cy="897167"/>
          </a:xfrm>
          <a:prstGeom prst="rect">
            <a:avLst/>
          </a:prstGeom>
          <a:ln w="3175">
            <a:miter lim="400000"/>
          </a:ln>
          <a:extLst>
            <a:ext uri="{C572A759-6A51-4108-AA02-DFA0A04FC94B}">
              <ma14:wrappingTextBoxFlag xmlns="" xmlns:ma14="http://schemas.microsoft.com/office/mac/drawingml/2011/main" val="1"/>
            </a:ext>
          </a:extLst>
        </p:spPr>
        <p:txBody>
          <a:bodyPr wrap="square" lIns="19049" tIns="19049" rIns="19049" bIns="19049" anchor="ctr">
            <a:spAutoFit/>
          </a:bodyPr>
          <a:lstStyle>
            <a:lvl1pPr algn="l" defTabSz="590133">
              <a:lnSpc>
                <a:spcPct val="93000"/>
              </a:lnSpc>
              <a:tabLst>
                <a:tab pos="927100" algn="l"/>
                <a:tab pos="1866900" algn="l"/>
              </a:tabLst>
              <a:defRPr sz="1600">
                <a:solidFill>
                  <a:srgbClr val="53585F"/>
                </a:solidFill>
                <a:latin typeface="Roboto Regular"/>
                <a:ea typeface="Roboto Regular"/>
                <a:cs typeface="Roboto Regular"/>
                <a:sym typeface="Roboto Regular"/>
              </a:defRPr>
            </a:lvl1pPr>
          </a:lstStyle>
          <a:p>
            <a:r>
              <a:rPr lang="en-US" sz="2000" dirty="0" smtClean="0"/>
              <a:t>Units offered: 161.6m</a:t>
            </a:r>
          </a:p>
          <a:p>
            <a:r>
              <a:rPr lang="en-US" sz="2000" dirty="0" smtClean="0"/>
              <a:t>Units sold: 493k</a:t>
            </a:r>
          </a:p>
          <a:p>
            <a:r>
              <a:rPr lang="en-US" sz="2000" dirty="0" smtClean="0"/>
              <a:t>Total Revenue: 48.9m</a:t>
            </a:r>
            <a:endParaRPr sz="2000" dirty="0"/>
          </a:p>
        </p:txBody>
      </p:sp>
    </p:spTree>
    <p:extLst>
      <p:ext uri="{BB962C8B-B14F-4D97-AF65-F5344CB8AC3E}">
        <p14:creationId xmlns:p14="http://schemas.microsoft.com/office/powerpoint/2010/main" val="4101580126"/>
      </p:ext>
    </p:extLst>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hape 77"/>
          <p:cNvSpPr/>
          <p:nvPr/>
        </p:nvSpPr>
        <p:spPr>
          <a:xfrm>
            <a:off x="752434" y="228600"/>
            <a:ext cx="7566635" cy="469357"/>
          </a:xfrm>
          <a:prstGeom prst="rect">
            <a:avLst/>
          </a:prstGeom>
          <a:ln w="3175">
            <a:miter lim="400000"/>
          </a:ln>
          <a:extLst>
            <a:ext uri="{C572A759-6A51-4108-AA02-DFA0A04FC94B}">
              <ma14:wrappingTextBoxFlag xmlns="" xmlns:ma14="http://schemas.microsoft.com/office/mac/drawingml/2011/main" val="1"/>
            </a:ext>
          </a:extLst>
        </p:spPr>
        <p:txBody>
          <a:bodyPr lIns="19049" tIns="19049" rIns="19049" bIns="19049" anchor="ctr">
            <a:spAutoFit/>
          </a:bodyPr>
          <a:lstStyle>
            <a:lvl1pPr>
              <a:defRPr>
                <a:solidFill>
                  <a:schemeClr val="accent1">
                    <a:hueOff val="273562"/>
                    <a:satOff val="2937"/>
                    <a:lumOff val="-22233"/>
                  </a:schemeClr>
                </a:solidFill>
                <a:latin typeface="Roboto Black"/>
                <a:ea typeface="Roboto Black"/>
                <a:cs typeface="Roboto Black"/>
                <a:sym typeface="Roboto Black"/>
              </a:defRPr>
            </a:lvl1pPr>
          </a:lstStyle>
          <a:p>
            <a:pPr algn="ctr"/>
            <a:r>
              <a:rPr lang="en-US" sz="2800" dirty="0" smtClean="0"/>
              <a:t>Products</a:t>
            </a:r>
            <a:endParaRPr sz="2800" dirty="0"/>
          </a:p>
        </p:txBody>
      </p:sp>
      <p:sp>
        <p:nvSpPr>
          <p:cNvPr id="7" name="Shape 75"/>
          <p:cNvSpPr/>
          <p:nvPr/>
        </p:nvSpPr>
        <p:spPr>
          <a:xfrm>
            <a:off x="752434" y="1047795"/>
            <a:ext cx="7705766" cy="839972"/>
          </a:xfrm>
          <a:prstGeom prst="rect">
            <a:avLst/>
          </a:prstGeom>
          <a:ln w="3175">
            <a:miter lim="400000"/>
          </a:ln>
          <a:extLst>
            <a:ext uri="{C572A759-6A51-4108-AA02-DFA0A04FC94B}">
              <ma14:wrappingTextBoxFlag xmlns="" xmlns:ma14="http://schemas.microsoft.com/office/mac/drawingml/2011/main" val="1"/>
            </a:ext>
          </a:extLst>
        </p:spPr>
        <p:txBody>
          <a:bodyPr wrap="square" lIns="19049" tIns="19049" rIns="19049" bIns="19049" anchor="ctr">
            <a:spAutoFit/>
          </a:bodyPr>
          <a:lstStyle>
            <a:lvl1pPr algn="l" defTabSz="590133">
              <a:lnSpc>
                <a:spcPct val="93000"/>
              </a:lnSpc>
              <a:tabLst>
                <a:tab pos="927100" algn="l"/>
                <a:tab pos="1866900" algn="l"/>
              </a:tabLst>
              <a:defRPr sz="1600">
                <a:solidFill>
                  <a:srgbClr val="53585F"/>
                </a:solidFill>
                <a:latin typeface="Roboto Regular"/>
                <a:ea typeface="Roboto Regular"/>
                <a:cs typeface="Roboto Regular"/>
                <a:sym typeface="Roboto Regular"/>
              </a:defRPr>
            </a:lvl1pPr>
          </a:lstStyle>
          <a:p>
            <a:pPr algn="ctr"/>
            <a:r>
              <a:rPr lang="en-US" sz="2800" dirty="0" smtClean="0"/>
              <a:t>Top three products accounts for </a:t>
            </a:r>
            <a:r>
              <a:rPr lang="en-US" sz="2800" dirty="0" smtClean="0">
                <a:solidFill>
                  <a:srgbClr val="FF0000"/>
                </a:solidFill>
              </a:rPr>
              <a:t>87.3%</a:t>
            </a:r>
            <a:r>
              <a:rPr lang="en-US" sz="2800" dirty="0" smtClean="0"/>
              <a:t> of total units sold and </a:t>
            </a:r>
            <a:r>
              <a:rPr lang="en-US" sz="2800" dirty="0" smtClean="0">
                <a:solidFill>
                  <a:srgbClr val="FF0000"/>
                </a:solidFill>
              </a:rPr>
              <a:t>87.4% </a:t>
            </a:r>
            <a:r>
              <a:rPr lang="en-US" sz="2800" dirty="0" smtClean="0"/>
              <a:t>of total revenue</a:t>
            </a:r>
            <a:endParaRPr sz="2800" dirty="0"/>
          </a:p>
        </p:txBody>
      </p:sp>
      <p:pic>
        <p:nvPicPr>
          <p:cNvPr id="1037"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4609" y="2209800"/>
            <a:ext cx="8424591" cy="4471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651092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hape 75"/>
          <p:cNvSpPr/>
          <p:nvPr/>
        </p:nvSpPr>
        <p:spPr>
          <a:xfrm>
            <a:off x="752434" y="1047795"/>
            <a:ext cx="7705766" cy="839972"/>
          </a:xfrm>
          <a:prstGeom prst="rect">
            <a:avLst/>
          </a:prstGeom>
          <a:ln w="3175">
            <a:miter lim="400000"/>
          </a:ln>
          <a:extLst>
            <a:ext uri="{C572A759-6A51-4108-AA02-DFA0A04FC94B}">
              <ma14:wrappingTextBoxFlag xmlns="" xmlns:ma14="http://schemas.microsoft.com/office/mac/drawingml/2011/main" val="1"/>
            </a:ext>
          </a:extLst>
        </p:spPr>
        <p:txBody>
          <a:bodyPr wrap="square" lIns="19049" tIns="19049" rIns="19049" bIns="19049" anchor="ctr">
            <a:spAutoFit/>
          </a:bodyPr>
          <a:lstStyle>
            <a:lvl1pPr algn="l" defTabSz="590133">
              <a:lnSpc>
                <a:spcPct val="93000"/>
              </a:lnSpc>
              <a:tabLst>
                <a:tab pos="927100" algn="l"/>
                <a:tab pos="1866900" algn="l"/>
              </a:tabLst>
              <a:defRPr sz="1600">
                <a:solidFill>
                  <a:srgbClr val="53585F"/>
                </a:solidFill>
                <a:latin typeface="Roboto Regular"/>
                <a:ea typeface="Roboto Regular"/>
                <a:cs typeface="Roboto Regular"/>
                <a:sym typeface="Roboto Regular"/>
              </a:defRPr>
            </a:lvl1pPr>
          </a:lstStyle>
          <a:p>
            <a:pPr algn="ctr"/>
            <a:r>
              <a:rPr lang="en-US" sz="2800" dirty="0" smtClean="0"/>
              <a:t>Top three products by units sold are ranked </a:t>
            </a:r>
            <a:r>
              <a:rPr lang="en-US" sz="2800" dirty="0" smtClean="0">
                <a:solidFill>
                  <a:srgbClr val="FF0000"/>
                </a:solidFill>
              </a:rPr>
              <a:t>5</a:t>
            </a:r>
            <a:r>
              <a:rPr lang="en-US" sz="2800" baseline="30000" dirty="0" smtClean="0">
                <a:solidFill>
                  <a:srgbClr val="FF0000"/>
                </a:solidFill>
              </a:rPr>
              <a:t>th</a:t>
            </a:r>
            <a:r>
              <a:rPr lang="en-US" sz="2800" dirty="0" smtClean="0">
                <a:solidFill>
                  <a:srgbClr val="FF0000"/>
                </a:solidFill>
              </a:rPr>
              <a:t>, 7</a:t>
            </a:r>
            <a:r>
              <a:rPr lang="en-US" sz="2800" baseline="30000" dirty="0" smtClean="0">
                <a:solidFill>
                  <a:srgbClr val="FF0000"/>
                </a:solidFill>
              </a:rPr>
              <a:t>th</a:t>
            </a:r>
            <a:r>
              <a:rPr lang="en-US" sz="2800" dirty="0" smtClean="0">
                <a:solidFill>
                  <a:srgbClr val="FF0000"/>
                </a:solidFill>
              </a:rPr>
              <a:t>, and 13</a:t>
            </a:r>
            <a:r>
              <a:rPr lang="en-US" sz="2800" baseline="30000" dirty="0" smtClean="0">
                <a:solidFill>
                  <a:srgbClr val="FF0000"/>
                </a:solidFill>
              </a:rPr>
              <a:t>th</a:t>
            </a:r>
            <a:r>
              <a:rPr lang="en-US" sz="2800" dirty="0" smtClean="0">
                <a:solidFill>
                  <a:srgbClr val="FF0000"/>
                </a:solidFill>
              </a:rPr>
              <a:t> </a:t>
            </a:r>
            <a:r>
              <a:rPr lang="en-US" sz="2800" dirty="0" smtClean="0"/>
              <a:t>in average revenue</a:t>
            </a:r>
            <a:endParaRPr sz="2800" dirty="0"/>
          </a:p>
        </p:txBody>
      </p:sp>
      <p:pic>
        <p:nvPicPr>
          <p:cNvPr id="307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242" y="1981200"/>
            <a:ext cx="9043558" cy="4576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Shape 77"/>
          <p:cNvSpPr/>
          <p:nvPr/>
        </p:nvSpPr>
        <p:spPr>
          <a:xfrm>
            <a:off x="752434" y="228600"/>
            <a:ext cx="7566635" cy="469357"/>
          </a:xfrm>
          <a:prstGeom prst="rect">
            <a:avLst/>
          </a:prstGeom>
          <a:ln w="3175">
            <a:miter lim="400000"/>
          </a:ln>
          <a:extLst>
            <a:ext uri="{C572A759-6A51-4108-AA02-DFA0A04FC94B}">
              <ma14:wrappingTextBoxFlag xmlns="" xmlns:ma14="http://schemas.microsoft.com/office/mac/drawingml/2011/main" val="1"/>
            </a:ext>
          </a:extLst>
        </p:spPr>
        <p:txBody>
          <a:bodyPr lIns="19049" tIns="19049" rIns="19049" bIns="19049" anchor="ctr">
            <a:spAutoFit/>
          </a:bodyPr>
          <a:lstStyle>
            <a:lvl1pPr>
              <a:defRPr>
                <a:solidFill>
                  <a:schemeClr val="accent1">
                    <a:hueOff val="273562"/>
                    <a:satOff val="2937"/>
                    <a:lumOff val="-22233"/>
                  </a:schemeClr>
                </a:solidFill>
                <a:latin typeface="Roboto Black"/>
                <a:ea typeface="Roboto Black"/>
                <a:cs typeface="Roboto Black"/>
                <a:sym typeface="Roboto Black"/>
              </a:defRPr>
            </a:lvl1pPr>
          </a:lstStyle>
          <a:p>
            <a:pPr algn="ctr"/>
            <a:r>
              <a:rPr lang="en-US" sz="2800" dirty="0" smtClean="0"/>
              <a:t>Products</a:t>
            </a:r>
            <a:endParaRPr sz="2800" dirty="0"/>
          </a:p>
        </p:txBody>
      </p:sp>
    </p:spTree>
    <p:extLst>
      <p:ext uri="{BB962C8B-B14F-4D97-AF65-F5344CB8AC3E}">
        <p14:creationId xmlns:p14="http://schemas.microsoft.com/office/powerpoint/2010/main" val="118802695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Shape 75"/>
          <p:cNvSpPr/>
          <p:nvPr/>
        </p:nvSpPr>
        <p:spPr>
          <a:xfrm>
            <a:off x="562232" y="1553034"/>
            <a:ext cx="3781168" cy="725453"/>
          </a:xfrm>
          <a:prstGeom prst="rect">
            <a:avLst/>
          </a:prstGeom>
          <a:ln w="3175">
            <a:miter lim="400000"/>
          </a:ln>
          <a:extLst>
            <a:ext uri="{C572A759-6A51-4108-AA02-DFA0A04FC94B}">
              <ma14:wrappingTextBoxFlag xmlns="" xmlns:ma14="http://schemas.microsoft.com/office/mac/drawingml/2011/main" val="1"/>
            </a:ext>
          </a:extLst>
        </p:spPr>
        <p:txBody>
          <a:bodyPr wrap="square" lIns="19049" tIns="19049" rIns="19049" bIns="19049" anchor="ctr">
            <a:spAutoFit/>
          </a:bodyPr>
          <a:lstStyle>
            <a:lvl1pPr algn="l" defTabSz="590133">
              <a:lnSpc>
                <a:spcPct val="93000"/>
              </a:lnSpc>
              <a:tabLst>
                <a:tab pos="927100" algn="l"/>
                <a:tab pos="1866900" algn="l"/>
              </a:tabLst>
              <a:defRPr sz="1600">
                <a:solidFill>
                  <a:srgbClr val="53585F"/>
                </a:solidFill>
                <a:latin typeface="Roboto Regular"/>
                <a:ea typeface="Roboto Regular"/>
                <a:cs typeface="Roboto Regular"/>
                <a:sym typeface="Roboto Regular"/>
              </a:defRPr>
            </a:lvl1pPr>
          </a:lstStyle>
          <a:p>
            <a:r>
              <a:rPr lang="en-US" sz="2400" dirty="0" smtClean="0"/>
              <a:t>Division B is leading the enterprise in sales at </a:t>
            </a:r>
            <a:r>
              <a:rPr lang="en-US" sz="2400" dirty="0" smtClean="0">
                <a:solidFill>
                  <a:srgbClr val="FF0000"/>
                </a:solidFill>
              </a:rPr>
              <a:t>40% </a:t>
            </a:r>
          </a:p>
        </p:txBody>
      </p:sp>
      <p:sp>
        <p:nvSpPr>
          <p:cNvPr id="8" name="Shape 75"/>
          <p:cNvSpPr/>
          <p:nvPr/>
        </p:nvSpPr>
        <p:spPr>
          <a:xfrm>
            <a:off x="562232" y="4953000"/>
            <a:ext cx="3704968" cy="725453"/>
          </a:xfrm>
          <a:prstGeom prst="rect">
            <a:avLst/>
          </a:prstGeom>
          <a:ln w="3175">
            <a:miter lim="400000"/>
          </a:ln>
          <a:extLst>
            <a:ext uri="{C572A759-6A51-4108-AA02-DFA0A04FC94B}">
              <ma14:wrappingTextBoxFlag xmlns="" xmlns:ma14="http://schemas.microsoft.com/office/mac/drawingml/2011/main" val="1"/>
            </a:ext>
          </a:extLst>
        </p:spPr>
        <p:txBody>
          <a:bodyPr wrap="square" lIns="19049" tIns="19049" rIns="19049" bIns="19049" anchor="ctr">
            <a:spAutoFit/>
          </a:bodyPr>
          <a:lstStyle>
            <a:lvl1pPr algn="l" defTabSz="590133">
              <a:lnSpc>
                <a:spcPct val="93000"/>
              </a:lnSpc>
              <a:tabLst>
                <a:tab pos="927100" algn="l"/>
                <a:tab pos="1866900" algn="l"/>
              </a:tabLst>
              <a:defRPr sz="1600">
                <a:solidFill>
                  <a:srgbClr val="53585F"/>
                </a:solidFill>
                <a:latin typeface="Roboto Regular"/>
                <a:ea typeface="Roboto Regular"/>
                <a:cs typeface="Roboto Regular"/>
                <a:sym typeface="Roboto Regular"/>
              </a:defRPr>
            </a:lvl1pPr>
          </a:lstStyle>
          <a:p>
            <a:r>
              <a:rPr lang="en-US" sz="2400" dirty="0" smtClean="0"/>
              <a:t>Division “Other” had a total of </a:t>
            </a:r>
            <a:r>
              <a:rPr lang="en-US" sz="2400" dirty="0" smtClean="0">
                <a:solidFill>
                  <a:srgbClr val="FF0000"/>
                </a:solidFill>
              </a:rPr>
              <a:t>76 units sold</a:t>
            </a: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1143000"/>
            <a:ext cx="4341891" cy="4186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Shape 75"/>
          <p:cNvSpPr/>
          <p:nvPr/>
        </p:nvSpPr>
        <p:spPr>
          <a:xfrm>
            <a:off x="538786" y="3112366"/>
            <a:ext cx="4033214" cy="1068945"/>
          </a:xfrm>
          <a:prstGeom prst="rect">
            <a:avLst/>
          </a:prstGeom>
          <a:ln w="3175">
            <a:miter lim="400000"/>
          </a:ln>
          <a:extLst>
            <a:ext uri="{C572A759-6A51-4108-AA02-DFA0A04FC94B}">
              <ma14:wrappingTextBoxFlag xmlns="" xmlns:ma14="http://schemas.microsoft.com/office/mac/drawingml/2011/main" val="1"/>
            </a:ext>
          </a:extLst>
        </p:spPr>
        <p:txBody>
          <a:bodyPr wrap="square" lIns="19049" tIns="19049" rIns="19049" bIns="19049" anchor="ctr">
            <a:spAutoFit/>
          </a:bodyPr>
          <a:lstStyle>
            <a:lvl1pPr algn="l" defTabSz="590133">
              <a:lnSpc>
                <a:spcPct val="93000"/>
              </a:lnSpc>
              <a:tabLst>
                <a:tab pos="927100" algn="l"/>
                <a:tab pos="1866900" algn="l"/>
              </a:tabLst>
              <a:defRPr sz="1600">
                <a:solidFill>
                  <a:srgbClr val="53585F"/>
                </a:solidFill>
                <a:latin typeface="Roboto Regular"/>
                <a:ea typeface="Roboto Regular"/>
                <a:cs typeface="Roboto Regular"/>
                <a:sym typeface="Roboto Regular"/>
              </a:defRPr>
            </a:lvl1pPr>
          </a:lstStyle>
          <a:p>
            <a:r>
              <a:rPr lang="en-US" sz="2400" dirty="0" smtClean="0"/>
              <a:t>Division B through channel Z leads all segments at </a:t>
            </a:r>
            <a:r>
              <a:rPr lang="en-US" sz="2400" dirty="0" smtClean="0">
                <a:solidFill>
                  <a:srgbClr val="FF0000"/>
                </a:solidFill>
              </a:rPr>
              <a:t>20%</a:t>
            </a:r>
            <a:r>
              <a:rPr lang="en-US" sz="2400" dirty="0" smtClean="0"/>
              <a:t> of total sales</a:t>
            </a:r>
            <a:endParaRPr lang="en-US" sz="2400" dirty="0" smtClean="0">
              <a:solidFill>
                <a:srgbClr val="FF0000"/>
              </a:solidFill>
            </a:endParaRPr>
          </a:p>
        </p:txBody>
      </p:sp>
      <p:sp>
        <p:nvSpPr>
          <p:cNvPr id="11" name="Shape 77"/>
          <p:cNvSpPr/>
          <p:nvPr/>
        </p:nvSpPr>
        <p:spPr>
          <a:xfrm>
            <a:off x="752434" y="228600"/>
            <a:ext cx="7566635" cy="469357"/>
          </a:xfrm>
          <a:prstGeom prst="rect">
            <a:avLst/>
          </a:prstGeom>
          <a:ln w="3175">
            <a:miter lim="400000"/>
          </a:ln>
          <a:extLst>
            <a:ext uri="{C572A759-6A51-4108-AA02-DFA0A04FC94B}">
              <ma14:wrappingTextBoxFlag xmlns="" xmlns:ma14="http://schemas.microsoft.com/office/mac/drawingml/2011/main" val="1"/>
            </a:ext>
          </a:extLst>
        </p:spPr>
        <p:txBody>
          <a:bodyPr lIns="19049" tIns="19049" rIns="19049" bIns="19049" anchor="ctr">
            <a:spAutoFit/>
          </a:bodyPr>
          <a:lstStyle>
            <a:lvl1pPr>
              <a:defRPr>
                <a:solidFill>
                  <a:schemeClr val="accent1">
                    <a:hueOff val="273562"/>
                    <a:satOff val="2937"/>
                    <a:lumOff val="-22233"/>
                  </a:schemeClr>
                </a:solidFill>
                <a:latin typeface="Roboto Black"/>
                <a:ea typeface="Roboto Black"/>
                <a:cs typeface="Roboto Black"/>
                <a:sym typeface="Roboto Black"/>
              </a:defRPr>
            </a:lvl1pPr>
          </a:lstStyle>
          <a:p>
            <a:pPr algn="ctr"/>
            <a:r>
              <a:rPr lang="en-US" sz="2800" dirty="0" smtClean="0"/>
              <a:t>Sales by Division</a:t>
            </a:r>
            <a:endParaRPr sz="2800" dirty="0"/>
          </a:p>
        </p:txBody>
      </p:sp>
    </p:spTree>
    <p:extLst>
      <p:ext uri="{BB962C8B-B14F-4D97-AF65-F5344CB8AC3E}">
        <p14:creationId xmlns:p14="http://schemas.microsoft.com/office/powerpoint/2010/main" val="509313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68590" y="1283677"/>
            <a:ext cx="5075410" cy="4431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Shape 75"/>
          <p:cNvSpPr/>
          <p:nvPr/>
        </p:nvSpPr>
        <p:spPr>
          <a:xfrm>
            <a:off x="562232" y="1553034"/>
            <a:ext cx="3476368" cy="725453"/>
          </a:xfrm>
          <a:prstGeom prst="rect">
            <a:avLst/>
          </a:prstGeom>
          <a:ln w="3175">
            <a:miter lim="400000"/>
          </a:ln>
          <a:extLst>
            <a:ext uri="{C572A759-6A51-4108-AA02-DFA0A04FC94B}">
              <ma14:wrappingTextBoxFlag xmlns="" xmlns:ma14="http://schemas.microsoft.com/office/mac/drawingml/2011/main" val="1"/>
            </a:ext>
          </a:extLst>
        </p:spPr>
        <p:txBody>
          <a:bodyPr wrap="square" lIns="19049" tIns="19049" rIns="19049" bIns="19049" anchor="ctr">
            <a:spAutoFit/>
          </a:bodyPr>
          <a:lstStyle>
            <a:lvl1pPr algn="l" defTabSz="590133">
              <a:lnSpc>
                <a:spcPct val="93000"/>
              </a:lnSpc>
              <a:tabLst>
                <a:tab pos="927100" algn="l"/>
                <a:tab pos="1866900" algn="l"/>
              </a:tabLst>
              <a:defRPr sz="1600">
                <a:solidFill>
                  <a:srgbClr val="53585F"/>
                </a:solidFill>
                <a:latin typeface="Roboto Regular"/>
                <a:ea typeface="Roboto Regular"/>
                <a:cs typeface="Roboto Regular"/>
                <a:sym typeface="Roboto Regular"/>
              </a:defRPr>
            </a:lvl1pPr>
          </a:lstStyle>
          <a:p>
            <a:r>
              <a:rPr lang="en-US" sz="2400" dirty="0"/>
              <a:t>Channel Z has sold the most units at </a:t>
            </a:r>
            <a:r>
              <a:rPr lang="en-US" sz="2400" dirty="0">
                <a:solidFill>
                  <a:srgbClr val="FF0000"/>
                </a:solidFill>
              </a:rPr>
              <a:t>46% </a:t>
            </a:r>
          </a:p>
        </p:txBody>
      </p:sp>
      <p:sp>
        <p:nvSpPr>
          <p:cNvPr id="7" name="Shape 75"/>
          <p:cNvSpPr/>
          <p:nvPr/>
        </p:nvSpPr>
        <p:spPr>
          <a:xfrm>
            <a:off x="562232" y="3200400"/>
            <a:ext cx="3704968" cy="1068945"/>
          </a:xfrm>
          <a:prstGeom prst="rect">
            <a:avLst/>
          </a:prstGeom>
          <a:ln w="3175">
            <a:miter lim="400000"/>
          </a:ln>
          <a:extLst>
            <a:ext uri="{C572A759-6A51-4108-AA02-DFA0A04FC94B}">
              <ma14:wrappingTextBoxFlag xmlns="" xmlns:ma14="http://schemas.microsoft.com/office/mac/drawingml/2011/main" val="1"/>
            </a:ext>
          </a:extLst>
        </p:spPr>
        <p:txBody>
          <a:bodyPr wrap="square" lIns="19049" tIns="19049" rIns="19049" bIns="19049" anchor="ctr">
            <a:spAutoFit/>
          </a:bodyPr>
          <a:lstStyle>
            <a:lvl1pPr algn="l" defTabSz="590133">
              <a:lnSpc>
                <a:spcPct val="93000"/>
              </a:lnSpc>
              <a:tabLst>
                <a:tab pos="927100" algn="l"/>
                <a:tab pos="1866900" algn="l"/>
              </a:tabLst>
              <a:defRPr sz="1600">
                <a:solidFill>
                  <a:srgbClr val="53585F"/>
                </a:solidFill>
                <a:latin typeface="Roboto Regular"/>
                <a:ea typeface="Roboto Regular"/>
                <a:cs typeface="Roboto Regular"/>
                <a:sym typeface="Roboto Regular"/>
              </a:defRPr>
            </a:lvl1pPr>
          </a:lstStyle>
          <a:p>
            <a:r>
              <a:rPr lang="en-US" sz="2400" dirty="0" smtClean="0"/>
              <a:t>Distribution of products sold are similar across all products</a:t>
            </a:r>
            <a:endParaRPr lang="en-US" sz="2400" dirty="0" smtClean="0">
              <a:solidFill>
                <a:srgbClr val="FF0000"/>
              </a:solidFill>
            </a:endParaRPr>
          </a:p>
        </p:txBody>
      </p:sp>
      <p:sp>
        <p:nvSpPr>
          <p:cNvPr id="8" name="Shape 77"/>
          <p:cNvSpPr/>
          <p:nvPr/>
        </p:nvSpPr>
        <p:spPr>
          <a:xfrm>
            <a:off x="752434" y="228600"/>
            <a:ext cx="7566635" cy="469357"/>
          </a:xfrm>
          <a:prstGeom prst="rect">
            <a:avLst/>
          </a:prstGeom>
          <a:ln w="3175">
            <a:miter lim="400000"/>
          </a:ln>
          <a:extLst>
            <a:ext uri="{C572A759-6A51-4108-AA02-DFA0A04FC94B}">
              <ma14:wrappingTextBoxFlag xmlns="" xmlns:ma14="http://schemas.microsoft.com/office/mac/drawingml/2011/main" val="1"/>
            </a:ext>
          </a:extLst>
        </p:spPr>
        <p:txBody>
          <a:bodyPr lIns="19049" tIns="19049" rIns="19049" bIns="19049" anchor="ctr">
            <a:spAutoFit/>
          </a:bodyPr>
          <a:lstStyle>
            <a:lvl1pPr>
              <a:defRPr>
                <a:solidFill>
                  <a:schemeClr val="accent1">
                    <a:hueOff val="273562"/>
                    <a:satOff val="2937"/>
                    <a:lumOff val="-22233"/>
                  </a:schemeClr>
                </a:solidFill>
                <a:latin typeface="Roboto Black"/>
                <a:ea typeface="Roboto Black"/>
                <a:cs typeface="Roboto Black"/>
                <a:sym typeface="Roboto Black"/>
              </a:defRPr>
            </a:lvl1pPr>
          </a:lstStyle>
          <a:p>
            <a:pPr algn="ctr"/>
            <a:r>
              <a:rPr lang="en-US" sz="2800" dirty="0" smtClean="0"/>
              <a:t>Sales by Channel</a:t>
            </a:r>
            <a:endParaRPr sz="2800" dirty="0"/>
          </a:p>
        </p:txBody>
      </p:sp>
    </p:spTree>
    <p:extLst>
      <p:ext uri="{BB962C8B-B14F-4D97-AF65-F5344CB8AC3E}">
        <p14:creationId xmlns:p14="http://schemas.microsoft.com/office/powerpoint/2010/main" val="347200834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752600"/>
            <a:ext cx="7486650" cy="4371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hape 77"/>
          <p:cNvSpPr/>
          <p:nvPr/>
        </p:nvSpPr>
        <p:spPr>
          <a:xfrm>
            <a:off x="752434" y="228600"/>
            <a:ext cx="7566635" cy="469357"/>
          </a:xfrm>
          <a:prstGeom prst="rect">
            <a:avLst/>
          </a:prstGeom>
          <a:ln w="3175">
            <a:miter lim="400000"/>
          </a:ln>
          <a:extLst>
            <a:ext uri="{C572A759-6A51-4108-AA02-DFA0A04FC94B}">
              <ma14:wrappingTextBoxFlag xmlns="" xmlns:ma14="http://schemas.microsoft.com/office/mac/drawingml/2011/main" val="1"/>
            </a:ext>
          </a:extLst>
        </p:spPr>
        <p:txBody>
          <a:bodyPr lIns="19049" tIns="19049" rIns="19049" bIns="19049" anchor="ctr">
            <a:spAutoFit/>
          </a:bodyPr>
          <a:lstStyle>
            <a:lvl1pPr>
              <a:defRPr>
                <a:solidFill>
                  <a:schemeClr val="accent1">
                    <a:hueOff val="273562"/>
                    <a:satOff val="2937"/>
                    <a:lumOff val="-22233"/>
                  </a:schemeClr>
                </a:solidFill>
                <a:latin typeface="Roboto Black"/>
                <a:ea typeface="Roboto Black"/>
                <a:cs typeface="Roboto Black"/>
                <a:sym typeface="Roboto Black"/>
              </a:defRPr>
            </a:lvl1pPr>
          </a:lstStyle>
          <a:p>
            <a:pPr algn="ctr"/>
            <a:r>
              <a:rPr lang="en-US" sz="2800" dirty="0" smtClean="0"/>
              <a:t>Division and Sales Channel</a:t>
            </a:r>
            <a:endParaRPr sz="2800" dirty="0"/>
          </a:p>
        </p:txBody>
      </p:sp>
    </p:spTree>
    <p:extLst>
      <p:ext uri="{BB962C8B-B14F-4D97-AF65-F5344CB8AC3E}">
        <p14:creationId xmlns:p14="http://schemas.microsoft.com/office/powerpoint/2010/main" val="200485680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2965"/>
          <p:cNvSpPr/>
          <p:nvPr/>
        </p:nvSpPr>
        <p:spPr>
          <a:xfrm>
            <a:off x="3964251" y="1352947"/>
            <a:ext cx="1143000" cy="905511"/>
          </a:xfrm>
          <a:custGeom>
            <a:avLst/>
            <a:gdLst/>
            <a:ahLst/>
            <a:cxnLst>
              <a:cxn ang="0">
                <a:pos x="wd2" y="hd2"/>
              </a:cxn>
              <a:cxn ang="5400000">
                <a:pos x="wd2" y="hd2"/>
              </a:cxn>
              <a:cxn ang="10800000">
                <a:pos x="wd2" y="hd2"/>
              </a:cxn>
              <a:cxn ang="16200000">
                <a:pos x="wd2" y="hd2"/>
              </a:cxn>
            </a:cxnLst>
            <a:rect l="0" t="0" r="r" b="b"/>
            <a:pathLst>
              <a:path w="21508" h="21542" extrusionOk="0">
                <a:moveTo>
                  <a:pt x="21409" y="5972"/>
                </a:moveTo>
                <a:lnTo>
                  <a:pt x="19763" y="8186"/>
                </a:lnTo>
                <a:lnTo>
                  <a:pt x="18666" y="10220"/>
                </a:lnTo>
                <a:cubicBezTo>
                  <a:pt x="18473" y="10526"/>
                  <a:pt x="18266" y="10760"/>
                  <a:pt x="18029" y="10994"/>
                </a:cubicBezTo>
                <a:cubicBezTo>
                  <a:pt x="17732" y="11282"/>
                  <a:pt x="17421" y="11498"/>
                  <a:pt x="17080" y="11678"/>
                </a:cubicBezTo>
                <a:cubicBezTo>
                  <a:pt x="16887" y="11768"/>
                  <a:pt x="16680" y="11840"/>
                  <a:pt x="16472" y="11894"/>
                </a:cubicBezTo>
                <a:cubicBezTo>
                  <a:pt x="16472" y="11894"/>
                  <a:pt x="16472" y="11894"/>
                  <a:pt x="16457" y="11894"/>
                </a:cubicBezTo>
                <a:cubicBezTo>
                  <a:pt x="16264" y="11930"/>
                  <a:pt x="16087" y="11984"/>
                  <a:pt x="15879" y="11984"/>
                </a:cubicBezTo>
                <a:cubicBezTo>
                  <a:pt x="16087" y="11984"/>
                  <a:pt x="16279" y="11930"/>
                  <a:pt x="16472" y="11894"/>
                </a:cubicBezTo>
                <a:cubicBezTo>
                  <a:pt x="16472" y="11894"/>
                  <a:pt x="16472" y="11894"/>
                  <a:pt x="16487" y="11894"/>
                </a:cubicBezTo>
                <a:lnTo>
                  <a:pt x="17273" y="12848"/>
                </a:lnTo>
                <a:cubicBezTo>
                  <a:pt x="17273" y="12848"/>
                  <a:pt x="17273" y="12866"/>
                  <a:pt x="17287" y="12866"/>
                </a:cubicBezTo>
                <a:cubicBezTo>
                  <a:pt x="17539" y="13172"/>
                  <a:pt x="17717" y="13586"/>
                  <a:pt x="17717" y="14054"/>
                </a:cubicBezTo>
                <a:cubicBezTo>
                  <a:pt x="17717" y="14972"/>
                  <a:pt x="17110" y="15692"/>
                  <a:pt x="16368" y="15692"/>
                </a:cubicBezTo>
                <a:cubicBezTo>
                  <a:pt x="16294" y="15692"/>
                  <a:pt x="16220" y="15692"/>
                  <a:pt x="16131" y="15674"/>
                </a:cubicBezTo>
                <a:cubicBezTo>
                  <a:pt x="16146" y="15782"/>
                  <a:pt x="16146" y="15872"/>
                  <a:pt x="16146" y="15980"/>
                </a:cubicBezTo>
                <a:cubicBezTo>
                  <a:pt x="16146" y="16898"/>
                  <a:pt x="15538" y="17618"/>
                  <a:pt x="14797" y="17618"/>
                </a:cubicBezTo>
                <a:cubicBezTo>
                  <a:pt x="14708" y="17618"/>
                  <a:pt x="14619" y="17618"/>
                  <a:pt x="14545" y="17600"/>
                </a:cubicBezTo>
                <a:cubicBezTo>
                  <a:pt x="14545" y="17690"/>
                  <a:pt x="14560" y="17780"/>
                  <a:pt x="14560" y="17888"/>
                </a:cubicBezTo>
                <a:cubicBezTo>
                  <a:pt x="14560" y="18788"/>
                  <a:pt x="13952" y="19526"/>
                  <a:pt x="13211" y="19526"/>
                </a:cubicBezTo>
                <a:cubicBezTo>
                  <a:pt x="13136" y="19526"/>
                  <a:pt x="13062" y="19526"/>
                  <a:pt x="12973" y="19508"/>
                </a:cubicBezTo>
                <a:cubicBezTo>
                  <a:pt x="12988" y="19616"/>
                  <a:pt x="12988" y="19706"/>
                  <a:pt x="12988" y="19814"/>
                </a:cubicBezTo>
                <a:cubicBezTo>
                  <a:pt x="12988" y="20714"/>
                  <a:pt x="12395" y="21452"/>
                  <a:pt x="11639" y="21452"/>
                </a:cubicBezTo>
                <a:cubicBezTo>
                  <a:pt x="11254" y="21452"/>
                  <a:pt x="10898" y="21236"/>
                  <a:pt x="10646" y="20912"/>
                </a:cubicBezTo>
                <a:cubicBezTo>
                  <a:pt x="10616" y="20894"/>
                  <a:pt x="10601" y="20876"/>
                  <a:pt x="10587" y="20858"/>
                </a:cubicBezTo>
                <a:lnTo>
                  <a:pt x="9430" y="19436"/>
                </a:lnTo>
                <a:lnTo>
                  <a:pt x="8215" y="20912"/>
                </a:lnTo>
                <a:cubicBezTo>
                  <a:pt x="7977" y="21308"/>
                  <a:pt x="7607" y="21542"/>
                  <a:pt x="7177" y="21542"/>
                </a:cubicBezTo>
                <a:cubicBezTo>
                  <a:pt x="6450" y="21542"/>
                  <a:pt x="5887" y="20822"/>
                  <a:pt x="5887" y="19958"/>
                </a:cubicBezTo>
                <a:cubicBezTo>
                  <a:pt x="5887" y="19832"/>
                  <a:pt x="5887" y="19706"/>
                  <a:pt x="5917" y="19580"/>
                </a:cubicBezTo>
                <a:cubicBezTo>
                  <a:pt x="5813" y="19598"/>
                  <a:pt x="5709" y="19616"/>
                  <a:pt x="5590" y="19616"/>
                </a:cubicBezTo>
                <a:cubicBezTo>
                  <a:pt x="4864" y="19616"/>
                  <a:pt x="4301" y="18896"/>
                  <a:pt x="4301" y="18032"/>
                </a:cubicBezTo>
                <a:cubicBezTo>
                  <a:pt x="4301" y="17906"/>
                  <a:pt x="4301" y="17798"/>
                  <a:pt x="4330" y="17690"/>
                </a:cubicBezTo>
                <a:cubicBezTo>
                  <a:pt x="4227" y="17708"/>
                  <a:pt x="4123" y="17726"/>
                  <a:pt x="4004" y="17726"/>
                </a:cubicBezTo>
                <a:cubicBezTo>
                  <a:pt x="3278" y="17726"/>
                  <a:pt x="2714" y="17024"/>
                  <a:pt x="2714" y="16160"/>
                </a:cubicBezTo>
                <a:cubicBezTo>
                  <a:pt x="2714" y="16016"/>
                  <a:pt x="2714" y="15890"/>
                  <a:pt x="2744" y="15782"/>
                </a:cubicBezTo>
                <a:cubicBezTo>
                  <a:pt x="2655" y="15800"/>
                  <a:pt x="2566" y="15800"/>
                  <a:pt x="2477" y="15800"/>
                </a:cubicBezTo>
                <a:cubicBezTo>
                  <a:pt x="1751" y="15800"/>
                  <a:pt x="1173" y="15098"/>
                  <a:pt x="1173" y="14234"/>
                </a:cubicBezTo>
                <a:cubicBezTo>
                  <a:pt x="1173" y="13910"/>
                  <a:pt x="1262" y="13586"/>
                  <a:pt x="1410" y="13316"/>
                </a:cubicBezTo>
                <a:cubicBezTo>
                  <a:pt x="1410" y="13298"/>
                  <a:pt x="1410" y="13280"/>
                  <a:pt x="1425" y="13280"/>
                </a:cubicBezTo>
                <a:cubicBezTo>
                  <a:pt x="1439" y="13262"/>
                  <a:pt x="1484" y="13208"/>
                  <a:pt x="1514" y="13172"/>
                </a:cubicBezTo>
                <a:cubicBezTo>
                  <a:pt x="1543" y="13118"/>
                  <a:pt x="1573" y="13064"/>
                  <a:pt x="1617" y="13028"/>
                </a:cubicBezTo>
                <a:cubicBezTo>
                  <a:pt x="1958" y="12578"/>
                  <a:pt x="2522" y="11930"/>
                  <a:pt x="2907" y="11480"/>
                </a:cubicBezTo>
                <a:lnTo>
                  <a:pt x="135" y="8150"/>
                </a:lnTo>
                <a:cubicBezTo>
                  <a:pt x="1" y="7970"/>
                  <a:pt x="-43" y="7736"/>
                  <a:pt x="46" y="7610"/>
                </a:cubicBezTo>
                <a:cubicBezTo>
                  <a:pt x="165" y="7502"/>
                  <a:pt x="342" y="7538"/>
                  <a:pt x="491" y="7718"/>
                </a:cubicBezTo>
                <a:lnTo>
                  <a:pt x="3263" y="11048"/>
                </a:lnTo>
                <a:cubicBezTo>
                  <a:pt x="3485" y="10742"/>
                  <a:pt x="3826" y="10544"/>
                  <a:pt x="4212" y="10544"/>
                </a:cubicBezTo>
                <a:cubicBezTo>
                  <a:pt x="4938" y="10544"/>
                  <a:pt x="5502" y="11264"/>
                  <a:pt x="5502" y="12128"/>
                </a:cubicBezTo>
                <a:cubicBezTo>
                  <a:pt x="5502" y="12254"/>
                  <a:pt x="5502" y="12380"/>
                  <a:pt x="5472" y="12488"/>
                </a:cubicBezTo>
                <a:cubicBezTo>
                  <a:pt x="5561" y="12470"/>
                  <a:pt x="5650" y="12470"/>
                  <a:pt x="5739" y="12470"/>
                </a:cubicBezTo>
                <a:cubicBezTo>
                  <a:pt x="6465" y="12470"/>
                  <a:pt x="7043" y="13190"/>
                  <a:pt x="7043" y="14054"/>
                </a:cubicBezTo>
                <a:cubicBezTo>
                  <a:pt x="7043" y="14180"/>
                  <a:pt x="7043" y="14288"/>
                  <a:pt x="6999" y="14396"/>
                </a:cubicBezTo>
                <a:cubicBezTo>
                  <a:pt x="7117" y="14378"/>
                  <a:pt x="7221" y="14360"/>
                  <a:pt x="7325" y="14360"/>
                </a:cubicBezTo>
                <a:cubicBezTo>
                  <a:pt x="8051" y="14360"/>
                  <a:pt x="8630" y="15080"/>
                  <a:pt x="8630" y="15944"/>
                </a:cubicBezTo>
                <a:cubicBezTo>
                  <a:pt x="8630" y="16070"/>
                  <a:pt x="8630" y="16196"/>
                  <a:pt x="8585" y="16322"/>
                </a:cubicBezTo>
                <a:cubicBezTo>
                  <a:pt x="8704" y="16304"/>
                  <a:pt x="8808" y="16286"/>
                  <a:pt x="8911" y="16286"/>
                </a:cubicBezTo>
                <a:cubicBezTo>
                  <a:pt x="9638" y="16286"/>
                  <a:pt x="10216" y="17006"/>
                  <a:pt x="10216" y="17870"/>
                </a:cubicBezTo>
                <a:cubicBezTo>
                  <a:pt x="10216" y="18230"/>
                  <a:pt x="10112" y="18608"/>
                  <a:pt x="9934" y="18860"/>
                </a:cubicBezTo>
                <a:cubicBezTo>
                  <a:pt x="9934" y="18860"/>
                  <a:pt x="9934" y="18878"/>
                  <a:pt x="9905" y="18878"/>
                </a:cubicBezTo>
                <a:lnTo>
                  <a:pt x="9816" y="18986"/>
                </a:lnTo>
                <a:lnTo>
                  <a:pt x="11002" y="20426"/>
                </a:lnTo>
                <a:cubicBezTo>
                  <a:pt x="11165" y="20678"/>
                  <a:pt x="11402" y="20822"/>
                  <a:pt x="11698" y="20822"/>
                </a:cubicBezTo>
                <a:cubicBezTo>
                  <a:pt x="12173" y="20822"/>
                  <a:pt x="12543" y="20354"/>
                  <a:pt x="12543" y="19796"/>
                </a:cubicBezTo>
                <a:cubicBezTo>
                  <a:pt x="12543" y="19508"/>
                  <a:pt x="12454" y="19256"/>
                  <a:pt x="12306" y="19076"/>
                </a:cubicBezTo>
                <a:cubicBezTo>
                  <a:pt x="12247" y="19040"/>
                  <a:pt x="12217" y="18968"/>
                  <a:pt x="12173" y="18896"/>
                </a:cubicBezTo>
                <a:lnTo>
                  <a:pt x="11565" y="18176"/>
                </a:lnTo>
                <a:lnTo>
                  <a:pt x="10142" y="16430"/>
                </a:lnTo>
                <a:cubicBezTo>
                  <a:pt x="10053" y="16322"/>
                  <a:pt x="10053" y="16124"/>
                  <a:pt x="10142" y="16016"/>
                </a:cubicBezTo>
                <a:cubicBezTo>
                  <a:pt x="10231" y="15908"/>
                  <a:pt x="10394" y="15908"/>
                  <a:pt x="10483" y="16016"/>
                </a:cubicBezTo>
                <a:lnTo>
                  <a:pt x="11876" y="17708"/>
                </a:lnTo>
                <a:lnTo>
                  <a:pt x="12425" y="18392"/>
                </a:lnTo>
                <a:lnTo>
                  <a:pt x="12529" y="18518"/>
                </a:lnTo>
                <a:cubicBezTo>
                  <a:pt x="12692" y="18770"/>
                  <a:pt x="12944" y="18932"/>
                  <a:pt x="13225" y="18932"/>
                </a:cubicBezTo>
                <a:cubicBezTo>
                  <a:pt x="13715" y="18932"/>
                  <a:pt x="14085" y="18446"/>
                  <a:pt x="14085" y="17888"/>
                </a:cubicBezTo>
                <a:cubicBezTo>
                  <a:pt x="14085" y="17600"/>
                  <a:pt x="13996" y="17348"/>
                  <a:pt x="13833" y="17168"/>
                </a:cubicBezTo>
                <a:cubicBezTo>
                  <a:pt x="13804" y="17132"/>
                  <a:pt x="13759" y="17078"/>
                  <a:pt x="13729" y="17042"/>
                </a:cubicBezTo>
                <a:lnTo>
                  <a:pt x="13077" y="16268"/>
                </a:lnTo>
                <a:lnTo>
                  <a:pt x="11713" y="14594"/>
                </a:lnTo>
                <a:cubicBezTo>
                  <a:pt x="11624" y="14486"/>
                  <a:pt x="11624" y="14288"/>
                  <a:pt x="11713" y="14180"/>
                </a:cubicBezTo>
                <a:cubicBezTo>
                  <a:pt x="11802" y="14072"/>
                  <a:pt x="11965" y="14072"/>
                  <a:pt x="12054" y="14180"/>
                </a:cubicBezTo>
                <a:lnTo>
                  <a:pt x="13418" y="15854"/>
                </a:lnTo>
                <a:lnTo>
                  <a:pt x="13996" y="16538"/>
                </a:lnTo>
                <a:lnTo>
                  <a:pt x="14085" y="16646"/>
                </a:lnTo>
                <a:cubicBezTo>
                  <a:pt x="14248" y="16916"/>
                  <a:pt x="14485" y="17060"/>
                  <a:pt x="14782" y="17060"/>
                </a:cubicBezTo>
                <a:cubicBezTo>
                  <a:pt x="15256" y="17060"/>
                  <a:pt x="15627" y="16592"/>
                  <a:pt x="15627" y="16016"/>
                </a:cubicBezTo>
                <a:cubicBezTo>
                  <a:pt x="15627" y="15746"/>
                  <a:pt x="15538" y="15476"/>
                  <a:pt x="15390" y="15314"/>
                </a:cubicBezTo>
                <a:cubicBezTo>
                  <a:pt x="15331" y="15260"/>
                  <a:pt x="15301" y="15206"/>
                  <a:pt x="15256" y="15134"/>
                </a:cubicBezTo>
                <a:lnTo>
                  <a:pt x="13314" y="12776"/>
                </a:lnTo>
                <a:cubicBezTo>
                  <a:pt x="13225" y="12668"/>
                  <a:pt x="13225" y="12470"/>
                  <a:pt x="13314" y="12362"/>
                </a:cubicBezTo>
                <a:cubicBezTo>
                  <a:pt x="13403" y="12254"/>
                  <a:pt x="13566" y="12254"/>
                  <a:pt x="13655" y="12362"/>
                </a:cubicBezTo>
                <a:lnTo>
                  <a:pt x="15597" y="14720"/>
                </a:lnTo>
                <a:lnTo>
                  <a:pt x="15627" y="14774"/>
                </a:lnTo>
                <a:cubicBezTo>
                  <a:pt x="15790" y="15026"/>
                  <a:pt x="16042" y="15188"/>
                  <a:pt x="16324" y="15188"/>
                </a:cubicBezTo>
                <a:cubicBezTo>
                  <a:pt x="16813" y="15188"/>
                  <a:pt x="17184" y="14702"/>
                  <a:pt x="17184" y="14144"/>
                </a:cubicBezTo>
                <a:cubicBezTo>
                  <a:pt x="17184" y="13874"/>
                  <a:pt x="17110" y="13640"/>
                  <a:pt x="16976" y="13478"/>
                </a:cubicBezTo>
                <a:lnTo>
                  <a:pt x="14901" y="10958"/>
                </a:lnTo>
                <a:cubicBezTo>
                  <a:pt x="14886" y="10940"/>
                  <a:pt x="14871" y="10886"/>
                  <a:pt x="14856" y="10868"/>
                </a:cubicBezTo>
                <a:lnTo>
                  <a:pt x="11787" y="7142"/>
                </a:lnTo>
                <a:lnTo>
                  <a:pt x="11298" y="6566"/>
                </a:lnTo>
                <a:cubicBezTo>
                  <a:pt x="11268" y="6512"/>
                  <a:pt x="11254" y="6476"/>
                  <a:pt x="11224" y="6440"/>
                </a:cubicBezTo>
                <a:cubicBezTo>
                  <a:pt x="11224" y="6404"/>
                  <a:pt x="11209" y="6386"/>
                  <a:pt x="11209" y="6368"/>
                </a:cubicBezTo>
                <a:cubicBezTo>
                  <a:pt x="10957" y="5738"/>
                  <a:pt x="10394" y="5324"/>
                  <a:pt x="9771" y="5324"/>
                </a:cubicBezTo>
                <a:cubicBezTo>
                  <a:pt x="9401" y="5324"/>
                  <a:pt x="9030" y="5504"/>
                  <a:pt x="8748" y="5756"/>
                </a:cubicBezTo>
                <a:lnTo>
                  <a:pt x="8748" y="5792"/>
                </a:lnTo>
                <a:lnTo>
                  <a:pt x="8215" y="8618"/>
                </a:lnTo>
                <a:cubicBezTo>
                  <a:pt x="8215" y="8690"/>
                  <a:pt x="8200" y="8744"/>
                  <a:pt x="8170" y="8816"/>
                </a:cubicBezTo>
                <a:cubicBezTo>
                  <a:pt x="8007" y="9392"/>
                  <a:pt x="7533" y="9824"/>
                  <a:pt x="6984" y="9824"/>
                </a:cubicBezTo>
                <a:cubicBezTo>
                  <a:pt x="6302" y="9824"/>
                  <a:pt x="5754" y="9158"/>
                  <a:pt x="5754" y="8330"/>
                </a:cubicBezTo>
                <a:cubicBezTo>
                  <a:pt x="5754" y="8258"/>
                  <a:pt x="5754" y="8150"/>
                  <a:pt x="5768" y="8060"/>
                </a:cubicBezTo>
                <a:cubicBezTo>
                  <a:pt x="5768" y="8042"/>
                  <a:pt x="5768" y="7988"/>
                  <a:pt x="5798" y="7952"/>
                </a:cubicBezTo>
                <a:cubicBezTo>
                  <a:pt x="6095" y="6386"/>
                  <a:pt x="6984" y="1670"/>
                  <a:pt x="6984" y="1670"/>
                </a:cubicBezTo>
                <a:cubicBezTo>
                  <a:pt x="6999" y="1580"/>
                  <a:pt x="7043" y="1472"/>
                  <a:pt x="7073" y="1418"/>
                </a:cubicBezTo>
                <a:cubicBezTo>
                  <a:pt x="7251" y="806"/>
                  <a:pt x="7740" y="374"/>
                  <a:pt x="8303" y="374"/>
                </a:cubicBezTo>
                <a:cubicBezTo>
                  <a:pt x="8481" y="374"/>
                  <a:pt x="8644" y="410"/>
                  <a:pt x="8808" y="500"/>
                </a:cubicBezTo>
                <a:lnTo>
                  <a:pt x="14574" y="2066"/>
                </a:lnTo>
                <a:lnTo>
                  <a:pt x="16012" y="158"/>
                </a:lnTo>
                <a:cubicBezTo>
                  <a:pt x="16176" y="-40"/>
                  <a:pt x="16413" y="-58"/>
                  <a:pt x="16576" y="140"/>
                </a:cubicBezTo>
                <a:lnTo>
                  <a:pt x="21335" y="5378"/>
                </a:lnTo>
                <a:cubicBezTo>
                  <a:pt x="21542" y="5468"/>
                  <a:pt x="21557" y="5756"/>
                  <a:pt x="21409" y="5972"/>
                </a:cubicBezTo>
              </a:path>
            </a:pathLst>
          </a:custGeom>
          <a:solidFill>
            <a:srgbClr val="355C7D"/>
          </a:solidFill>
          <a:ln w="3175">
            <a:miter lim="400000"/>
          </a:ln>
        </p:spPr>
        <p:txBody>
          <a:bodyPr lIns="45719" rIns="45719" anchor="ctr"/>
          <a:lstStyle/>
          <a:p>
            <a:pPr algn="l" defTabSz="457200">
              <a:lnSpc>
                <a:spcPct val="93000"/>
              </a:lnSpc>
              <a:defRPr sz="1800">
                <a:latin typeface="Arial"/>
                <a:ea typeface="Arial"/>
                <a:cs typeface="Arial"/>
                <a:sym typeface="Arial"/>
              </a:defRPr>
            </a:pPr>
            <a:endParaRPr/>
          </a:p>
        </p:txBody>
      </p:sp>
      <p:sp>
        <p:nvSpPr>
          <p:cNvPr id="5" name="Shape 75"/>
          <p:cNvSpPr/>
          <p:nvPr/>
        </p:nvSpPr>
        <p:spPr>
          <a:xfrm>
            <a:off x="979082" y="3822364"/>
            <a:ext cx="3810000" cy="324702"/>
          </a:xfrm>
          <a:prstGeom prst="rect">
            <a:avLst/>
          </a:prstGeom>
          <a:ln w="3175">
            <a:miter lim="400000"/>
          </a:ln>
          <a:extLst>
            <a:ext uri="{C572A759-6A51-4108-AA02-DFA0A04FC94B}">
              <ma14:wrappingTextBoxFlag xmlns="" xmlns:ma14="http://schemas.microsoft.com/office/mac/drawingml/2011/main" val="1"/>
            </a:ext>
          </a:extLst>
        </p:spPr>
        <p:txBody>
          <a:bodyPr wrap="square" lIns="19049" tIns="19049" rIns="19049" bIns="19049" anchor="ctr">
            <a:spAutoFit/>
          </a:bodyPr>
          <a:lstStyle>
            <a:lvl1pPr algn="l" defTabSz="590133">
              <a:lnSpc>
                <a:spcPct val="93000"/>
              </a:lnSpc>
              <a:tabLst>
                <a:tab pos="927100" algn="l"/>
                <a:tab pos="1866900" algn="l"/>
              </a:tabLst>
              <a:defRPr sz="1600">
                <a:solidFill>
                  <a:srgbClr val="53585F"/>
                </a:solidFill>
                <a:latin typeface="Roboto Regular"/>
                <a:ea typeface="Roboto Regular"/>
                <a:cs typeface="Roboto Regular"/>
                <a:sym typeface="Roboto Regular"/>
              </a:defRPr>
            </a:lvl1pPr>
          </a:lstStyle>
          <a:p>
            <a:pPr algn="ctr"/>
            <a:endParaRPr sz="2000" dirty="0">
              <a:solidFill>
                <a:schemeClr val="tx2">
                  <a:lumMod val="60000"/>
                  <a:lumOff val="40000"/>
                </a:schemeClr>
              </a:solidFill>
            </a:endParaRPr>
          </a:p>
        </p:txBody>
      </p:sp>
      <p:sp>
        <p:nvSpPr>
          <p:cNvPr id="9" name="Rectangle 8"/>
          <p:cNvSpPr/>
          <p:nvPr/>
        </p:nvSpPr>
        <p:spPr>
          <a:xfrm>
            <a:off x="728483" y="3777734"/>
            <a:ext cx="4099200" cy="400110"/>
          </a:xfrm>
          <a:prstGeom prst="rect">
            <a:avLst/>
          </a:prstGeom>
        </p:spPr>
        <p:txBody>
          <a:bodyPr wrap="none">
            <a:spAutoFit/>
          </a:bodyPr>
          <a:lstStyle/>
          <a:p>
            <a:pPr algn="ctr"/>
            <a:r>
              <a:rPr lang="en-US" sz="2000" dirty="0">
                <a:solidFill>
                  <a:schemeClr val="bg1">
                    <a:lumMod val="50000"/>
                  </a:schemeClr>
                </a:solidFill>
                <a:latin typeface="Roboto Regular"/>
                <a:ea typeface="Roboto Regular"/>
                <a:cs typeface="Roboto Regular"/>
                <a:sym typeface="Roboto Regular"/>
              </a:rPr>
              <a:t>Most of our sales occur on </a:t>
            </a:r>
            <a:r>
              <a:rPr lang="en-US" sz="2000" dirty="0">
                <a:solidFill>
                  <a:srgbClr val="FF0000"/>
                </a:solidFill>
                <a:latin typeface="Roboto Regular"/>
                <a:ea typeface="Roboto Regular"/>
                <a:cs typeface="Roboto Regular"/>
              </a:rPr>
              <a:t>Fridays</a:t>
            </a:r>
          </a:p>
        </p:txBody>
      </p:sp>
      <p:sp>
        <p:nvSpPr>
          <p:cNvPr id="4" name="Rectangle 3"/>
          <p:cNvSpPr/>
          <p:nvPr/>
        </p:nvSpPr>
        <p:spPr>
          <a:xfrm>
            <a:off x="728483" y="1159372"/>
            <a:ext cx="4572000" cy="1631216"/>
          </a:xfrm>
          <a:prstGeom prst="rect">
            <a:avLst/>
          </a:prstGeom>
        </p:spPr>
        <p:txBody>
          <a:bodyPr>
            <a:spAutoFit/>
          </a:bodyPr>
          <a:lstStyle/>
          <a:p>
            <a:r>
              <a:rPr lang="en-US" sz="2000" dirty="0" smtClean="0">
                <a:solidFill>
                  <a:schemeClr val="bg1">
                    <a:lumMod val="50000"/>
                  </a:schemeClr>
                </a:solidFill>
              </a:rPr>
              <a:t>Units offered: </a:t>
            </a:r>
            <a:r>
              <a:rPr lang="en-US" sz="2000" dirty="0" smtClean="0">
                <a:solidFill>
                  <a:srgbClr val="FF0000"/>
                </a:solidFill>
              </a:rPr>
              <a:t>161.6m</a:t>
            </a:r>
          </a:p>
          <a:p>
            <a:endParaRPr lang="en-US" sz="2000" dirty="0" smtClean="0">
              <a:solidFill>
                <a:schemeClr val="bg1">
                  <a:lumMod val="50000"/>
                </a:schemeClr>
              </a:solidFill>
            </a:endParaRPr>
          </a:p>
          <a:p>
            <a:r>
              <a:rPr lang="en-US" sz="2000" dirty="0" smtClean="0">
                <a:solidFill>
                  <a:schemeClr val="bg1">
                    <a:lumMod val="50000"/>
                  </a:schemeClr>
                </a:solidFill>
              </a:rPr>
              <a:t>Total units sold:  </a:t>
            </a:r>
            <a:r>
              <a:rPr lang="en-US" sz="2000" dirty="0" smtClean="0">
                <a:solidFill>
                  <a:srgbClr val="FF0000"/>
                </a:solidFill>
              </a:rPr>
              <a:t>493k</a:t>
            </a:r>
          </a:p>
          <a:p>
            <a:endParaRPr lang="en-US" sz="2000" dirty="0" smtClean="0">
              <a:solidFill>
                <a:schemeClr val="bg1">
                  <a:lumMod val="50000"/>
                </a:schemeClr>
              </a:solidFill>
            </a:endParaRPr>
          </a:p>
          <a:p>
            <a:r>
              <a:rPr lang="en-US" sz="2000" dirty="0" smtClean="0">
                <a:solidFill>
                  <a:schemeClr val="bg1">
                    <a:lumMod val="50000"/>
                  </a:schemeClr>
                </a:solidFill>
              </a:rPr>
              <a:t>Conversion rate: </a:t>
            </a:r>
            <a:r>
              <a:rPr lang="en-US" sz="2000" dirty="0" smtClean="0">
                <a:solidFill>
                  <a:srgbClr val="FF0000"/>
                </a:solidFill>
              </a:rPr>
              <a:t>0.3%</a:t>
            </a:r>
            <a:endParaRPr lang="en-US" sz="2000" dirty="0">
              <a:solidFill>
                <a:srgbClr val="FF0000"/>
              </a:solidFill>
            </a:endParaRPr>
          </a:p>
        </p:txBody>
      </p:sp>
      <p:sp>
        <p:nvSpPr>
          <p:cNvPr id="10" name="Shape 77"/>
          <p:cNvSpPr/>
          <p:nvPr/>
        </p:nvSpPr>
        <p:spPr>
          <a:xfrm>
            <a:off x="752434" y="228600"/>
            <a:ext cx="7566635" cy="469357"/>
          </a:xfrm>
          <a:prstGeom prst="rect">
            <a:avLst/>
          </a:prstGeom>
          <a:ln w="3175">
            <a:miter lim="400000"/>
          </a:ln>
          <a:extLst>
            <a:ext uri="{C572A759-6A51-4108-AA02-DFA0A04FC94B}">
              <ma14:wrappingTextBoxFlag xmlns="" xmlns:ma14="http://schemas.microsoft.com/office/mac/drawingml/2011/main" val="1"/>
            </a:ext>
          </a:extLst>
        </p:spPr>
        <p:txBody>
          <a:bodyPr lIns="19049" tIns="19049" rIns="19049" bIns="19049" anchor="ctr">
            <a:spAutoFit/>
          </a:bodyPr>
          <a:lstStyle>
            <a:lvl1pPr>
              <a:defRPr>
                <a:solidFill>
                  <a:schemeClr val="accent1">
                    <a:hueOff val="273562"/>
                    <a:satOff val="2937"/>
                    <a:lumOff val="-22233"/>
                  </a:schemeClr>
                </a:solidFill>
                <a:latin typeface="Roboto Black"/>
                <a:ea typeface="Roboto Black"/>
                <a:cs typeface="Roboto Black"/>
                <a:sym typeface="Roboto Black"/>
              </a:defRPr>
            </a:lvl1pPr>
          </a:lstStyle>
          <a:p>
            <a:pPr algn="ctr"/>
            <a:r>
              <a:rPr lang="en-US" sz="2800" dirty="0" smtClean="0"/>
              <a:t>Sales Opportunities</a:t>
            </a:r>
            <a:endParaRPr sz="2800" dirty="0"/>
          </a:p>
        </p:txBody>
      </p:sp>
      <p:pic>
        <p:nvPicPr>
          <p:cNvPr id="1229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29212" y="968788"/>
            <a:ext cx="3762375" cy="57071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5794689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28482" y="1159372"/>
            <a:ext cx="7348718" cy="1631216"/>
          </a:xfrm>
          <a:prstGeom prst="rect">
            <a:avLst/>
          </a:prstGeom>
        </p:spPr>
        <p:txBody>
          <a:bodyPr wrap="square">
            <a:spAutoFit/>
          </a:bodyPr>
          <a:lstStyle/>
          <a:p>
            <a:pPr marL="457200" indent="-457200">
              <a:buFont typeface="Arial" pitchFamily="34" charset="0"/>
              <a:buChar char="•"/>
            </a:pPr>
            <a:r>
              <a:rPr lang="en-US" sz="2000" dirty="0" smtClean="0"/>
              <a:t>Increase marketing efforts across other products</a:t>
            </a:r>
          </a:p>
          <a:p>
            <a:pPr lvl="1"/>
            <a:r>
              <a:rPr lang="en-US" sz="2000" dirty="0" smtClean="0"/>
              <a:t>-Products 11 and 12 which are higher revenue products</a:t>
            </a:r>
          </a:p>
          <a:p>
            <a:pPr marL="457200" indent="-457200">
              <a:buFont typeface="Arial" pitchFamily="34" charset="0"/>
              <a:buChar char="•"/>
            </a:pPr>
            <a:endParaRPr lang="en-US" sz="2000" dirty="0"/>
          </a:p>
          <a:p>
            <a:pPr marL="457200" indent="-457200">
              <a:buFont typeface="Arial" pitchFamily="34" charset="0"/>
              <a:buChar char="•"/>
            </a:pPr>
            <a:r>
              <a:rPr lang="en-US" sz="2000" dirty="0" smtClean="0"/>
              <a:t>Consider discontinuing products with low sales and poor outlook</a:t>
            </a:r>
          </a:p>
          <a:p>
            <a:pPr lvl="1"/>
            <a:r>
              <a:rPr lang="en-US" sz="2000" dirty="0" smtClean="0"/>
              <a:t>-7, 10, 13, and 14 each have less than 220 sales</a:t>
            </a:r>
            <a:endParaRPr lang="en-US" sz="2000" dirty="0">
              <a:solidFill>
                <a:srgbClr val="FF0000"/>
              </a:solidFill>
            </a:endParaRPr>
          </a:p>
        </p:txBody>
      </p:sp>
      <p:sp>
        <p:nvSpPr>
          <p:cNvPr id="4" name="Shape 77"/>
          <p:cNvSpPr/>
          <p:nvPr/>
        </p:nvSpPr>
        <p:spPr>
          <a:xfrm>
            <a:off x="752434" y="228600"/>
            <a:ext cx="7566635" cy="469357"/>
          </a:xfrm>
          <a:prstGeom prst="rect">
            <a:avLst/>
          </a:prstGeom>
          <a:ln w="3175">
            <a:miter lim="400000"/>
          </a:ln>
          <a:extLst>
            <a:ext uri="{C572A759-6A51-4108-AA02-DFA0A04FC94B}">
              <ma14:wrappingTextBoxFlag xmlns="" xmlns:ma14="http://schemas.microsoft.com/office/mac/drawingml/2011/main" val="1"/>
            </a:ext>
          </a:extLst>
        </p:spPr>
        <p:txBody>
          <a:bodyPr lIns="19049" tIns="19049" rIns="19049" bIns="19049" anchor="ctr">
            <a:spAutoFit/>
          </a:bodyPr>
          <a:lstStyle>
            <a:lvl1pPr>
              <a:defRPr>
                <a:solidFill>
                  <a:schemeClr val="accent1">
                    <a:hueOff val="273562"/>
                    <a:satOff val="2937"/>
                    <a:lumOff val="-22233"/>
                  </a:schemeClr>
                </a:solidFill>
                <a:latin typeface="Roboto Black"/>
                <a:ea typeface="Roboto Black"/>
                <a:cs typeface="Roboto Black"/>
                <a:sym typeface="Roboto Black"/>
              </a:defRPr>
            </a:lvl1pPr>
          </a:lstStyle>
          <a:p>
            <a:pPr algn="ctr"/>
            <a:r>
              <a:rPr lang="en-US" sz="2800" dirty="0" smtClean="0"/>
              <a:t>Recommendations</a:t>
            </a:r>
            <a:endParaRPr sz="2800" dirty="0"/>
          </a:p>
        </p:txBody>
      </p:sp>
      <p:pic>
        <p:nvPicPr>
          <p:cNvPr id="1126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1075" y="2895600"/>
            <a:ext cx="7629525" cy="38877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88208186"/>
      </p:ext>
    </p:extLst>
  </p:cSld>
  <p:clrMapOvr>
    <a:masterClrMapping/>
  </p:clrMapOvr>
  <p:timing>
    <p:tnLst>
      <p:par>
        <p:cTn id="1" dur="indefinite" restart="never" nodeType="tmRoot"/>
      </p:par>
    </p:tnLst>
  </p:timing>
</p:sld>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a:ea typeface="Helvetica"/>
        <a:cs typeface="Helvetica"/>
      </a:majorFont>
      <a:minorFont>
        <a:latin typeface="Helvetica"/>
        <a:ea typeface="Helvetica"/>
        <a:cs typeface="Helvetica"/>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2700" dist="12700" dir="5400000" rotWithShape="0">
              <a:srgbClr val="000000">
                <a:alpha val="50000"/>
              </a:srgbClr>
            </a:outerShdw>
          </a:effectLst>
        </a:effectStyle>
        <a:effectStyle>
          <a:effectLst>
            <a:outerShdw blurRad="25400" rotWithShape="0">
              <a:srgbClr val="000000">
                <a:alpha val="50000"/>
              </a:srgbClr>
            </a:outerShdw>
          </a:effectLst>
        </a:effectStyle>
        <a:effectStyle>
          <a:effectLst>
            <a:outerShdw blurRad="12700" dist="127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3175" cap="flat">
          <a:noFill/>
          <a:miter lim="400000"/>
        </a:ln>
        <a:effectLst>
          <a:outerShdw blurRad="12700" dist="12700" dir="5400000" rotWithShape="0">
            <a:srgbClr val="000000">
              <a:alpha val="50000"/>
            </a:srgbClr>
          </a:outerShdw>
        </a:effectLst>
        <a:sp3d/>
      </a:spPr>
      <a:bodyPr rot="0" spcFirstLastPara="1" vertOverflow="overflow" horzOverflow="overflow" vert="horz" wrap="square" lIns="27093" tIns="27093" rIns="27093" bIns="27093" numCol="1" spcCol="38100" rtlCol="0" anchor="ctr">
        <a:spAutoFit/>
      </a:bodyPr>
      <a:lstStyle>
        <a:defPPr marL="0" marR="0" indent="0" algn="ctr" defTabSz="587022" rtl="0" fontAlgn="auto" latinLnBrk="0" hangingPunct="0">
          <a:lnSpc>
            <a:spcPct val="100000"/>
          </a:lnSpc>
          <a:spcBef>
            <a:spcPts val="0"/>
          </a:spcBef>
          <a:spcAft>
            <a:spcPts val="0"/>
          </a:spcAft>
          <a:buClrTx/>
          <a:buSzTx/>
          <a:buFontTx/>
          <a:buNone/>
          <a:tabLst/>
          <a:defRPr kumimoji="0" sz="2200" b="0" i="0" u="none" strike="noStrike" cap="none" spc="0" normalizeH="0" baseline="0">
            <a:ln>
              <a:noFill/>
            </a:ln>
            <a:solidFill>
              <a:srgbClr val="FFFFFF"/>
            </a:solidFill>
            <a:effectLst/>
            <a:uFillTx/>
            <a:latin typeface="Helvetica Light"/>
            <a:ea typeface="Helvetica Light"/>
            <a:cs typeface="Helvetica Light"/>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3175" cap="flat">
          <a:noFill/>
          <a:miter lim="400000"/>
        </a:ln>
        <a:effectLst/>
        <a:sp3d/>
      </a:spPr>
      <a:bodyPr rot="0" spcFirstLastPara="1" vertOverflow="overflow" horzOverflow="overflow" vert="horz" wrap="square" lIns="27093" tIns="27093" rIns="27093" bIns="27093" numCol="1" spcCol="38100" rtlCol="0" anchor="ctr">
        <a:spAutoFit/>
      </a:bodyPr>
      <a:lstStyle>
        <a:defPPr marL="0" marR="0" indent="0" algn="ctr" defTabSz="587022" rtl="0" fontAlgn="auto" latinLnBrk="0" hangingPunct="0">
          <a:lnSpc>
            <a:spcPct val="100000"/>
          </a:lnSpc>
          <a:spcBef>
            <a:spcPts val="0"/>
          </a:spcBef>
          <a:spcAft>
            <a:spcPts val="0"/>
          </a:spcAft>
          <a:buClrTx/>
          <a:buSzTx/>
          <a:buFontTx/>
          <a:buNone/>
          <a:tabLst/>
          <a:defRPr kumimoji="0" sz="3400" b="0" i="0" u="none" strike="noStrike" cap="none" spc="0" normalizeH="0" baseline="0">
            <a:ln>
              <a:noFill/>
            </a:ln>
            <a:solidFill>
              <a:srgbClr val="000000"/>
            </a:solidFill>
            <a:effectLst/>
            <a:uFillTx/>
            <a:latin typeface="Helvetica Light"/>
            <a:ea typeface="Helvetica Light"/>
            <a:cs typeface="Helvetica Light"/>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510</TotalTime>
  <Words>698</Words>
  <Application>Microsoft Office PowerPoint</Application>
  <PresentationFormat>On-screen Show (4:3)</PresentationFormat>
  <Paragraphs>117</Paragraphs>
  <Slides>13</Slides>
  <Notes>8</Notes>
  <HiddenSlides>0</HiddenSlides>
  <MMClips>0</MMClips>
  <ScaleCrop>false</ScaleCrop>
  <HeadingPairs>
    <vt:vector size="4" baseType="variant">
      <vt:variant>
        <vt:lpstr>Theme</vt:lpstr>
      </vt:variant>
      <vt:variant>
        <vt:i4>2</vt:i4>
      </vt:variant>
      <vt:variant>
        <vt:lpstr>Slide Titles</vt:lpstr>
      </vt:variant>
      <vt:variant>
        <vt:i4>13</vt:i4>
      </vt:variant>
    </vt:vector>
  </HeadingPairs>
  <TitlesOfParts>
    <vt:vector size="15" baseType="lpstr">
      <vt:lpstr>Office Theme</vt:lpstr>
      <vt:lpstr>White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Windows User</cp:lastModifiedBy>
  <cp:revision>71</cp:revision>
  <dcterms:created xsi:type="dcterms:W3CDTF">2019-01-11T00:29:18Z</dcterms:created>
  <dcterms:modified xsi:type="dcterms:W3CDTF">2019-03-07T23:52:55Z</dcterms:modified>
</cp:coreProperties>
</file>