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1" r:id="rId4"/>
    <p:sldId id="272" r:id="rId5"/>
    <p:sldId id="265" r:id="rId6"/>
    <p:sldId id="273" r:id="rId7"/>
    <p:sldId id="282" r:id="rId8"/>
    <p:sldId id="286" r:id="rId9"/>
    <p:sldId id="283" r:id="rId10"/>
    <p:sldId id="284" r:id="rId11"/>
    <p:sldId id="285" r:id="rId12"/>
    <p:sldId id="267" r:id="rId13"/>
    <p:sldId id="274" r:id="rId14"/>
    <p:sldId id="266" r:id="rId15"/>
    <p:sldId id="275" r:id="rId16"/>
    <p:sldId id="263" r:id="rId17"/>
    <p:sldId id="276" r:id="rId18"/>
    <p:sldId id="268" r:id="rId19"/>
    <p:sldId id="277" r:id="rId20"/>
    <p:sldId id="262" r:id="rId21"/>
    <p:sldId id="278" r:id="rId22"/>
    <p:sldId id="270" r:id="rId23"/>
    <p:sldId id="279" r:id="rId24"/>
    <p:sldId id="264" r:id="rId25"/>
    <p:sldId id="280" r:id="rId26"/>
    <p:sldId id="269" r:id="rId27"/>
    <p:sldId id="281" r:id="rId28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862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771"/>
              </p:ext>
            </p:extLst>
          </p:nvPr>
        </p:nvGraphicFramePr>
        <p:xfrm>
          <a:off x="462212" y="1653267"/>
          <a:ext cx="10918802" cy="3230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/>
                <a:gridCol w="8719085"/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상세 기능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로그아웃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비밀번호 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회원 탈퇴</a:t>
                      </a:r>
                      <a:r>
                        <a:rPr lang="en-US" altLang="ko-KR" sz="1400" baseline="0" dirty="0" smtClean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이미지 업로드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이미지 편집</a:t>
                      </a:r>
                      <a:r>
                        <a:rPr lang="en-US" altLang="ko-KR" sz="1400" baseline="0" dirty="0" smtClean="0"/>
                        <a:t>(3, </a:t>
                      </a:r>
                      <a:r>
                        <a:rPr lang="ko-KR" altLang="en-US" sz="1400" baseline="0" dirty="0" smtClean="0"/>
                        <a:t>밝기조절</a:t>
                      </a:r>
                      <a:r>
                        <a:rPr lang="en-US" altLang="ko-KR" sz="1400" baseline="0" dirty="0" smtClean="0"/>
                        <a:t>, HDR)</a:t>
                      </a:r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baseline="0" dirty="0" smtClean="0"/>
                        <a:t>회원정보 수정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내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답변 보기</a:t>
                      </a:r>
                      <a:r>
                        <a:rPr lang="en-US" altLang="ko-KR" sz="1400" baseline="0" dirty="0" smtClean="0"/>
                        <a:t>(2), 1:1 </a:t>
                      </a:r>
                      <a:r>
                        <a:rPr lang="ko-KR" altLang="en-US" sz="1400" baseline="0" dirty="0" smtClean="0"/>
                        <a:t>문의하기</a:t>
                      </a:r>
                      <a:r>
                        <a:rPr lang="en-US" altLang="ko-KR" sz="1400" baseline="0" dirty="0" smtClean="0"/>
                        <a:t>(3)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내정보관리</a:t>
                      </a:r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문의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찜한</a:t>
                      </a:r>
                      <a:r>
                        <a:rPr lang="ko-KR" altLang="en-US" sz="1400" dirty="0" smtClean="0"/>
                        <a:t> 게시물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찜 게시물 삭제하기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회원 좋아요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답변 보기</a:t>
                      </a:r>
                      <a:r>
                        <a:rPr lang="en-US" altLang="ko-KR" sz="1400" dirty="0" smtClean="0"/>
                        <a:t>, 1:1 </a:t>
                      </a:r>
                      <a:r>
                        <a:rPr lang="ko-KR" altLang="en-US" sz="1400" dirty="0" smtClean="0"/>
                        <a:t>문의하기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게시물 좋아요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dirty="0" err="1" smtClean="0"/>
                        <a:t>댓글보기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댓글입력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삭제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목록 조회</a:t>
                      </a:r>
                      <a:r>
                        <a:rPr lang="en-US" altLang="ko-KR" sz="1400" dirty="0" smtClean="0"/>
                        <a:t> : </a:t>
                      </a:r>
                      <a:r>
                        <a:rPr lang="ko-KR" altLang="en-US" sz="1400" baseline="0" dirty="0" smtClean="0"/>
                        <a:t>시 기준 리스트 형식의 각 지역별</a:t>
                      </a:r>
                      <a:r>
                        <a:rPr lang="en-US" altLang="ko-KR" sz="1400" baseline="0" dirty="0" smtClean="0"/>
                        <a:t>(1) -&gt; </a:t>
                      </a:r>
                      <a:r>
                        <a:rPr lang="ko-KR" altLang="en-US" sz="1400" baseline="0" dirty="0" smtClean="0"/>
                        <a:t>지도 </a:t>
                      </a:r>
                      <a:r>
                        <a:rPr lang="en-US" altLang="ko-KR" sz="1400" baseline="0" dirty="0" smtClean="0"/>
                        <a:t>API </a:t>
                      </a:r>
                      <a:r>
                        <a:rPr lang="ko-KR" altLang="en-US" sz="1400" baseline="0" dirty="0" smtClean="0"/>
                        <a:t>적용 위치정보 기반</a:t>
                      </a:r>
                      <a:r>
                        <a:rPr lang="en-US" altLang="ko-KR" sz="1400" baseline="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등록</a:t>
                      </a:r>
                      <a:r>
                        <a:rPr lang="en-US" altLang="ko-KR" sz="1400" dirty="0" smtClean="0"/>
                        <a:t> : App</a:t>
                      </a:r>
                      <a:r>
                        <a:rPr lang="ko-KR" altLang="en-US" sz="1400" dirty="0" smtClean="0"/>
                        <a:t> 버튼 이용</a:t>
                      </a:r>
                      <a:r>
                        <a:rPr lang="en-US" altLang="ko-KR" sz="1400" dirty="0" smtClean="0"/>
                        <a:t>(1), </a:t>
                      </a:r>
                      <a:r>
                        <a:rPr lang="ko-KR" altLang="en-US" sz="1400" dirty="0" smtClean="0"/>
                        <a:t>갤러리 공유기능 이용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상세보기 </a:t>
                      </a:r>
                      <a:r>
                        <a:rPr lang="en-US" altLang="ko-KR" sz="1400" dirty="0" smtClean="0"/>
                        <a:t>: [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각종정보</a:t>
                      </a:r>
                      <a:r>
                        <a:rPr lang="en-US" altLang="ko-KR" sz="1400" dirty="0" smtClean="0"/>
                        <a:t>, VR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ko-KR" altLang="en-US" sz="1400" dirty="0" smtClean="0"/>
                        <a:t>일반사진 보기</a:t>
                      </a:r>
                      <a:r>
                        <a:rPr lang="en-US" altLang="ko-KR" sz="1400" dirty="0" smtClean="0"/>
                        <a:t>](1), </a:t>
                      </a:r>
                      <a:r>
                        <a:rPr lang="ko-KR" altLang="en-US" sz="1400" dirty="0" err="1" smtClean="0"/>
                        <a:t>전화걸기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검색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키워드별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ver2(Mobile)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개발 우선 순위 지정 </a:t>
            </a:r>
            <a:r>
              <a:rPr lang="en-US" altLang="ko-KR" b="1" dirty="0" smtClean="0"/>
              <a:t>- (1), </a:t>
            </a:r>
            <a:r>
              <a:rPr lang="en-US" altLang="ko-KR" b="1" dirty="0"/>
              <a:t>(</a:t>
            </a:r>
            <a:r>
              <a:rPr lang="en-US" altLang="ko-KR" b="1" dirty="0" smtClean="0"/>
              <a:t>2), (3)</a:t>
            </a:r>
          </a:p>
        </p:txBody>
      </p:sp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지도표시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3360"/>
            <a:ext cx="614343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지도표시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31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매물조건설정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3360"/>
            <a:ext cx="614343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매물조건설정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9302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23" y="2239362"/>
            <a:ext cx="2237461" cy="397825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647158" y="3284097"/>
            <a:ext cx="2281026" cy="264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알아서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 후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찍어서 본 문서에 업데이트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2946750" y="3372614"/>
            <a:ext cx="1681842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 회원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171817" y="3028160"/>
            <a:ext cx="1834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회원 종류</a:t>
            </a:r>
          </a:p>
          <a:p>
            <a:r>
              <a:rPr lang="ko-KR" altLang="en-US" dirty="0"/>
              <a:t>0 : 관리자</a:t>
            </a:r>
          </a:p>
          <a:p>
            <a:r>
              <a:rPr lang="ko-KR" altLang="en-US" dirty="0"/>
              <a:t>1 : 일반 회원</a:t>
            </a:r>
          </a:p>
          <a:p>
            <a:r>
              <a:rPr lang="ko-KR" altLang="en-US" dirty="0"/>
              <a:t>2 : </a:t>
            </a:r>
            <a:r>
              <a:rPr lang="ko-KR" altLang="en-US" dirty="0" smtClean="0"/>
              <a:t>사업주업체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관련 값을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로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23516" y="3207086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facebook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923516" y="3881164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90723" y="2730059"/>
            <a:ext cx="2237461" cy="541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종류 선택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63308" y="1283116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회원가입 종류선택 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회원가입 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사업자회원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86" y="2239362"/>
            <a:ext cx="2237461" cy="397825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946750" y="3881164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358" y="5138795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2763497" y="5138492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기존회원 로그인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5191211" y="2816955"/>
            <a:ext cx="906448" cy="232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회원가입종류 전송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14124" y="5138492"/>
            <a:ext cx="193016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 완료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14124" y="3145597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23" y="2239362"/>
            <a:ext cx="2237461" cy="397825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647158" y="3284097"/>
            <a:ext cx="2281026" cy="264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r>
              <a:rPr lang="en-US" altLang="ko-KR" b="1" dirty="0" smtClean="0"/>
              <a:t>(</a:t>
            </a:r>
            <a:r>
              <a:rPr lang="en-US" altLang="ko-KR" b="1" dirty="0"/>
              <a:t>1) - </a:t>
            </a:r>
            <a:r>
              <a:rPr lang="ko-KR" altLang="en-US" b="1" dirty="0" err="1"/>
              <a:t>테스팅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알아서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 후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찍어서 본 문서에 업데이트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2946750" y="3372614"/>
            <a:ext cx="1681842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 회원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171817" y="3028160"/>
            <a:ext cx="1834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회원 종류</a:t>
            </a:r>
          </a:p>
          <a:p>
            <a:r>
              <a:rPr lang="ko-KR" altLang="en-US" dirty="0"/>
              <a:t>0 : 관리자</a:t>
            </a:r>
          </a:p>
          <a:p>
            <a:r>
              <a:rPr lang="ko-KR" altLang="en-US" dirty="0"/>
              <a:t>1 : 일반 회원</a:t>
            </a:r>
          </a:p>
          <a:p>
            <a:r>
              <a:rPr lang="ko-KR" altLang="en-US" dirty="0"/>
              <a:t>2 : </a:t>
            </a:r>
            <a:r>
              <a:rPr lang="ko-KR" altLang="en-US" dirty="0" smtClean="0"/>
              <a:t>사업주업체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관련 값을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로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23516" y="3207086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facebook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923516" y="3881164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90723" y="2730059"/>
            <a:ext cx="2237461" cy="541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종류 선택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63308" y="1283116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회원가입 종류선택 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회원가입 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사업자회원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86" y="2239362"/>
            <a:ext cx="2237461" cy="397825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946750" y="3881164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358" y="5138795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2763497" y="5138492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기존회원 로그인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5191211" y="2816955"/>
            <a:ext cx="906448" cy="232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회원가입종류 전송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14124" y="5138492"/>
            <a:ext cx="193016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 완료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14124" y="3145597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회원정보수정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일반 회원과 사업주회원의 입력 화면이 </a:t>
            </a:r>
            <a:r>
              <a:rPr lang="ko-KR" altLang="en-US" sz="1400" b="1" dirty="0" err="1" smtClean="0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</a:t>
            </a:r>
            <a:r>
              <a:rPr lang="ko-KR" altLang="en-US" sz="1600" dirty="0"/>
              <a:t>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회원정보 수정화면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사업주회원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회원정보 수정화면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회원정보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9005" y="6075779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/>
              <a:t>일반 회원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2269954"/>
            <a:ext cx="2135359" cy="37967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0066" y="6075779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로그인 후 화면</a:t>
            </a:r>
            <a:endParaRPr lang="ko-KR" altLang="en-US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2825009" y="384387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53" y="2260844"/>
            <a:ext cx="2140483" cy="38058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18280" y="2459484"/>
            <a:ext cx="818984" cy="25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내정보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7" idx="3"/>
          </p:cNvCxnSpPr>
          <p:nvPr/>
        </p:nvCxnSpPr>
        <p:spPr>
          <a:xfrm flipH="1">
            <a:off x="2537264" y="2260844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98681" y="19457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39" y="2269954"/>
            <a:ext cx="2140483" cy="380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424003" y="60679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mtClean="0"/>
              <a:t>사업주 회원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7119078" y="4774181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사업장 주소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091417" y="3586699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사업장명</a:t>
            </a:r>
            <a:endParaRPr lang="en-US" altLang="ko-KR" dirty="0" smtClean="0"/>
          </a:p>
        </p:txBody>
      </p:sp>
      <p:sp>
        <p:nvSpPr>
          <p:cNvPr id="29" name="타원 28"/>
          <p:cNvSpPr/>
          <p:nvPr/>
        </p:nvSpPr>
        <p:spPr>
          <a:xfrm>
            <a:off x="4259548" y="2718688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7473697" y="2718688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908662" y="4783957"/>
            <a:ext cx="2030432" cy="4630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전화번호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359498" y="4096715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816446" y="3545901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852499" y="2971331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852499" y="4352460"/>
            <a:ext cx="1819200" cy="103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359498" y="4485594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525540" y="2223050"/>
            <a:ext cx="2215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&lt;Next&gt;</a:t>
            </a:r>
          </a:p>
          <a:p>
            <a:endParaRPr lang="en-US" altLang="ko-KR" dirty="0"/>
          </a:p>
          <a:p>
            <a:r>
              <a:rPr lang="ko-KR" altLang="en-US" dirty="0" smtClean="0"/>
              <a:t>글 작성을 위해서는 인증절차가 있어야 될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회원정보수정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일반 회원과 사업주회원의 입력 화면이 </a:t>
            </a:r>
            <a:r>
              <a:rPr lang="ko-KR" altLang="en-US" sz="1400" b="1" dirty="0" err="1" smtClean="0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</a:t>
            </a:r>
            <a:r>
              <a:rPr lang="ko-KR" altLang="en-US" sz="1600" dirty="0"/>
              <a:t>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회원정보 수정화면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사업주회원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회원정보 수정화면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회원정보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9005" y="6075779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/>
              <a:t>일반 회원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2269954"/>
            <a:ext cx="2135359" cy="37967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0066" y="6075779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로그인 후 화면</a:t>
            </a:r>
            <a:endParaRPr lang="ko-KR" altLang="en-US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2825009" y="384387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53" y="2260844"/>
            <a:ext cx="2140483" cy="38058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18280" y="2459484"/>
            <a:ext cx="818984" cy="25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내정보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7" idx="3"/>
          </p:cNvCxnSpPr>
          <p:nvPr/>
        </p:nvCxnSpPr>
        <p:spPr>
          <a:xfrm flipH="1">
            <a:off x="2537264" y="2260844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98681" y="19457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39" y="2269954"/>
            <a:ext cx="2140483" cy="380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424003" y="60679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mtClean="0"/>
              <a:t>사업주 회원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7119078" y="4774181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사업장 주소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091417" y="3586699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사업장명</a:t>
            </a:r>
            <a:endParaRPr lang="en-US" altLang="ko-KR" dirty="0" smtClean="0"/>
          </a:p>
        </p:txBody>
      </p:sp>
      <p:sp>
        <p:nvSpPr>
          <p:cNvPr id="29" name="타원 28"/>
          <p:cNvSpPr/>
          <p:nvPr/>
        </p:nvSpPr>
        <p:spPr>
          <a:xfrm>
            <a:off x="4259548" y="2718688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7473697" y="2718688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908662" y="4783957"/>
            <a:ext cx="2030432" cy="4630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전화번호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359498" y="4096715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816446" y="3545901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852499" y="2971331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852499" y="4352460"/>
            <a:ext cx="1819200" cy="103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359498" y="4485594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525540" y="2223050"/>
            <a:ext cx="2215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&lt;Next&gt;</a:t>
            </a:r>
          </a:p>
          <a:p>
            <a:endParaRPr lang="en-US" altLang="ko-KR" dirty="0"/>
          </a:p>
          <a:p>
            <a:r>
              <a:rPr lang="ko-KR" altLang="en-US" dirty="0" smtClean="0"/>
              <a:t>글 작성을 위해서는 인증절차가 있어야 될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군산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전주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익산 방 정보 목록 조회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4073" y="5742992"/>
            <a:ext cx="308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각 지역에 해당하는</a:t>
            </a:r>
            <a:endParaRPr lang="en-US" altLang="ko-KR" b="1" dirty="0" smtClean="0"/>
          </a:p>
          <a:p>
            <a:r>
              <a:rPr lang="ko-KR" altLang="en-US" b="1" dirty="0" smtClean="0"/>
              <a:t>방 정보 페이지로 이동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207" y="1715210"/>
            <a:ext cx="2577243" cy="45823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10" y="1754277"/>
            <a:ext cx="2191760" cy="389699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86940" y="4080892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396412" y="2294683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93423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838936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484449" y="2922666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3" name="오른쪽 화살표 22"/>
          <p:cNvSpPr/>
          <p:nvPr/>
        </p:nvSpPr>
        <p:spPr>
          <a:xfrm>
            <a:off x="3455214" y="3314426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37606" y="2601116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65006" y="22317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29" y="2827133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282" y="2827133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24282" y="5947170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629094" y="4536262"/>
            <a:ext cx="2520356" cy="36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629094" y="4605216"/>
            <a:ext cx="2520356" cy="27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29094" y="4987778"/>
            <a:ext cx="2520356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572206" y="5606686"/>
            <a:ext cx="2577243" cy="40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29094" y="5590077"/>
            <a:ext cx="2520356" cy="3645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24994" y="2714860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53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군산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전주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익산 방 정보 목록 조회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4073" y="5742992"/>
            <a:ext cx="308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각 지역에 해당하는</a:t>
            </a:r>
            <a:endParaRPr lang="en-US" altLang="ko-KR" b="1" dirty="0" smtClean="0"/>
          </a:p>
          <a:p>
            <a:r>
              <a:rPr lang="ko-KR" altLang="en-US" b="1" dirty="0" smtClean="0"/>
              <a:t>방 정보 페이지로 이동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207" y="1715210"/>
            <a:ext cx="2577243" cy="45823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10" y="1754277"/>
            <a:ext cx="2191760" cy="389699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86940" y="4080892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396412" y="2294683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93423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838936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484449" y="2922666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3" name="오른쪽 화살표 22"/>
          <p:cNvSpPr/>
          <p:nvPr/>
        </p:nvSpPr>
        <p:spPr>
          <a:xfrm>
            <a:off x="3455214" y="3314426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37606" y="2601116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65006" y="22317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29" y="2827133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282" y="2827133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24282" y="5947170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629094" y="4536262"/>
            <a:ext cx="2520356" cy="36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629094" y="4605216"/>
            <a:ext cx="2520356" cy="27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29094" y="4987778"/>
            <a:ext cx="2520356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572206" y="5606686"/>
            <a:ext cx="2577243" cy="40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29094" y="5590077"/>
            <a:ext cx="2520356" cy="3645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24994" y="2714860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56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검색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방 정보 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0" y="2865212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3" y="2865212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2563" y="5985249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25" name="오른쪽 화살표 24"/>
          <p:cNvSpPr/>
          <p:nvPr/>
        </p:nvSpPr>
        <p:spPr>
          <a:xfrm>
            <a:off x="6130545" y="380586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862" y="2513137"/>
            <a:ext cx="2142732" cy="380982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04158" y="4858574"/>
            <a:ext cx="2095436" cy="30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904158" y="4915902"/>
            <a:ext cx="2095436" cy="2319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904158" y="5233966"/>
            <a:ext cx="2095436" cy="3493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856861" y="5748529"/>
            <a:ext cx="2142732" cy="33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904158" y="5734721"/>
            <a:ext cx="2095436" cy="30312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3" y="2409868"/>
            <a:ext cx="2191760" cy="389699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78873" y="4736483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988345" y="2950274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785356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430869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076382" y="3578257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345246" y="275104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06663" y="24269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645963" y="2318354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07380" y="193816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898020" y="3026675"/>
            <a:ext cx="2107711" cy="299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5101532" y="2665280"/>
            <a:ext cx="587034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en-US" altLang="ko-KR" sz="1400" dirty="0" smtClean="0"/>
          </a:p>
        </p:txBody>
      </p:sp>
      <p:sp>
        <p:nvSpPr>
          <p:cNvPr id="45" name="오른쪽 화살표 44"/>
          <p:cNvSpPr/>
          <p:nvPr/>
        </p:nvSpPr>
        <p:spPr>
          <a:xfrm>
            <a:off x="2884336" y="386491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결과</a:t>
            </a:r>
            <a:endParaRPr lang="ko-KR" altLang="en-US" sz="1400" dirty="0"/>
          </a:p>
        </p:txBody>
      </p:sp>
      <p:sp>
        <p:nvSpPr>
          <p:cNvPr id="5" name="위로 구부러진 화살표 4"/>
          <p:cNvSpPr/>
          <p:nvPr/>
        </p:nvSpPr>
        <p:spPr>
          <a:xfrm flipH="1">
            <a:off x="5363311" y="6121288"/>
            <a:ext cx="2440916" cy="7061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5672" y="6277636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 smtClean="0"/>
              <a:t>필터 결과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02172" y="3332926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29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검색</a:t>
            </a:r>
            <a:r>
              <a:rPr lang="en-US" altLang="ko-KR" b="1" dirty="0" smtClean="0"/>
              <a:t>(2</a:t>
            </a:r>
            <a:r>
              <a:rPr lang="en-US" altLang="ko-KR" b="1" dirty="0"/>
              <a:t>) - </a:t>
            </a:r>
            <a:r>
              <a:rPr lang="ko-KR" altLang="en-US" b="1" dirty="0" err="1" smtClean="0"/>
              <a:t>테스팅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방 정보 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0" y="2865212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3" y="2865212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2563" y="5985249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25" name="오른쪽 화살표 24"/>
          <p:cNvSpPr/>
          <p:nvPr/>
        </p:nvSpPr>
        <p:spPr>
          <a:xfrm>
            <a:off x="6130545" y="380586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862" y="2513137"/>
            <a:ext cx="2142732" cy="380982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04158" y="4858574"/>
            <a:ext cx="2095436" cy="30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904158" y="4915902"/>
            <a:ext cx="2095436" cy="2319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904158" y="5233966"/>
            <a:ext cx="2095436" cy="3493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856861" y="5748529"/>
            <a:ext cx="2142732" cy="33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904158" y="5734721"/>
            <a:ext cx="2095436" cy="30312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3" y="2409868"/>
            <a:ext cx="2191760" cy="389699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78873" y="4736483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988345" y="2950274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785356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430869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076382" y="3578257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345246" y="275104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06663" y="24269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645963" y="2318354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07380" y="193816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898020" y="3026675"/>
            <a:ext cx="2107711" cy="299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5101532" y="2665280"/>
            <a:ext cx="587034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en-US" altLang="ko-KR" sz="1400" dirty="0" smtClean="0"/>
          </a:p>
        </p:txBody>
      </p:sp>
      <p:sp>
        <p:nvSpPr>
          <p:cNvPr id="45" name="오른쪽 화살표 44"/>
          <p:cNvSpPr/>
          <p:nvPr/>
        </p:nvSpPr>
        <p:spPr>
          <a:xfrm>
            <a:off x="2884336" y="386491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결과</a:t>
            </a:r>
            <a:endParaRPr lang="ko-KR" altLang="en-US" sz="1400" dirty="0"/>
          </a:p>
        </p:txBody>
      </p:sp>
      <p:sp>
        <p:nvSpPr>
          <p:cNvPr id="5" name="위로 구부러진 화살표 4"/>
          <p:cNvSpPr/>
          <p:nvPr/>
        </p:nvSpPr>
        <p:spPr>
          <a:xfrm flipH="1">
            <a:off x="5363311" y="6121288"/>
            <a:ext cx="2440916" cy="7061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5672" y="6277636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 smtClean="0"/>
              <a:t>필터 결과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02172" y="3332926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285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ver2(Mobile)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541053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DevStack</a:t>
            </a:r>
            <a:r>
              <a:rPr lang="en-US" altLang="ko-KR" b="1" dirty="0" smtClean="0"/>
              <a:t> : Ionic 2, Firebase, </a:t>
            </a:r>
            <a:r>
              <a:rPr lang="en-US" altLang="ko-KR" b="1" dirty="0" err="1" smtClean="0"/>
              <a:t>Disqus</a:t>
            </a:r>
            <a:r>
              <a:rPr lang="en-US" altLang="ko-KR" b="1" dirty="0" smtClean="0"/>
              <a:t> Social comment API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2"/>
              </a:rPr>
              <a:t>http://github.com/kincjf/cozyhouzz-app/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Firebase Console : </a:t>
            </a:r>
            <a:r>
              <a:rPr lang="en-US" altLang="ko-KR" u="sng" dirty="0">
                <a:hlinkClick r:id="rId3"/>
              </a:rPr>
              <a:t>https://</a:t>
            </a:r>
            <a:r>
              <a:rPr lang="en-US" altLang="ko-KR" u="sng" dirty="0" smtClean="0">
                <a:hlinkClick r:id="rId3"/>
              </a:rPr>
              <a:t>console.firebase.google.com/project/cozyhouzz-531c2/overview</a:t>
            </a:r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ko-KR" altLang="en-US" u="sng" dirty="0" smtClean="0"/>
              <a:t>서버주소 </a:t>
            </a:r>
            <a:r>
              <a:rPr lang="en-US" altLang="ko-KR" u="sng" dirty="0" smtClean="0"/>
              <a:t>: api.cozyhouzz.co.kr, cozyhouzz.co.kr</a:t>
            </a:r>
          </a:p>
          <a:p>
            <a:endParaRPr lang="en-US" altLang="ko-KR" u="sng" dirty="0"/>
          </a:p>
          <a:p>
            <a:r>
              <a:rPr lang="ko-KR" altLang="en-US" u="sng" dirty="0" smtClean="0"/>
              <a:t>기본 </a:t>
            </a:r>
            <a:r>
              <a:rPr lang="en-US" altLang="ko-KR" u="sng" dirty="0" smtClean="0"/>
              <a:t>Theme</a:t>
            </a:r>
            <a:r>
              <a:rPr lang="ko-KR" altLang="en-US" u="sng" dirty="0" smtClean="0"/>
              <a:t>는 </a:t>
            </a:r>
            <a:r>
              <a:rPr lang="en-US" altLang="ko-KR" dirty="0"/>
              <a:t>ionic 2 social </a:t>
            </a:r>
            <a:r>
              <a:rPr lang="en-US" altLang="ko-KR" dirty="0" smtClean="0"/>
              <a:t>UI(</a:t>
            </a:r>
            <a:r>
              <a:rPr lang="en-US" altLang="ko-KR" u="sng" dirty="0" smtClean="0"/>
              <a:t>https</a:t>
            </a:r>
            <a:r>
              <a:rPr lang="en-US" altLang="ko-KR" u="sng" dirty="0"/>
              <a:t>://</a:t>
            </a:r>
            <a:r>
              <a:rPr lang="en-US" altLang="ko-KR" u="sng" dirty="0" smtClean="0"/>
              <a:t>market.ionic.io/themes/ionic-2-social-ui)</a:t>
            </a:r>
            <a:r>
              <a:rPr lang="ko-KR" altLang="en-US" u="sng" dirty="0" smtClean="0"/>
              <a:t>를 이용한다</a:t>
            </a:r>
            <a:endParaRPr lang="en-US" altLang="ko-KR" u="sng" dirty="0" smtClean="0"/>
          </a:p>
          <a:p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u="sng" dirty="0"/>
              <a:t>- </a:t>
            </a:r>
            <a:r>
              <a:rPr lang="ko-KR" altLang="en-US" u="sng" dirty="0"/>
              <a:t>각종 정보 내용은 공유 </a:t>
            </a:r>
            <a:r>
              <a:rPr lang="ko-KR" altLang="en-US" u="sng" dirty="0" err="1"/>
              <a:t>구글</a:t>
            </a:r>
            <a:r>
              <a:rPr lang="ko-KR" altLang="en-US" u="sng" dirty="0"/>
              <a:t> 스프레드시트의 </a:t>
            </a:r>
            <a:r>
              <a:rPr lang="en-US" altLang="ko-KR" u="sng" dirty="0"/>
              <a:t>“References”</a:t>
            </a:r>
            <a:r>
              <a:rPr lang="ko-KR" altLang="en-US" u="sng" dirty="0"/>
              <a:t>에서 찾을 수 있음</a:t>
            </a:r>
            <a:r>
              <a:rPr lang="en-US" altLang="ko-KR" u="sng" dirty="0" smtClean="0"/>
              <a:t>.</a:t>
            </a:r>
          </a:p>
          <a:p>
            <a:endParaRPr lang="en-US" altLang="ko-KR" u="sng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46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등록</a:t>
            </a:r>
            <a:r>
              <a:rPr lang="en-US" altLang="ko-KR" b="1" dirty="0" smtClean="0"/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</a:t>
            </a:r>
            <a:r>
              <a:rPr lang="en-US" altLang="ko-KR" sz="1400" b="1" dirty="0" smtClean="0"/>
              <a:t>”&gt;HTML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 smtClean="0"/>
              <a:t>. =&gt; </a:t>
            </a:r>
            <a:r>
              <a:rPr lang="ko-KR" altLang="en-US" sz="1400" b="1" dirty="0" smtClean="0"/>
              <a:t>일반 </a:t>
            </a:r>
            <a:r>
              <a:rPr lang="ko-KR" altLang="en-US" sz="1400" b="1" dirty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어떻게 저장 할 것인가</a:t>
            </a:r>
            <a:r>
              <a:rPr lang="en-US" altLang="ko-KR" sz="1400" b="1" dirty="0" smtClean="0"/>
              <a:t>?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742655" y="1950741"/>
            <a:ext cx="25747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방 구조 종류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원룸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투룸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쓰리룸이상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방구조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VR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정보는 필수입력사항임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8" y="1788517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580" y="242972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주소</a:t>
            </a:r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1580" y="307092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방구조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421580" y="463481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월세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421580" y="418556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보증금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421579" y="3564944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전세나 매매의 경우 월세를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해주세요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1579" y="5093223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VR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421579" y="547921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421579" y="592846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r>
              <a:rPr lang="en-US" altLang="ko-KR" sz="1400" dirty="0" smtClean="0"/>
              <a:t>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0396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654254" y="368845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54259" y="2010020"/>
            <a:ext cx="2321076" cy="431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목록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조회화면으로 이동</a:t>
            </a:r>
            <a:endParaRPr lang="en-US" altLang="ko-KR" sz="1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421580" y="200095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593240" y="4612021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등록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</a:t>
            </a:r>
            <a:r>
              <a:rPr lang="en-US" altLang="ko-KR" sz="1400" b="1" dirty="0" smtClean="0"/>
              <a:t>”&gt;HTML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 smtClean="0"/>
              <a:t>. =&gt; </a:t>
            </a:r>
            <a:r>
              <a:rPr lang="ko-KR" altLang="en-US" sz="1400" b="1" dirty="0" smtClean="0"/>
              <a:t>일반 </a:t>
            </a:r>
            <a:r>
              <a:rPr lang="ko-KR" altLang="en-US" sz="1400" b="1" dirty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어떻게 저장 할 것인가</a:t>
            </a:r>
            <a:r>
              <a:rPr lang="en-US" altLang="ko-KR" sz="1400" b="1" dirty="0" smtClean="0"/>
              <a:t>?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742655" y="1950741"/>
            <a:ext cx="25747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방 구조 종류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원룸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투룸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쓰리룸이상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방구조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VR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정보는 필수입력사항임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8" y="1788517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580" y="242972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주소</a:t>
            </a:r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1580" y="307092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방구조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421580" y="463481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월세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421580" y="418556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보증금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421579" y="3564944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전세나 매매의 경우 월세를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해주세요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1579" y="5093223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VR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421579" y="547921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421579" y="592846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r>
              <a:rPr lang="en-US" altLang="ko-KR" sz="1400" dirty="0" smtClean="0"/>
              <a:t>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0396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654254" y="368845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54259" y="2010020"/>
            <a:ext cx="2321076" cy="431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목록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조회화면으로 이동</a:t>
            </a:r>
            <a:endParaRPr lang="en-US" altLang="ko-KR" sz="1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421580" y="200095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593240" y="4612021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3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등록</a:t>
            </a:r>
            <a:r>
              <a:rPr lang="en-US" altLang="ko-KR" b="1" dirty="0" smtClean="0"/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54" y="1650176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3497" y="200312"/>
            <a:ext cx="552042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</a:t>
            </a:r>
            <a:r>
              <a:rPr lang="en-US" altLang="ko-KR" sz="1400" b="1" dirty="0" smtClean="0"/>
              <a:t>”&gt;HTML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 smtClean="0"/>
              <a:t>. =&gt; </a:t>
            </a:r>
            <a:r>
              <a:rPr lang="ko-KR" altLang="en-US" sz="1400" b="1" dirty="0" smtClean="0"/>
              <a:t>일반 </a:t>
            </a:r>
            <a:r>
              <a:rPr lang="ko-KR" altLang="en-US" sz="1400" b="1" dirty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어떻게 저장 할 것인가</a:t>
            </a:r>
            <a:r>
              <a:rPr lang="en-US" altLang="ko-KR" sz="1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갤러리를 통한 이미지 </a:t>
            </a:r>
            <a:r>
              <a:rPr lang="ko-KR" altLang="en-US" sz="1400" b="1" dirty="0" err="1" smtClean="0"/>
              <a:t>업로드시</a:t>
            </a:r>
            <a:r>
              <a:rPr lang="en-US" altLang="ko-KR" sz="1400" b="1" dirty="0" smtClean="0"/>
              <a:t>, VR </a:t>
            </a:r>
            <a:r>
              <a:rPr lang="ko-KR" altLang="en-US" sz="1400" b="1" dirty="0" smtClean="0"/>
              <a:t>이미지와 일반 이미지를 구분하는 기능이 필요 할 것 같다</a:t>
            </a:r>
            <a:r>
              <a:rPr lang="en-US" altLang="ko-KR" sz="1400" b="1" dirty="0" smtClean="0"/>
              <a:t>.(meta</a:t>
            </a:r>
            <a:r>
              <a:rPr lang="ko-KR" altLang="en-US" sz="1400" b="1" dirty="0" smtClean="0"/>
              <a:t>정보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구분 창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6244274" y="240925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244274" y="437686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430004" y="1873345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1" y="1915132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349973" y="2556336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주소</a:t>
            </a:r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9349973" y="319754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방구조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9349973" y="476142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월세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349973" y="431218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보증금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349972" y="3691559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전세나 매매의 경우 월세를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해주세요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49972" y="5219838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VR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349972" y="560583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9349972" y="605507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r>
              <a:rPr lang="en-US" altLang="ko-KR" sz="1400" dirty="0" smtClean="0"/>
              <a:t>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32361" y="2138301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6431122" y="4806431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2821127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405407" y="316319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3637008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91448" y="3979749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609046" y="5589816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616453" y="6182383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8083231" y="3520743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349973" y="2127567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뒤로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8" y="1713275"/>
            <a:ext cx="2474823" cy="4400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308" y="6183870"/>
            <a:ext cx="478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업로드 사진 </a:t>
            </a:r>
            <a:r>
              <a:rPr lang="ko-KR" altLang="en-US" b="1" dirty="0" err="1" smtClean="0"/>
              <a:t>선택후</a:t>
            </a:r>
            <a:r>
              <a:rPr lang="ko-KR" altLang="en-US" b="1" dirty="0" smtClean="0"/>
              <a:t> 공유하기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선택된 이미지가 입력되어 글을 작성 할 수 있게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8" y="1855991"/>
            <a:ext cx="2394556" cy="425757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206729" y="3762378"/>
            <a:ext cx="1106096" cy="4852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Cozyhouzz</a:t>
            </a:r>
            <a:endParaRPr lang="en-US" altLang="ko-KR" sz="1400" dirty="0" smtClean="0"/>
          </a:p>
        </p:txBody>
      </p:sp>
      <p:sp>
        <p:nvSpPr>
          <p:cNvPr id="45" name="오른쪽 화살표 44"/>
          <p:cNvSpPr/>
          <p:nvPr/>
        </p:nvSpPr>
        <p:spPr>
          <a:xfrm>
            <a:off x="5255399" y="358259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등록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54" y="1650176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3497" y="200312"/>
            <a:ext cx="552042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</a:t>
            </a:r>
            <a:r>
              <a:rPr lang="en-US" altLang="ko-KR" sz="1400" b="1" dirty="0" smtClean="0"/>
              <a:t>”&gt;HTML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 smtClean="0"/>
              <a:t>. =&gt; </a:t>
            </a:r>
            <a:r>
              <a:rPr lang="ko-KR" altLang="en-US" sz="1400" b="1" dirty="0" smtClean="0"/>
              <a:t>일반 </a:t>
            </a:r>
            <a:r>
              <a:rPr lang="ko-KR" altLang="en-US" sz="1400" b="1" dirty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어떻게 저장 할 것인가</a:t>
            </a:r>
            <a:r>
              <a:rPr lang="en-US" altLang="ko-KR" sz="1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갤러리를 통한 이미지 </a:t>
            </a:r>
            <a:r>
              <a:rPr lang="ko-KR" altLang="en-US" sz="1400" b="1" dirty="0" err="1" smtClean="0"/>
              <a:t>업로드시</a:t>
            </a:r>
            <a:r>
              <a:rPr lang="en-US" altLang="ko-KR" sz="1400" b="1" dirty="0" smtClean="0"/>
              <a:t>, VR </a:t>
            </a:r>
            <a:r>
              <a:rPr lang="ko-KR" altLang="en-US" sz="1400" b="1" dirty="0" smtClean="0"/>
              <a:t>이미지와 일반 이미지를 구분하는 기능이 필요 할 것 같다</a:t>
            </a:r>
            <a:r>
              <a:rPr lang="en-US" altLang="ko-KR" sz="1400" b="1" dirty="0" smtClean="0"/>
              <a:t>.(meta</a:t>
            </a:r>
            <a:r>
              <a:rPr lang="ko-KR" altLang="en-US" sz="1400" b="1" dirty="0" smtClean="0"/>
              <a:t>정보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구분 창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6244274" y="240925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244274" y="437686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430004" y="1873345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1" y="1915132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349973" y="2556336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주소</a:t>
            </a:r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9349973" y="319754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방구조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9349973" y="476142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월세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349973" y="431218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보증금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349972" y="3691559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전세나 매매의 경우 월세를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해주세요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49972" y="5219838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VR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349972" y="560583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9349972" y="605507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r>
              <a:rPr lang="en-US" altLang="ko-KR" sz="1400" dirty="0" smtClean="0"/>
              <a:t>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32361" y="2138301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6431122" y="4806431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2821127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405407" y="316319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3637008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91448" y="3979749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609046" y="5589816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616453" y="6182383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8083231" y="3520743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349973" y="2127567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뒤로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8" y="1713275"/>
            <a:ext cx="2474823" cy="4400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308" y="6183870"/>
            <a:ext cx="478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업로드 사진 </a:t>
            </a:r>
            <a:r>
              <a:rPr lang="ko-KR" altLang="en-US" b="1" dirty="0" err="1" smtClean="0"/>
              <a:t>선택후</a:t>
            </a:r>
            <a:r>
              <a:rPr lang="ko-KR" altLang="en-US" b="1" dirty="0" smtClean="0"/>
              <a:t> 공유하기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선택된 이미지가 입력되어 글을 작성 할 수 있게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8" y="1855991"/>
            <a:ext cx="2394556" cy="425757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206729" y="3762378"/>
            <a:ext cx="1106096" cy="4852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Cozyhouzz</a:t>
            </a:r>
            <a:endParaRPr lang="en-US" altLang="ko-KR" sz="1400" dirty="0" smtClean="0"/>
          </a:p>
        </p:txBody>
      </p:sp>
      <p:sp>
        <p:nvSpPr>
          <p:cNvPr id="45" name="오른쪽 화살표 44"/>
          <p:cNvSpPr/>
          <p:nvPr/>
        </p:nvSpPr>
        <p:spPr>
          <a:xfrm>
            <a:off x="5255399" y="358259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8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상세보기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7"/>
          <a:stretch/>
        </p:blipFill>
        <p:spPr>
          <a:xfrm>
            <a:off x="6417693" y="822464"/>
            <a:ext cx="2589474" cy="1509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9" y="2474055"/>
            <a:ext cx="2692163" cy="17539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4968" y="1139614"/>
            <a:ext cx="2805096" cy="1566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93" y="483724"/>
            <a:ext cx="2579229" cy="477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59" y="2252294"/>
            <a:ext cx="2794917" cy="3132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40807" y="1541174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032" y="4228015"/>
            <a:ext cx="2555615" cy="238293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160441" y="176909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일반이미지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475130" y="2792602"/>
            <a:ext cx="2483631" cy="1031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Comment(HTML Text)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6603" y="3938974"/>
            <a:ext cx="2681825" cy="57808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475106" y="4789357"/>
            <a:ext cx="2392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웹에서는 이미지가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=“a.jpg”&gt;</a:t>
            </a:r>
          </a:p>
          <a:p>
            <a:pPr algn="ctr"/>
            <a:r>
              <a:rPr lang="en-US" altLang="ko-KR" sz="1600" b="1" dirty="0" smtClean="0"/>
              <a:t>HTML Text</a:t>
            </a:r>
            <a:r>
              <a:rPr lang="ko-KR" altLang="en-US" sz="1600" b="1" dirty="0" smtClean="0"/>
              <a:t>로 저장된다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51753" y="1062087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(1)(VR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로드뷰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전화하기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3674" y="3501393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659291" y="3996410"/>
            <a:ext cx="583498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40721" y="4003612"/>
            <a:ext cx="583498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</a:p>
          <a:p>
            <a:pPr algn="ctr"/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48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상세보기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7"/>
          <a:stretch/>
        </p:blipFill>
        <p:spPr>
          <a:xfrm>
            <a:off x="6417693" y="822464"/>
            <a:ext cx="2589474" cy="1509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9" y="2474055"/>
            <a:ext cx="2692163" cy="17539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4968" y="1139614"/>
            <a:ext cx="2805096" cy="1566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93" y="483724"/>
            <a:ext cx="2579229" cy="477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59" y="2252294"/>
            <a:ext cx="2794917" cy="3132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40807" y="1541174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032" y="4228015"/>
            <a:ext cx="2555615" cy="238293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160441" y="176909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일반이미지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475130" y="2792602"/>
            <a:ext cx="2483631" cy="1031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Comment(HTML Text)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6603" y="3938974"/>
            <a:ext cx="2681825" cy="57808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475106" y="4789357"/>
            <a:ext cx="2392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웹에서는 이미지가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=“a.jpg”&gt;</a:t>
            </a:r>
          </a:p>
          <a:p>
            <a:pPr algn="ctr"/>
            <a:r>
              <a:rPr lang="en-US" altLang="ko-KR" sz="1600" b="1" dirty="0" smtClean="0"/>
              <a:t>HTML Text</a:t>
            </a:r>
            <a:r>
              <a:rPr lang="ko-KR" altLang="en-US" sz="1600" b="1" dirty="0" smtClean="0"/>
              <a:t>로 저장된다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51753" y="1062087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(1)(VR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로드뷰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전화하기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3674" y="3501393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659291" y="3996410"/>
            <a:ext cx="583498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40721" y="4003612"/>
            <a:ext cx="583498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</a:p>
          <a:p>
            <a:pPr algn="ctr"/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160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편집</a:t>
            </a:r>
            <a:r>
              <a:rPr lang="en-US" altLang="ko-KR" b="1" dirty="0" smtClean="0"/>
              <a:t>(2)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편집</a:t>
            </a:r>
            <a:r>
              <a:rPr lang="en-US" altLang="ko-KR" sz="1600" dirty="0" smtClean="0"/>
              <a:t>(2)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041643" y="2497803"/>
            <a:ext cx="32694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Native </a:t>
            </a:r>
            <a:r>
              <a:rPr lang="ko-KR" altLang="en-US" b="1" dirty="0" err="1" smtClean="0"/>
              <a:t>플러그인을</a:t>
            </a:r>
            <a:r>
              <a:rPr lang="ko-KR" altLang="en-US" b="1" dirty="0" smtClean="0"/>
              <a:t> 만들거나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err="1" smtClean="0"/>
              <a:t>Javascript</a:t>
            </a:r>
            <a:r>
              <a:rPr lang="ko-KR" altLang="en-US" b="1" dirty="0" smtClean="0"/>
              <a:t>로 구현이 가능하면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간단하게 구현하자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원본 이미지는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항상 가지고 있어야 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62182" y="306692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23599" y="268673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16" y="2010020"/>
            <a:ext cx="2545498" cy="452595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91815" y="5583863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6346" y="558386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원래대로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5095064" y="4969520"/>
            <a:ext cx="1099002" cy="28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밝기 조절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607980" y="5739015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69397" y="53588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편집</a:t>
            </a:r>
            <a:r>
              <a:rPr lang="en-US" altLang="ko-KR" b="1" dirty="0" smtClean="0"/>
              <a:t>(2</a:t>
            </a:r>
            <a:r>
              <a:rPr lang="en-US" altLang="ko-KR" b="1" dirty="0"/>
              <a:t>) - </a:t>
            </a:r>
            <a:r>
              <a:rPr lang="ko-KR" altLang="en-US" b="1" dirty="0" err="1"/>
              <a:t>테스팅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편집</a:t>
            </a:r>
            <a:r>
              <a:rPr lang="en-US" altLang="ko-KR" sz="1600" dirty="0" smtClean="0"/>
              <a:t>(2)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041643" y="2497803"/>
            <a:ext cx="32694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Native </a:t>
            </a:r>
            <a:r>
              <a:rPr lang="ko-KR" altLang="en-US" b="1" dirty="0" err="1" smtClean="0"/>
              <a:t>플러그인을</a:t>
            </a:r>
            <a:r>
              <a:rPr lang="ko-KR" altLang="en-US" b="1" dirty="0" smtClean="0"/>
              <a:t> 만들거나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err="1" smtClean="0"/>
              <a:t>Javascript</a:t>
            </a:r>
            <a:r>
              <a:rPr lang="ko-KR" altLang="en-US" b="1" dirty="0" smtClean="0"/>
              <a:t>로 구현이 가능하면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간단하게 구현하자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원본 이미지는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항상 가지고 있어야 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62182" y="306692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23599" y="268673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16" y="2010020"/>
            <a:ext cx="2545498" cy="452595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91815" y="5583863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6346" y="558386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원래대로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5095064" y="4969520"/>
            <a:ext cx="1099002" cy="28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밝기 조절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607980" y="5739015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69397" y="53588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구현 기능에 대한 </a:t>
            </a:r>
            <a:r>
              <a:rPr lang="ko-KR" altLang="en-US" sz="1400" b="1" dirty="0" err="1" smtClean="0"/>
              <a:t>라우팅</a:t>
            </a:r>
            <a:r>
              <a:rPr lang="ko-KR" altLang="en-US" sz="1400" b="1" dirty="0" smtClean="0"/>
              <a:t> 정도만 되게 만들면 </a:t>
            </a:r>
            <a:r>
              <a:rPr lang="ko-KR" altLang="en-US" sz="1400" b="1" dirty="0" err="1" smtClean="0"/>
              <a:t>될듯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메인 페이지 화면</a:t>
            </a:r>
            <a:r>
              <a:rPr lang="en-US" altLang="ko-KR" sz="1600" dirty="0" smtClean="0"/>
              <a:t>(side navigation 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)</a:t>
            </a:r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시별</a:t>
            </a:r>
            <a:r>
              <a:rPr lang="ko-KR" altLang="en-US" sz="1600" dirty="0" smtClean="0"/>
              <a:t> 방 보기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 페이지 이동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32" y="2371608"/>
            <a:ext cx="2191760" cy="3896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91" y="2427427"/>
            <a:ext cx="2191908" cy="3897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01903" y="2630925"/>
            <a:ext cx="1094961" cy="317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15262" y="4698223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601903" y="2990933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일반회원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475451" y="2994552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사업주회원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724734" y="2912014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21745" y="355752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167258" y="355752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812771" y="3539997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109829" y="4640955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74932" y="2371608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62163" y="20580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29798" y="4077309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6565851" y="4918231"/>
            <a:ext cx="1819200" cy="78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565851" y="3502739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8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(1) – </a:t>
            </a:r>
            <a:r>
              <a:rPr lang="ko-KR" altLang="en-US" b="1" dirty="0" err="1" smtClean="0"/>
              <a:t>테스팅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38046" y="1250199"/>
            <a:ext cx="6096000" cy="473975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600" b="1" dirty="0" err="1" smtClean="0"/>
              <a:t>테스팅</a:t>
            </a:r>
            <a:r>
              <a:rPr lang="ko-KR" altLang="en-US" sz="1600" b="1" dirty="0" smtClean="0"/>
              <a:t> 대상 화면 </a:t>
            </a:r>
            <a:r>
              <a:rPr lang="en-US" altLang="ko-KR" sz="1600" b="1" dirty="0" smtClean="0"/>
              <a:t>: </a:t>
            </a:r>
            <a:r>
              <a:rPr lang="ko-KR" altLang="en-US" sz="1600" dirty="0" err="1" smtClean="0"/>
              <a:t>메인페이지</a:t>
            </a:r>
            <a:r>
              <a:rPr lang="ko-KR" altLang="en-US" sz="1600" dirty="0" smtClean="0"/>
              <a:t> 화면</a:t>
            </a:r>
            <a:endParaRPr lang="en-US" altLang="ko-KR" sz="16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6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b="1" dirty="0" err="1" smtClean="0"/>
              <a:t>테스팅</a:t>
            </a:r>
            <a:r>
              <a:rPr lang="ko-KR" altLang="en-US" sz="1600" b="1" dirty="0" smtClean="0"/>
              <a:t> 시나리오</a:t>
            </a:r>
            <a:endParaRPr lang="en-US" altLang="ko-KR" sz="16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클릭 시 </a:t>
            </a:r>
            <a:r>
              <a:rPr lang="ko-KR" altLang="en-US" sz="1400" dirty="0" smtClean="0"/>
              <a:t>로그인 페이지로 이동하는지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일반회원 가입하기</a:t>
            </a:r>
            <a:r>
              <a:rPr lang="en-US" altLang="ko-KR" sz="1400" dirty="0" smtClean="0"/>
              <a:t>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버튼 </a:t>
            </a:r>
            <a:r>
              <a:rPr lang="ko-KR" altLang="en-US" sz="1400" dirty="0" smtClean="0"/>
              <a:t>클릭 시 </a:t>
            </a:r>
            <a:r>
              <a:rPr lang="ko-KR" altLang="en-US" sz="1400" dirty="0" smtClean="0"/>
              <a:t>회원가입 페이지로 이동하는지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사업주회원 가입하기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 </a:t>
            </a:r>
            <a:r>
              <a:rPr lang="ko-KR" altLang="en-US" sz="1400" dirty="0" smtClean="0"/>
              <a:t>클릭 시 </a:t>
            </a:r>
            <a:r>
              <a:rPr lang="ko-KR" altLang="en-US" sz="1400" dirty="0"/>
              <a:t>회원가입 페이지로 이동하는지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시별</a:t>
            </a:r>
            <a:r>
              <a:rPr lang="ko-KR" altLang="en-US" sz="1400" dirty="0" smtClean="0"/>
              <a:t> 방 보기 버튼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클릭 시 </a:t>
            </a:r>
            <a:r>
              <a:rPr lang="ko-KR" altLang="en-US" sz="1400" dirty="0" smtClean="0"/>
              <a:t>선택된 </a:t>
            </a:r>
            <a:r>
              <a:rPr lang="ko-KR" altLang="en-US" sz="1400" dirty="0" smtClean="0"/>
              <a:t>방 보기 </a:t>
            </a:r>
            <a:r>
              <a:rPr lang="ko-KR" altLang="en-US" sz="1400" dirty="0" smtClean="0"/>
              <a:t>페이지로 이동하는지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·</a:t>
            </a:r>
            <a:r>
              <a:rPr lang="ko-KR" altLang="en-US" sz="1400" dirty="0" err="1" smtClean="0"/>
              <a:t>투룸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아파트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각 버튼 클릭 시 페이지가 바뀌는지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지도에서 방 찾기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 클릭 시 지도와 위치 별 매물 수 표시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지하철역으로 찾기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버튼 클릭 시 입력버튼 페이지로 이동하는지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단지로 방 찾기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버튼 클릭 시 페이지로 이동하는지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방 정보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버튼 </a:t>
            </a:r>
            <a:r>
              <a:rPr lang="ko-KR" altLang="en-US" sz="1400" dirty="0" smtClean="0"/>
              <a:t>클릭 시 방 정보 </a:t>
            </a:r>
            <a:r>
              <a:rPr lang="ko-KR" altLang="en-US" sz="1400" dirty="0" smtClean="0"/>
              <a:t>페이지로 이동하는지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방 검색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기능을 이용한 방 </a:t>
            </a:r>
            <a:r>
              <a:rPr lang="ko-KR" altLang="en-US" sz="1400" dirty="0" smtClean="0"/>
              <a:t>검색 시 </a:t>
            </a:r>
            <a:r>
              <a:rPr lang="ko-KR" altLang="en-US" sz="1400" dirty="0" smtClean="0"/>
              <a:t>검색 결과가 예상 결과 데이터대로 출력 </a:t>
            </a:r>
            <a:r>
              <a:rPr lang="ko-KR" altLang="en-US" sz="1400" dirty="0" smtClean="0"/>
              <a:t>되는지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제대로</a:t>
            </a:r>
            <a:r>
              <a:rPr lang="ko-KR" altLang="en-US" sz="1400" dirty="0" smtClean="0"/>
              <a:t> 업로드 </a:t>
            </a:r>
            <a:r>
              <a:rPr lang="ko-KR" altLang="en-US" sz="1400" dirty="0"/>
              <a:t>돼</a:t>
            </a:r>
            <a:r>
              <a:rPr lang="ko-KR" altLang="en-US" sz="1400" dirty="0" smtClean="0"/>
              <a:t>서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 즐겨 찾기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최신뉴스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업로드 돼서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81" y="2582050"/>
            <a:ext cx="2191760" cy="3896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612" y="2598680"/>
            <a:ext cx="2191908" cy="3897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973424" y="2802178"/>
            <a:ext cx="1094961" cy="317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689011" y="4908665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973424" y="3162186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일반회원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0846972" y="3165805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사업주회원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598483" y="3122456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395494" y="3767963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041007" y="3767963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686520" y="3750439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0481350" y="4812208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9901319" y="4248562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937372" y="5089484"/>
            <a:ext cx="1819200" cy="78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9937372" y="3673992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32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알아서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로그인하기</a:t>
            </a:r>
            <a:r>
              <a:rPr lang="en-US" altLang="ko-KR" sz="1600" dirty="0" smtClean="0"/>
              <a:t>, SNS </a:t>
            </a:r>
            <a:r>
              <a:rPr lang="ko-KR" altLang="en-US" sz="1600" dirty="0" smtClean="0"/>
              <a:t>로그인하기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이동하기</a:t>
            </a:r>
            <a:r>
              <a:rPr lang="en-US" altLang="ko-KR" sz="1600" dirty="0" smtClean="0"/>
              <a:t>, </a:t>
            </a:r>
            <a:r>
              <a:rPr lang="ko-KR" altLang="en-US" sz="1600" dirty="0" err="1"/>
              <a:t>이메일</a:t>
            </a:r>
            <a:r>
              <a:rPr lang="en-US" altLang="ko-KR" sz="1600" dirty="0"/>
              <a:t> </a:t>
            </a:r>
            <a:r>
              <a:rPr lang="ko-KR" altLang="en-US" sz="1600" dirty="0"/>
              <a:t>찾기</a:t>
            </a:r>
            <a:r>
              <a:rPr lang="en-US" altLang="ko-KR" sz="1600" dirty="0"/>
              <a:t>(2), </a:t>
            </a:r>
            <a:r>
              <a:rPr lang="ko-KR" altLang="en-US" sz="1600" dirty="0"/>
              <a:t>비밀번호 찾기</a:t>
            </a:r>
            <a:r>
              <a:rPr lang="en-US" altLang="ko-KR" sz="1600" dirty="0"/>
              <a:t>(2)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09" y="2193395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24642" y="312769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8512" y="4457667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Google, 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70721" y="4281566"/>
            <a:ext cx="2138901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나중에 자세히 </a:t>
            </a:r>
            <a:r>
              <a:rPr lang="en-US" altLang="ko-KR" sz="1200" dirty="0" smtClean="0">
                <a:solidFill>
                  <a:schemeClr val="bg1"/>
                </a:solidFill>
              </a:rPr>
              <a:t>UI </a:t>
            </a:r>
            <a:r>
              <a:rPr lang="ko-KR" altLang="en-US" sz="1200" dirty="0" smtClean="0">
                <a:solidFill>
                  <a:schemeClr val="bg1"/>
                </a:solidFill>
              </a:rPr>
              <a:t>만들기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931971" y="4545691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3388" y="42305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r>
              <a:rPr lang="en-US" altLang="ko-KR" b="1" dirty="0" smtClean="0"/>
              <a:t>(1)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5894"/>
            <a:ext cx="6143439" cy="55522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로그인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클릭 시 </a:t>
            </a:r>
            <a:r>
              <a:rPr lang="ko-KR" altLang="en-US" sz="1400" dirty="0" smtClean="0"/>
              <a:t>로그인 페이지로 이동하는지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일반회원 가입하기</a:t>
            </a:r>
            <a:r>
              <a:rPr lang="en-US" altLang="ko-KR" sz="1400" dirty="0" smtClean="0"/>
              <a:t>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버튼 </a:t>
            </a:r>
            <a:r>
              <a:rPr lang="ko-KR" altLang="en-US" sz="1400" dirty="0" smtClean="0"/>
              <a:t>클릭 시 </a:t>
            </a:r>
            <a:r>
              <a:rPr lang="ko-KR" altLang="en-US" sz="1400" dirty="0" smtClean="0"/>
              <a:t>회원가입 페이지로 이동하는지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로그인 버튼 화면과 동일</a:t>
            </a:r>
            <a:r>
              <a:rPr lang="en-US" altLang="ko-KR" sz="1400" dirty="0" smtClean="0"/>
              <a:t>)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sz="1400" dirty="0"/>
              <a:t>“</a:t>
            </a:r>
            <a:r>
              <a:rPr lang="ko-KR" altLang="en-US" sz="1400" dirty="0"/>
              <a:t>이용약관</a:t>
            </a:r>
            <a:r>
              <a:rPr lang="en-US" altLang="ko-KR" sz="1400" dirty="0"/>
              <a:t>, </a:t>
            </a:r>
            <a:r>
              <a:rPr lang="ko-KR" altLang="en-US" sz="1400" dirty="0"/>
              <a:t>개인정보취급방침</a:t>
            </a:r>
            <a:r>
              <a:rPr lang="en-US" altLang="ko-KR" sz="1400" dirty="0"/>
              <a:t>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클릭 시 </a:t>
            </a:r>
            <a:r>
              <a:rPr lang="ko-KR" altLang="en-US" sz="1400" dirty="0"/>
              <a:t>내용 확인 가능 한지</a:t>
            </a:r>
            <a:endParaRPr lang="en-US" altLang="ko-KR" sz="1400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/>
              <a:t>“</a:t>
            </a:r>
            <a:r>
              <a:rPr lang="ko-KR" altLang="en-US" sz="1400" dirty="0" err="1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 찾기</a:t>
            </a:r>
            <a:r>
              <a:rPr lang="en-US" altLang="ko-KR" sz="1400" dirty="0"/>
              <a:t>“ </a:t>
            </a:r>
            <a:r>
              <a:rPr lang="ko-KR" altLang="en-US" sz="1400" dirty="0" smtClean="0"/>
              <a:t>클릭 시 </a:t>
            </a:r>
            <a:r>
              <a:rPr lang="ko-KR" altLang="en-US" sz="1400" dirty="0"/>
              <a:t>페이지로 이동하는지 확인</a:t>
            </a:r>
            <a:endParaRPr lang="en-US" altLang="ko-KR" sz="1400" dirty="0"/>
          </a:p>
          <a:p>
            <a:pPr marL="342900" lvl="0" indent="-342900">
              <a:buAutoNum type="arabicPeriod"/>
              <a:defRPr/>
            </a:pPr>
            <a:r>
              <a:rPr lang="ko-KR" altLang="en-US" sz="1400" dirty="0"/>
              <a:t>핸드폰 번호 </a:t>
            </a:r>
            <a:r>
              <a:rPr lang="ko-KR" altLang="en-US" sz="1400" dirty="0" smtClean="0"/>
              <a:t>입력 시 </a:t>
            </a:r>
            <a:r>
              <a:rPr lang="en-US" altLang="ko-KR" sz="1400" dirty="0"/>
              <a:t>“</a:t>
            </a:r>
            <a:r>
              <a:rPr lang="ko-KR" altLang="en-US" sz="1400" dirty="0"/>
              <a:t>인증번호 발송</a:t>
            </a:r>
            <a:r>
              <a:rPr lang="en-US" altLang="ko-KR" sz="1400" dirty="0"/>
              <a:t>” </a:t>
            </a:r>
            <a:r>
              <a:rPr lang="ko-KR" altLang="en-US" sz="1400" dirty="0" smtClean="0"/>
              <a:t>되는지 확인</a:t>
            </a:r>
            <a:endParaRPr lang="en-US" altLang="ko-KR" sz="1400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/>
              <a:t>“Google </a:t>
            </a:r>
            <a:r>
              <a:rPr lang="ko-KR" altLang="en-US" sz="1400" dirty="0"/>
              <a:t>계정으로 로그인</a:t>
            </a:r>
            <a:r>
              <a:rPr lang="en-US" altLang="ko-KR" sz="1400" dirty="0"/>
              <a:t>“ </a:t>
            </a:r>
            <a:r>
              <a:rPr lang="ko-KR" altLang="en-US" sz="1400" dirty="0"/>
              <a:t>클릭 시 자동로그인 </a:t>
            </a:r>
            <a:r>
              <a:rPr lang="ko-KR" altLang="en-US" sz="1400" dirty="0" smtClean="0"/>
              <a:t>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“Facebook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클릭 시 자동로그인 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“Facebook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클릭 시 자동로그인 안 되는 경우 </a:t>
            </a:r>
            <a:r>
              <a:rPr lang="ko-KR" altLang="en-US" sz="1400" dirty="0" err="1" smtClean="0"/>
              <a:t>페이스북</a:t>
            </a:r>
            <a:r>
              <a:rPr lang="ko-KR" altLang="en-US" sz="1400" dirty="0" smtClean="0"/>
              <a:t> 로그인 페이지가 뜨는지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사업주회원 가입하기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 </a:t>
            </a:r>
            <a:r>
              <a:rPr lang="ko-KR" altLang="en-US" sz="1400" dirty="0" smtClean="0"/>
              <a:t>클릭 시 </a:t>
            </a:r>
            <a:r>
              <a:rPr lang="ko-KR" altLang="en-US" sz="1400" dirty="0"/>
              <a:t>회원가입 페이지로 </a:t>
            </a:r>
            <a:r>
              <a:rPr lang="ko-KR" altLang="en-US" sz="1400" dirty="0" smtClean="0"/>
              <a:t>이동여부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중개사무소 가입 신청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버튼 클릭 시 페이지 이동되는지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ko-KR" altLang="en-US" sz="1400" dirty="0" smtClean="0"/>
              <a:t>중개사무소 </a:t>
            </a:r>
            <a:r>
              <a:rPr lang="ko-KR" altLang="en-US" sz="1400" dirty="0" err="1" smtClean="0"/>
              <a:t>가입시에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사무소이름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대표명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상세주소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유선번호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대표휴대전화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팩스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가입경로 등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의 내용 입력가능한지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중개사무소 가입 신청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화면에서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가입신청 버튼 누를 시 비어있는 </a:t>
            </a:r>
            <a:r>
              <a:rPr lang="ko-KR" altLang="en-US" sz="1400" dirty="0" err="1" smtClean="0"/>
              <a:t>란으로</a:t>
            </a:r>
            <a:r>
              <a:rPr lang="ko-KR" altLang="en-US" sz="1400" dirty="0" smtClean="0"/>
              <a:t> 이동하며 안내 메시지 </a:t>
            </a:r>
            <a:r>
              <a:rPr lang="ko-KR" altLang="en-US" sz="1400" dirty="0" err="1" smtClean="0"/>
              <a:t>팝업뜨는지</a:t>
            </a:r>
            <a:r>
              <a:rPr lang="ko-KR" altLang="en-US" sz="1400" dirty="0" smtClean="0"/>
              <a:t>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중개사무소 가입 신청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화</a:t>
            </a:r>
            <a:r>
              <a:rPr lang="ko-KR" altLang="en-US" sz="1400" dirty="0" smtClean="0"/>
              <a:t>면에서 데이터 입력 완료 후 가입신청 버튼 누를 시 완료화면 뜨는지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ko-KR" altLang="en-US" sz="1400" dirty="0" smtClean="0"/>
              <a:t>로그인 시 설정에서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로그아웃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버튼이 뜨는지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로그아웃 버튼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클릭 시 로그아웃이 되는지 확인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9170" y="687964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9565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메뉴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3360"/>
            <a:ext cx="6143439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메뉴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선택 시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문의내용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추가입력사항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개인정보수신동의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사진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작성완료버튼 있는지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추가입력사항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연락처가 입력 제대로 되는지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에서 사진이 업로드 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개인정보 수집 및 이용동의 체크 가능여부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개인정보 수집 및 이용동의 체크 하지 않을 시 문의불가화면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안내화면이 뜨는지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알림 센터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알림 정보가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들어가서 알림 여부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 가능 한지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에서 매물정보가 중개인에게 자동 전송 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에서 직방 통화 시 자동녹음여부 선택 가능한지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클릭 시 최근 열람한 리스트가 순서대로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리스트에서 매물을 본 날짜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구분되어 있는지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리스트에서 신고하기 기능 작동 여부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/>
              <a:t>“</a:t>
            </a:r>
            <a:r>
              <a:rPr lang="ko-KR" altLang="en-US" sz="1400" dirty="0"/>
              <a:t>최근 본 단지</a:t>
            </a:r>
            <a:r>
              <a:rPr lang="en-US" altLang="ko-KR" sz="1400" dirty="0"/>
              <a:t>“ </a:t>
            </a:r>
            <a:r>
              <a:rPr lang="ko-KR" altLang="en-US" sz="1400" dirty="0"/>
              <a:t>리스트 무작위 클릭 시 해당 매물 정보가 뜨는지 확인</a:t>
            </a:r>
            <a:endParaRPr lang="en-US" altLang="ko-KR" sz="14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리스트가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리스트를 무작위로 클릭 했을 때 해당매물정보 페이지가 뜨는지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/>
              <a:t>리스트 무작위 클릭 시 해당 매물 정보가 뜨는지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dirty="0" smtClean="0"/>
              <a:t>매물정보 페이지에서 찜 여부 변경 가능한지 확인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1843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매물리스트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3360"/>
            <a:ext cx="6143439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매물리스트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클릭 시 최근 열람한 리스트가 순서대로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리스트에서 매물을 본 날짜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구분되어 있는지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최근 본 단지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리스트에서 신고하기 기능 작동 여부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/>
              <a:t>“</a:t>
            </a:r>
            <a:r>
              <a:rPr lang="ko-KR" altLang="en-US" sz="1400" dirty="0"/>
              <a:t>최근 본 단지</a:t>
            </a:r>
            <a:r>
              <a:rPr lang="en-US" altLang="ko-KR" sz="1400" dirty="0"/>
              <a:t>“ </a:t>
            </a:r>
            <a:r>
              <a:rPr lang="ko-KR" altLang="en-US" sz="1400" dirty="0"/>
              <a:t>리스트 무작위 클릭 시 해당 매물 정보가 뜨는지 확인</a:t>
            </a:r>
            <a:endParaRPr lang="en-US" altLang="ko-KR" sz="14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리스트가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리스트를 무작위로 클릭 했을 때 해당매물정보 페이지가 뜨는지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찜한</a:t>
            </a:r>
            <a:r>
              <a:rPr lang="ko-KR" altLang="en-US" sz="1400" dirty="0" smtClean="0"/>
              <a:t> 방</a:t>
            </a:r>
            <a:r>
              <a:rPr lang="en-US" altLang="ko-KR" sz="1400" dirty="0" smtClean="0"/>
              <a:t>“ </a:t>
            </a:r>
            <a:r>
              <a:rPr lang="ko-KR" altLang="en-US" sz="1400" dirty="0"/>
              <a:t>리스트 무작위 클릭 시 해당 매물 정보가 뜨는지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dirty="0" smtClean="0"/>
              <a:t>매물정보 페이지에서 찜 여부 변경 가능한지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추천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하는 매물이 상위노출이 되는지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dirty="0" smtClean="0"/>
              <a:t>리스트에서 매물의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대표사진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간략한 위치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가 보이는지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검색조건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버튼을 누를 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설정이 가능한지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검색조건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에서 확인 버튼 누르면 매물리스트로 화면이동 하는지 확인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조건설정 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확인버튼 누를 시 나오는 매물 리스트가 조건에 맞는지 확인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06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매물정보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3" y="2204307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78436" y="3138605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2306" y="4468579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274" y="4820525"/>
            <a:ext cx="1123063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07" y="1023360"/>
            <a:ext cx="6143439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대상 화면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매물정보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lvl="0" indent="-342900">
              <a:buAutoNum type="arabicPeriod"/>
              <a:defRPr/>
            </a:pPr>
            <a:r>
              <a:rPr lang="ko-KR" altLang="en-US" sz="1400" dirty="0" smtClean="0"/>
              <a:t>원하는 매물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관련 정보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가 나오는지 확인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인근전철역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층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건물층수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건물형태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옵션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관리비 포함항목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주차가능여부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엘리베이터 유무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입주가능일</a:t>
            </a:r>
            <a:r>
              <a:rPr lang="en-US" altLang="ko-KR" sz="1400" dirty="0" smtClean="0"/>
              <a:t>) (</a:t>
            </a:r>
            <a:r>
              <a:rPr lang="ko-KR" altLang="en-US" sz="1400" dirty="0" smtClean="0"/>
              <a:t>상세설명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위치지도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중개사 정보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중개사 연결 문의버튼</a:t>
            </a:r>
            <a:r>
              <a:rPr lang="en-US" altLang="ko-KR" sz="1400" dirty="0" smtClean="0"/>
              <a:t>)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매물사진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넘김이 자유로운지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ko-KR" altLang="en-US" sz="1400" dirty="0" smtClean="0"/>
              <a:t>위치보기에서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지도보기</a:t>
            </a:r>
            <a:r>
              <a:rPr lang="en-US" altLang="ko-KR" sz="1400" dirty="0" smtClean="0"/>
              <a:t>”, “</a:t>
            </a:r>
            <a:r>
              <a:rPr lang="ko-KR" altLang="en-US" sz="1400" dirty="0" smtClean="0"/>
              <a:t>로드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보기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 누를 시 해당 페이지로 연결되는지 확인 </a:t>
            </a:r>
            <a:r>
              <a:rPr lang="en-US" altLang="ko-KR" sz="1400" dirty="0" smtClean="0"/>
              <a:t>(ex/ </a:t>
            </a:r>
            <a:r>
              <a:rPr lang="ko-KR" altLang="en-US" sz="1400" dirty="0" smtClean="0"/>
              <a:t>해당위치가 표시된 다음지도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다음로드 </a:t>
            </a:r>
            <a:r>
              <a:rPr lang="ko-KR" altLang="en-US" sz="1400" dirty="0" err="1" smtClean="0"/>
              <a:t>뷰</a:t>
            </a:r>
            <a:r>
              <a:rPr lang="en-US" altLang="ko-KR" sz="1400" dirty="0" smtClean="0"/>
              <a:t>)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 정보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신고버튼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클릭 시 방문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전화상담연결버튼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팝업 창 보이는지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중개사 정보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 그냥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문의하기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안심번호로 문의하기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가 각자 구분되어 연결 잘 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찜하기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버튼 누를 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잘 표시되는지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공유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버튼 누를 시 링크 공유가 실제로 가능한지 확인</a:t>
            </a:r>
            <a:endParaRPr lang="en-US" altLang="ko-KR" sz="1400" dirty="0" smtClean="0"/>
          </a:p>
          <a:p>
            <a:pPr marL="342900" lvl="0" indent="-342900">
              <a:buAutoNum type="arabicPeriod"/>
              <a:defRPr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뒤로 가기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버튼 누를 시 전 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매물 리스트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나오는지 확인 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Guitar Script</a:t>
            </a:r>
            <a:r>
              <a:rPr lang="ko-KR" altLang="en-US" sz="1400" b="1" dirty="0" smtClean="0"/>
              <a:t>를 이용한 </a:t>
            </a:r>
            <a:r>
              <a:rPr lang="ko-KR" altLang="en-US" sz="1400" b="1" dirty="0" err="1" smtClean="0"/>
              <a:t>테스팅</a:t>
            </a:r>
            <a:r>
              <a:rPr lang="ko-KR" altLang="en-US" sz="1400" b="1" dirty="0" smtClean="0"/>
              <a:t> 후 결과 페이지에 대한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예상 결과 데이터를 </a:t>
            </a:r>
            <a:r>
              <a:rPr lang="en-US" altLang="ko-KR" sz="1400" b="1" dirty="0" smtClean="0"/>
              <a:t>Case</a:t>
            </a:r>
            <a:r>
              <a:rPr lang="ko-KR" altLang="en-US" sz="1400" b="1" dirty="0" smtClean="0"/>
              <a:t>별로 명시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실제 </a:t>
            </a:r>
            <a:r>
              <a:rPr lang="ko-KR" altLang="en-US" sz="1400" b="1" dirty="0" err="1" smtClean="0"/>
              <a:t>검색별</a:t>
            </a:r>
            <a:r>
              <a:rPr lang="ko-KR" altLang="en-US" sz="1400" b="1" dirty="0" smtClean="0"/>
              <a:t> 결과값에 대해서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저장 후 비교 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15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3286</Words>
  <Application>Microsoft Office PowerPoint</Application>
  <PresentationFormat>와이드스크린</PresentationFormat>
  <Paragraphs>638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 Unicode MS</vt:lpstr>
      <vt:lpstr>Roboto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JinSol</cp:lastModifiedBy>
  <cp:revision>89</cp:revision>
  <cp:lastPrinted>2016-12-30T09:30:14Z</cp:lastPrinted>
  <dcterms:created xsi:type="dcterms:W3CDTF">2016-12-20T07:51:24Z</dcterms:created>
  <dcterms:modified xsi:type="dcterms:W3CDTF">2017-01-02T08:57:07Z</dcterms:modified>
</cp:coreProperties>
</file>