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497" r:id="rId2"/>
    <p:sldId id="506" r:id="rId3"/>
    <p:sldId id="562" r:id="rId4"/>
    <p:sldId id="556" r:id="rId5"/>
    <p:sldId id="557" r:id="rId6"/>
    <p:sldId id="558" r:id="rId7"/>
    <p:sldId id="559" r:id="rId8"/>
    <p:sldId id="560" r:id="rId9"/>
    <p:sldId id="561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CC"/>
    <a:srgbClr val="3399FF"/>
    <a:srgbClr val="5195F9"/>
    <a:srgbClr val="99CCFF"/>
    <a:srgbClr val="FF9933"/>
    <a:srgbClr val="B2B2B2"/>
    <a:srgbClr val="C5D8FF"/>
    <a:srgbClr val="9EC4FC"/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1" autoAdjust="0"/>
    <p:restoredTop sz="97800" autoAdjust="0"/>
  </p:normalViewPr>
  <p:slideViewPr>
    <p:cSldViewPr snapToGrid="0" snapToObjects="1">
      <p:cViewPr>
        <p:scale>
          <a:sx n="100" d="100"/>
          <a:sy n="100" d="100"/>
        </p:scale>
        <p:origin x="-900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148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8236AB9-17DF-43CB-8D55-686E1437E24B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A406AC-C59A-4BC5-9A0A-EA1E6BA06B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9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A406AC-C59A-4BC5-9A0A-EA1E6BA06B9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6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Image" r:id="rId3" imgW="6996825" imgH="4571429" progId="">
                  <p:embed/>
                </p:oleObj>
              </mc:Choice>
              <mc:Fallback>
                <p:oleObj name="Image" r:id="rId3" imgW="6996825" imgH="4571429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79388" y="2492375"/>
            <a:ext cx="8713787" cy="11080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A4E65-75F7-4BAC-A2DD-A95FA9F7B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2535" name="Picture 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81000"/>
            <a:ext cx="1828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8E8FA-57C4-471F-8538-DA8D1B4C15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2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46590-0A14-4CDA-A700-64B2759AF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82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EE08F-2608-4AB9-8279-2ED5ED5263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27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5F4D6-D629-45AD-80B0-9EAA0D45E7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00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B702-3E21-4083-9CB5-4E9824572E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2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44E4C-637E-4875-85C1-097D677B8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4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3004E-F104-44E3-8F06-E388DFC4F0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9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B637-CDE8-4B2E-9803-28C94AA483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1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6427A-BF06-4248-AFB7-4EE7B18BA7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7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5E3E4-EED2-417B-B128-85688F157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84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6676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20713"/>
            <a:ext cx="9144000" cy="71437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A9F5E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25"/>
          <p:cNvSpPr>
            <a:spLocks noChangeArrowheads="1"/>
          </p:cNvSpPr>
          <p:nvPr/>
        </p:nvSpPr>
        <p:spPr bwMode="auto">
          <a:xfrm>
            <a:off x="8334375" y="6535738"/>
            <a:ext cx="762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12" tIns="44807" rIns="89612" bIns="44807" anchor="ctr"/>
          <a:lstStyle/>
          <a:p>
            <a:pPr algn="ctr" defTabSz="896938"/>
            <a:r>
              <a:rPr lang="en-US" altLang="ko-KR" b="1" dirty="0" smtClean="0">
                <a:latin typeface="Arial Narrow" pitchFamily="34" charset="0"/>
                <a:ea typeface="돋움" pitchFamily="50" charset="-127"/>
              </a:rPr>
              <a:t>Page </a:t>
            </a:r>
            <a:fld id="{CAF0A061-2FB0-4C57-BAC2-BB7B64AF0C24}" type="slidenum">
              <a:rPr lang="en-US" altLang="ko-KR" b="1" smtClean="0">
                <a:latin typeface="Arial Narrow" pitchFamily="34" charset="0"/>
                <a:ea typeface="돋움" pitchFamily="50" charset="-127"/>
              </a:rPr>
              <a:pPr algn="ctr" defTabSz="896938"/>
              <a:t>‹#›</a:t>
            </a:fld>
            <a:endParaRPr lang="en-US" altLang="ko-KR" dirty="0">
              <a:latin typeface="Arial Narrow" pitchFamily="34" charset="0"/>
              <a:ea typeface="돋움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44" y="136028"/>
            <a:ext cx="1000125" cy="30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29" r:id="rId2"/>
    <p:sldLayoutId id="2147485030" r:id="rId3"/>
    <p:sldLayoutId id="2147485031" r:id="rId4"/>
    <p:sldLayoutId id="2147485032" r:id="rId5"/>
    <p:sldLayoutId id="2147485033" r:id="rId6"/>
    <p:sldLayoutId id="2147485034" r:id="rId7"/>
    <p:sldLayoutId id="2147485035" r:id="rId8"/>
    <p:sldLayoutId id="2147485036" r:id="rId9"/>
    <p:sldLayoutId id="2147485037" r:id="rId10"/>
    <p:sldLayoutId id="2147485038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179388" y="2473325"/>
            <a:ext cx="8713787" cy="1108075"/>
          </a:xfrm>
        </p:spPr>
        <p:txBody>
          <a:bodyPr/>
          <a:lstStyle/>
          <a:p>
            <a:r>
              <a:rPr lang="en-US" altLang="ko-KR" sz="3200" dirty="0"/>
              <a:t>How to handle of restricted  area parcel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83711" y="5343525"/>
            <a:ext cx="16930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+mn-ea"/>
                <a:ea typeface="+mn-ea"/>
              </a:rPr>
              <a:t>작성일자 </a:t>
            </a:r>
            <a:r>
              <a:rPr lang="en-US" altLang="ko-KR" b="1" smtClean="0">
                <a:latin typeface="+mn-ea"/>
                <a:ea typeface="+mn-ea"/>
              </a:rPr>
              <a:t>: 2015-03-13</a:t>
            </a:r>
            <a:endParaRPr lang="en-US" altLang="ko-KR" b="1" dirty="0" smtClean="0">
              <a:latin typeface="+mn-ea"/>
              <a:ea typeface="+mn-ea"/>
            </a:endParaRPr>
          </a:p>
          <a:p>
            <a:pPr algn="ctr"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상황관리팀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Dean.Hwang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 bwMode="auto">
          <a:xfrm>
            <a:off x="533400" y="1344613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b="1" dirty="0" smtClean="0"/>
              <a:t>    &lt;Object&gt;</a:t>
            </a:r>
            <a:endParaRPr lang="en-US" altLang="ko-KR" sz="1600" b="1" dirty="0"/>
          </a:p>
          <a:p>
            <a:pPr marL="396000" indent="-180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200" dirty="0" smtClean="0"/>
              <a:t>How to handle of restricted  area parcel</a:t>
            </a:r>
          </a:p>
          <a:p>
            <a:pPr marL="216000" indent="0">
              <a:lnSpc>
                <a:spcPct val="150000"/>
              </a:lnSpc>
              <a:buNone/>
              <a:defRPr/>
            </a:pPr>
            <a:endParaRPr lang="en-US" altLang="ko-K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Mgt.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03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SG Restricted area process flow chart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수행의 시작/종료 40"/>
          <p:cNvSpPr/>
          <p:nvPr/>
        </p:nvSpPr>
        <p:spPr bwMode="auto">
          <a:xfrm>
            <a:off x="542569" y="1305912"/>
            <a:ext cx="1105633" cy="334659"/>
          </a:xfrm>
          <a:prstGeom prst="flowChartTermina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sz="900" b="1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Destination DPC </a:t>
            </a:r>
          </a:p>
          <a:p>
            <a:pPr algn="ctr"/>
            <a:r>
              <a:rPr lang="en-US" sz="900" b="1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DPC2-IN update</a:t>
            </a:r>
            <a:endParaRPr lang="en-US" sz="900" b="1" dirty="0"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순서도: 처리 41"/>
          <p:cNvSpPr/>
          <p:nvPr/>
        </p:nvSpPr>
        <p:spPr bwMode="auto">
          <a:xfrm>
            <a:off x="528104" y="1838620"/>
            <a:ext cx="1113674" cy="320039"/>
          </a:xfrm>
          <a:prstGeom prst="flowChartProces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Restricted area parcel </a:t>
            </a:r>
          </a:p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Check and hold in DPC</a:t>
            </a:r>
            <a:endParaRPr lang="en-US" sz="900" dirty="0">
              <a:latin typeface="Calibri" panose="020F0502020204030204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 flipH="1">
            <a:off x="1079719" y="1640571"/>
            <a:ext cx="10445" cy="198049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>
            <a:stCxn id="42" idx="2"/>
          </p:cNvCxnSpPr>
          <p:nvPr/>
        </p:nvCxnSpPr>
        <p:spPr bwMode="auto">
          <a:xfrm>
            <a:off x="1084941" y="2158659"/>
            <a:ext cx="0" cy="28706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1075416" y="2930609"/>
            <a:ext cx="0" cy="28706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1084941" y="3578926"/>
            <a:ext cx="0" cy="28706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순서도: 처리 48"/>
          <p:cNvSpPr/>
          <p:nvPr/>
        </p:nvSpPr>
        <p:spPr bwMode="auto">
          <a:xfrm>
            <a:off x="514139" y="3238513"/>
            <a:ext cx="1113674" cy="320039"/>
          </a:xfrm>
          <a:prstGeom prst="flowChartProces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The buyer send to </a:t>
            </a:r>
          </a:p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Alternative  address</a:t>
            </a:r>
            <a:endParaRPr lang="en-US" sz="900" dirty="0">
              <a:latin typeface="Calibri" panose="020F0502020204030204" pitchFamily="34" charset="0"/>
            </a:endParaRPr>
          </a:p>
        </p:txBody>
      </p:sp>
      <p:sp>
        <p:nvSpPr>
          <p:cNvPr id="50" name="순서도: 처리 49"/>
          <p:cNvSpPr/>
          <p:nvPr/>
        </p:nvSpPr>
        <p:spPr bwMode="auto">
          <a:xfrm>
            <a:off x="533327" y="3865986"/>
            <a:ext cx="1113674" cy="320039"/>
          </a:xfrm>
          <a:prstGeom prst="flowChartProces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SCM team fix address</a:t>
            </a:r>
          </a:p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And inform to SG DPC</a:t>
            </a:r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1089679" y="4215182"/>
            <a:ext cx="0" cy="28706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순서도: 처리 51"/>
          <p:cNvSpPr/>
          <p:nvPr/>
        </p:nvSpPr>
        <p:spPr bwMode="auto">
          <a:xfrm>
            <a:off x="533327" y="4508940"/>
            <a:ext cx="1113674" cy="320039"/>
          </a:xfrm>
          <a:prstGeom prst="flowChartProces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altLang="ko-KR" sz="900" dirty="0" smtClean="0">
                <a:latin typeface="Calibri" panose="020F0502020204030204" pitchFamily="34" charset="0"/>
              </a:rPr>
              <a:t>Each SG OPS admin</a:t>
            </a:r>
          </a:p>
          <a:p>
            <a:pPr algn="ctr"/>
            <a:r>
              <a:rPr lang="en-US" altLang="ko-KR" sz="900" dirty="0" smtClean="0">
                <a:latin typeface="Calibri" panose="020F0502020204030204" pitchFamily="34" charset="0"/>
              </a:rPr>
              <a:t>Arrange to delivery</a:t>
            </a:r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1087733" y="4867405"/>
            <a:ext cx="0" cy="28706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1632647" y="7064722"/>
            <a:ext cx="518536" cy="731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725289" y="1883223"/>
            <a:ext cx="23952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Restricted area </a:t>
            </a:r>
            <a:r>
              <a:rPr lang="en-US" sz="9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mgt</a:t>
            </a:r>
            <a:r>
              <a:rPr lang="en-US" sz="9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handle of this postal code</a:t>
            </a:r>
            <a:endParaRPr lang="en-US" sz="9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순서도: 판단 68"/>
          <p:cNvSpPr/>
          <p:nvPr/>
        </p:nvSpPr>
        <p:spPr bwMode="auto">
          <a:xfrm>
            <a:off x="532842" y="2424724"/>
            <a:ext cx="1088766" cy="505885"/>
          </a:xfrm>
          <a:prstGeom prst="flowChartDecision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altLang="ko-KR" sz="900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Auto notice</a:t>
            </a:r>
          </a:p>
          <a:p>
            <a:pPr algn="ctr"/>
            <a:r>
              <a:rPr lang="en-US" sz="900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Email to buyer</a:t>
            </a:r>
            <a:endParaRPr lang="en-US" sz="900" dirty="0"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0" name="직선 화살표 연결선 69"/>
          <p:cNvCxnSpPr>
            <a:stCxn id="69" idx="3"/>
          </p:cNvCxnSpPr>
          <p:nvPr/>
        </p:nvCxnSpPr>
        <p:spPr bwMode="auto">
          <a:xfrm flipV="1">
            <a:off x="1621608" y="2677666"/>
            <a:ext cx="529575" cy="1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388411" y="2337997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 email address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210320" y="2930609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Yes</a:t>
            </a:r>
            <a:endParaRPr lang="en-US" dirty="0"/>
          </a:p>
        </p:txBody>
      </p:sp>
      <p:sp>
        <p:nvSpPr>
          <p:cNvPr id="75" name="순서도: 수행의 시작/종료 74"/>
          <p:cNvSpPr/>
          <p:nvPr/>
        </p:nvSpPr>
        <p:spPr bwMode="auto">
          <a:xfrm>
            <a:off x="542569" y="5183970"/>
            <a:ext cx="1105633" cy="334659"/>
          </a:xfrm>
          <a:prstGeom prst="flowChartTerminato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sz="900" b="1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Delivered</a:t>
            </a:r>
          </a:p>
        </p:txBody>
      </p:sp>
      <p:sp>
        <p:nvSpPr>
          <p:cNvPr id="23" name="순서도: 판단 22"/>
          <p:cNvSpPr/>
          <p:nvPr/>
        </p:nvSpPr>
        <p:spPr bwMode="auto">
          <a:xfrm>
            <a:off x="2151183" y="2434990"/>
            <a:ext cx="1088766" cy="505885"/>
          </a:xfrm>
          <a:prstGeom prst="flowChartDecision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altLang="ko-KR" sz="800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Contact buyer </a:t>
            </a:r>
          </a:p>
          <a:p>
            <a:pPr algn="ctr"/>
            <a:r>
              <a:rPr lang="en-US" altLang="ko-KR" sz="800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to get</a:t>
            </a:r>
          </a:p>
          <a:p>
            <a:pPr algn="ctr"/>
            <a:r>
              <a:rPr lang="en-US" altLang="ko-KR" sz="800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Email address</a:t>
            </a: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V="1">
            <a:off x="3205501" y="2687931"/>
            <a:ext cx="529575" cy="1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014817" y="2412496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No answer</a:t>
            </a:r>
            <a:endParaRPr lang="en-US" dirty="0"/>
          </a:p>
        </p:txBody>
      </p:sp>
      <p:sp>
        <p:nvSpPr>
          <p:cNvPr id="26" name="순서도: 처리 25"/>
          <p:cNvSpPr/>
          <p:nvPr/>
        </p:nvSpPr>
        <p:spPr bwMode="auto">
          <a:xfrm>
            <a:off x="3735076" y="2527912"/>
            <a:ext cx="1113674" cy="320039"/>
          </a:xfrm>
          <a:prstGeom prst="flowChartProces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Return to seller or</a:t>
            </a:r>
          </a:p>
          <a:p>
            <a:pPr algn="ctr"/>
            <a:r>
              <a:rPr lang="en-US" sz="900" dirty="0" smtClean="0">
                <a:latin typeface="Calibri" panose="020F0502020204030204" pitchFamily="34" charset="0"/>
              </a:rPr>
              <a:t>Self collection</a:t>
            </a:r>
          </a:p>
        </p:txBody>
      </p:sp>
      <p:cxnSp>
        <p:nvCxnSpPr>
          <p:cNvPr id="5" name="꺾인 연결선 4"/>
          <p:cNvCxnSpPr>
            <a:stCxn id="23" idx="2"/>
            <a:endCxn id="49" idx="3"/>
          </p:cNvCxnSpPr>
          <p:nvPr/>
        </p:nvCxnSpPr>
        <p:spPr bwMode="auto">
          <a:xfrm rot="5400000">
            <a:off x="1932861" y="2635828"/>
            <a:ext cx="457658" cy="1067753"/>
          </a:xfrm>
          <a:prstGeom prst="bentConnector2">
            <a:avLst/>
          </a:prstGeom>
          <a:solidFill>
            <a:srgbClr val="DDDDDD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856511" y="2938872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Mgt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3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QSM menu path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Policy&gt;&gt;&gt;&gt; SG Restricted area Mgt.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986" y="6029325"/>
            <a:ext cx="7239000" cy="59055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Based on dispatched restricted area in- housed parcel, you can search each day and modify alternative  address.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" y="1239582"/>
            <a:ext cx="7991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290511" y="1624011"/>
            <a:ext cx="740906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71474" y="2152650"/>
            <a:ext cx="361952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52850" y="1785935"/>
            <a:ext cx="857250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" y="1239582"/>
            <a:ext cx="7991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Mgt.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3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QSM menu path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Policy&gt;&gt;&gt;&gt; SG Restricted area Mgt.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986" y="6029325"/>
            <a:ext cx="7239000" cy="59055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When you press “Search” button, you can see the postal search code popup.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68744" y="1628775"/>
            <a:ext cx="740906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019300" y="4776787"/>
            <a:ext cx="628650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Mgt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3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QSM menu path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Policy&gt;&gt;&gt;&gt; SG Restricted area Mgt.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986" y="6029325"/>
            <a:ext cx="7239000" cy="59055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When you input correct postal code in popup, you can see detail address and you should press “apply the address "button.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1439110"/>
            <a:ext cx="5172080" cy="432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5934075" y="1952624"/>
            <a:ext cx="628650" cy="3714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552824" y="5143498"/>
            <a:ext cx="1685925" cy="4762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" y="1239582"/>
            <a:ext cx="7991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Mgt.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3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QSM menu path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Policy&gt;&gt;&gt;&gt; SG Restricted area Mgt.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986" y="6029325"/>
            <a:ext cx="7239000" cy="59055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If you input correct postal code, you should fill out rest of detail address and press modify button. It will change new address.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219200" y="5072062"/>
            <a:ext cx="3195636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353300" y="4081462"/>
            <a:ext cx="628650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68744" y="1628775"/>
            <a:ext cx="740906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Mgt.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3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QSM menu path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Policy&gt;&gt;&gt;&gt; SG Restricted area Mgt.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986" y="6029325"/>
            <a:ext cx="7239000" cy="59055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When SG team inform to QX technical team, We will input restricted area postal code from this function. It will show restricted area </a:t>
            </a:r>
          </a:p>
          <a:p>
            <a:pPr algn="ctr"/>
            <a:r>
              <a:rPr lang="en-US" dirty="0" smtClean="0">
                <a:latin typeface="Calibri" panose="020F0502020204030204" pitchFamily="34" charset="0"/>
                <a:ea typeface="+mn-ea"/>
                <a:cs typeface="Arial" pitchFamily="34" charset="0"/>
              </a:rPr>
              <a:t>Way bill. This function can register that area postal code and delete.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2" y="1262061"/>
            <a:ext cx="8059508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6506526" y="2055495"/>
            <a:ext cx="740906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23899" y="1635442"/>
            <a:ext cx="628650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590800" y="5142546"/>
            <a:ext cx="3195636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sz="8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SG Restricted area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Mgt.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409574" y="790575"/>
            <a:ext cx="8010525" cy="303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E-mail form: Notice email for restricted area (to buyer)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1986" y="1661160"/>
            <a:ext cx="7239000" cy="495871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rtlCol="0" anchor="ctr"/>
          <a:lstStyle/>
          <a:p>
            <a:pPr algn="ctr"/>
            <a:endParaRPr lang="en-US" dirty="0" smtClean="0"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486" y="200885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Title: [SGSG123456] Delivery can’t be possible due to the restricted area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Dear Customer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Thanks for using Qxpress.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can’t deliver your parcel because your shipping address has been confirmed as restricted area for delivery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Your Shipping information is ;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Please reply to us for your alternative address to be deliverable.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Your cooperation is greatly appreciated.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Customer Service Center of Qxpress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3646324"/>
            <a:ext cx="4838700" cy="63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wrap="none" lIns="90000" tIns="46800" rIns="90000" bIns="46800" anchor="ctr"/>
      <a:lstStyle>
        <a:defPPr algn="ctr">
          <a:defRPr sz="800" dirty="0">
            <a:latin typeface="+mn-ea"/>
            <a:ea typeface="+mn-e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111237</TotalTime>
  <Words>391</Words>
  <Application>Microsoft Office PowerPoint</Application>
  <PresentationFormat>화면 슬라이드 쇼(4:3)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기본 디자인</vt:lpstr>
      <vt:lpstr>Image</vt:lpstr>
      <vt:lpstr>How to handle of restricted  area parcel  </vt:lpstr>
      <vt:lpstr>Outline</vt:lpstr>
      <vt:lpstr>SG Restricted area Mgt.</vt:lpstr>
      <vt:lpstr>SG Restricted area Mgt</vt:lpstr>
      <vt:lpstr>SG Restricted area Mgt.</vt:lpstr>
      <vt:lpstr>SG Restricted area Mgt</vt:lpstr>
      <vt:lpstr>SG Restricted area Mgt.</vt:lpstr>
      <vt:lpstr>SG Restricted area Mgt.</vt:lpstr>
      <vt:lpstr>SG Restricted area Mgt.</vt:lpstr>
    </vt:vector>
  </TitlesOfParts>
  <Company>Gmarket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기획서_김혜미</dc:title>
  <dc:creator>hyemi</dc:creator>
  <cp:lastModifiedBy>Dong Ki Hwang</cp:lastModifiedBy>
  <cp:revision>5685</cp:revision>
  <dcterms:created xsi:type="dcterms:W3CDTF">2010-03-16T07:37:31Z</dcterms:created>
  <dcterms:modified xsi:type="dcterms:W3CDTF">2015-03-16T08:50:48Z</dcterms:modified>
</cp:coreProperties>
</file>