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84" r:id="rId4"/>
    <p:sldId id="292" r:id="rId5"/>
    <p:sldId id="259" r:id="rId6"/>
    <p:sldId id="270" r:id="rId7"/>
    <p:sldId id="260" r:id="rId8"/>
    <p:sldId id="262" r:id="rId9"/>
    <p:sldId id="274" r:id="rId10"/>
    <p:sldId id="277" r:id="rId11"/>
    <p:sldId id="285" r:id="rId12"/>
    <p:sldId id="286" r:id="rId13"/>
    <p:sldId id="287" r:id="rId14"/>
    <p:sldId id="288" r:id="rId15"/>
    <p:sldId id="271" r:id="rId16"/>
    <p:sldId id="272" r:id="rId17"/>
    <p:sldId id="273" r:id="rId18"/>
    <p:sldId id="263" r:id="rId19"/>
    <p:sldId id="289" r:id="rId20"/>
    <p:sldId id="290" r:id="rId21"/>
    <p:sldId id="306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38B"/>
    <a:srgbClr val="FFE07D"/>
    <a:srgbClr val="FFDA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E4C51CC4-218F-4019-AB46-A467624ADEAF}"/>
    <pc:docChg chg="modSld">
      <pc:chgData name="Salil Batra" userId="4d97008808f91814" providerId="LiveId" clId="{E4C51CC4-218F-4019-AB46-A467624ADEAF}" dt="2021-10-26T02:42:34.850" v="16" actId="20577"/>
      <pc:docMkLst>
        <pc:docMk/>
      </pc:docMkLst>
      <pc:sldChg chg="modNotesTx">
        <pc:chgData name="Salil Batra" userId="4d97008808f91814" providerId="LiveId" clId="{E4C51CC4-218F-4019-AB46-A467624ADEAF}" dt="2021-10-26T02:36:39.261" v="0" actId="20577"/>
        <pc:sldMkLst>
          <pc:docMk/>
          <pc:sldMk cId="3258204257" sldId="315"/>
        </pc:sldMkLst>
      </pc:sldChg>
      <pc:sldChg chg="modNotesTx">
        <pc:chgData name="Salil Batra" userId="4d97008808f91814" providerId="LiveId" clId="{E4C51CC4-218F-4019-AB46-A467624ADEAF}" dt="2021-10-26T02:36:57.153" v="3" actId="20577"/>
        <pc:sldMkLst>
          <pc:docMk/>
          <pc:sldMk cId="3036015592" sldId="316"/>
        </pc:sldMkLst>
      </pc:sldChg>
      <pc:sldChg chg="modNotesTx">
        <pc:chgData name="Salil Batra" userId="4d97008808f91814" providerId="LiveId" clId="{E4C51CC4-218F-4019-AB46-A467624ADEAF}" dt="2021-10-26T02:37:06.164" v="4" actId="20577"/>
        <pc:sldMkLst>
          <pc:docMk/>
          <pc:sldMk cId="3112677536" sldId="317"/>
        </pc:sldMkLst>
      </pc:sldChg>
      <pc:sldChg chg="modNotesTx">
        <pc:chgData name="Salil Batra" userId="4d97008808f91814" providerId="LiveId" clId="{E4C51CC4-218F-4019-AB46-A467624ADEAF}" dt="2021-10-26T02:37:30.847" v="5" actId="20577"/>
        <pc:sldMkLst>
          <pc:docMk/>
          <pc:sldMk cId="750606369" sldId="318"/>
        </pc:sldMkLst>
      </pc:sldChg>
      <pc:sldChg chg="modNotesTx">
        <pc:chgData name="Salil Batra" userId="4d97008808f91814" providerId="LiveId" clId="{E4C51CC4-218F-4019-AB46-A467624ADEAF}" dt="2021-10-26T02:38:35.151" v="6" actId="20577"/>
        <pc:sldMkLst>
          <pc:docMk/>
          <pc:sldMk cId="1528243459" sldId="319"/>
        </pc:sldMkLst>
      </pc:sldChg>
      <pc:sldChg chg="modNotesTx">
        <pc:chgData name="Salil Batra" userId="4d97008808f91814" providerId="LiveId" clId="{E4C51CC4-218F-4019-AB46-A467624ADEAF}" dt="2021-10-26T02:39:19.399" v="7" actId="20577"/>
        <pc:sldMkLst>
          <pc:docMk/>
          <pc:sldMk cId="1461448809" sldId="320"/>
        </pc:sldMkLst>
      </pc:sldChg>
      <pc:sldChg chg="modNotesTx">
        <pc:chgData name="Salil Batra" userId="4d97008808f91814" providerId="LiveId" clId="{E4C51CC4-218F-4019-AB46-A467624ADEAF}" dt="2021-10-26T02:40:10.777" v="9" actId="20577"/>
        <pc:sldMkLst>
          <pc:docMk/>
          <pc:sldMk cId="3977086750" sldId="321"/>
        </pc:sldMkLst>
      </pc:sldChg>
      <pc:sldChg chg="modSp mod modNotesTx">
        <pc:chgData name="Salil Batra" userId="4d97008808f91814" providerId="LiveId" clId="{E4C51CC4-218F-4019-AB46-A467624ADEAF}" dt="2021-10-26T02:41:08.073" v="12" actId="20577"/>
        <pc:sldMkLst>
          <pc:docMk/>
          <pc:sldMk cId="3168337796" sldId="322"/>
        </pc:sldMkLst>
        <pc:spChg chg="mod">
          <ac:chgData name="Salil Batra" userId="4d97008808f91814" providerId="LiveId" clId="{E4C51CC4-218F-4019-AB46-A467624ADEAF}" dt="2021-10-26T02:41:03.666" v="11" actId="20577"/>
          <ac:spMkLst>
            <pc:docMk/>
            <pc:sldMk cId="3168337796" sldId="322"/>
            <ac:spMk id="3" creationId="{00000000-0000-0000-0000-000000000000}"/>
          </ac:spMkLst>
        </pc:spChg>
      </pc:sldChg>
      <pc:sldChg chg="modNotesTx">
        <pc:chgData name="Salil Batra" userId="4d97008808f91814" providerId="LiveId" clId="{E4C51CC4-218F-4019-AB46-A467624ADEAF}" dt="2021-10-26T02:39:46.668" v="8" actId="20577"/>
        <pc:sldMkLst>
          <pc:docMk/>
          <pc:sldMk cId="1143431410" sldId="323"/>
        </pc:sldMkLst>
      </pc:sldChg>
      <pc:sldChg chg="modNotesTx">
        <pc:chgData name="Salil Batra" userId="4d97008808f91814" providerId="LiveId" clId="{E4C51CC4-218F-4019-AB46-A467624ADEAF}" dt="2021-10-26T02:41:29.664" v="13" actId="20577"/>
        <pc:sldMkLst>
          <pc:docMk/>
          <pc:sldMk cId="2071226210" sldId="324"/>
        </pc:sldMkLst>
      </pc:sldChg>
      <pc:sldChg chg="modNotesTx">
        <pc:chgData name="Salil Batra" userId="4d97008808f91814" providerId="LiveId" clId="{E4C51CC4-218F-4019-AB46-A467624ADEAF}" dt="2021-10-26T02:41:58.715" v="14" actId="20577"/>
        <pc:sldMkLst>
          <pc:docMk/>
          <pc:sldMk cId="1294615138" sldId="325"/>
        </pc:sldMkLst>
      </pc:sldChg>
      <pc:sldChg chg="modNotesTx">
        <pc:chgData name="Salil Batra" userId="4d97008808f91814" providerId="LiveId" clId="{E4C51CC4-218F-4019-AB46-A467624ADEAF}" dt="2021-10-26T02:42:12.325" v="15" actId="20577"/>
        <pc:sldMkLst>
          <pc:docMk/>
          <pc:sldMk cId="1670816287" sldId="326"/>
        </pc:sldMkLst>
      </pc:sldChg>
      <pc:sldChg chg="modNotesTx">
        <pc:chgData name="Salil Batra" userId="4d97008808f91814" providerId="LiveId" clId="{E4C51CC4-218F-4019-AB46-A467624ADEAF}" dt="2021-10-26T02:42:34.850" v="16" actId="20577"/>
        <pc:sldMkLst>
          <pc:docMk/>
          <pc:sldMk cId="378702316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6E72C-940C-4F36-8263-683E4F504A6B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0B36-D59F-4B3A-BC8C-D7C4B17B5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4149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74AF1-8364-4EA7-A9E9-4A8743448118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AC50B-3347-46D5-B012-15BF99ECA5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058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allocate</a:t>
            </a:r>
            <a:r>
              <a:rPr lang="en-US" baseline="0" dirty="0"/>
              <a:t> 10*2 bytes of space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8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C4D63-A97E-484F-AAAD-89A73A56B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CSE101-Lec#15,16, 17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Arrays? </a:t>
            </a:r>
          </a:p>
          <a:p>
            <a:r>
              <a:rPr lang="en-US" dirty="0"/>
              <a:t>To declare an array</a:t>
            </a:r>
          </a:p>
          <a:p>
            <a:r>
              <a:rPr lang="en-US" dirty="0"/>
              <a:t>To initialize an array</a:t>
            </a:r>
          </a:p>
          <a:p>
            <a:r>
              <a:rPr lang="en-US" dirty="0"/>
              <a:t>To display address of the array</a:t>
            </a:r>
          </a:p>
          <a:p>
            <a:r>
              <a:rPr lang="en-US" dirty="0"/>
              <a:t>Basic program examples of 1D array</a:t>
            </a:r>
          </a:p>
          <a:p>
            <a:r>
              <a:rPr lang="en-US" dirty="0"/>
              <a:t>To pass an array to a function(By reference and By value)</a:t>
            </a:r>
          </a:p>
          <a:p>
            <a:r>
              <a:rPr lang="en-US" dirty="0"/>
              <a:t>Applications and Operations on 1D Array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u="sng" dirty="0"/>
              <a:t>2) Initializing array after taking input from the user</a:t>
            </a:r>
            <a:endParaRPr lang="en-US" sz="2200" u="sng" dirty="0"/>
          </a:p>
          <a:p>
            <a:r>
              <a:rPr lang="en-US" sz="2200" dirty="0"/>
              <a:t>Array is same as the variable can prompt for value from the user at run time.</a:t>
            </a:r>
          </a:p>
          <a:p>
            <a:r>
              <a:rPr lang="en-US" sz="2200" dirty="0"/>
              <a:t>Array is a group of elements so we use </a:t>
            </a:r>
            <a:r>
              <a:rPr lang="en-US" sz="2200" b="1" dirty="0"/>
              <a:t>for </a:t>
            </a:r>
            <a:r>
              <a:rPr lang="en-US" sz="2200" dirty="0"/>
              <a:t>loop to get the values of every element instead of getting single value at a time.</a:t>
            </a:r>
          </a:p>
          <a:p>
            <a:r>
              <a:rPr lang="en-US" sz="2200" dirty="0"/>
              <a:t>Example: </a:t>
            </a:r>
            <a:r>
              <a:rPr lang="en-US" sz="2200" dirty="0">
                <a:cs typeface="Courier New" pitchFamily="49" charset="0"/>
              </a:rPr>
              <a:t>int array[5], 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; </a:t>
            </a:r>
            <a:r>
              <a:rPr lang="en-US" sz="2200" dirty="0"/>
              <a:t>// array of size 5</a:t>
            </a:r>
          </a:p>
          <a:p>
            <a:pPr>
              <a:buNone/>
            </a:pPr>
            <a:r>
              <a:rPr lang="en-US" sz="2200" dirty="0"/>
              <a:t>		           </a:t>
            </a:r>
            <a:r>
              <a:rPr lang="en-US" sz="2200" dirty="0">
                <a:cs typeface="Courier New" pitchFamily="49" charset="0"/>
              </a:rPr>
              <a:t>for(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=0;i&lt;5;i++){</a:t>
            </a:r>
            <a:r>
              <a:rPr lang="en-US" sz="2200" dirty="0"/>
              <a:t>// loop begins from 0 to 4</a:t>
            </a:r>
          </a:p>
          <a:p>
            <a:pPr>
              <a:buNone/>
            </a:pPr>
            <a:r>
              <a:rPr lang="en-US" sz="2200" dirty="0"/>
              <a:t>		            	     </a:t>
            </a:r>
            <a:r>
              <a:rPr lang="en-US" sz="2200" dirty="0">
                <a:cs typeface="Courier New" pitchFamily="49" charset="0"/>
              </a:rPr>
              <a:t>scanf(“%d”, &amp;array[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200" dirty="0">
                <a:cs typeface="Courier New" pitchFamily="49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003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Printing base address of the array and address of any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base address of the array:");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 %u %</a:t>
            </a:r>
            <a:r>
              <a:rPr lang="en-IN" dirty="0" err="1"/>
              <a:t>u",&amp;a</a:t>
            </a:r>
            <a:r>
              <a:rPr lang="en-IN" dirty="0"/>
              <a:t>[0],</a:t>
            </a:r>
            <a:r>
              <a:rPr lang="en-IN" dirty="0" err="1"/>
              <a:t>a,&amp;a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addresses of all array elements:");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",&amp;a[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9131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 1-WAP to read and display elements of 1D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a[100],</a:t>
            </a:r>
            <a:r>
              <a:rPr lang="en-IN" sz="1600" dirty="0" err="1"/>
              <a:t>n,i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array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d",&amp;a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n%d</a:t>
            </a:r>
            <a:r>
              <a:rPr lang="en-IN" sz="1600" dirty="0"/>
              <a:t>",a[</a:t>
            </a:r>
            <a:r>
              <a:rPr lang="en-IN" sz="1600" dirty="0" err="1"/>
              <a:t>i</a:t>
            </a:r>
            <a:r>
              <a:rPr lang="en-IN" sz="1600" dirty="0"/>
              <a:t>]);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7048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example-2 WAP to find the sum of all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dirty="0"/>
              <a:t>#include&lt;</a:t>
            </a:r>
            <a:r>
              <a:rPr lang="en-IN" sz="3400" dirty="0" err="1"/>
              <a:t>stdio.h</a:t>
            </a:r>
            <a:r>
              <a:rPr lang="en-IN" sz="3400" dirty="0"/>
              <a:t>&gt;</a:t>
            </a:r>
          </a:p>
          <a:p>
            <a:pPr marL="0" indent="0">
              <a:buNone/>
            </a:pPr>
            <a:r>
              <a:rPr lang="en-IN" sz="3400" dirty="0" err="1"/>
              <a:t>int</a:t>
            </a:r>
            <a:r>
              <a:rPr lang="en-IN" sz="3400" dirty="0"/>
              <a:t> main()</a:t>
            </a:r>
          </a:p>
          <a:p>
            <a:pPr marL="0" indent="0">
              <a:buNone/>
            </a:pP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int</a:t>
            </a:r>
            <a:r>
              <a:rPr lang="en-IN" sz="3400" dirty="0"/>
              <a:t> a[100],</a:t>
            </a:r>
            <a:r>
              <a:rPr lang="en-IN" sz="3400" dirty="0" err="1"/>
              <a:t>n,i,sum</a:t>
            </a:r>
            <a:r>
              <a:rPr lang="en-IN" sz="3400" dirty="0"/>
              <a:t>=0;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number of elements:");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d",&amp;n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array elements:");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]);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sum=</a:t>
            </a:r>
            <a:r>
              <a:rPr lang="en-IN" sz="3400" dirty="0" err="1"/>
              <a:t>sum+a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Sum of array elements is:%</a:t>
            </a:r>
            <a:r>
              <a:rPr lang="en-IN" sz="3400" dirty="0" err="1"/>
              <a:t>d",sum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return 0;</a:t>
            </a:r>
          </a:p>
          <a:p>
            <a:pPr marL="0" indent="0">
              <a:buNone/>
            </a:pPr>
            <a:r>
              <a:rPr lang="en-IN" sz="3400" dirty="0"/>
              <a:t> 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798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Program example 3-WAP to display the largest and smallest element from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5720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dirty="0"/>
              <a:t>#include&lt;</a:t>
            </a:r>
            <a:r>
              <a:rPr lang="en-IN" sz="3400" dirty="0" err="1"/>
              <a:t>stdio.h</a:t>
            </a:r>
            <a:r>
              <a:rPr lang="en-IN" sz="3400" dirty="0"/>
              <a:t>&gt;</a:t>
            </a:r>
          </a:p>
          <a:p>
            <a:pPr marL="0" indent="0">
              <a:buNone/>
            </a:pPr>
            <a:r>
              <a:rPr lang="en-IN" sz="3400" dirty="0" err="1"/>
              <a:t>int</a:t>
            </a:r>
            <a:r>
              <a:rPr lang="en-IN" sz="3400" dirty="0"/>
              <a:t> main()</a:t>
            </a:r>
          </a:p>
          <a:p>
            <a:pPr marL="0" indent="0">
              <a:buNone/>
            </a:pP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int</a:t>
            </a:r>
            <a:r>
              <a:rPr lang="en-IN" sz="3400" dirty="0"/>
              <a:t> </a:t>
            </a:r>
            <a:r>
              <a:rPr lang="en-IN" sz="3400" dirty="0" err="1"/>
              <a:t>n,a</a:t>
            </a:r>
            <a:r>
              <a:rPr lang="en-IN" sz="3400" dirty="0"/>
              <a:t>[10],</a:t>
            </a:r>
            <a:r>
              <a:rPr lang="en-IN" sz="3400" dirty="0" err="1"/>
              <a:t>i,max,min</a:t>
            </a:r>
            <a:r>
              <a:rPr lang="en-IN" sz="3400" dirty="0"/>
              <a:t>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number of elements:");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d",&amp;n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]);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min=a[0];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=1;i&lt;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if(a[</a:t>
            </a:r>
            <a:r>
              <a:rPr lang="en-IN" sz="3400" dirty="0" err="1"/>
              <a:t>i</a:t>
            </a:r>
            <a:r>
              <a:rPr lang="en-IN" sz="3400" dirty="0"/>
              <a:t>]&lt;min)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min=a[</a:t>
            </a:r>
            <a:r>
              <a:rPr lang="en-IN" sz="3400" dirty="0" err="1"/>
              <a:t>i</a:t>
            </a:r>
            <a:r>
              <a:rPr lang="en-IN" sz="3400" dirty="0"/>
              <a:t>];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 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dirty="0"/>
              <a:t>	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219200"/>
            <a:ext cx="33528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200" dirty="0"/>
              <a:t>max=a[0];</a:t>
            </a:r>
          </a:p>
          <a:p>
            <a:pPr marL="0" indent="0">
              <a:buNone/>
            </a:pPr>
            <a:r>
              <a:rPr lang="en-IN" sz="4200" dirty="0"/>
              <a:t>for(</a:t>
            </a:r>
            <a:r>
              <a:rPr lang="en-IN" sz="4200" dirty="0" err="1"/>
              <a:t>i</a:t>
            </a:r>
            <a:r>
              <a:rPr lang="en-IN" sz="4200" dirty="0"/>
              <a:t>=1;i&lt;</a:t>
            </a:r>
            <a:r>
              <a:rPr lang="en-IN" sz="4200" dirty="0" err="1"/>
              <a:t>n;i</a:t>
            </a:r>
            <a:r>
              <a:rPr lang="en-IN" sz="4200" dirty="0"/>
              <a:t>++)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if(a[</a:t>
            </a:r>
            <a:r>
              <a:rPr lang="en-IN" sz="4200" dirty="0" err="1"/>
              <a:t>i</a:t>
            </a:r>
            <a:r>
              <a:rPr lang="en-IN" sz="4200" dirty="0"/>
              <a:t>]&gt;max)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max=a[</a:t>
            </a:r>
            <a:r>
              <a:rPr lang="en-IN" sz="4200" dirty="0" err="1"/>
              <a:t>i</a:t>
            </a:r>
            <a:r>
              <a:rPr lang="en-IN" sz="4200" dirty="0"/>
              <a:t>];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nMaximum</a:t>
            </a:r>
            <a:r>
              <a:rPr lang="en-IN" sz="4200" dirty="0"/>
              <a:t> element is: %</a:t>
            </a:r>
            <a:r>
              <a:rPr lang="en-IN" sz="4200" dirty="0" err="1"/>
              <a:t>d",max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nMinimum</a:t>
            </a:r>
            <a:r>
              <a:rPr lang="en-IN" sz="4200" dirty="0"/>
              <a:t> element is: %</a:t>
            </a:r>
            <a:r>
              <a:rPr lang="en-IN" sz="4200" dirty="0" err="1"/>
              <a:t>d",min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return 0;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86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passed to functions in two ways:</a:t>
            </a:r>
          </a:p>
          <a:p>
            <a:pPr marL="514350" indent="-514350">
              <a:buAutoNum type="arabicPeriod"/>
            </a:pPr>
            <a:r>
              <a:rPr lang="en-US" b="1" dirty="0"/>
              <a:t>Pass entire array</a:t>
            </a:r>
          </a:p>
          <a:p>
            <a:pPr marL="514350" indent="-514350">
              <a:buAutoNum type="arabicPeriod"/>
            </a:pPr>
            <a:r>
              <a:rPr lang="en-US" b="1" dirty="0"/>
              <a:t>Pass array element by element</a:t>
            </a:r>
          </a:p>
        </p:txBody>
      </p:sp>
    </p:spTree>
    <p:extLst>
      <p:ext uri="{BB962C8B-B14F-4D97-AF65-F5344CB8AC3E}">
        <p14:creationId xmlns:p14="http://schemas.microsoft.com/office/powerpoint/2010/main" xmlns="" val="2115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Pass entire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entire array can be passed as an argument to the function</a:t>
            </a:r>
          </a:p>
          <a:p>
            <a:r>
              <a:rPr lang="en-US" dirty="0"/>
              <a:t>Function gets </a:t>
            </a:r>
            <a:r>
              <a:rPr lang="en-US" b="1" dirty="0"/>
              <a:t>complete access </a:t>
            </a:r>
            <a:r>
              <a:rPr lang="en-US" dirty="0"/>
              <a:t>to the original array</a:t>
            </a:r>
          </a:p>
          <a:p>
            <a:r>
              <a:rPr lang="en-US" dirty="0"/>
              <a:t>While passing entire array Address of first element is passed to function, any changes made inside function, directly </a:t>
            </a:r>
            <a:r>
              <a:rPr lang="en-US" b="1" dirty="0"/>
              <a:t>affects the Original value.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(int b[], int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2600" b="1" dirty="0"/>
          </a:p>
          <a:p>
            <a:r>
              <a:rPr lang="en-US" dirty="0"/>
              <a:t>Function passing method: </a:t>
            </a:r>
            <a:r>
              <a:rPr lang="en-US" b="1" dirty="0"/>
              <a:t>“ Pass by Address”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51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Passing array element by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Here individual elements are passed to the function as argument</a:t>
            </a:r>
          </a:p>
          <a:p>
            <a:r>
              <a:rPr lang="en-US" dirty="0"/>
              <a:t>Duplicate </a:t>
            </a:r>
            <a:r>
              <a:rPr lang="en-US" b="1" dirty="0"/>
              <a:t>carbon copy of Original variable </a:t>
            </a:r>
            <a:r>
              <a:rPr lang="en-US" dirty="0"/>
              <a:t>is passed to function</a:t>
            </a:r>
          </a:p>
          <a:p>
            <a:r>
              <a:rPr lang="en-US" dirty="0"/>
              <a:t>So any changes made inside function </a:t>
            </a:r>
            <a:r>
              <a:rPr lang="en-US" b="1" dirty="0"/>
              <a:t>does not affects the original value</a:t>
            </a:r>
          </a:p>
          <a:p>
            <a:r>
              <a:rPr lang="en-US" dirty="0"/>
              <a:t>Function doesn’t get complete access to the original array element.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modifyElement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(int e);</a:t>
            </a:r>
            <a:endParaRPr lang="en-US" sz="2600" dirty="0"/>
          </a:p>
          <a:p>
            <a:r>
              <a:rPr lang="en-US" dirty="0"/>
              <a:t>Function passing method: </a:t>
            </a:r>
            <a:r>
              <a:rPr lang="en-US" b="1" dirty="0"/>
              <a:t>“ Pass by Value”</a:t>
            </a:r>
          </a:p>
        </p:txBody>
      </p:sp>
    </p:spTree>
    <p:extLst>
      <p:ext uri="{BB962C8B-B14F-4D97-AF65-F5344CB8AC3E}">
        <p14:creationId xmlns:p14="http://schemas.microsoft.com/office/powerpoint/2010/main" xmlns="" val="13911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Functions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 prototype</a:t>
            </a:r>
          </a:p>
          <a:p>
            <a:pPr>
              <a:buNone/>
            </a:pPr>
            <a:r>
              <a:rPr lang="en-US" sz="2700" dirty="0"/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(int b[], int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700" dirty="0"/>
              <a:t>Parameter names optional in prototype</a:t>
            </a:r>
          </a:p>
          <a:p>
            <a:pPr lvl="2"/>
            <a:r>
              <a:rPr lang="en-US" sz="2700" dirty="0">
                <a:latin typeface="Courier New" pitchFamily="49" charset="0"/>
                <a:cs typeface="Courier New" pitchFamily="49" charset="0"/>
              </a:rPr>
              <a:t>int b[]</a:t>
            </a:r>
            <a:r>
              <a:rPr lang="en-US" sz="2700" dirty="0"/>
              <a:t> could be written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int []</a:t>
            </a:r>
          </a:p>
          <a:p>
            <a:pPr lvl="2"/>
            <a:r>
              <a:rPr lang="en-US" sz="27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700" dirty="0"/>
              <a:t> could be simply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(int [], int);</a:t>
            </a:r>
          </a:p>
          <a:p>
            <a:r>
              <a:rPr lang="en-US" sz="2800" dirty="0">
                <a:cs typeface="Courier New" pitchFamily="49" charset="0"/>
              </a:rPr>
              <a:t>Function call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 a[SIZE];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(a, SIZE);</a:t>
            </a:r>
          </a:p>
          <a:p>
            <a:pPr>
              <a:buNone/>
            </a:pPr>
            <a:endParaRPr lang="en-US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/>
              <a:t>Program example-1 Passing Array to a function using by reference(or Passing entire array at once)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900" dirty="0"/>
              <a:t>#include&lt;</a:t>
            </a:r>
            <a:r>
              <a:rPr lang="en-IN" sz="2900" dirty="0" err="1"/>
              <a:t>stdio.h</a:t>
            </a:r>
            <a:r>
              <a:rPr lang="en-IN" sz="2900" dirty="0"/>
              <a:t>&gt;</a:t>
            </a:r>
          </a:p>
          <a:p>
            <a:pPr marL="0" indent="0">
              <a:buNone/>
            </a:pPr>
            <a:r>
              <a:rPr lang="en-IN" sz="2900" dirty="0"/>
              <a:t>void reference(</a:t>
            </a:r>
            <a:r>
              <a:rPr lang="en-IN" sz="2900" dirty="0" err="1"/>
              <a:t>int</a:t>
            </a:r>
            <a:r>
              <a:rPr lang="en-IN" sz="2900" dirty="0"/>
              <a:t>[],</a:t>
            </a:r>
            <a:r>
              <a:rPr lang="en-IN" sz="2900" dirty="0" err="1"/>
              <a:t>int</a:t>
            </a:r>
            <a:r>
              <a:rPr lang="en-IN" sz="2900" dirty="0"/>
              <a:t>);</a:t>
            </a:r>
          </a:p>
          <a:p>
            <a:pPr marL="0" indent="0">
              <a:buNone/>
            </a:pPr>
            <a:r>
              <a:rPr lang="en-IN" sz="2900" dirty="0" err="1"/>
              <a:t>int</a:t>
            </a:r>
            <a:r>
              <a:rPr lang="en-IN" sz="2900" dirty="0"/>
              <a:t> main()</a:t>
            </a:r>
          </a:p>
          <a:p>
            <a:pPr marL="0" indent="0">
              <a:buNone/>
            </a:pPr>
            <a:r>
              <a:rPr lang="en-IN" sz="2900" dirty="0"/>
              <a:t>{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int</a:t>
            </a:r>
            <a:r>
              <a:rPr lang="en-IN" sz="2900" dirty="0"/>
              <a:t> </a:t>
            </a:r>
            <a:r>
              <a:rPr lang="en-IN" sz="2900" dirty="0" err="1"/>
              <a:t>arr</a:t>
            </a:r>
            <a:r>
              <a:rPr lang="en-IN" sz="2900" dirty="0"/>
              <a:t>[100],n;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int</a:t>
            </a:r>
            <a:r>
              <a:rPr lang="en-IN" sz="2900" dirty="0"/>
              <a:t> </a:t>
            </a:r>
            <a:r>
              <a:rPr lang="en-IN" sz="2900" dirty="0" err="1"/>
              <a:t>i</a:t>
            </a:r>
            <a:r>
              <a:rPr lang="en-IN" sz="2900" dirty="0"/>
              <a:t>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printf</a:t>
            </a:r>
            <a:r>
              <a:rPr lang="en-IN" sz="2900" dirty="0"/>
              <a:t>("\n Enter n:");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scanf</a:t>
            </a:r>
            <a:r>
              <a:rPr lang="en-IN" sz="2900" dirty="0"/>
              <a:t>("%</a:t>
            </a:r>
            <a:r>
              <a:rPr lang="en-IN" sz="2900" dirty="0" err="1"/>
              <a:t>d",&amp;n</a:t>
            </a:r>
            <a:r>
              <a:rPr lang="en-IN" sz="2900" dirty="0"/>
              <a:t>);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printf</a:t>
            </a:r>
            <a:r>
              <a:rPr lang="en-IN" sz="2900" dirty="0"/>
              <a:t>("\n Enter array elements:");</a:t>
            </a:r>
          </a:p>
          <a:p>
            <a:pPr marL="0" indent="0">
              <a:buNone/>
            </a:pPr>
            <a:r>
              <a:rPr lang="en-IN" sz="2900" dirty="0"/>
              <a:t>	for(</a:t>
            </a:r>
            <a:r>
              <a:rPr lang="en-IN" sz="2900" dirty="0" err="1"/>
              <a:t>i</a:t>
            </a:r>
            <a:r>
              <a:rPr lang="en-IN" sz="2900" dirty="0"/>
              <a:t>=0;i&lt;</a:t>
            </a:r>
            <a:r>
              <a:rPr lang="en-IN" sz="2900" dirty="0" err="1"/>
              <a:t>n;i</a:t>
            </a:r>
            <a:r>
              <a:rPr lang="en-IN" sz="2900" dirty="0"/>
              <a:t>++)</a:t>
            </a:r>
          </a:p>
          <a:p>
            <a:pPr marL="0" indent="0">
              <a:buNone/>
            </a:pPr>
            <a:r>
              <a:rPr lang="en-IN" sz="2900" dirty="0"/>
              <a:t>    {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scanf</a:t>
            </a:r>
            <a:r>
              <a:rPr lang="en-IN" sz="2900" dirty="0"/>
              <a:t>("%d",&amp;</a:t>
            </a:r>
            <a:r>
              <a:rPr lang="en-IN" sz="2900" dirty="0" err="1"/>
              <a:t>arr</a:t>
            </a:r>
            <a:r>
              <a:rPr lang="en-IN" sz="2900" dirty="0"/>
              <a:t>[</a:t>
            </a:r>
            <a:r>
              <a:rPr lang="en-IN" sz="2900" dirty="0" err="1"/>
              <a:t>i</a:t>
            </a:r>
            <a:r>
              <a:rPr lang="en-IN" sz="2900" dirty="0"/>
              <a:t>]);</a:t>
            </a:r>
          </a:p>
          <a:p>
            <a:pPr marL="0" indent="0">
              <a:buNone/>
            </a:pPr>
            <a:r>
              <a:rPr lang="en-IN" sz="2900" dirty="0"/>
              <a:t>    }</a:t>
            </a:r>
          </a:p>
          <a:p>
            <a:pPr marL="0" indent="0">
              <a:buNone/>
            </a:pPr>
            <a:r>
              <a:rPr lang="en-IN" sz="2900" dirty="0"/>
              <a:t>	</a:t>
            </a:r>
            <a:r>
              <a:rPr lang="en-IN" sz="2900" dirty="0" err="1"/>
              <a:t>printf</a:t>
            </a:r>
            <a:r>
              <a:rPr lang="en-IN" sz="2900" dirty="0"/>
              <a:t>("\n Elements by reference:");</a:t>
            </a:r>
          </a:p>
          <a:p>
            <a:pPr marL="0" indent="0">
              <a:buNone/>
            </a:pPr>
            <a:r>
              <a:rPr lang="en-IN" sz="2900" dirty="0"/>
              <a:t>	reference(</a:t>
            </a:r>
            <a:r>
              <a:rPr lang="en-IN" sz="2900" dirty="0" err="1"/>
              <a:t>arr,n</a:t>
            </a:r>
            <a:r>
              <a:rPr lang="en-IN" sz="2900" dirty="0"/>
              <a:t>);//Passing array by call by reference</a:t>
            </a:r>
          </a:p>
          <a:p>
            <a:pPr marL="0" indent="0">
              <a:buNone/>
            </a:pPr>
            <a:r>
              <a:rPr lang="en-IN" sz="2900" dirty="0"/>
              <a:t>	return 0;</a:t>
            </a:r>
          </a:p>
          <a:p>
            <a:pPr marL="0" indent="0">
              <a:buNone/>
            </a:pPr>
            <a:r>
              <a:rPr lang="en-IN" sz="2900" dirty="0"/>
              <a:t>}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5052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void reference(</a:t>
            </a:r>
            <a:r>
              <a:rPr lang="en-IN" dirty="0" err="1"/>
              <a:t>int</a:t>
            </a:r>
            <a:r>
              <a:rPr lang="en-IN" dirty="0"/>
              <a:t> x[],</a:t>
            </a:r>
            <a:r>
              <a:rPr lang="en-IN" dirty="0" err="1"/>
              <a:t>int</a:t>
            </a:r>
            <a:r>
              <a:rPr lang="en-IN" dirty="0"/>
              <a:t> size)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size;i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("%d ",x[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068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Arrays </a:t>
            </a:r>
          </a:p>
          <a:p>
            <a:pPr lvl="1"/>
            <a:r>
              <a:rPr lang="en-US" dirty="0"/>
              <a:t>Collection of </a:t>
            </a:r>
            <a:r>
              <a:rPr lang="en-US" b="1" dirty="0"/>
              <a:t>related</a:t>
            </a:r>
            <a:r>
              <a:rPr lang="en-US" dirty="0"/>
              <a:t> data items of </a:t>
            </a:r>
            <a:r>
              <a:rPr lang="en-US" b="1" dirty="0"/>
              <a:t>same data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Static entity </a:t>
            </a:r>
            <a:r>
              <a:rPr lang="en-US" dirty="0">
                <a:cs typeface="Times New Roman" charset="0"/>
              </a:rPr>
              <a:t>– i.e. they remain the </a:t>
            </a:r>
            <a:r>
              <a:rPr lang="en-US" dirty="0"/>
              <a:t>same size throughout program execution</a:t>
            </a:r>
          </a:p>
        </p:txBody>
      </p:sp>
      <p:pic>
        <p:nvPicPr>
          <p:cNvPr id="3074" name="Picture 2" descr="http://3dmax-tutorials.com/graphics/il_arrays_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75200" y="37338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Program example-2 Passing Array to a function using by value(or Passing element by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5181600" cy="4830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value(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[100],n;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array elements:");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           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("%d",&amp;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                }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Passing elements by value:");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value(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]);//Passing array value by Call by value</a:t>
            </a:r>
          </a:p>
          <a:p>
            <a:pPr marL="0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8800" y="1285741"/>
            <a:ext cx="3048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void value(</a:t>
            </a:r>
            <a:r>
              <a:rPr lang="en-IN" dirty="0" err="1"/>
              <a:t>int</a:t>
            </a:r>
            <a:r>
              <a:rPr lang="en-IN" dirty="0"/>
              <a:t> u)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 ",u);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58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Application Of Array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/>
              <a:t>Stores Elements of Same Data Type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is used to store the number of elements that are of same data type.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>
                <a:latin typeface="Lucida Console" pitchFamily="49" charset="0"/>
              </a:rPr>
              <a:t>int students[30];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of marks of five subjects for single student. </a:t>
            </a:r>
          </a:p>
          <a:p>
            <a:pPr marL="0" indent="-457200" algn="just">
              <a:spcBef>
                <a:spcPts val="600"/>
              </a:spcBef>
              <a:buNone/>
            </a:pPr>
            <a:r>
              <a:rPr lang="en-US" sz="2400" dirty="0"/>
              <a:t>     </a:t>
            </a:r>
            <a:r>
              <a:rPr lang="en-US" sz="2400" dirty="0">
                <a:latin typeface="Lucida Console" pitchFamily="49" charset="0"/>
              </a:rPr>
              <a:t>float marks[5];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of marks of five subjects for 30 students. </a:t>
            </a:r>
          </a:p>
          <a:p>
            <a:pPr marL="0" indent="-457200" algn="just">
              <a:spcBef>
                <a:spcPts val="600"/>
              </a:spcBef>
              <a:buNone/>
            </a:pPr>
            <a:r>
              <a:rPr lang="en-US" sz="2400" dirty="0"/>
              <a:t>     </a:t>
            </a:r>
            <a:r>
              <a:rPr lang="en-US" sz="2400" dirty="0">
                <a:latin typeface="Lucida Console" pitchFamily="49" charset="0"/>
              </a:rPr>
              <a:t>float marks[30][5]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Similarly if we declare the character array then it can hold only character. 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So in short character array can store character variables while floating array stores only floating numbers.</a:t>
            </a:r>
          </a:p>
        </p:txBody>
      </p:sp>
    </p:spTree>
    <p:extLst>
      <p:ext uri="{BB962C8B-B14F-4D97-AF65-F5344CB8AC3E}">
        <p14:creationId xmlns:p14="http://schemas.microsoft.com/office/powerpoint/2010/main" xmlns="" val="374878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b="1" dirty="0"/>
              <a:t>Array Used for Maintaining multiple variable names using single name</a:t>
            </a:r>
          </a:p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Suppose we need to store 5 roll numbers of students then without declaration of array we need to declare following -</a:t>
            </a:r>
          </a:p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int roll1,roll2,roll3,roll4,roll5;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/>
              <a:t>Now in order to get roll number of first student we need to access  roll1.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/>
              <a:t>Guess if we need to store roll numbers of 100 students then what will be the procedure.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/>
              <a:t>Maintaining all the variables and remembering all these things is very difficult.</a:t>
            </a:r>
          </a:p>
          <a:p>
            <a:pPr indent="-457200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/>
              <a:t>So we are using array which can store multiple values and we have to remember just single variable name.</a:t>
            </a:r>
          </a:p>
        </p:txBody>
      </p:sp>
    </p:spTree>
    <p:extLst>
      <p:ext uri="{BB962C8B-B14F-4D97-AF65-F5344CB8AC3E}">
        <p14:creationId xmlns:p14="http://schemas.microsoft.com/office/powerpoint/2010/main" xmlns="" val="12586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One Dimensional (e.g. </a:t>
            </a:r>
            <a:r>
              <a:rPr lang="en-IN" sz="2000" dirty="0" err="1"/>
              <a:t>int</a:t>
            </a:r>
            <a:r>
              <a:rPr lang="en-IN" sz="2000" dirty="0"/>
              <a:t> a[100])</a:t>
            </a:r>
          </a:p>
          <a:p>
            <a:r>
              <a:rPr lang="en-IN" sz="2000" dirty="0"/>
              <a:t>Multidimensional(2D,3D….)(e.g. </a:t>
            </a:r>
            <a:r>
              <a:rPr lang="en-IN" sz="2000" dirty="0" err="1"/>
              <a:t>int</a:t>
            </a:r>
            <a:r>
              <a:rPr lang="en-IN" sz="2000" dirty="0"/>
              <a:t> a[5][5], </a:t>
            </a:r>
            <a:r>
              <a:rPr lang="en-IN" sz="2000" dirty="0" err="1"/>
              <a:t>int</a:t>
            </a:r>
            <a:r>
              <a:rPr lang="en-IN" sz="2000" dirty="0"/>
              <a:t> a[5][5][5])</a:t>
            </a:r>
          </a:p>
        </p:txBody>
      </p:sp>
    </p:spTree>
    <p:extLst>
      <p:ext uri="{BB962C8B-B14F-4D97-AF65-F5344CB8AC3E}">
        <p14:creationId xmlns:p14="http://schemas.microsoft.com/office/powerpoint/2010/main" xmlns="" val="381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1-D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single- dimensional or 1-D array consists of a fixed number of elements of the same data type organized as a single </a:t>
            </a:r>
            <a:r>
              <a:rPr lang="en-US" b="1" dirty="0"/>
              <a:t>linear</a:t>
            </a:r>
            <a:r>
              <a:rPr lang="en-US" dirty="0"/>
              <a:t> sequence.</a:t>
            </a:r>
          </a:p>
          <a:p>
            <a:r>
              <a:rPr lang="en-US" dirty="0"/>
              <a:t>The elements of a single dimensional </a:t>
            </a:r>
            <a:r>
              <a:rPr lang="en-US" dirty="0" smtClean="0"/>
              <a:t>array </a:t>
            </a:r>
            <a:r>
              <a:rPr lang="en-US" dirty="0"/>
              <a:t>can be accessed by using a single subscript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 a[n];</a:t>
            </a:r>
          </a:p>
        </p:txBody>
      </p:sp>
      <p:pic>
        <p:nvPicPr>
          <p:cNvPr id="1026" name="Picture 2" descr="http://docs.autodesk.com/3DSMAX/15/ENU/3ds-Max-Help/images/GUID-D081E003-EC07-4EF4-8C87-9E9998C490FA-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5382" y="47625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47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Arrays(1D)</a:t>
            </a:r>
          </a:p>
        </p:txBody>
      </p:sp>
      <p:sp>
        <p:nvSpPr>
          <p:cNvPr id="6206" name="Rectangle 6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Array</a:t>
            </a:r>
          </a:p>
          <a:p>
            <a:pPr lvl="1" algn="just"/>
            <a:r>
              <a:rPr lang="en-US" dirty="0"/>
              <a:t>Group of consecutive memory locations </a:t>
            </a:r>
          </a:p>
          <a:p>
            <a:pPr lvl="1" algn="just"/>
            <a:r>
              <a:rPr lang="en-US" dirty="0"/>
              <a:t>Same name and data type</a:t>
            </a:r>
          </a:p>
          <a:p>
            <a:pPr algn="just"/>
            <a:r>
              <a:rPr lang="en-US" dirty="0"/>
              <a:t>To refer to an element, specify:</a:t>
            </a:r>
          </a:p>
          <a:p>
            <a:pPr lvl="1" algn="just"/>
            <a:r>
              <a:rPr lang="en-US" dirty="0"/>
              <a:t>Array name</a:t>
            </a:r>
          </a:p>
          <a:p>
            <a:pPr lvl="1" algn="just"/>
            <a:r>
              <a:rPr lang="en-US" dirty="0"/>
              <a:t>Position number in square brackets([]) </a:t>
            </a:r>
          </a:p>
          <a:p>
            <a:pPr algn="just"/>
            <a:r>
              <a:rPr lang="en-US" dirty="0"/>
              <a:t>Format:</a:t>
            </a:r>
          </a:p>
          <a:p>
            <a:pPr lvl="2" algn="just">
              <a:buFontTx/>
              <a:buNone/>
            </a:pP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position_number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algn="just"/>
            <a:r>
              <a:rPr lang="en-US" dirty="0"/>
              <a:t>First element is always at position </a:t>
            </a:r>
            <a:r>
              <a:rPr lang="en-US" sz="2000" dirty="0">
                <a:latin typeface="Lucida Console" pitchFamily="49" charset="0"/>
              </a:rPr>
              <a:t>0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.</a:t>
            </a:r>
            <a:r>
              <a:rPr lang="en-US" sz="2000" dirty="0">
                <a:latin typeface="Lucida Console" pitchFamily="49" charset="0"/>
              </a:rPr>
              <a:t> n</a:t>
            </a:r>
            <a:r>
              <a:rPr lang="en-US" dirty="0"/>
              <a:t> element array named </a:t>
            </a:r>
            <a:r>
              <a:rPr lang="en-US" sz="2000" dirty="0">
                <a:latin typeface="Lucida Console" pitchFamily="49" charset="0"/>
              </a:rPr>
              <a:t>c:</a:t>
            </a:r>
          </a:p>
          <a:p>
            <a:pPr lvl="2" algn="just"/>
            <a:r>
              <a:rPr lang="en-US" sz="1800" dirty="0">
                <a:latin typeface="Lucida Console" pitchFamily="49" charset="0"/>
              </a:rPr>
              <a:t>c[0], c[1]...c[n – 1]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400800" y="936625"/>
            <a:ext cx="2590800" cy="5387975"/>
            <a:chOff x="4032" y="488"/>
            <a:chExt cx="1632" cy="3394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055" y="488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Name of array (Note that all elements of this array have the same name, c)</a:t>
              </a:r>
            </a:p>
            <a:p>
              <a:pPr>
                <a:spcBef>
                  <a:spcPct val="0"/>
                </a:spcBef>
              </a:pPr>
              <a:endParaRPr lang="en-US" sz="16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4103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Position number of the element within array c</a:t>
              </a:r>
              <a:endParaRPr lang="en-US" sz="16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4272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146"/>
              <a:ext cx="1308" cy="2256"/>
              <a:chOff x="4032" y="1380"/>
              <a:chExt cx="1308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5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5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0" y="6559"/>
                    <a:ext cx="20000" cy="184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2276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460" cy="1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c[6]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4848" y="1524"/>
                <a:ext cx="384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-45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6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316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72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336" cy="1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-89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364" cy="16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364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-3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297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1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404" cy="12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6453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412" cy="14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78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 flipH="1">
                <a:off x="4173" y="1380"/>
                <a:ext cx="29" cy="15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103" y="1539"/>
                <a:ext cx="361" cy="12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364" cy="1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364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c[2]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364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c[3]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480" cy="19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480" cy="17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364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c[9]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364" cy="1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c[8]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412" cy="2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c[7]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412" cy="17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c[5]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412" cy="20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c[4]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92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94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5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6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7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8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9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0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59"/>
                  <p:cNvSpPr>
                    <a:spLocks/>
                  </p:cNvSpPr>
                  <p:nvPr/>
                </p:nvSpPr>
                <p:spPr bwMode="auto">
                  <a:xfrm>
                    <a:off x="0" y="16672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/>
              <a:t>An </a:t>
            </a:r>
            <a:r>
              <a:rPr lang="en-US" i="1" dirty="0"/>
              <a:t>array</a:t>
            </a:r>
            <a:r>
              <a:rPr lang="en-US" dirty="0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95600" y="2895600"/>
            <a:ext cx="53340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c[0]  c[1]   c[2]  c[3]   c[4]   c[5]   c[6]   c[7]   c[8]   c[9]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903538" y="3352800"/>
            <a:ext cx="5380037" cy="714375"/>
            <a:chOff x="1829" y="2112"/>
            <a:chExt cx="3389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5137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8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9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0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1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2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276035" y="4573588"/>
            <a:ext cx="4982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latin typeface="Arial Unicode MS" pitchFamily="34" charset="-128"/>
              </a:rPr>
              <a:t>An array of size </a:t>
            </a:r>
            <a:r>
              <a:rPr lang="en-US" b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dirty="0">
                <a:latin typeface="Arial Unicode MS" pitchFamily="34" charset="-128"/>
              </a:rPr>
              <a:t> is indexed from </a:t>
            </a:r>
            <a:r>
              <a:rPr lang="en-US" sz="2000" b="1" dirty="0">
                <a:solidFill>
                  <a:srgbClr val="FF0000"/>
                </a:solidFill>
                <a:latin typeface="Arial Unicode MS" pitchFamily="34" charset="-128"/>
              </a:rPr>
              <a:t>zero to N-1</a:t>
            </a:r>
            <a:endParaRPr lang="en-US" b="1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43000" y="2058989"/>
            <a:ext cx="2339975" cy="1892300"/>
            <a:chOff x="495" y="1345"/>
            <a:chExt cx="1474" cy="1192"/>
          </a:xfrm>
        </p:grpSpPr>
        <p:sp>
          <p:nvSpPr>
            <p:cNvPr id="5132" name="Rectangle 16"/>
            <p:cNvSpPr>
              <a:spLocks noChangeArrowheads="1"/>
            </p:cNvSpPr>
            <p:nvPr/>
          </p:nvSpPr>
          <p:spPr bwMode="auto">
            <a:xfrm>
              <a:off x="1107" y="2304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</a:p>
          </p:txBody>
        </p:sp>
        <p:sp>
          <p:nvSpPr>
            <p:cNvPr id="5133" name="Text Box 17"/>
            <p:cNvSpPr txBox="1">
              <a:spLocks noChangeArrowheads="1"/>
            </p:cNvSpPr>
            <p:nvPr/>
          </p:nvSpPr>
          <p:spPr bwMode="auto">
            <a:xfrm>
              <a:off x="495" y="1345"/>
              <a:ext cx="147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83050" y="2057400"/>
            <a:ext cx="3960813" cy="836613"/>
            <a:chOff x="2052" y="1393"/>
            <a:chExt cx="2495" cy="527"/>
          </a:xfrm>
        </p:grpSpPr>
        <p:sp>
          <p:nvSpPr>
            <p:cNvPr id="5130" name="Text Box 20"/>
            <p:cNvSpPr txBox="1">
              <a:spLocks noChangeArrowheads="1"/>
            </p:cNvSpPr>
            <p:nvPr/>
          </p:nvSpPr>
          <p:spPr bwMode="auto">
            <a:xfrm>
              <a:off x="2052" y="1393"/>
              <a:ext cx="2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Each value has a numeric </a:t>
              </a:r>
              <a:r>
                <a:rPr 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5131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28750" y="5183188"/>
            <a:ext cx="693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latin typeface="Arial Unicode MS" pitchFamily="34" charset="-128"/>
              </a:rPr>
              <a:t>This array holds 10 values that are indexed from 0 to 9</a:t>
            </a:r>
          </a:p>
        </p:txBody>
      </p:sp>
    </p:spTree>
    <p:extLst>
      <p:ext uri="{BB962C8B-B14F-4D97-AF65-F5344CB8AC3E}">
        <p14:creationId xmlns:p14="http://schemas.microsoft.com/office/powerpoint/2010/main" xmlns="" val="211663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Array elements are like normal variables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c[0] =  3;</a:t>
            </a:r>
            <a:r>
              <a:rPr lang="en-US" dirty="0">
                <a:cs typeface="Courier New" pitchFamily="49" charset="0"/>
              </a:rPr>
              <a:t>/*stores 3 to c[0] element*/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scanf (“%d”, &amp;c[1]);</a:t>
            </a:r>
            <a:r>
              <a:rPr lang="en-US" dirty="0">
                <a:cs typeface="Courier New" pitchFamily="49" charset="0"/>
              </a:rPr>
              <a:t>/*reads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 (“%d, %d”, c[0], c[1]);</a:t>
            </a:r>
            <a:r>
              <a:rPr lang="en-US" dirty="0">
                <a:cs typeface="Courier New" pitchFamily="49" charset="0"/>
              </a:rPr>
              <a:t> /*displays 				c[0] &amp;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/>
              <a:t>The position number inside square brackets is called </a:t>
            </a:r>
            <a:r>
              <a:rPr lang="en-US" sz="2800" b="1" dirty="0"/>
              <a:t>subscript/index</a:t>
            </a:r>
            <a:r>
              <a:rPr lang="en-US" sz="2800" dirty="0"/>
              <a:t>.</a:t>
            </a:r>
          </a:p>
          <a:p>
            <a:r>
              <a:rPr lang="en-US" sz="2800" dirty="0"/>
              <a:t>Subscript must be integer or an integer expression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c[5 - 2] = 7;  (i.e. c[3] =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defining arrays, specify: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Data Type of array</a:t>
            </a:r>
          </a:p>
          <a:p>
            <a:pPr lvl="1"/>
            <a:r>
              <a:rPr lang="en-US" dirty="0"/>
              <a:t>Number of elements</a:t>
            </a:r>
          </a:p>
          <a:p>
            <a:pPr lvl="2">
              <a:buFontTx/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numberOfElements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dirty="0"/>
              <a:t>Examples:	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students[10];  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[3284];</a:t>
            </a:r>
          </a:p>
          <a:p>
            <a:r>
              <a:rPr lang="en-US" dirty="0"/>
              <a:t>Defining multiple arrays of same data type</a:t>
            </a:r>
          </a:p>
          <a:p>
            <a:pPr lvl="1"/>
            <a:r>
              <a:rPr lang="en-US" dirty="0"/>
              <a:t>Format is similar to regular variables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b[100], x[27];</a:t>
            </a:r>
            <a:r>
              <a:rPr lang="en-US" sz="2800" b="1" dirty="0">
                <a:latin typeface="Lucida Console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Different ways of initializing ID Arrays</a:t>
            </a:r>
          </a:p>
          <a:p>
            <a:pPr marL="0" indent="0">
              <a:buNone/>
            </a:pPr>
            <a:r>
              <a:rPr lang="en-US" sz="2000" b="1" i="1" dirty="0"/>
              <a:t>1) Initializing array at the point of declaration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a[5]={1,2,3,4,5};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a[]={1,2,3,4,5};//Here compiler will automatically depict the size:5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a[5]={1,2,3};//Partial initialization[Remaining elements will be initialized to default values for integer, i.e. 0]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a[5]={};//All elements will be initialized to zero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a[5]={1};//First element is one and the remaining elements are default values for integer, i.e. 0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2147</TotalTime>
  <Words>1159</Words>
  <Application>Microsoft Office PowerPoint</Application>
  <PresentationFormat>On-screen Show (4:3)</PresentationFormat>
  <Paragraphs>290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Lpu theme final with copyright</vt:lpstr>
      <vt:lpstr>CSE101-Lec#15,16, 17</vt:lpstr>
      <vt:lpstr>Introduction</vt:lpstr>
      <vt:lpstr>Types</vt:lpstr>
      <vt:lpstr>1-D array</vt:lpstr>
      <vt:lpstr>Arrays(1D)</vt:lpstr>
      <vt:lpstr>Arrays</vt:lpstr>
      <vt:lpstr>Arrays</vt:lpstr>
      <vt:lpstr>Defining Arrays</vt:lpstr>
      <vt:lpstr>Initializing Arrays</vt:lpstr>
      <vt:lpstr>Initializing Arrays</vt:lpstr>
      <vt:lpstr>Printing base address of the array and address of any array element</vt:lpstr>
      <vt:lpstr>Program example 1-WAP to read and display elements of 1D Array</vt:lpstr>
      <vt:lpstr>Program example-2 WAP to find the sum of all 1D array elements</vt:lpstr>
      <vt:lpstr>Program example 3-WAP to display the largest and smallest element from 1D array elements</vt:lpstr>
      <vt:lpstr>Passing Arrays to Function</vt:lpstr>
      <vt:lpstr>Pass entire array</vt:lpstr>
      <vt:lpstr>Passing array element by element</vt:lpstr>
      <vt:lpstr>Passing Arrays to Functions</vt:lpstr>
      <vt:lpstr>Program example-1 Passing Array to a function using by reference(or Passing entire array at once)</vt:lpstr>
      <vt:lpstr>Program example-2 Passing Array to a function using by value(or Passing element by element)</vt:lpstr>
      <vt:lpstr> Application Of Array : 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CSE101-Lec#17</dc:title>
  <dc:creator>Aman</dc:creator>
  <cp:lastModifiedBy>ADMIN</cp:lastModifiedBy>
  <cp:revision>54</cp:revision>
  <dcterms:created xsi:type="dcterms:W3CDTF">2014-05-22T21:35:55Z</dcterms:created>
  <dcterms:modified xsi:type="dcterms:W3CDTF">2023-03-22T05:26:17Z</dcterms:modified>
</cp:coreProperties>
</file>