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56"/>
  </p:notesMasterIdLst>
  <p:handoutMasterIdLst>
    <p:handoutMasterId r:id="rId57"/>
  </p:handoutMasterIdLst>
  <p:sldIdLst>
    <p:sldId id="256" r:id="rId2"/>
    <p:sldId id="258" r:id="rId3"/>
    <p:sldId id="284" r:id="rId4"/>
    <p:sldId id="292" r:id="rId5"/>
    <p:sldId id="259" r:id="rId6"/>
    <p:sldId id="270" r:id="rId7"/>
    <p:sldId id="260" r:id="rId8"/>
    <p:sldId id="262" r:id="rId9"/>
    <p:sldId id="274" r:id="rId10"/>
    <p:sldId id="277" r:id="rId11"/>
    <p:sldId id="285" r:id="rId12"/>
    <p:sldId id="286" r:id="rId13"/>
    <p:sldId id="287" r:id="rId14"/>
    <p:sldId id="288" r:id="rId15"/>
    <p:sldId id="271" r:id="rId16"/>
    <p:sldId id="272" r:id="rId17"/>
    <p:sldId id="273" r:id="rId18"/>
    <p:sldId id="263" r:id="rId19"/>
    <p:sldId id="289" r:id="rId20"/>
    <p:sldId id="290" r:id="rId21"/>
    <p:sldId id="306" r:id="rId22"/>
    <p:sldId id="307" r:id="rId23"/>
    <p:sldId id="293" r:id="rId24"/>
    <p:sldId id="294" r:id="rId25"/>
    <p:sldId id="291" r:id="rId26"/>
    <p:sldId id="296" r:id="rId27"/>
    <p:sldId id="297" r:id="rId28"/>
    <p:sldId id="295" r:id="rId29"/>
    <p:sldId id="298" r:id="rId30"/>
    <p:sldId id="300" r:id="rId31"/>
    <p:sldId id="301" r:id="rId32"/>
    <p:sldId id="302" r:id="rId33"/>
    <p:sldId id="303" r:id="rId34"/>
    <p:sldId id="304" r:id="rId35"/>
    <p:sldId id="299" r:id="rId36"/>
    <p:sldId id="305" r:id="rId37"/>
    <p:sldId id="310" r:id="rId38"/>
    <p:sldId id="311" r:id="rId39"/>
    <p:sldId id="312" r:id="rId40"/>
    <p:sldId id="313" r:id="rId41"/>
    <p:sldId id="314" r:id="rId42"/>
    <p:sldId id="315" r:id="rId43"/>
    <p:sldId id="316" r:id="rId44"/>
    <p:sldId id="317" r:id="rId45"/>
    <p:sldId id="318" r:id="rId46"/>
    <p:sldId id="319" r:id="rId47"/>
    <p:sldId id="320" r:id="rId48"/>
    <p:sldId id="323" r:id="rId49"/>
    <p:sldId id="321" r:id="rId50"/>
    <p:sldId id="322" r:id="rId51"/>
    <p:sldId id="324" r:id="rId52"/>
    <p:sldId id="325" r:id="rId53"/>
    <p:sldId id="326" r:id="rId54"/>
    <p:sldId id="327"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E38B"/>
    <a:srgbClr val="FFE07D"/>
    <a:srgbClr val="FFDA6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il Batra" userId="4d97008808f91814" providerId="LiveId" clId="{E4C51CC4-218F-4019-AB46-A467624ADEAF}"/>
    <pc:docChg chg="modSld">
      <pc:chgData name="Salil Batra" userId="4d97008808f91814" providerId="LiveId" clId="{E4C51CC4-218F-4019-AB46-A467624ADEAF}" dt="2021-10-26T02:42:34.850" v="16" actId="20577"/>
      <pc:docMkLst>
        <pc:docMk/>
      </pc:docMkLst>
      <pc:sldChg chg="modNotesTx">
        <pc:chgData name="Salil Batra" userId="4d97008808f91814" providerId="LiveId" clId="{E4C51CC4-218F-4019-AB46-A467624ADEAF}" dt="2021-10-26T02:36:39.261" v="0" actId="20577"/>
        <pc:sldMkLst>
          <pc:docMk/>
          <pc:sldMk cId="3258204257" sldId="315"/>
        </pc:sldMkLst>
      </pc:sldChg>
      <pc:sldChg chg="modNotesTx">
        <pc:chgData name="Salil Batra" userId="4d97008808f91814" providerId="LiveId" clId="{E4C51CC4-218F-4019-AB46-A467624ADEAF}" dt="2021-10-26T02:36:57.153" v="3" actId="20577"/>
        <pc:sldMkLst>
          <pc:docMk/>
          <pc:sldMk cId="3036015592" sldId="316"/>
        </pc:sldMkLst>
      </pc:sldChg>
      <pc:sldChg chg="modNotesTx">
        <pc:chgData name="Salil Batra" userId="4d97008808f91814" providerId="LiveId" clId="{E4C51CC4-218F-4019-AB46-A467624ADEAF}" dt="2021-10-26T02:37:06.164" v="4" actId="20577"/>
        <pc:sldMkLst>
          <pc:docMk/>
          <pc:sldMk cId="3112677536" sldId="317"/>
        </pc:sldMkLst>
      </pc:sldChg>
      <pc:sldChg chg="modNotesTx">
        <pc:chgData name="Salil Batra" userId="4d97008808f91814" providerId="LiveId" clId="{E4C51CC4-218F-4019-AB46-A467624ADEAF}" dt="2021-10-26T02:37:30.847" v="5" actId="20577"/>
        <pc:sldMkLst>
          <pc:docMk/>
          <pc:sldMk cId="750606369" sldId="318"/>
        </pc:sldMkLst>
      </pc:sldChg>
      <pc:sldChg chg="modNotesTx">
        <pc:chgData name="Salil Batra" userId="4d97008808f91814" providerId="LiveId" clId="{E4C51CC4-218F-4019-AB46-A467624ADEAF}" dt="2021-10-26T02:38:35.151" v="6" actId="20577"/>
        <pc:sldMkLst>
          <pc:docMk/>
          <pc:sldMk cId="1528243459" sldId="319"/>
        </pc:sldMkLst>
      </pc:sldChg>
      <pc:sldChg chg="modNotesTx">
        <pc:chgData name="Salil Batra" userId="4d97008808f91814" providerId="LiveId" clId="{E4C51CC4-218F-4019-AB46-A467624ADEAF}" dt="2021-10-26T02:39:19.399" v="7" actId="20577"/>
        <pc:sldMkLst>
          <pc:docMk/>
          <pc:sldMk cId="1461448809" sldId="320"/>
        </pc:sldMkLst>
      </pc:sldChg>
      <pc:sldChg chg="modNotesTx">
        <pc:chgData name="Salil Batra" userId="4d97008808f91814" providerId="LiveId" clId="{E4C51CC4-218F-4019-AB46-A467624ADEAF}" dt="2021-10-26T02:40:10.777" v="9" actId="20577"/>
        <pc:sldMkLst>
          <pc:docMk/>
          <pc:sldMk cId="3977086750" sldId="321"/>
        </pc:sldMkLst>
      </pc:sldChg>
      <pc:sldChg chg="modSp mod modNotesTx">
        <pc:chgData name="Salil Batra" userId="4d97008808f91814" providerId="LiveId" clId="{E4C51CC4-218F-4019-AB46-A467624ADEAF}" dt="2021-10-26T02:41:08.073" v="12" actId="20577"/>
        <pc:sldMkLst>
          <pc:docMk/>
          <pc:sldMk cId="3168337796" sldId="322"/>
        </pc:sldMkLst>
        <pc:spChg chg="mod">
          <ac:chgData name="Salil Batra" userId="4d97008808f91814" providerId="LiveId" clId="{E4C51CC4-218F-4019-AB46-A467624ADEAF}" dt="2021-10-26T02:41:03.666" v="11" actId="20577"/>
          <ac:spMkLst>
            <pc:docMk/>
            <pc:sldMk cId="3168337796" sldId="322"/>
            <ac:spMk id="3" creationId="{00000000-0000-0000-0000-000000000000}"/>
          </ac:spMkLst>
        </pc:spChg>
      </pc:sldChg>
      <pc:sldChg chg="modNotesTx">
        <pc:chgData name="Salil Batra" userId="4d97008808f91814" providerId="LiveId" clId="{E4C51CC4-218F-4019-AB46-A467624ADEAF}" dt="2021-10-26T02:39:46.668" v="8" actId="20577"/>
        <pc:sldMkLst>
          <pc:docMk/>
          <pc:sldMk cId="1143431410" sldId="323"/>
        </pc:sldMkLst>
      </pc:sldChg>
      <pc:sldChg chg="modNotesTx">
        <pc:chgData name="Salil Batra" userId="4d97008808f91814" providerId="LiveId" clId="{E4C51CC4-218F-4019-AB46-A467624ADEAF}" dt="2021-10-26T02:41:29.664" v="13" actId="20577"/>
        <pc:sldMkLst>
          <pc:docMk/>
          <pc:sldMk cId="2071226210" sldId="324"/>
        </pc:sldMkLst>
      </pc:sldChg>
      <pc:sldChg chg="modNotesTx">
        <pc:chgData name="Salil Batra" userId="4d97008808f91814" providerId="LiveId" clId="{E4C51CC4-218F-4019-AB46-A467624ADEAF}" dt="2021-10-26T02:41:58.715" v="14" actId="20577"/>
        <pc:sldMkLst>
          <pc:docMk/>
          <pc:sldMk cId="1294615138" sldId="325"/>
        </pc:sldMkLst>
      </pc:sldChg>
      <pc:sldChg chg="modNotesTx">
        <pc:chgData name="Salil Batra" userId="4d97008808f91814" providerId="LiveId" clId="{E4C51CC4-218F-4019-AB46-A467624ADEAF}" dt="2021-10-26T02:42:12.325" v="15" actId="20577"/>
        <pc:sldMkLst>
          <pc:docMk/>
          <pc:sldMk cId="1670816287" sldId="326"/>
        </pc:sldMkLst>
      </pc:sldChg>
      <pc:sldChg chg="modNotesTx">
        <pc:chgData name="Salil Batra" userId="4d97008808f91814" providerId="LiveId" clId="{E4C51CC4-218F-4019-AB46-A467624ADEAF}" dt="2021-10-26T02:42:34.850" v="16" actId="20577"/>
        <pc:sldMkLst>
          <pc:docMk/>
          <pc:sldMk cId="378702316" sldId="32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86E72C-940C-4F36-8263-683E4F504A6B}" type="datetimeFigureOut">
              <a:rPr lang="en-US" smtClean="0"/>
              <a:pPr/>
              <a:t>3/22/2023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A460B36-D59F-4B3A-BC8C-D7C4B17B52CB}" type="slidenum">
              <a:rPr lang="en-US" smtClean="0"/>
              <a:pPr/>
              <a:t>‹#›</a:t>
            </a:fld>
            <a:endParaRPr lang="en-US"/>
          </a:p>
        </p:txBody>
      </p:sp>
    </p:spTree>
    <p:extLst>
      <p:ext uri="{BB962C8B-B14F-4D97-AF65-F5344CB8AC3E}">
        <p14:creationId xmlns:p14="http://schemas.microsoft.com/office/powerpoint/2010/main" xmlns="" val="35041498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274AF1-8364-4EA7-A9E9-4A8743448118}" type="datetimeFigureOut">
              <a:rPr lang="en-US" smtClean="0"/>
              <a:pPr/>
              <a:t>3/22/2023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6AC50B-3347-46D5-B012-15BF99ECA5B4}" type="slidenum">
              <a:rPr lang="en-US" smtClean="0"/>
              <a:pPr/>
              <a:t>‹#›</a:t>
            </a:fld>
            <a:endParaRPr lang="en-US"/>
          </a:p>
        </p:txBody>
      </p:sp>
    </p:spTree>
    <p:extLst>
      <p:ext uri="{BB962C8B-B14F-4D97-AF65-F5344CB8AC3E}">
        <p14:creationId xmlns:p14="http://schemas.microsoft.com/office/powerpoint/2010/main" xmlns="" val="97505802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will allocate</a:t>
            </a:r>
            <a:r>
              <a:rPr lang="en-US" baseline="0" dirty="0"/>
              <a:t> 10*2 bytes of space in memory</a:t>
            </a:r>
            <a:endParaRPr lang="en-US" dirty="0"/>
          </a:p>
        </p:txBody>
      </p:sp>
      <p:sp>
        <p:nvSpPr>
          <p:cNvPr id="4" name="Slide Number Placeholder 3"/>
          <p:cNvSpPr>
            <a:spLocks noGrp="1"/>
          </p:cNvSpPr>
          <p:nvPr>
            <p:ph type="sldNum" sz="quarter" idx="10"/>
          </p:nvPr>
        </p:nvSpPr>
        <p:spPr/>
        <p:txBody>
          <a:bodyPr/>
          <a:lstStyle/>
          <a:p>
            <a:fld id="{0B37F2FB-2B98-4350-A258-A93E20F10ECE}" type="slidenum">
              <a:rPr lang="en-US" smtClean="0"/>
              <a:pPr/>
              <a:t>6</a:t>
            </a:fld>
            <a:endParaRPr lang="en-US" dirty="0"/>
          </a:p>
        </p:txBody>
      </p:sp>
    </p:spTree>
    <p:extLst>
      <p:ext uri="{BB962C8B-B14F-4D97-AF65-F5344CB8AC3E}">
        <p14:creationId xmlns:p14="http://schemas.microsoft.com/office/powerpoint/2010/main" xmlns="" val="783806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50</a:t>
            </a:fld>
            <a:endParaRPr lang="en-US"/>
          </a:p>
        </p:txBody>
      </p:sp>
    </p:spTree>
    <p:extLst>
      <p:ext uri="{BB962C8B-B14F-4D97-AF65-F5344CB8AC3E}">
        <p14:creationId xmlns:p14="http://schemas.microsoft.com/office/powerpoint/2010/main" xmlns="" val="1649848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51</a:t>
            </a:fld>
            <a:endParaRPr lang="en-US"/>
          </a:p>
        </p:txBody>
      </p:sp>
    </p:spTree>
    <p:extLst>
      <p:ext uri="{BB962C8B-B14F-4D97-AF65-F5344CB8AC3E}">
        <p14:creationId xmlns:p14="http://schemas.microsoft.com/office/powerpoint/2010/main" xmlns="" val="1632939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52</a:t>
            </a:fld>
            <a:endParaRPr lang="en-US"/>
          </a:p>
        </p:txBody>
      </p:sp>
    </p:spTree>
    <p:extLst>
      <p:ext uri="{BB962C8B-B14F-4D97-AF65-F5344CB8AC3E}">
        <p14:creationId xmlns:p14="http://schemas.microsoft.com/office/powerpoint/2010/main" xmlns="" val="815802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53</a:t>
            </a:fld>
            <a:endParaRPr lang="en-US"/>
          </a:p>
        </p:txBody>
      </p:sp>
    </p:spTree>
    <p:extLst>
      <p:ext uri="{BB962C8B-B14F-4D97-AF65-F5344CB8AC3E}">
        <p14:creationId xmlns:p14="http://schemas.microsoft.com/office/powerpoint/2010/main" xmlns="" val="2720457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a:t>
            </a:r>
            <a:endParaRPr lang="en-IN"/>
          </a:p>
        </p:txBody>
      </p:sp>
      <p:sp>
        <p:nvSpPr>
          <p:cNvPr id="4" name="Slide Number Placeholder 3"/>
          <p:cNvSpPr>
            <a:spLocks noGrp="1"/>
          </p:cNvSpPr>
          <p:nvPr>
            <p:ph type="sldNum" sz="quarter" idx="5"/>
          </p:nvPr>
        </p:nvSpPr>
        <p:spPr/>
        <p:txBody>
          <a:bodyPr/>
          <a:lstStyle/>
          <a:p>
            <a:fld id="{856AC50B-3347-46D5-B012-15BF99ECA5B4}" type="slidenum">
              <a:rPr lang="en-US" smtClean="0"/>
              <a:pPr/>
              <a:t>54</a:t>
            </a:fld>
            <a:endParaRPr lang="en-US"/>
          </a:p>
        </p:txBody>
      </p:sp>
    </p:spTree>
    <p:extLst>
      <p:ext uri="{BB962C8B-B14F-4D97-AF65-F5344CB8AC3E}">
        <p14:creationId xmlns:p14="http://schemas.microsoft.com/office/powerpoint/2010/main" xmlns="" val="2345152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42</a:t>
            </a:fld>
            <a:endParaRPr lang="en-US"/>
          </a:p>
        </p:txBody>
      </p:sp>
    </p:spTree>
    <p:extLst>
      <p:ext uri="{BB962C8B-B14F-4D97-AF65-F5344CB8AC3E}">
        <p14:creationId xmlns:p14="http://schemas.microsoft.com/office/powerpoint/2010/main" xmlns="" val="3801019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43</a:t>
            </a:fld>
            <a:endParaRPr lang="en-US"/>
          </a:p>
        </p:txBody>
      </p:sp>
    </p:spTree>
    <p:extLst>
      <p:ext uri="{BB962C8B-B14F-4D97-AF65-F5344CB8AC3E}">
        <p14:creationId xmlns:p14="http://schemas.microsoft.com/office/powerpoint/2010/main" xmlns="" val="377452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44</a:t>
            </a:fld>
            <a:endParaRPr lang="en-US"/>
          </a:p>
        </p:txBody>
      </p:sp>
    </p:spTree>
    <p:extLst>
      <p:ext uri="{BB962C8B-B14F-4D97-AF65-F5344CB8AC3E}">
        <p14:creationId xmlns:p14="http://schemas.microsoft.com/office/powerpoint/2010/main" xmlns="" val="3354722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45</a:t>
            </a:fld>
            <a:endParaRPr lang="en-US"/>
          </a:p>
        </p:txBody>
      </p:sp>
    </p:spTree>
    <p:extLst>
      <p:ext uri="{BB962C8B-B14F-4D97-AF65-F5344CB8AC3E}">
        <p14:creationId xmlns:p14="http://schemas.microsoft.com/office/powerpoint/2010/main" xmlns="" val="1240742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46</a:t>
            </a:fld>
            <a:endParaRPr lang="en-US"/>
          </a:p>
        </p:txBody>
      </p:sp>
    </p:spTree>
    <p:extLst>
      <p:ext uri="{BB962C8B-B14F-4D97-AF65-F5344CB8AC3E}">
        <p14:creationId xmlns:p14="http://schemas.microsoft.com/office/powerpoint/2010/main" xmlns="" val="821799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47</a:t>
            </a:fld>
            <a:endParaRPr lang="en-US"/>
          </a:p>
        </p:txBody>
      </p:sp>
    </p:spTree>
    <p:extLst>
      <p:ext uri="{BB962C8B-B14F-4D97-AF65-F5344CB8AC3E}">
        <p14:creationId xmlns:p14="http://schemas.microsoft.com/office/powerpoint/2010/main" xmlns="" val="3616824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48</a:t>
            </a:fld>
            <a:endParaRPr lang="en-US"/>
          </a:p>
        </p:txBody>
      </p:sp>
    </p:spTree>
    <p:extLst>
      <p:ext uri="{BB962C8B-B14F-4D97-AF65-F5344CB8AC3E}">
        <p14:creationId xmlns:p14="http://schemas.microsoft.com/office/powerpoint/2010/main" xmlns="" val="858509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endParaRPr lang="en-IN" dirty="0"/>
          </a:p>
        </p:txBody>
      </p:sp>
      <p:sp>
        <p:nvSpPr>
          <p:cNvPr id="4" name="Slide Number Placeholder 3"/>
          <p:cNvSpPr>
            <a:spLocks noGrp="1"/>
          </p:cNvSpPr>
          <p:nvPr>
            <p:ph type="sldNum" sz="quarter" idx="5"/>
          </p:nvPr>
        </p:nvSpPr>
        <p:spPr/>
        <p:txBody>
          <a:bodyPr/>
          <a:lstStyle/>
          <a:p>
            <a:fld id="{856AC50B-3347-46D5-B012-15BF99ECA5B4}" type="slidenum">
              <a:rPr lang="en-US" smtClean="0"/>
              <a:pPr/>
              <a:t>49</a:t>
            </a:fld>
            <a:endParaRPr lang="en-US"/>
          </a:p>
        </p:txBody>
      </p:sp>
    </p:spTree>
    <p:extLst>
      <p:ext uri="{BB962C8B-B14F-4D97-AF65-F5344CB8AC3E}">
        <p14:creationId xmlns:p14="http://schemas.microsoft.com/office/powerpoint/2010/main" xmlns="" val="2614745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defRPr sz="4400"/>
            </a:lvl1pPr>
          </a:lstStyle>
          <a:p>
            <a:r>
              <a:rPr lang="en-US" sz="4800" dirty="0"/>
              <a:t>CSE101-Lec#1</a:t>
            </a:r>
            <a:endParaRPr lang="en-US" dirty="0"/>
          </a:p>
        </p:txBody>
      </p:sp>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8" name="TextBox 7"/>
          <p:cNvSpPr txBox="1"/>
          <p:nvPr/>
        </p:nvSpPr>
        <p:spPr>
          <a:xfrm>
            <a:off x="4495800" y="5562600"/>
            <a:ext cx="4572000" cy="1323439"/>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Amanpreet Kaur &amp;</a:t>
            </a:r>
          </a:p>
          <a:p>
            <a:pPr algn="r"/>
            <a:r>
              <a:rPr lang="en-US" sz="2000" b="0" dirty="0">
                <a:solidFill>
                  <a:srgbClr val="002060"/>
                </a:solidFill>
                <a:latin typeface="Arial Rounded MT Bold" pitchFamily="34" charset="0"/>
              </a:rPr>
              <a:t>		Sanjeev</a:t>
            </a:r>
            <a:r>
              <a:rPr lang="en-US" sz="2000" b="0" baseline="0" dirty="0">
                <a:solidFill>
                  <a:srgbClr val="002060"/>
                </a:solidFill>
                <a:latin typeface="Arial Rounded MT Bold" pitchFamily="34" charset="0"/>
              </a:rPr>
              <a:t> Kumar </a:t>
            </a:r>
          </a:p>
          <a:p>
            <a:pPr algn="r"/>
            <a:r>
              <a:rPr lang="en-US" sz="2000" b="0" baseline="0" dirty="0">
                <a:solidFill>
                  <a:srgbClr val="002060"/>
                </a:solidFill>
                <a:latin typeface="Arial Rounded MT Bold" pitchFamily="34" charset="0"/>
              </a:rPr>
              <a:t>		SME (CSE) LPU</a:t>
            </a:r>
            <a:endParaRPr lang="en-US" sz="2000" b="0" dirty="0">
              <a:solidFill>
                <a:srgbClr val="002060"/>
              </a:solidFill>
              <a:latin typeface="Arial Rounded MT Bold" pitchFamily="34" charset="0"/>
            </a:endParaRPr>
          </a:p>
        </p:txBody>
      </p: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0" name="TextBox 9"/>
          <p:cNvSpPr txBox="1"/>
          <p:nvPr/>
        </p:nvSpPr>
        <p:spPr>
          <a:xfrm>
            <a:off x="4495800" y="5562600"/>
            <a:ext cx="4572000" cy="1323439"/>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Amanpreet Kaur &amp;</a:t>
            </a:r>
          </a:p>
          <a:p>
            <a:pPr algn="r"/>
            <a:r>
              <a:rPr lang="en-US" sz="2000" b="0" dirty="0">
                <a:solidFill>
                  <a:srgbClr val="002060"/>
                </a:solidFill>
                <a:latin typeface="Arial Rounded MT Bold" pitchFamily="34" charset="0"/>
              </a:rPr>
              <a:t>		Sanjeev</a:t>
            </a:r>
            <a:r>
              <a:rPr lang="en-US" sz="2000" b="0" baseline="0" dirty="0">
                <a:solidFill>
                  <a:srgbClr val="002060"/>
                </a:solidFill>
                <a:latin typeface="Arial Rounded MT Bold" pitchFamily="34" charset="0"/>
              </a:rPr>
              <a:t> Kumar </a:t>
            </a:r>
          </a:p>
          <a:p>
            <a:pPr algn="r"/>
            <a:r>
              <a:rPr lang="en-US" sz="2000" b="0" baseline="0" dirty="0">
                <a:solidFill>
                  <a:srgbClr val="002060"/>
                </a:solidFill>
                <a:latin typeface="Arial Rounded MT Bold" pitchFamily="34" charset="0"/>
              </a:rPr>
              <a:t>		SME (CSE) LPU</a:t>
            </a:r>
            <a:endParaRPr lang="en-US" sz="2000" b="0" dirty="0">
              <a:solidFill>
                <a:srgbClr val="002060"/>
              </a:solidFill>
              <a:latin typeface="Arial Rounded MT Bold"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3600" dirty="0">
                <a:solidFill>
                  <a:schemeClr val="tx1">
                    <a:lumMod val="65000"/>
                    <a:lumOff val="35000"/>
                  </a:schemeClr>
                </a:solidFill>
              </a:rPr>
              <a:t>cse101@lpu.co.in</a:t>
            </a: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35847" name="Rectangle 1031"/>
          <p:cNvSpPr>
            <a:spLocks noChangeArrowheads="1"/>
          </p:cNvSpPr>
          <p:nvPr/>
        </p:nvSpPr>
        <p:spPr bwMode="auto">
          <a:xfrm>
            <a:off x="6705600" y="838200"/>
            <a:ext cx="2438400" cy="6019800"/>
          </a:xfrm>
          <a:prstGeom prst="rect">
            <a:avLst/>
          </a:prstGeom>
          <a:noFill/>
          <a:ln w="9525">
            <a:noFill/>
            <a:miter lim="800000"/>
            <a:headEnd/>
            <a:tailEnd/>
          </a:ln>
          <a:effectLst/>
        </p:spPr>
        <p:txBody>
          <a:bodyPr/>
          <a:lstStyle/>
          <a:p>
            <a:pPr eaLnBrk="1" hangingPunct="1">
              <a:spcBef>
                <a:spcPct val="0"/>
              </a:spcBef>
            </a:pPr>
            <a:endParaRPr lang="en-US" sz="1400" b="1">
              <a:solidFill>
                <a:schemeClr val="tx1"/>
              </a:solidFill>
              <a:latin typeface="AvantGarde" pitchFamily="34" charset="0"/>
            </a:endParaRPr>
          </a:p>
        </p:txBody>
      </p:sp>
      <p:sp>
        <p:nvSpPr>
          <p:cNvPr id="7" name="Text Placeholder 5"/>
          <p:cNvSpPr>
            <a:spLocks noGrp="1"/>
          </p:cNvSpPr>
          <p:nvPr>
            <p:ph type="body" sz="quarter" idx="10" hasCustomPrompt="1"/>
          </p:nvPr>
        </p:nvSpPr>
        <p:spPr>
          <a:xfrm>
            <a:off x="0" y="6553200"/>
            <a:ext cx="2743200" cy="381000"/>
          </a:xfr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200">
                <a:solidFill>
                  <a:schemeClr val="bg1">
                    <a:lumMod val="50000"/>
                  </a:schemeClr>
                </a:solidFill>
                <a:latin typeface="Arial Black" pitchFamily="34" charset="0"/>
              </a:defRPr>
            </a:lvl1pPr>
            <a:lvl2pPr>
              <a:defRPr sz="1200">
                <a:solidFill>
                  <a:schemeClr val="bg1">
                    <a:lumMod val="50000"/>
                  </a:schemeClr>
                </a:solidFill>
                <a:latin typeface="Arial Black" pitchFamily="34" charset="0"/>
              </a:defRPr>
            </a:lvl2pPr>
            <a:lvl3pPr>
              <a:defRPr sz="1200">
                <a:solidFill>
                  <a:schemeClr val="bg1">
                    <a:lumMod val="50000"/>
                  </a:schemeClr>
                </a:solidFill>
                <a:latin typeface="Arial Black" pitchFamily="34" charset="0"/>
              </a:defRPr>
            </a:lvl3pPr>
            <a:lvl4pPr>
              <a:defRPr sz="1200">
                <a:solidFill>
                  <a:schemeClr val="bg1">
                    <a:lumMod val="50000"/>
                  </a:schemeClr>
                </a:solidFill>
                <a:latin typeface="Arial Black" pitchFamily="34" charset="0"/>
              </a:defRPr>
            </a:lvl4pPr>
            <a:lvl5pPr>
              <a:defRPr sz="1200">
                <a:solidFill>
                  <a:schemeClr val="bg1">
                    <a:lumMod val="50000"/>
                  </a:schemeClr>
                </a:solidFill>
                <a:latin typeface="Arial Black" pitchFamily="34" charset="0"/>
              </a:defRPr>
            </a:lvl5pPr>
          </a:lstStyle>
          <a:p>
            <a:pPr lvl="0"/>
            <a:r>
              <a:rPr lang="en-US" dirty="0"/>
              <a:t>©LPU CSE101 C Programming</a:t>
            </a:r>
          </a:p>
          <a:p>
            <a:pPr lvl="0"/>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2_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3600" dirty="0">
                <a:solidFill>
                  <a:schemeClr val="tx1">
                    <a:lumMod val="65000"/>
                    <a:lumOff val="35000"/>
                  </a:schemeClr>
                </a:solidFill>
              </a:rPr>
              <a:t>cse101@lpu.co.in</a:t>
            </a: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6553200" y="6356350"/>
            <a:ext cx="2133600" cy="365125"/>
          </a:xfrm>
          <a:prstGeom prst="rect">
            <a:avLst/>
          </a:prstGeom>
        </p:spPr>
        <p:txBody>
          <a:bodyPr/>
          <a:lstStyle>
            <a:lvl1pPr>
              <a:defRPr/>
            </a:lvl1pPr>
          </a:lstStyle>
          <a:p>
            <a:fld id="{0E1C4D63-A97E-484F-AAAD-89A73A56B910}" type="slidenum">
              <a:rPr lang="en-US" smtClean="0"/>
              <a:pPr/>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10">
            <a:extLst>
              <a:ext uri="{28A0092B-C50C-407E-A947-70E740481C1C}">
                <a14:useLocalDpi xmlns:a14="http://schemas.microsoft.com/office/drawing/2010/main" xmlns="" val="0"/>
              </a:ext>
            </a:extLst>
          </a:blip>
          <a:srcRect/>
          <a:stretch>
            <a:fillRect/>
          </a:stretch>
        </p:blipFill>
        <p:spPr bwMode="auto">
          <a:xfrm>
            <a:off x="19050" y="0"/>
            <a:ext cx="9124950" cy="942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5"/>
          <p:cNvSpPr txBox="1">
            <a:spLocks/>
          </p:cNvSpPr>
          <p:nvPr/>
        </p:nvSpPr>
        <p:spPr>
          <a:xfrm>
            <a:off x="0" y="6553200"/>
            <a:ext cx="2743200" cy="381000"/>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200">
                <a:solidFill>
                  <a:schemeClr val="bg1">
                    <a:lumMod val="50000"/>
                  </a:schemeClr>
                </a:solidFill>
                <a:latin typeface="Arial Black" pitchFamily="34" charset="0"/>
              </a:defRPr>
            </a:lvl1pPr>
            <a:lvl2pPr>
              <a:defRPr sz="1200">
                <a:solidFill>
                  <a:schemeClr val="bg1">
                    <a:lumMod val="50000"/>
                  </a:schemeClr>
                </a:solidFill>
                <a:latin typeface="Arial Black" pitchFamily="34" charset="0"/>
              </a:defRPr>
            </a:lvl2pPr>
            <a:lvl3pPr>
              <a:defRPr sz="1200">
                <a:solidFill>
                  <a:schemeClr val="bg1">
                    <a:lumMod val="50000"/>
                  </a:schemeClr>
                </a:solidFill>
                <a:latin typeface="Arial Black" pitchFamily="34" charset="0"/>
              </a:defRPr>
            </a:lvl3pPr>
            <a:lvl4pPr>
              <a:defRPr sz="1200">
                <a:solidFill>
                  <a:schemeClr val="bg1">
                    <a:lumMod val="50000"/>
                  </a:schemeClr>
                </a:solidFill>
                <a:latin typeface="Arial Black" pitchFamily="34" charset="0"/>
              </a:defRPr>
            </a:lvl4pPr>
            <a:lvl5pPr>
              <a:defRPr sz="1200">
                <a:solidFill>
                  <a:schemeClr val="bg1">
                    <a:lumMod val="50000"/>
                  </a:schemeClr>
                </a:solidFill>
                <a:latin typeface="Arial Black" pitchFamily="34" charset="0"/>
              </a:defRPr>
            </a:lvl5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200" b="0" i="0" u="none" strike="noStrike" kern="1200" cap="none" spc="0" normalizeH="0" baseline="0" noProof="0">
                <a:ln>
                  <a:noFill/>
                </a:ln>
                <a:solidFill>
                  <a:schemeClr val="bg1">
                    <a:lumMod val="50000"/>
                  </a:schemeClr>
                </a:solidFill>
                <a:effectLst/>
                <a:uLnTx/>
                <a:uFillTx/>
                <a:latin typeface="Arial Black" pitchFamily="34" charset="0"/>
                <a:ea typeface="+mn-ea"/>
                <a:cs typeface="+mn-cs"/>
              </a:rPr>
              <a:t>©LPU CSE101 C Programming</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200" b="0" i="0" u="none" strike="noStrike" kern="1200" cap="none" spc="0" normalizeH="0" baseline="0" noProof="0" dirty="0">
              <a:ln>
                <a:noFill/>
              </a:ln>
              <a:solidFill>
                <a:schemeClr val="bg1">
                  <a:lumMod val="50000"/>
                </a:schemeClr>
              </a:solidFill>
              <a:effectLst/>
              <a:uLnTx/>
              <a:uFillTx/>
              <a:latin typeface="Arial Black"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CSE101-Lec#15,16, 17</a:t>
            </a:r>
          </a:p>
        </p:txBody>
      </p:sp>
      <p:sp>
        <p:nvSpPr>
          <p:cNvPr id="3" name="Subtitle 2"/>
          <p:cNvSpPr>
            <a:spLocks noGrp="1"/>
          </p:cNvSpPr>
          <p:nvPr>
            <p:ph idx="1"/>
          </p:nvPr>
        </p:nvSpPr>
        <p:spPr/>
        <p:txBody>
          <a:bodyPr>
            <a:normAutofit lnSpcReduction="10000"/>
          </a:bodyPr>
          <a:lstStyle/>
          <a:p>
            <a:r>
              <a:rPr lang="en-US" dirty="0"/>
              <a:t>What are Arrays? </a:t>
            </a:r>
          </a:p>
          <a:p>
            <a:r>
              <a:rPr lang="en-US" dirty="0"/>
              <a:t>To declare an array</a:t>
            </a:r>
          </a:p>
          <a:p>
            <a:r>
              <a:rPr lang="en-US" dirty="0"/>
              <a:t>To initialize an array</a:t>
            </a:r>
          </a:p>
          <a:p>
            <a:r>
              <a:rPr lang="en-US" dirty="0"/>
              <a:t>To display address of the array</a:t>
            </a:r>
          </a:p>
          <a:p>
            <a:r>
              <a:rPr lang="en-US" dirty="0"/>
              <a:t>Basic program examples of 1D array</a:t>
            </a:r>
          </a:p>
          <a:p>
            <a:r>
              <a:rPr lang="en-US" dirty="0"/>
              <a:t>To pass an array to a function(By reference and By value)</a:t>
            </a:r>
          </a:p>
          <a:p>
            <a:r>
              <a:rPr lang="en-US" dirty="0"/>
              <a:t>Applications and Operations on 1D Array</a:t>
            </a:r>
          </a:p>
          <a:p>
            <a:pPr algn="l"/>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Initializing Arrays</a:t>
            </a:r>
          </a:p>
        </p:txBody>
      </p:sp>
      <p:sp>
        <p:nvSpPr>
          <p:cNvPr id="3" name="Content Placeholder 2"/>
          <p:cNvSpPr>
            <a:spLocks noGrp="1"/>
          </p:cNvSpPr>
          <p:nvPr>
            <p:ph idx="1"/>
          </p:nvPr>
        </p:nvSpPr>
        <p:spPr/>
        <p:txBody>
          <a:bodyPr>
            <a:normAutofit/>
          </a:bodyPr>
          <a:lstStyle/>
          <a:p>
            <a:pPr marL="0" indent="0">
              <a:buNone/>
            </a:pPr>
            <a:r>
              <a:rPr lang="en-US" sz="2200" b="1" i="1" u="sng" dirty="0"/>
              <a:t>2) Initializing array after taking input from the user</a:t>
            </a:r>
            <a:endParaRPr lang="en-US" sz="2200" u="sng" dirty="0"/>
          </a:p>
          <a:p>
            <a:r>
              <a:rPr lang="en-US" sz="2200" dirty="0"/>
              <a:t>Array is same as the variable can prompt for value from the user at run time.</a:t>
            </a:r>
          </a:p>
          <a:p>
            <a:r>
              <a:rPr lang="en-US" sz="2200" dirty="0"/>
              <a:t>Array is a group of elements so we use </a:t>
            </a:r>
            <a:r>
              <a:rPr lang="en-US" sz="2200" b="1" dirty="0"/>
              <a:t>for </a:t>
            </a:r>
            <a:r>
              <a:rPr lang="en-US" sz="2200" dirty="0"/>
              <a:t>loop to get the values of every element instead of getting single value at a time.</a:t>
            </a:r>
          </a:p>
          <a:p>
            <a:r>
              <a:rPr lang="en-US" sz="2200" dirty="0"/>
              <a:t>Example: </a:t>
            </a:r>
            <a:r>
              <a:rPr lang="en-US" sz="2200" dirty="0">
                <a:cs typeface="Courier New" pitchFamily="49" charset="0"/>
              </a:rPr>
              <a:t>int array[5], </a:t>
            </a:r>
            <a:r>
              <a:rPr lang="en-US" sz="2200" dirty="0" err="1">
                <a:cs typeface="Courier New" pitchFamily="49" charset="0"/>
              </a:rPr>
              <a:t>i</a:t>
            </a:r>
            <a:r>
              <a:rPr lang="en-US" sz="2200" dirty="0">
                <a:cs typeface="Courier New" pitchFamily="49" charset="0"/>
              </a:rPr>
              <a:t>; </a:t>
            </a:r>
            <a:r>
              <a:rPr lang="en-US" sz="2200" dirty="0"/>
              <a:t>// array of size 5</a:t>
            </a:r>
          </a:p>
          <a:p>
            <a:pPr>
              <a:buNone/>
            </a:pPr>
            <a:r>
              <a:rPr lang="en-US" sz="2200" dirty="0"/>
              <a:t>		           </a:t>
            </a:r>
            <a:r>
              <a:rPr lang="en-US" sz="2200" dirty="0">
                <a:cs typeface="Courier New" pitchFamily="49" charset="0"/>
              </a:rPr>
              <a:t>for(</a:t>
            </a:r>
            <a:r>
              <a:rPr lang="en-US" sz="2200" dirty="0" err="1">
                <a:cs typeface="Courier New" pitchFamily="49" charset="0"/>
              </a:rPr>
              <a:t>i</a:t>
            </a:r>
            <a:r>
              <a:rPr lang="en-US" sz="2200" dirty="0">
                <a:cs typeface="Courier New" pitchFamily="49" charset="0"/>
              </a:rPr>
              <a:t>=0;i&lt;5;i++){</a:t>
            </a:r>
            <a:r>
              <a:rPr lang="en-US" sz="2200" dirty="0"/>
              <a:t>// loop begins from 0 to 4</a:t>
            </a:r>
          </a:p>
          <a:p>
            <a:pPr>
              <a:buNone/>
            </a:pPr>
            <a:r>
              <a:rPr lang="en-US" sz="2200" dirty="0"/>
              <a:t>		            	     </a:t>
            </a:r>
            <a:r>
              <a:rPr lang="en-US" sz="2200" dirty="0">
                <a:cs typeface="Courier New" pitchFamily="49" charset="0"/>
              </a:rPr>
              <a:t>scanf(“%d”, &amp;array[</a:t>
            </a:r>
            <a:r>
              <a:rPr lang="en-US" sz="2200" dirty="0" err="1">
                <a:cs typeface="Courier New" pitchFamily="49" charset="0"/>
              </a:rPr>
              <a:t>i</a:t>
            </a:r>
            <a:r>
              <a:rPr lang="en-US" sz="2200" dirty="0">
                <a:cs typeface="Courier New" pitchFamily="49" charset="0"/>
              </a:rPr>
              <a:t>]);</a:t>
            </a:r>
          </a:p>
          <a:p>
            <a:pPr>
              <a:buNone/>
            </a:pPr>
            <a:r>
              <a:rPr lang="en-US" sz="2200" dirty="0">
                <a:cs typeface="Courier New" pitchFamily="49" charset="0"/>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5003"/>
            <a:ext cx="8229600" cy="1143000"/>
          </a:xfrm>
        </p:spPr>
        <p:txBody>
          <a:bodyPr>
            <a:normAutofit/>
          </a:bodyPr>
          <a:lstStyle/>
          <a:p>
            <a:r>
              <a:rPr lang="en-IN" sz="2400" dirty="0"/>
              <a:t>Printing base address of the array and address of any array element</a:t>
            </a:r>
          </a:p>
        </p:txBody>
      </p:sp>
      <p:sp>
        <p:nvSpPr>
          <p:cNvPr id="3" name="Content Placeholder 2"/>
          <p:cNvSpPr>
            <a:spLocks noGrp="1"/>
          </p:cNvSpPr>
          <p:nvPr>
            <p:ph idx="1"/>
          </p:nvPr>
        </p:nvSpPr>
        <p:spPr/>
        <p:txBody>
          <a:bodyPr>
            <a:normAutofit fontScale="62500" lnSpcReduction="20000"/>
          </a:bodyPr>
          <a:lstStyle/>
          <a:p>
            <a:pPr marL="0" indent="0">
              <a:buNone/>
            </a:pPr>
            <a:r>
              <a:rPr lang="en-IN" dirty="0"/>
              <a:t>#include&lt;</a:t>
            </a:r>
            <a:r>
              <a:rPr lang="en-IN" dirty="0" err="1"/>
              <a:t>stdio.h</a:t>
            </a:r>
            <a:r>
              <a:rPr lang="en-IN" dirty="0"/>
              <a:t>&gt;</a:t>
            </a:r>
          </a:p>
          <a:p>
            <a:pPr marL="0" indent="0">
              <a:buNone/>
            </a:pPr>
            <a:r>
              <a:rPr lang="en-IN" dirty="0" err="1"/>
              <a:t>int</a:t>
            </a:r>
            <a:r>
              <a:rPr lang="en-IN" dirty="0"/>
              <a:t> main()</a:t>
            </a:r>
          </a:p>
          <a:p>
            <a:pPr marL="0" indent="0">
              <a:buNone/>
            </a:pPr>
            <a:r>
              <a:rPr lang="en-IN" dirty="0"/>
              <a:t>{</a:t>
            </a:r>
          </a:p>
          <a:p>
            <a:pPr marL="0" indent="0">
              <a:buNone/>
            </a:pPr>
            <a:r>
              <a:rPr lang="en-IN" dirty="0" err="1"/>
              <a:t>int</a:t>
            </a:r>
            <a:r>
              <a:rPr lang="en-IN" dirty="0"/>
              <a:t> a[5]={1,2,3,4,5};</a:t>
            </a:r>
          </a:p>
          <a:p>
            <a:pPr marL="0" indent="0">
              <a:buNone/>
            </a:pPr>
            <a:r>
              <a:rPr lang="en-IN" dirty="0" err="1"/>
              <a:t>int</a:t>
            </a:r>
            <a:r>
              <a:rPr lang="en-IN" dirty="0"/>
              <a:t> </a:t>
            </a:r>
            <a:r>
              <a:rPr lang="en-IN" dirty="0" err="1"/>
              <a:t>i</a:t>
            </a:r>
            <a:r>
              <a:rPr lang="en-IN" dirty="0"/>
              <a:t>;</a:t>
            </a:r>
          </a:p>
          <a:p>
            <a:pPr marL="0" indent="0">
              <a:buNone/>
            </a:pPr>
            <a:r>
              <a:rPr lang="en-IN" dirty="0" err="1"/>
              <a:t>printf</a:t>
            </a:r>
            <a:r>
              <a:rPr lang="en-IN" dirty="0"/>
              <a:t>("\n Printing base address of the array:");</a:t>
            </a:r>
          </a:p>
          <a:p>
            <a:pPr marL="0" indent="0">
              <a:buNone/>
            </a:pPr>
            <a:r>
              <a:rPr lang="en-IN" dirty="0" err="1"/>
              <a:t>printf</a:t>
            </a:r>
            <a:r>
              <a:rPr lang="en-IN" dirty="0"/>
              <a:t>("\</a:t>
            </a:r>
            <a:r>
              <a:rPr lang="en-IN" dirty="0" err="1"/>
              <a:t>n%u</a:t>
            </a:r>
            <a:r>
              <a:rPr lang="en-IN" dirty="0"/>
              <a:t> %u %</a:t>
            </a:r>
            <a:r>
              <a:rPr lang="en-IN" dirty="0" err="1"/>
              <a:t>u",&amp;a</a:t>
            </a:r>
            <a:r>
              <a:rPr lang="en-IN" dirty="0"/>
              <a:t>[0],</a:t>
            </a:r>
            <a:r>
              <a:rPr lang="en-IN" dirty="0" err="1"/>
              <a:t>a,&amp;a</a:t>
            </a:r>
            <a:r>
              <a:rPr lang="en-IN" dirty="0"/>
              <a:t>);</a:t>
            </a:r>
          </a:p>
          <a:p>
            <a:pPr marL="0" indent="0">
              <a:buNone/>
            </a:pPr>
            <a:r>
              <a:rPr lang="en-IN" dirty="0" err="1"/>
              <a:t>printf</a:t>
            </a:r>
            <a:r>
              <a:rPr lang="en-IN" dirty="0"/>
              <a:t>("\n Printing addresses of all array elements:");</a:t>
            </a:r>
          </a:p>
          <a:p>
            <a:pPr marL="0" indent="0">
              <a:buNone/>
            </a:pPr>
            <a:r>
              <a:rPr lang="en-IN" dirty="0"/>
              <a:t>for(</a:t>
            </a:r>
            <a:r>
              <a:rPr lang="en-IN" dirty="0" err="1"/>
              <a:t>i</a:t>
            </a:r>
            <a:r>
              <a:rPr lang="en-IN" dirty="0"/>
              <a:t>=0;i&lt;5;i++)</a:t>
            </a:r>
          </a:p>
          <a:p>
            <a:pPr marL="0" indent="0">
              <a:buNone/>
            </a:pPr>
            <a:r>
              <a:rPr lang="en-IN" dirty="0"/>
              <a:t>{</a:t>
            </a:r>
          </a:p>
          <a:p>
            <a:pPr marL="0" indent="0">
              <a:buNone/>
            </a:pPr>
            <a:r>
              <a:rPr lang="en-IN" dirty="0" err="1"/>
              <a:t>printf</a:t>
            </a:r>
            <a:r>
              <a:rPr lang="en-IN" dirty="0"/>
              <a:t>("\</a:t>
            </a:r>
            <a:r>
              <a:rPr lang="en-IN" dirty="0" err="1"/>
              <a:t>n%u</a:t>
            </a:r>
            <a:r>
              <a:rPr lang="en-IN" dirty="0"/>
              <a:t>",&amp;a[</a:t>
            </a:r>
            <a:r>
              <a:rPr lang="en-IN" dirty="0" err="1"/>
              <a:t>i</a:t>
            </a:r>
            <a:r>
              <a:rPr lang="en-IN" dirty="0"/>
              <a:t>]);</a:t>
            </a:r>
          </a:p>
          <a:p>
            <a:pPr marL="0" indent="0">
              <a:buNone/>
            </a:pPr>
            <a:r>
              <a:rPr lang="en-IN" dirty="0"/>
              <a:t>}</a:t>
            </a:r>
          </a:p>
          <a:p>
            <a:pPr marL="0" indent="0">
              <a:buNone/>
            </a:pPr>
            <a:r>
              <a:rPr lang="en-IN" dirty="0"/>
              <a:t>return 0;</a:t>
            </a:r>
          </a:p>
          <a:p>
            <a:pPr marL="0" indent="0">
              <a:buNone/>
            </a:pPr>
            <a:r>
              <a:rPr lang="en-IN" dirty="0"/>
              <a:t>}</a:t>
            </a:r>
          </a:p>
        </p:txBody>
      </p:sp>
    </p:spTree>
    <p:extLst>
      <p:ext uri="{BB962C8B-B14F-4D97-AF65-F5344CB8AC3E}">
        <p14:creationId xmlns:p14="http://schemas.microsoft.com/office/powerpoint/2010/main" xmlns="" val="19131071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143000"/>
          </a:xfrm>
        </p:spPr>
        <p:txBody>
          <a:bodyPr>
            <a:normAutofit/>
          </a:bodyPr>
          <a:lstStyle/>
          <a:p>
            <a:r>
              <a:rPr lang="en-IN" sz="2400" dirty="0"/>
              <a:t>Program example 1-WAP to read and display elements of 1D Array</a:t>
            </a:r>
          </a:p>
        </p:txBody>
      </p:sp>
      <p:sp>
        <p:nvSpPr>
          <p:cNvPr id="3" name="Content Placeholder 2"/>
          <p:cNvSpPr>
            <a:spLocks noGrp="1"/>
          </p:cNvSpPr>
          <p:nvPr>
            <p:ph idx="1"/>
          </p:nvPr>
        </p:nvSpPr>
        <p:spPr>
          <a:xfrm>
            <a:off x="457200" y="1143000"/>
            <a:ext cx="8229600" cy="5257800"/>
          </a:xfrm>
        </p:spPr>
        <p:txBody>
          <a:bodyPr>
            <a:noAutofit/>
          </a:bodyPr>
          <a:lstStyle/>
          <a:p>
            <a:pPr marL="0" indent="0">
              <a:buNone/>
            </a:pPr>
            <a:r>
              <a:rPr lang="en-IN" sz="1600" dirty="0"/>
              <a:t>#include&lt;</a:t>
            </a:r>
            <a:r>
              <a:rPr lang="en-IN" sz="1600" dirty="0" err="1"/>
              <a:t>stdio.h</a:t>
            </a:r>
            <a:r>
              <a:rPr lang="en-IN" sz="1600" dirty="0"/>
              <a:t>&gt;</a:t>
            </a:r>
          </a:p>
          <a:p>
            <a:pPr marL="0" indent="0">
              <a:buNone/>
            </a:pPr>
            <a:r>
              <a:rPr lang="en-IN" sz="1600" dirty="0" err="1"/>
              <a:t>int</a:t>
            </a:r>
            <a:r>
              <a:rPr lang="en-IN" sz="1600" dirty="0"/>
              <a:t> main()</a:t>
            </a:r>
          </a:p>
          <a:p>
            <a:pPr marL="0" indent="0">
              <a:buNone/>
            </a:pPr>
            <a:r>
              <a:rPr lang="en-IN" sz="1600" dirty="0"/>
              <a:t>{</a:t>
            </a:r>
          </a:p>
          <a:p>
            <a:pPr marL="0" indent="0">
              <a:buNone/>
            </a:pPr>
            <a:r>
              <a:rPr lang="en-IN" sz="1600" dirty="0"/>
              <a:t>	</a:t>
            </a:r>
            <a:r>
              <a:rPr lang="en-IN" sz="1600" dirty="0" err="1"/>
              <a:t>int</a:t>
            </a:r>
            <a:r>
              <a:rPr lang="en-IN" sz="1600" dirty="0"/>
              <a:t> a[100],</a:t>
            </a:r>
            <a:r>
              <a:rPr lang="en-IN" sz="1600" dirty="0" err="1"/>
              <a:t>n,i</a:t>
            </a:r>
            <a:r>
              <a:rPr lang="en-IN" sz="1600" dirty="0"/>
              <a:t>;</a:t>
            </a:r>
          </a:p>
          <a:p>
            <a:pPr marL="0" indent="0">
              <a:buNone/>
            </a:pPr>
            <a:r>
              <a:rPr lang="en-IN" sz="1600" dirty="0"/>
              <a:t>	</a:t>
            </a:r>
            <a:r>
              <a:rPr lang="en-IN" sz="1600" dirty="0" err="1"/>
              <a:t>printf</a:t>
            </a:r>
            <a:r>
              <a:rPr lang="en-IN" sz="1600" dirty="0"/>
              <a:t>("\n Enter number of elements:");</a:t>
            </a:r>
          </a:p>
          <a:p>
            <a:pPr marL="0" indent="0">
              <a:buNone/>
            </a:pPr>
            <a:r>
              <a:rPr lang="en-IN" sz="1600" dirty="0"/>
              <a:t>	</a:t>
            </a:r>
            <a:r>
              <a:rPr lang="en-IN" sz="1600" dirty="0" err="1"/>
              <a:t>scanf</a:t>
            </a:r>
            <a:r>
              <a:rPr lang="en-IN" sz="1600" dirty="0"/>
              <a:t>("%</a:t>
            </a:r>
            <a:r>
              <a:rPr lang="en-IN" sz="1600" dirty="0" err="1"/>
              <a:t>d",&amp;n</a:t>
            </a:r>
            <a:r>
              <a:rPr lang="en-IN" sz="1600" dirty="0"/>
              <a:t>);</a:t>
            </a:r>
          </a:p>
          <a:p>
            <a:pPr marL="0" indent="0">
              <a:buNone/>
            </a:pPr>
            <a:r>
              <a:rPr lang="en-IN" sz="1600" dirty="0"/>
              <a:t>	</a:t>
            </a:r>
            <a:r>
              <a:rPr lang="en-IN" sz="1600" dirty="0" err="1"/>
              <a:t>printf</a:t>
            </a:r>
            <a:r>
              <a:rPr lang="en-IN" sz="1600" dirty="0"/>
              <a:t>("\n Enter array elements:");</a:t>
            </a:r>
          </a:p>
          <a:p>
            <a:pPr marL="0" indent="0">
              <a:buNone/>
            </a:pPr>
            <a:r>
              <a:rPr lang="en-IN" sz="1600" dirty="0"/>
              <a:t>	for(</a:t>
            </a:r>
            <a:r>
              <a:rPr lang="en-IN" sz="1600" dirty="0" err="1"/>
              <a:t>i</a:t>
            </a:r>
            <a:r>
              <a:rPr lang="en-IN" sz="1600" dirty="0"/>
              <a:t>=0;i&lt;</a:t>
            </a:r>
            <a:r>
              <a:rPr lang="en-IN" sz="1600" dirty="0" err="1"/>
              <a:t>n;i</a:t>
            </a:r>
            <a:r>
              <a:rPr lang="en-IN" sz="1600" dirty="0"/>
              <a:t>++)</a:t>
            </a:r>
          </a:p>
          <a:p>
            <a:pPr marL="0" indent="0">
              <a:buNone/>
            </a:pPr>
            <a:r>
              <a:rPr lang="en-IN" sz="1600" dirty="0"/>
              <a:t>	{</a:t>
            </a:r>
          </a:p>
          <a:p>
            <a:pPr marL="0" indent="0">
              <a:buNone/>
            </a:pPr>
            <a:r>
              <a:rPr lang="en-IN" sz="1600" dirty="0"/>
              <a:t>		</a:t>
            </a:r>
            <a:r>
              <a:rPr lang="en-IN" sz="1600" dirty="0" err="1"/>
              <a:t>scanf</a:t>
            </a:r>
            <a:r>
              <a:rPr lang="en-IN" sz="1600" dirty="0"/>
              <a:t>("%</a:t>
            </a:r>
            <a:r>
              <a:rPr lang="en-IN" sz="1600" dirty="0" err="1"/>
              <a:t>d",&amp;a</a:t>
            </a:r>
            <a:r>
              <a:rPr lang="en-IN" sz="1600" dirty="0"/>
              <a:t>[</a:t>
            </a:r>
            <a:r>
              <a:rPr lang="en-IN" sz="1600" dirty="0" err="1"/>
              <a:t>i</a:t>
            </a:r>
            <a:r>
              <a:rPr lang="en-IN" sz="1600" dirty="0"/>
              <a:t>]);</a:t>
            </a:r>
          </a:p>
          <a:p>
            <a:pPr marL="0" indent="0">
              <a:buNone/>
            </a:pPr>
            <a:r>
              <a:rPr lang="en-IN" sz="1600" dirty="0"/>
              <a:t>	}</a:t>
            </a:r>
          </a:p>
          <a:p>
            <a:pPr marL="0" indent="0">
              <a:buNone/>
            </a:pPr>
            <a:r>
              <a:rPr lang="en-IN" sz="1600" dirty="0"/>
              <a:t>	</a:t>
            </a:r>
            <a:r>
              <a:rPr lang="en-IN" sz="1600" dirty="0" err="1"/>
              <a:t>printf</a:t>
            </a:r>
            <a:r>
              <a:rPr lang="en-IN" sz="1600" dirty="0"/>
              <a:t>("\n Entered array elements are:");</a:t>
            </a:r>
          </a:p>
          <a:p>
            <a:pPr marL="0" indent="0">
              <a:buNone/>
            </a:pPr>
            <a:r>
              <a:rPr lang="en-IN" sz="1600" dirty="0"/>
              <a:t>	for(</a:t>
            </a:r>
            <a:r>
              <a:rPr lang="en-IN" sz="1600" dirty="0" err="1"/>
              <a:t>i</a:t>
            </a:r>
            <a:r>
              <a:rPr lang="en-IN" sz="1600" dirty="0"/>
              <a:t>=0;i&lt;</a:t>
            </a:r>
            <a:r>
              <a:rPr lang="en-IN" sz="1600" dirty="0" err="1"/>
              <a:t>n;i</a:t>
            </a:r>
            <a:r>
              <a:rPr lang="en-IN" sz="1600" dirty="0"/>
              <a:t>++)</a:t>
            </a:r>
          </a:p>
          <a:p>
            <a:pPr marL="0" indent="0">
              <a:buNone/>
            </a:pPr>
            <a:r>
              <a:rPr lang="en-IN" sz="1600" dirty="0"/>
              <a:t>	{</a:t>
            </a:r>
          </a:p>
          <a:p>
            <a:pPr marL="0" indent="0">
              <a:buNone/>
            </a:pPr>
            <a:r>
              <a:rPr lang="en-IN" sz="1600" dirty="0"/>
              <a:t>		</a:t>
            </a:r>
            <a:r>
              <a:rPr lang="en-IN" sz="1600" dirty="0" err="1"/>
              <a:t>printf</a:t>
            </a:r>
            <a:r>
              <a:rPr lang="en-IN" sz="1600" dirty="0"/>
              <a:t>("\</a:t>
            </a:r>
            <a:r>
              <a:rPr lang="en-IN" sz="1600" dirty="0" err="1"/>
              <a:t>n%d</a:t>
            </a:r>
            <a:r>
              <a:rPr lang="en-IN" sz="1600" dirty="0"/>
              <a:t>",a[</a:t>
            </a:r>
            <a:r>
              <a:rPr lang="en-IN" sz="1600" dirty="0" err="1"/>
              <a:t>i</a:t>
            </a:r>
            <a:r>
              <a:rPr lang="en-IN" sz="1600" dirty="0"/>
              <a:t>]);</a:t>
            </a:r>
          </a:p>
          <a:p>
            <a:pPr marL="0" indent="0">
              <a:buNone/>
            </a:pPr>
            <a:r>
              <a:rPr lang="en-IN" sz="1600" dirty="0"/>
              <a:t>	}</a:t>
            </a:r>
          </a:p>
          <a:p>
            <a:pPr marL="0" indent="0">
              <a:buNone/>
            </a:pPr>
            <a:r>
              <a:rPr lang="en-IN" sz="1600" dirty="0"/>
              <a:t>	return 0;</a:t>
            </a:r>
          </a:p>
          <a:p>
            <a:pPr marL="0" indent="0">
              <a:buNone/>
            </a:pPr>
            <a:r>
              <a:rPr lang="en-IN" sz="1600" dirty="0"/>
              <a:t>}</a:t>
            </a:r>
          </a:p>
          <a:p>
            <a:endParaRPr lang="en-IN" sz="1600" dirty="0"/>
          </a:p>
        </p:txBody>
      </p:sp>
    </p:spTree>
    <p:extLst>
      <p:ext uri="{BB962C8B-B14F-4D97-AF65-F5344CB8AC3E}">
        <p14:creationId xmlns:p14="http://schemas.microsoft.com/office/powerpoint/2010/main" xmlns="" val="7048394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Program example-2 WAP to find the sum of all 1D array elements</a:t>
            </a:r>
          </a:p>
        </p:txBody>
      </p:sp>
      <p:sp>
        <p:nvSpPr>
          <p:cNvPr id="3" name="Content Placeholder 2"/>
          <p:cNvSpPr>
            <a:spLocks noGrp="1"/>
          </p:cNvSpPr>
          <p:nvPr>
            <p:ph idx="1"/>
          </p:nvPr>
        </p:nvSpPr>
        <p:spPr>
          <a:xfrm>
            <a:off x="457200" y="1143000"/>
            <a:ext cx="8229600" cy="5181600"/>
          </a:xfrm>
        </p:spPr>
        <p:txBody>
          <a:bodyPr>
            <a:normAutofit fontScale="47500" lnSpcReduction="20000"/>
          </a:bodyPr>
          <a:lstStyle/>
          <a:p>
            <a:pPr marL="0" indent="0">
              <a:buNone/>
            </a:pPr>
            <a:r>
              <a:rPr lang="en-IN" sz="3400" dirty="0"/>
              <a:t>#include&lt;</a:t>
            </a:r>
            <a:r>
              <a:rPr lang="en-IN" sz="3400" dirty="0" err="1"/>
              <a:t>stdio.h</a:t>
            </a:r>
            <a:r>
              <a:rPr lang="en-IN" sz="3400" dirty="0"/>
              <a:t>&gt;</a:t>
            </a:r>
          </a:p>
          <a:p>
            <a:pPr marL="0" indent="0">
              <a:buNone/>
            </a:pPr>
            <a:r>
              <a:rPr lang="en-IN" sz="3400" dirty="0" err="1"/>
              <a:t>int</a:t>
            </a:r>
            <a:r>
              <a:rPr lang="en-IN" sz="3400" dirty="0"/>
              <a:t> main()</a:t>
            </a:r>
          </a:p>
          <a:p>
            <a:pPr marL="0" indent="0">
              <a:buNone/>
            </a:pPr>
            <a:r>
              <a:rPr lang="en-IN" sz="3400" dirty="0"/>
              <a:t>{</a:t>
            </a:r>
          </a:p>
          <a:p>
            <a:pPr marL="0" indent="0">
              <a:buNone/>
            </a:pPr>
            <a:r>
              <a:rPr lang="en-IN" sz="3400" dirty="0"/>
              <a:t>	</a:t>
            </a:r>
            <a:r>
              <a:rPr lang="en-IN" sz="3400" dirty="0" err="1"/>
              <a:t>int</a:t>
            </a:r>
            <a:r>
              <a:rPr lang="en-IN" sz="3400" dirty="0"/>
              <a:t> a[100],</a:t>
            </a:r>
            <a:r>
              <a:rPr lang="en-IN" sz="3400" dirty="0" err="1"/>
              <a:t>n,i,sum</a:t>
            </a:r>
            <a:r>
              <a:rPr lang="en-IN" sz="3400" dirty="0"/>
              <a:t>=0;</a:t>
            </a:r>
          </a:p>
          <a:p>
            <a:pPr marL="0" indent="0">
              <a:buNone/>
            </a:pPr>
            <a:r>
              <a:rPr lang="en-IN" sz="3400" dirty="0"/>
              <a:t>	</a:t>
            </a:r>
            <a:r>
              <a:rPr lang="en-IN" sz="3400" dirty="0" err="1"/>
              <a:t>printf</a:t>
            </a:r>
            <a:r>
              <a:rPr lang="en-IN" sz="3400" dirty="0"/>
              <a:t>("\n Enter number of elements:");</a:t>
            </a:r>
          </a:p>
          <a:p>
            <a:pPr marL="0" indent="0">
              <a:buNone/>
            </a:pPr>
            <a:r>
              <a:rPr lang="en-IN" sz="3400" dirty="0"/>
              <a:t>	</a:t>
            </a:r>
            <a:r>
              <a:rPr lang="en-IN" sz="3400" dirty="0" err="1"/>
              <a:t>scanf</a:t>
            </a:r>
            <a:r>
              <a:rPr lang="en-IN" sz="3400" dirty="0"/>
              <a:t>("%</a:t>
            </a:r>
            <a:r>
              <a:rPr lang="en-IN" sz="3400" dirty="0" err="1"/>
              <a:t>d",&amp;n</a:t>
            </a:r>
            <a:r>
              <a:rPr lang="en-IN" sz="3400" dirty="0"/>
              <a:t>);</a:t>
            </a:r>
          </a:p>
          <a:p>
            <a:pPr marL="0" indent="0">
              <a:buNone/>
            </a:pPr>
            <a:r>
              <a:rPr lang="en-IN" sz="3400" dirty="0"/>
              <a:t>	</a:t>
            </a:r>
            <a:r>
              <a:rPr lang="en-IN" sz="3400" dirty="0" err="1"/>
              <a:t>printf</a:t>
            </a:r>
            <a:r>
              <a:rPr lang="en-IN" sz="3400" dirty="0"/>
              <a:t>("\n Enter array elements:");</a:t>
            </a:r>
          </a:p>
          <a:p>
            <a:pPr marL="0" indent="0">
              <a:buNone/>
            </a:pPr>
            <a:r>
              <a:rPr lang="en-IN" sz="3400" dirty="0"/>
              <a:t>	for(</a:t>
            </a:r>
            <a:r>
              <a:rPr lang="en-IN" sz="3400" dirty="0" err="1"/>
              <a:t>i</a:t>
            </a:r>
            <a:r>
              <a:rPr lang="en-IN" sz="3400" dirty="0"/>
              <a:t>=0;i&lt;</a:t>
            </a:r>
            <a:r>
              <a:rPr lang="en-IN" sz="3400" dirty="0" err="1"/>
              <a:t>n;i</a:t>
            </a:r>
            <a:r>
              <a:rPr lang="en-IN" sz="3400" dirty="0"/>
              <a:t>++)</a:t>
            </a:r>
          </a:p>
          <a:p>
            <a:pPr marL="0" indent="0">
              <a:buNone/>
            </a:pPr>
            <a:r>
              <a:rPr lang="en-IN" sz="3400" dirty="0"/>
              <a:t>	{</a:t>
            </a:r>
          </a:p>
          <a:p>
            <a:pPr marL="0" indent="0">
              <a:buNone/>
            </a:pPr>
            <a:r>
              <a:rPr lang="en-IN" sz="3400" dirty="0"/>
              <a:t>		</a:t>
            </a:r>
            <a:r>
              <a:rPr lang="en-IN" sz="3400" dirty="0" err="1"/>
              <a:t>scanf</a:t>
            </a:r>
            <a:r>
              <a:rPr lang="en-IN" sz="3400" dirty="0"/>
              <a:t>("%</a:t>
            </a:r>
            <a:r>
              <a:rPr lang="en-IN" sz="3400" dirty="0" err="1"/>
              <a:t>d",&amp;a</a:t>
            </a:r>
            <a:r>
              <a:rPr lang="en-IN" sz="3400" dirty="0"/>
              <a:t>[</a:t>
            </a:r>
            <a:r>
              <a:rPr lang="en-IN" sz="3400" dirty="0" err="1"/>
              <a:t>i</a:t>
            </a:r>
            <a:r>
              <a:rPr lang="en-IN" sz="3400" dirty="0"/>
              <a:t>]);</a:t>
            </a:r>
          </a:p>
          <a:p>
            <a:pPr marL="0" indent="0">
              <a:buNone/>
            </a:pPr>
            <a:r>
              <a:rPr lang="en-IN" sz="3400" dirty="0"/>
              <a:t>	}</a:t>
            </a:r>
          </a:p>
          <a:p>
            <a:pPr marL="0" indent="0">
              <a:buNone/>
            </a:pPr>
            <a:r>
              <a:rPr lang="en-IN" sz="3400" dirty="0"/>
              <a:t>	for(</a:t>
            </a:r>
            <a:r>
              <a:rPr lang="en-IN" sz="3400" dirty="0" err="1"/>
              <a:t>i</a:t>
            </a:r>
            <a:r>
              <a:rPr lang="en-IN" sz="3400" dirty="0"/>
              <a:t>=0;i&lt;</a:t>
            </a:r>
            <a:r>
              <a:rPr lang="en-IN" sz="3400" dirty="0" err="1"/>
              <a:t>n;i</a:t>
            </a:r>
            <a:r>
              <a:rPr lang="en-IN" sz="3400" dirty="0"/>
              <a:t>++)</a:t>
            </a:r>
          </a:p>
          <a:p>
            <a:pPr marL="0" indent="0">
              <a:buNone/>
            </a:pPr>
            <a:r>
              <a:rPr lang="en-IN" sz="3400" dirty="0"/>
              <a:t>	{</a:t>
            </a:r>
          </a:p>
          <a:p>
            <a:pPr marL="0" indent="0">
              <a:buNone/>
            </a:pPr>
            <a:r>
              <a:rPr lang="en-IN" sz="3400" dirty="0"/>
              <a:t>		sum=</a:t>
            </a:r>
            <a:r>
              <a:rPr lang="en-IN" sz="3400" dirty="0" err="1"/>
              <a:t>sum+a</a:t>
            </a:r>
            <a:r>
              <a:rPr lang="en-IN" sz="3400" dirty="0"/>
              <a:t>[</a:t>
            </a:r>
            <a:r>
              <a:rPr lang="en-IN" sz="3400" dirty="0" err="1"/>
              <a:t>i</a:t>
            </a:r>
            <a:r>
              <a:rPr lang="en-IN" sz="3400" dirty="0"/>
              <a:t>];</a:t>
            </a:r>
          </a:p>
          <a:p>
            <a:pPr marL="0" indent="0">
              <a:buNone/>
            </a:pPr>
            <a:r>
              <a:rPr lang="en-IN" sz="3400" dirty="0"/>
              <a:t>	}</a:t>
            </a:r>
          </a:p>
          <a:p>
            <a:pPr marL="0" indent="0">
              <a:buNone/>
            </a:pPr>
            <a:r>
              <a:rPr lang="en-IN" sz="3400" dirty="0"/>
              <a:t>	</a:t>
            </a:r>
            <a:r>
              <a:rPr lang="en-IN" sz="3400" dirty="0" err="1"/>
              <a:t>printf</a:t>
            </a:r>
            <a:r>
              <a:rPr lang="en-IN" sz="3400" dirty="0"/>
              <a:t>("\n Sum of array elements is:%</a:t>
            </a:r>
            <a:r>
              <a:rPr lang="en-IN" sz="3400" dirty="0" err="1"/>
              <a:t>d",sum</a:t>
            </a:r>
            <a:r>
              <a:rPr lang="en-IN" sz="3400" dirty="0"/>
              <a:t>);</a:t>
            </a:r>
          </a:p>
          <a:p>
            <a:pPr marL="0" indent="0">
              <a:buNone/>
            </a:pPr>
            <a:r>
              <a:rPr lang="en-IN" sz="3400" dirty="0"/>
              <a:t>	return 0;</a:t>
            </a:r>
          </a:p>
          <a:p>
            <a:pPr marL="0" indent="0">
              <a:buNone/>
            </a:pPr>
            <a:r>
              <a:rPr lang="en-IN" sz="3400" dirty="0"/>
              <a:t> </a:t>
            </a:r>
          </a:p>
          <a:p>
            <a:pPr marL="0" indent="0">
              <a:buNone/>
            </a:pPr>
            <a:r>
              <a:rPr lang="en-IN" sz="3400" dirty="0"/>
              <a:t>}</a:t>
            </a:r>
          </a:p>
          <a:p>
            <a:endParaRPr lang="en-IN" dirty="0"/>
          </a:p>
        </p:txBody>
      </p:sp>
    </p:spTree>
    <p:extLst>
      <p:ext uri="{BB962C8B-B14F-4D97-AF65-F5344CB8AC3E}">
        <p14:creationId xmlns:p14="http://schemas.microsoft.com/office/powerpoint/2010/main" xmlns="" val="33798617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Program example 3-WAP to display the largest and smallest element from 1D array elements</a:t>
            </a:r>
          </a:p>
        </p:txBody>
      </p:sp>
      <p:sp>
        <p:nvSpPr>
          <p:cNvPr id="3" name="Content Placeholder 2"/>
          <p:cNvSpPr>
            <a:spLocks noGrp="1"/>
          </p:cNvSpPr>
          <p:nvPr>
            <p:ph sz="half" idx="1"/>
          </p:nvPr>
        </p:nvSpPr>
        <p:spPr>
          <a:xfrm>
            <a:off x="457200" y="1219200"/>
            <a:ext cx="4572000" cy="5257800"/>
          </a:xfrm>
        </p:spPr>
        <p:txBody>
          <a:bodyPr>
            <a:normAutofit fontScale="47500" lnSpcReduction="20000"/>
          </a:bodyPr>
          <a:lstStyle/>
          <a:p>
            <a:pPr marL="0" indent="0">
              <a:buNone/>
            </a:pPr>
            <a:r>
              <a:rPr lang="en-IN" sz="3400" dirty="0"/>
              <a:t>#include&lt;</a:t>
            </a:r>
            <a:r>
              <a:rPr lang="en-IN" sz="3400" dirty="0" err="1"/>
              <a:t>stdio.h</a:t>
            </a:r>
            <a:r>
              <a:rPr lang="en-IN" sz="3400" dirty="0"/>
              <a:t>&gt;</a:t>
            </a:r>
          </a:p>
          <a:p>
            <a:pPr marL="0" indent="0">
              <a:buNone/>
            </a:pPr>
            <a:r>
              <a:rPr lang="en-IN" sz="3400" dirty="0" err="1"/>
              <a:t>int</a:t>
            </a:r>
            <a:r>
              <a:rPr lang="en-IN" sz="3400" dirty="0"/>
              <a:t> main()</a:t>
            </a:r>
          </a:p>
          <a:p>
            <a:pPr marL="0" indent="0">
              <a:buNone/>
            </a:pPr>
            <a:r>
              <a:rPr lang="en-IN" sz="3400" dirty="0"/>
              <a:t>{</a:t>
            </a:r>
          </a:p>
          <a:p>
            <a:pPr marL="0" indent="0">
              <a:buNone/>
            </a:pPr>
            <a:r>
              <a:rPr lang="en-IN" sz="3400" dirty="0"/>
              <a:t>	</a:t>
            </a:r>
            <a:r>
              <a:rPr lang="en-IN" sz="3400" dirty="0" err="1"/>
              <a:t>int</a:t>
            </a:r>
            <a:r>
              <a:rPr lang="en-IN" sz="3400" dirty="0"/>
              <a:t> </a:t>
            </a:r>
            <a:r>
              <a:rPr lang="en-IN" sz="3400" dirty="0" err="1"/>
              <a:t>n,a</a:t>
            </a:r>
            <a:r>
              <a:rPr lang="en-IN" sz="3400" dirty="0"/>
              <a:t>[10],</a:t>
            </a:r>
            <a:r>
              <a:rPr lang="en-IN" sz="3400" dirty="0" err="1"/>
              <a:t>i,max,min</a:t>
            </a:r>
            <a:r>
              <a:rPr lang="en-IN" sz="3400" dirty="0"/>
              <a:t>;</a:t>
            </a:r>
          </a:p>
          <a:p>
            <a:pPr marL="0" indent="0">
              <a:buNone/>
            </a:pPr>
            <a:r>
              <a:rPr lang="en-IN" sz="3400" dirty="0"/>
              <a:t>	</a:t>
            </a:r>
            <a:r>
              <a:rPr lang="en-IN" sz="3400" dirty="0" err="1"/>
              <a:t>printf</a:t>
            </a:r>
            <a:r>
              <a:rPr lang="en-IN" sz="3400" dirty="0"/>
              <a:t>("\n Enter number of elements:");</a:t>
            </a:r>
          </a:p>
          <a:p>
            <a:pPr marL="0" indent="0">
              <a:buNone/>
            </a:pPr>
            <a:r>
              <a:rPr lang="en-IN" sz="3400" dirty="0"/>
              <a:t>	</a:t>
            </a:r>
            <a:r>
              <a:rPr lang="en-IN" sz="3400" dirty="0" err="1"/>
              <a:t>scanf</a:t>
            </a:r>
            <a:r>
              <a:rPr lang="en-IN" sz="3400" dirty="0"/>
              <a:t>("%</a:t>
            </a:r>
            <a:r>
              <a:rPr lang="en-IN" sz="3400" dirty="0" err="1"/>
              <a:t>d",&amp;n</a:t>
            </a:r>
            <a:r>
              <a:rPr lang="en-IN" sz="3400" dirty="0"/>
              <a:t>);</a:t>
            </a:r>
          </a:p>
          <a:p>
            <a:pPr marL="0" indent="0">
              <a:buNone/>
            </a:pPr>
            <a:r>
              <a:rPr lang="en-IN" sz="3400" dirty="0"/>
              <a:t>	for(</a:t>
            </a:r>
            <a:r>
              <a:rPr lang="en-IN" sz="3400" dirty="0" err="1"/>
              <a:t>i</a:t>
            </a:r>
            <a:r>
              <a:rPr lang="en-IN" sz="3400" dirty="0"/>
              <a:t>=0;i&lt;</a:t>
            </a:r>
            <a:r>
              <a:rPr lang="en-IN" sz="3400" dirty="0" err="1"/>
              <a:t>n;i</a:t>
            </a:r>
            <a:r>
              <a:rPr lang="en-IN" sz="3400" dirty="0"/>
              <a:t>++)</a:t>
            </a:r>
          </a:p>
          <a:p>
            <a:pPr marL="0" indent="0">
              <a:buNone/>
            </a:pPr>
            <a:r>
              <a:rPr lang="en-IN" sz="3400" dirty="0"/>
              <a:t>	{</a:t>
            </a:r>
          </a:p>
          <a:p>
            <a:pPr marL="0" indent="0">
              <a:buNone/>
            </a:pPr>
            <a:r>
              <a:rPr lang="en-IN" sz="3400" dirty="0"/>
              <a:t>	</a:t>
            </a:r>
            <a:r>
              <a:rPr lang="en-IN" sz="3400" dirty="0" err="1"/>
              <a:t>scanf</a:t>
            </a:r>
            <a:r>
              <a:rPr lang="en-IN" sz="3400" dirty="0"/>
              <a:t>("%</a:t>
            </a:r>
            <a:r>
              <a:rPr lang="en-IN" sz="3400" dirty="0" err="1"/>
              <a:t>d",&amp;a</a:t>
            </a:r>
            <a:r>
              <a:rPr lang="en-IN" sz="3400" dirty="0"/>
              <a:t>[</a:t>
            </a:r>
            <a:r>
              <a:rPr lang="en-IN" sz="3400" dirty="0" err="1"/>
              <a:t>i</a:t>
            </a:r>
            <a:r>
              <a:rPr lang="en-IN" sz="3400" dirty="0"/>
              <a:t>]);</a:t>
            </a:r>
          </a:p>
          <a:p>
            <a:pPr marL="0" indent="0">
              <a:buNone/>
            </a:pPr>
            <a:r>
              <a:rPr lang="en-IN" sz="3400" dirty="0"/>
              <a:t>	}</a:t>
            </a:r>
          </a:p>
          <a:p>
            <a:pPr marL="0" indent="0">
              <a:buNone/>
            </a:pPr>
            <a:r>
              <a:rPr lang="en-IN" sz="3400" dirty="0"/>
              <a:t>	min=a[0];</a:t>
            </a:r>
          </a:p>
          <a:p>
            <a:pPr marL="0" indent="0">
              <a:buNone/>
            </a:pPr>
            <a:r>
              <a:rPr lang="en-IN" sz="3400" dirty="0"/>
              <a:t>	for(</a:t>
            </a:r>
            <a:r>
              <a:rPr lang="en-IN" sz="3400" dirty="0" err="1"/>
              <a:t>i</a:t>
            </a:r>
            <a:r>
              <a:rPr lang="en-IN" sz="3400" dirty="0"/>
              <a:t>=1;i&lt;</a:t>
            </a:r>
            <a:r>
              <a:rPr lang="en-IN" sz="3400" dirty="0" err="1"/>
              <a:t>n;i</a:t>
            </a:r>
            <a:r>
              <a:rPr lang="en-IN" sz="3400" dirty="0"/>
              <a:t>++)</a:t>
            </a:r>
          </a:p>
          <a:p>
            <a:pPr marL="0" indent="0">
              <a:buNone/>
            </a:pPr>
            <a:r>
              <a:rPr lang="en-IN" sz="3400" dirty="0"/>
              <a:t>	{</a:t>
            </a:r>
          </a:p>
          <a:p>
            <a:pPr marL="0" indent="0">
              <a:buNone/>
            </a:pPr>
            <a:r>
              <a:rPr lang="en-IN" sz="3400" dirty="0"/>
              <a:t>	if(a[</a:t>
            </a:r>
            <a:r>
              <a:rPr lang="en-IN" sz="3400" dirty="0" err="1"/>
              <a:t>i</a:t>
            </a:r>
            <a:r>
              <a:rPr lang="en-IN" sz="3400" dirty="0"/>
              <a:t>]&lt;min)</a:t>
            </a:r>
          </a:p>
          <a:p>
            <a:pPr marL="0" indent="0">
              <a:buNone/>
            </a:pPr>
            <a:r>
              <a:rPr lang="en-IN" sz="3400" dirty="0"/>
              <a:t>	{</a:t>
            </a:r>
          </a:p>
          <a:p>
            <a:pPr marL="0" indent="0">
              <a:buNone/>
            </a:pPr>
            <a:r>
              <a:rPr lang="en-IN" sz="3400" dirty="0"/>
              <a:t>	min=a[</a:t>
            </a:r>
            <a:r>
              <a:rPr lang="en-IN" sz="3400" dirty="0" err="1"/>
              <a:t>i</a:t>
            </a:r>
            <a:r>
              <a:rPr lang="en-IN" sz="3400" dirty="0"/>
              <a:t>];</a:t>
            </a:r>
          </a:p>
          <a:p>
            <a:pPr marL="0" indent="0">
              <a:buNone/>
            </a:pPr>
            <a:r>
              <a:rPr lang="en-IN" sz="3400" dirty="0"/>
              <a:t>	}</a:t>
            </a:r>
          </a:p>
          <a:p>
            <a:pPr marL="0" indent="0">
              <a:buNone/>
            </a:pPr>
            <a:r>
              <a:rPr lang="en-IN" sz="3400" dirty="0"/>
              <a:t>	}</a:t>
            </a:r>
          </a:p>
          <a:p>
            <a:pPr marL="0" indent="0">
              <a:buNone/>
            </a:pPr>
            <a:r>
              <a:rPr lang="en-IN" sz="3400" dirty="0"/>
              <a:t> </a:t>
            </a:r>
          </a:p>
          <a:p>
            <a:pPr marL="0" indent="0">
              <a:buNone/>
            </a:pPr>
            <a:r>
              <a:rPr lang="en-IN" sz="3400" dirty="0"/>
              <a:t>	</a:t>
            </a:r>
            <a:r>
              <a:rPr lang="en-IN" dirty="0"/>
              <a:t>	 </a:t>
            </a:r>
          </a:p>
          <a:p>
            <a:endParaRPr lang="en-IN" dirty="0"/>
          </a:p>
        </p:txBody>
      </p:sp>
      <p:sp>
        <p:nvSpPr>
          <p:cNvPr id="4" name="Content Placeholder 3"/>
          <p:cNvSpPr>
            <a:spLocks noGrp="1"/>
          </p:cNvSpPr>
          <p:nvPr>
            <p:ph sz="half" idx="2"/>
          </p:nvPr>
        </p:nvSpPr>
        <p:spPr>
          <a:xfrm>
            <a:off x="5334000" y="1219200"/>
            <a:ext cx="3352800" cy="5257800"/>
          </a:xfrm>
        </p:spPr>
        <p:txBody>
          <a:bodyPr>
            <a:normAutofit fontScale="47500" lnSpcReduction="20000"/>
          </a:bodyPr>
          <a:lstStyle/>
          <a:p>
            <a:pPr marL="0" indent="0">
              <a:buNone/>
            </a:pPr>
            <a:r>
              <a:rPr lang="en-IN" sz="4200" dirty="0"/>
              <a:t>max=a[0];</a:t>
            </a:r>
          </a:p>
          <a:p>
            <a:pPr marL="0" indent="0">
              <a:buNone/>
            </a:pPr>
            <a:r>
              <a:rPr lang="en-IN" sz="4200" dirty="0"/>
              <a:t>for(</a:t>
            </a:r>
            <a:r>
              <a:rPr lang="en-IN" sz="4200" dirty="0" err="1"/>
              <a:t>i</a:t>
            </a:r>
            <a:r>
              <a:rPr lang="en-IN" sz="4200" dirty="0"/>
              <a:t>=1;i&lt;</a:t>
            </a:r>
            <a:r>
              <a:rPr lang="en-IN" sz="4200" dirty="0" err="1"/>
              <a:t>n;i</a:t>
            </a:r>
            <a:r>
              <a:rPr lang="en-IN" sz="4200" dirty="0"/>
              <a:t>++)</a:t>
            </a:r>
          </a:p>
          <a:p>
            <a:pPr marL="0" indent="0">
              <a:buNone/>
            </a:pPr>
            <a:r>
              <a:rPr lang="en-IN" sz="4200" dirty="0"/>
              <a:t>{</a:t>
            </a:r>
          </a:p>
          <a:p>
            <a:pPr marL="0" indent="0">
              <a:buNone/>
            </a:pPr>
            <a:r>
              <a:rPr lang="en-IN" sz="4200" dirty="0"/>
              <a:t>if(a[</a:t>
            </a:r>
            <a:r>
              <a:rPr lang="en-IN" sz="4200" dirty="0" err="1"/>
              <a:t>i</a:t>
            </a:r>
            <a:r>
              <a:rPr lang="en-IN" sz="4200" dirty="0"/>
              <a:t>]&gt;max)</a:t>
            </a:r>
          </a:p>
          <a:p>
            <a:pPr marL="0" indent="0">
              <a:buNone/>
            </a:pPr>
            <a:r>
              <a:rPr lang="en-IN" sz="4200" dirty="0"/>
              <a:t>{</a:t>
            </a:r>
          </a:p>
          <a:p>
            <a:pPr marL="0" indent="0">
              <a:buNone/>
            </a:pPr>
            <a:r>
              <a:rPr lang="en-IN" sz="4200" dirty="0"/>
              <a:t>max=a[</a:t>
            </a:r>
            <a:r>
              <a:rPr lang="en-IN" sz="4200" dirty="0" err="1"/>
              <a:t>i</a:t>
            </a:r>
            <a:r>
              <a:rPr lang="en-IN" sz="4200" dirty="0"/>
              <a:t>];</a:t>
            </a:r>
          </a:p>
          <a:p>
            <a:pPr marL="0" indent="0">
              <a:buNone/>
            </a:pPr>
            <a:r>
              <a:rPr lang="en-IN" sz="4200" dirty="0"/>
              <a:t>}</a:t>
            </a:r>
          </a:p>
          <a:p>
            <a:pPr marL="0" indent="0">
              <a:buNone/>
            </a:pPr>
            <a:r>
              <a:rPr lang="en-IN" sz="4200" dirty="0"/>
              <a:t>}</a:t>
            </a:r>
          </a:p>
          <a:p>
            <a:pPr marL="0" indent="0">
              <a:buNone/>
            </a:pPr>
            <a:r>
              <a:rPr lang="en-IN" sz="4200" dirty="0" err="1"/>
              <a:t>printf</a:t>
            </a:r>
            <a:r>
              <a:rPr lang="en-IN" sz="4200" dirty="0"/>
              <a:t>("\</a:t>
            </a:r>
            <a:r>
              <a:rPr lang="en-IN" sz="4200" dirty="0" err="1"/>
              <a:t>nMaximum</a:t>
            </a:r>
            <a:r>
              <a:rPr lang="en-IN" sz="4200" dirty="0"/>
              <a:t> element is: %</a:t>
            </a:r>
            <a:r>
              <a:rPr lang="en-IN" sz="4200" dirty="0" err="1"/>
              <a:t>d",max</a:t>
            </a:r>
            <a:r>
              <a:rPr lang="en-IN" sz="4200" dirty="0"/>
              <a:t>);</a:t>
            </a:r>
          </a:p>
          <a:p>
            <a:pPr marL="0" indent="0">
              <a:buNone/>
            </a:pPr>
            <a:r>
              <a:rPr lang="en-IN" sz="4200" dirty="0" err="1"/>
              <a:t>printf</a:t>
            </a:r>
            <a:r>
              <a:rPr lang="en-IN" sz="4200" dirty="0"/>
              <a:t>("\</a:t>
            </a:r>
            <a:r>
              <a:rPr lang="en-IN" sz="4200" dirty="0" err="1"/>
              <a:t>nMinimum</a:t>
            </a:r>
            <a:r>
              <a:rPr lang="en-IN" sz="4200" dirty="0"/>
              <a:t> element is: %</a:t>
            </a:r>
            <a:r>
              <a:rPr lang="en-IN" sz="4200" dirty="0" err="1"/>
              <a:t>d",min</a:t>
            </a:r>
            <a:r>
              <a:rPr lang="en-IN" sz="4200" dirty="0"/>
              <a:t>);</a:t>
            </a:r>
          </a:p>
          <a:p>
            <a:pPr marL="0" indent="0">
              <a:buNone/>
            </a:pPr>
            <a:r>
              <a:rPr lang="en-IN" sz="4200" dirty="0"/>
              <a:t>return 0;</a:t>
            </a:r>
          </a:p>
          <a:p>
            <a:pPr marL="0" indent="0">
              <a:buNone/>
            </a:pPr>
            <a:r>
              <a:rPr lang="en-IN" sz="4200" dirty="0"/>
              <a:t>}</a:t>
            </a:r>
          </a:p>
          <a:p>
            <a:pPr marL="0" indent="0">
              <a:buNone/>
            </a:pPr>
            <a:r>
              <a:rPr lang="en-IN" dirty="0"/>
              <a:t> </a:t>
            </a:r>
          </a:p>
          <a:p>
            <a:endParaRPr lang="en-IN" dirty="0"/>
          </a:p>
        </p:txBody>
      </p:sp>
    </p:spTree>
    <p:extLst>
      <p:ext uri="{BB962C8B-B14F-4D97-AF65-F5344CB8AC3E}">
        <p14:creationId xmlns:p14="http://schemas.microsoft.com/office/powerpoint/2010/main" xmlns="" val="27286090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Arrays to Function</a:t>
            </a:r>
          </a:p>
        </p:txBody>
      </p:sp>
      <p:sp>
        <p:nvSpPr>
          <p:cNvPr id="3" name="Content Placeholder 2"/>
          <p:cNvSpPr>
            <a:spLocks noGrp="1"/>
          </p:cNvSpPr>
          <p:nvPr>
            <p:ph idx="1"/>
          </p:nvPr>
        </p:nvSpPr>
        <p:spPr/>
        <p:txBody>
          <a:bodyPr/>
          <a:lstStyle/>
          <a:p>
            <a:r>
              <a:rPr lang="en-US" dirty="0"/>
              <a:t>Arrays can be passed to functions in two ways:</a:t>
            </a:r>
          </a:p>
          <a:p>
            <a:pPr marL="514350" indent="-514350">
              <a:buAutoNum type="arabicPeriod"/>
            </a:pPr>
            <a:r>
              <a:rPr lang="en-US" b="1" dirty="0"/>
              <a:t>Pass entire array</a:t>
            </a:r>
          </a:p>
          <a:p>
            <a:pPr marL="514350" indent="-514350">
              <a:buAutoNum type="arabicPeriod"/>
            </a:pPr>
            <a:r>
              <a:rPr lang="en-US" b="1" dirty="0"/>
              <a:t>Pass array element by element</a:t>
            </a:r>
          </a:p>
        </p:txBody>
      </p:sp>
    </p:spTree>
    <p:extLst>
      <p:ext uri="{BB962C8B-B14F-4D97-AF65-F5344CB8AC3E}">
        <p14:creationId xmlns:p14="http://schemas.microsoft.com/office/powerpoint/2010/main" xmlns="" val="21154490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a:t>Pass entire array</a:t>
            </a:r>
          </a:p>
        </p:txBody>
      </p:sp>
      <p:sp>
        <p:nvSpPr>
          <p:cNvPr id="3" name="Content Placeholder 2"/>
          <p:cNvSpPr>
            <a:spLocks noGrp="1"/>
          </p:cNvSpPr>
          <p:nvPr>
            <p:ph idx="1"/>
          </p:nvPr>
        </p:nvSpPr>
        <p:spPr/>
        <p:txBody>
          <a:bodyPr>
            <a:normAutofit fontScale="92500" lnSpcReduction="10000"/>
          </a:bodyPr>
          <a:lstStyle/>
          <a:p>
            <a:r>
              <a:rPr lang="en-US" dirty="0"/>
              <a:t>Here entire array can be passed as an argument to the function</a:t>
            </a:r>
          </a:p>
          <a:p>
            <a:r>
              <a:rPr lang="en-US" dirty="0"/>
              <a:t>Function gets </a:t>
            </a:r>
            <a:r>
              <a:rPr lang="en-US" b="1" dirty="0"/>
              <a:t>complete access </a:t>
            </a:r>
            <a:r>
              <a:rPr lang="en-US" dirty="0"/>
              <a:t>to the original array</a:t>
            </a:r>
          </a:p>
          <a:p>
            <a:r>
              <a:rPr lang="en-US" dirty="0"/>
              <a:t>While passing entire array Address of first element is passed to function, any changes made inside function, directly </a:t>
            </a:r>
            <a:r>
              <a:rPr lang="en-US" b="1" dirty="0"/>
              <a:t>affects the Original value.</a:t>
            </a:r>
          </a:p>
          <a:p>
            <a:pPr>
              <a:buNone/>
            </a:pPr>
            <a:r>
              <a:rPr lang="en-US" sz="2600" dirty="0">
                <a:latin typeface="Courier New" pitchFamily="49" charset="0"/>
                <a:cs typeface="Courier New" pitchFamily="49" charset="0"/>
              </a:rPr>
              <a:t>   void </a:t>
            </a:r>
            <a:r>
              <a:rPr lang="en-US" sz="2600" dirty="0" err="1">
                <a:latin typeface="Courier New" pitchFamily="49" charset="0"/>
                <a:cs typeface="Courier New" pitchFamily="49" charset="0"/>
              </a:rPr>
              <a:t>modifyArray</a:t>
            </a:r>
            <a:r>
              <a:rPr lang="en-US" sz="2600" dirty="0">
                <a:latin typeface="Courier New" pitchFamily="49" charset="0"/>
                <a:cs typeface="Courier New" pitchFamily="49" charset="0"/>
              </a:rPr>
              <a:t>(int b[], int </a:t>
            </a:r>
            <a:r>
              <a:rPr lang="en-US" sz="2600" dirty="0" err="1">
                <a:latin typeface="Courier New" pitchFamily="49" charset="0"/>
                <a:cs typeface="Courier New" pitchFamily="49" charset="0"/>
              </a:rPr>
              <a:t>arraySize</a:t>
            </a:r>
            <a:r>
              <a:rPr lang="en-US" sz="2600" dirty="0">
                <a:latin typeface="Courier New" pitchFamily="49" charset="0"/>
                <a:cs typeface="Courier New" pitchFamily="49" charset="0"/>
              </a:rPr>
              <a:t>);</a:t>
            </a:r>
            <a:endParaRPr lang="en-US" sz="2600" b="1" dirty="0"/>
          </a:p>
          <a:p>
            <a:r>
              <a:rPr lang="en-US" dirty="0"/>
              <a:t>Function passing method: </a:t>
            </a:r>
            <a:r>
              <a:rPr lang="en-US" b="1" dirty="0"/>
              <a:t>“ Pass by Address”</a:t>
            </a:r>
          </a:p>
          <a:p>
            <a:endParaRPr lang="en-US" b="1" dirty="0"/>
          </a:p>
        </p:txBody>
      </p:sp>
    </p:spTree>
    <p:extLst>
      <p:ext uri="{BB962C8B-B14F-4D97-AF65-F5344CB8AC3E}">
        <p14:creationId xmlns:p14="http://schemas.microsoft.com/office/powerpoint/2010/main" xmlns="" val="34511934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a:t>Passing array element by element</a:t>
            </a:r>
          </a:p>
        </p:txBody>
      </p:sp>
      <p:sp>
        <p:nvSpPr>
          <p:cNvPr id="3" name="Content Placeholder 2"/>
          <p:cNvSpPr>
            <a:spLocks noGrp="1"/>
          </p:cNvSpPr>
          <p:nvPr>
            <p:ph idx="1"/>
          </p:nvPr>
        </p:nvSpPr>
        <p:spPr/>
        <p:txBody>
          <a:bodyPr>
            <a:normAutofit fontScale="92500" lnSpcReduction="20000"/>
          </a:bodyPr>
          <a:lstStyle/>
          <a:p>
            <a:r>
              <a:rPr lang="en-US" dirty="0"/>
              <a:t>Here individual elements are passed to the function as argument</a:t>
            </a:r>
          </a:p>
          <a:p>
            <a:r>
              <a:rPr lang="en-US" dirty="0"/>
              <a:t>Duplicate </a:t>
            </a:r>
            <a:r>
              <a:rPr lang="en-US" b="1" dirty="0"/>
              <a:t>carbon copy of Original variable </a:t>
            </a:r>
            <a:r>
              <a:rPr lang="en-US" dirty="0"/>
              <a:t>is passed to function</a:t>
            </a:r>
          </a:p>
          <a:p>
            <a:r>
              <a:rPr lang="en-US" dirty="0"/>
              <a:t>So any changes made inside function </a:t>
            </a:r>
            <a:r>
              <a:rPr lang="en-US" b="1" dirty="0"/>
              <a:t>does not affects the original value</a:t>
            </a:r>
          </a:p>
          <a:p>
            <a:r>
              <a:rPr lang="en-US" dirty="0"/>
              <a:t>Function doesn’t get complete access to the original array element.</a:t>
            </a:r>
          </a:p>
          <a:p>
            <a:pPr>
              <a:buNone/>
            </a:pPr>
            <a:r>
              <a:rPr lang="en-US" dirty="0">
                <a:latin typeface="Courier New" pitchFamily="49" charset="0"/>
                <a:cs typeface="Courier New" pitchFamily="49" charset="0"/>
              </a:rPr>
              <a:t>  </a:t>
            </a:r>
            <a:r>
              <a:rPr lang="en-US" sz="2600" dirty="0">
                <a:latin typeface="Courier New" pitchFamily="49" charset="0"/>
                <a:cs typeface="Courier New" pitchFamily="49" charset="0"/>
              </a:rPr>
              <a:t>void </a:t>
            </a:r>
            <a:r>
              <a:rPr lang="en-US" sz="2600" dirty="0" err="1">
                <a:latin typeface="Courier New" pitchFamily="49" charset="0"/>
                <a:cs typeface="Courier New" pitchFamily="49" charset="0"/>
              </a:rPr>
              <a:t>modifyElement</a:t>
            </a:r>
            <a:r>
              <a:rPr lang="en-US" sz="2600" dirty="0">
                <a:latin typeface="Courier New" pitchFamily="49" charset="0"/>
                <a:cs typeface="Courier New" pitchFamily="49" charset="0"/>
              </a:rPr>
              <a:t>(int e);</a:t>
            </a:r>
            <a:endParaRPr lang="en-US" sz="2600" dirty="0"/>
          </a:p>
          <a:p>
            <a:r>
              <a:rPr lang="en-US" dirty="0"/>
              <a:t>Function passing method: </a:t>
            </a:r>
            <a:r>
              <a:rPr lang="en-US" b="1" dirty="0"/>
              <a:t>“ Pass by Value”</a:t>
            </a:r>
          </a:p>
        </p:txBody>
      </p:sp>
    </p:spTree>
    <p:extLst>
      <p:ext uri="{BB962C8B-B14F-4D97-AF65-F5344CB8AC3E}">
        <p14:creationId xmlns:p14="http://schemas.microsoft.com/office/powerpoint/2010/main" xmlns="" val="13911368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Grp="1" noChangeArrowheads="1"/>
          </p:cNvSpPr>
          <p:nvPr>
            <p:ph type="title"/>
          </p:nvPr>
        </p:nvSpPr>
        <p:spPr/>
        <p:txBody>
          <a:bodyPr/>
          <a:lstStyle/>
          <a:p>
            <a:r>
              <a:rPr lang="en-US" dirty="0"/>
              <a:t>Passing Arrays to Functions</a:t>
            </a:r>
          </a:p>
        </p:txBody>
      </p:sp>
      <p:sp>
        <p:nvSpPr>
          <p:cNvPr id="17413" name="Rectangle 5"/>
          <p:cNvSpPr>
            <a:spLocks noGrp="1" noChangeArrowheads="1"/>
          </p:cNvSpPr>
          <p:nvPr>
            <p:ph idx="1"/>
          </p:nvPr>
        </p:nvSpPr>
        <p:spPr/>
        <p:txBody>
          <a:bodyPr>
            <a:normAutofit/>
          </a:bodyPr>
          <a:lstStyle/>
          <a:p>
            <a:r>
              <a:rPr lang="en-US" sz="2800" dirty="0"/>
              <a:t>Function prototype</a:t>
            </a:r>
          </a:p>
          <a:p>
            <a:pPr>
              <a:buNone/>
            </a:pPr>
            <a:r>
              <a:rPr lang="en-US" sz="2700" dirty="0"/>
              <a:t>	</a:t>
            </a:r>
            <a:r>
              <a:rPr lang="en-US" sz="2400" dirty="0">
                <a:latin typeface="Courier New" pitchFamily="49" charset="0"/>
                <a:cs typeface="Courier New" pitchFamily="49" charset="0"/>
              </a:rPr>
              <a:t>void </a:t>
            </a:r>
            <a:r>
              <a:rPr lang="en-US" sz="2400" dirty="0" err="1">
                <a:latin typeface="Courier New" pitchFamily="49" charset="0"/>
                <a:cs typeface="Courier New" pitchFamily="49" charset="0"/>
              </a:rPr>
              <a:t>modifyArray</a:t>
            </a:r>
            <a:r>
              <a:rPr lang="en-US" sz="2400" dirty="0">
                <a:latin typeface="Courier New" pitchFamily="49" charset="0"/>
                <a:cs typeface="Courier New" pitchFamily="49" charset="0"/>
              </a:rPr>
              <a:t>(int b[], int </a:t>
            </a:r>
            <a:r>
              <a:rPr lang="en-US" sz="2400" dirty="0" err="1">
                <a:latin typeface="Courier New" pitchFamily="49" charset="0"/>
                <a:cs typeface="Courier New" pitchFamily="49" charset="0"/>
              </a:rPr>
              <a:t>arraySize</a:t>
            </a:r>
            <a:r>
              <a:rPr lang="en-US" sz="2400" dirty="0">
                <a:latin typeface="Courier New" pitchFamily="49" charset="0"/>
                <a:cs typeface="Courier New" pitchFamily="49" charset="0"/>
              </a:rPr>
              <a:t>);</a:t>
            </a:r>
          </a:p>
          <a:p>
            <a:pPr lvl="1"/>
            <a:r>
              <a:rPr lang="en-US" sz="2700" dirty="0"/>
              <a:t>Parameter names optional in prototype</a:t>
            </a:r>
          </a:p>
          <a:p>
            <a:pPr lvl="2"/>
            <a:r>
              <a:rPr lang="en-US" sz="2700" dirty="0">
                <a:latin typeface="Courier New" pitchFamily="49" charset="0"/>
                <a:cs typeface="Courier New" pitchFamily="49" charset="0"/>
              </a:rPr>
              <a:t>int b[]</a:t>
            </a:r>
            <a:r>
              <a:rPr lang="en-US" sz="2700" dirty="0"/>
              <a:t> could be written </a:t>
            </a:r>
            <a:r>
              <a:rPr lang="en-US" sz="2700" dirty="0">
                <a:latin typeface="Courier New" pitchFamily="49" charset="0"/>
                <a:cs typeface="Courier New" pitchFamily="49" charset="0"/>
              </a:rPr>
              <a:t>int []</a:t>
            </a:r>
          </a:p>
          <a:p>
            <a:pPr lvl="2"/>
            <a:r>
              <a:rPr lang="en-US" sz="2700" dirty="0">
                <a:latin typeface="Courier New" pitchFamily="49" charset="0"/>
                <a:cs typeface="Courier New" pitchFamily="49" charset="0"/>
              </a:rPr>
              <a:t>int </a:t>
            </a:r>
            <a:r>
              <a:rPr lang="en-US" sz="2700" dirty="0" err="1">
                <a:latin typeface="Courier New" pitchFamily="49" charset="0"/>
                <a:cs typeface="Courier New" pitchFamily="49" charset="0"/>
              </a:rPr>
              <a:t>arraySize</a:t>
            </a:r>
            <a:r>
              <a:rPr lang="en-US" sz="2700" dirty="0"/>
              <a:t> could be simply </a:t>
            </a:r>
            <a:r>
              <a:rPr lang="en-US" sz="2700" dirty="0">
                <a:latin typeface="Courier New" pitchFamily="49" charset="0"/>
                <a:cs typeface="Courier New" pitchFamily="49" charset="0"/>
              </a:rPr>
              <a:t>int</a:t>
            </a:r>
          </a:p>
          <a:p>
            <a:pPr lvl="1">
              <a:buNone/>
            </a:pPr>
            <a:r>
              <a:rPr lang="en-US" sz="2400" dirty="0">
                <a:latin typeface="Courier New" pitchFamily="49" charset="0"/>
                <a:cs typeface="Courier New" pitchFamily="49" charset="0"/>
              </a:rPr>
              <a:t>void </a:t>
            </a:r>
            <a:r>
              <a:rPr lang="en-US" sz="2400" dirty="0" err="1">
                <a:latin typeface="Courier New" pitchFamily="49" charset="0"/>
                <a:cs typeface="Courier New" pitchFamily="49" charset="0"/>
              </a:rPr>
              <a:t>modifyArray</a:t>
            </a:r>
            <a:r>
              <a:rPr lang="en-US" sz="2400" dirty="0">
                <a:latin typeface="Courier New" pitchFamily="49" charset="0"/>
                <a:cs typeface="Courier New" pitchFamily="49" charset="0"/>
              </a:rPr>
              <a:t>(int [], int);</a:t>
            </a:r>
          </a:p>
          <a:p>
            <a:r>
              <a:rPr lang="en-US" sz="2800" dirty="0">
                <a:cs typeface="Courier New" pitchFamily="49" charset="0"/>
              </a:rPr>
              <a:t>Function call</a:t>
            </a:r>
          </a:p>
          <a:p>
            <a:pPr>
              <a:buNone/>
            </a:pPr>
            <a:r>
              <a:rPr lang="en-US" sz="2800" dirty="0">
                <a:latin typeface="Courier New" pitchFamily="49" charset="0"/>
                <a:cs typeface="Courier New" pitchFamily="49" charset="0"/>
              </a:rPr>
              <a:t>		</a:t>
            </a:r>
            <a:r>
              <a:rPr lang="en-US" sz="2400" dirty="0">
                <a:latin typeface="Courier New" pitchFamily="49" charset="0"/>
                <a:cs typeface="Courier New" pitchFamily="49" charset="0"/>
              </a:rPr>
              <a:t>int a[SIZE];</a:t>
            </a:r>
          </a:p>
          <a:p>
            <a:pPr>
              <a:buNone/>
            </a:pP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modifyArray</a:t>
            </a:r>
            <a:r>
              <a:rPr lang="en-US" sz="2400" dirty="0">
                <a:latin typeface="Courier New" pitchFamily="49" charset="0"/>
                <a:cs typeface="Courier New" pitchFamily="49" charset="0"/>
              </a:rPr>
              <a:t>(a, SIZE);</a:t>
            </a:r>
          </a:p>
          <a:p>
            <a:pPr>
              <a:buNone/>
            </a:pPr>
            <a:endParaRPr lang="en-US" sz="2700" dirty="0">
              <a:latin typeface="Courier New" pitchFamily="49" charset="0"/>
              <a:cs typeface="Courier New" pitchFamily="49" charset="0"/>
            </a:endParaRPr>
          </a:p>
          <a:p>
            <a:pPr>
              <a:buNone/>
            </a:pPr>
            <a:endParaRPr lang="en-US" sz="27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304800"/>
            <a:ext cx="8229600" cy="1143000"/>
          </a:xfrm>
        </p:spPr>
        <p:txBody>
          <a:bodyPr>
            <a:normAutofit/>
          </a:bodyPr>
          <a:lstStyle/>
          <a:p>
            <a:r>
              <a:rPr lang="en-IN" sz="2800" b="1" dirty="0"/>
              <a:t>Program example-1 Passing Array to a function using by reference(or Passing entire array at once)</a:t>
            </a:r>
          </a:p>
        </p:txBody>
      </p:sp>
      <p:sp>
        <p:nvSpPr>
          <p:cNvPr id="5" name="Content Placeholder 4"/>
          <p:cNvSpPr>
            <a:spLocks noGrp="1"/>
          </p:cNvSpPr>
          <p:nvPr>
            <p:ph sz="half" idx="1"/>
          </p:nvPr>
        </p:nvSpPr>
        <p:spPr>
          <a:xfrm>
            <a:off x="457200" y="1600200"/>
            <a:ext cx="5410200" cy="4525963"/>
          </a:xfrm>
        </p:spPr>
        <p:txBody>
          <a:bodyPr>
            <a:normAutofit fontScale="55000" lnSpcReduction="20000"/>
          </a:bodyPr>
          <a:lstStyle/>
          <a:p>
            <a:pPr marL="0" indent="0">
              <a:buNone/>
            </a:pPr>
            <a:r>
              <a:rPr lang="en-IN" sz="2900" dirty="0"/>
              <a:t>#include&lt;</a:t>
            </a:r>
            <a:r>
              <a:rPr lang="en-IN" sz="2900" dirty="0" err="1"/>
              <a:t>stdio.h</a:t>
            </a:r>
            <a:r>
              <a:rPr lang="en-IN" sz="2900" dirty="0"/>
              <a:t>&gt;</a:t>
            </a:r>
          </a:p>
          <a:p>
            <a:pPr marL="0" indent="0">
              <a:buNone/>
            </a:pPr>
            <a:r>
              <a:rPr lang="en-IN" sz="2900" dirty="0"/>
              <a:t>void reference(</a:t>
            </a:r>
            <a:r>
              <a:rPr lang="en-IN" sz="2900" dirty="0" err="1"/>
              <a:t>int</a:t>
            </a:r>
            <a:r>
              <a:rPr lang="en-IN" sz="2900" dirty="0"/>
              <a:t>[],</a:t>
            </a:r>
            <a:r>
              <a:rPr lang="en-IN" sz="2900" dirty="0" err="1"/>
              <a:t>int</a:t>
            </a:r>
            <a:r>
              <a:rPr lang="en-IN" sz="2900" dirty="0"/>
              <a:t>);</a:t>
            </a:r>
          </a:p>
          <a:p>
            <a:pPr marL="0" indent="0">
              <a:buNone/>
            </a:pPr>
            <a:r>
              <a:rPr lang="en-IN" sz="2900" dirty="0" err="1"/>
              <a:t>int</a:t>
            </a:r>
            <a:r>
              <a:rPr lang="en-IN" sz="2900" dirty="0"/>
              <a:t> main()</a:t>
            </a:r>
          </a:p>
          <a:p>
            <a:pPr marL="0" indent="0">
              <a:buNone/>
            </a:pPr>
            <a:r>
              <a:rPr lang="en-IN" sz="2900" dirty="0"/>
              <a:t>{</a:t>
            </a:r>
          </a:p>
          <a:p>
            <a:pPr marL="0" indent="0">
              <a:buNone/>
            </a:pPr>
            <a:r>
              <a:rPr lang="en-IN" sz="2900" dirty="0"/>
              <a:t>	</a:t>
            </a:r>
            <a:r>
              <a:rPr lang="en-IN" sz="2900" dirty="0" err="1"/>
              <a:t>int</a:t>
            </a:r>
            <a:r>
              <a:rPr lang="en-IN" sz="2900" dirty="0"/>
              <a:t> </a:t>
            </a:r>
            <a:r>
              <a:rPr lang="en-IN" sz="2900" dirty="0" err="1"/>
              <a:t>arr</a:t>
            </a:r>
            <a:r>
              <a:rPr lang="en-IN" sz="2900" dirty="0"/>
              <a:t>[100],n;</a:t>
            </a:r>
          </a:p>
          <a:p>
            <a:pPr marL="0" indent="0">
              <a:buNone/>
            </a:pPr>
            <a:r>
              <a:rPr lang="en-IN" sz="2900" dirty="0"/>
              <a:t>	</a:t>
            </a:r>
            <a:r>
              <a:rPr lang="en-IN" sz="2900" dirty="0" err="1"/>
              <a:t>int</a:t>
            </a:r>
            <a:r>
              <a:rPr lang="en-IN" sz="2900" dirty="0"/>
              <a:t> </a:t>
            </a:r>
            <a:r>
              <a:rPr lang="en-IN" sz="2900" dirty="0" err="1"/>
              <a:t>i</a:t>
            </a:r>
            <a:r>
              <a:rPr lang="en-IN" sz="2900" dirty="0"/>
              <a:t>;</a:t>
            </a:r>
          </a:p>
          <a:p>
            <a:pPr marL="0" indent="0">
              <a:buNone/>
            </a:pPr>
            <a:r>
              <a:rPr lang="en-IN" sz="2900" dirty="0"/>
              <a:t>	</a:t>
            </a:r>
            <a:r>
              <a:rPr lang="en-IN" sz="2900" dirty="0" err="1"/>
              <a:t>printf</a:t>
            </a:r>
            <a:r>
              <a:rPr lang="en-IN" sz="2900" dirty="0"/>
              <a:t>("\n Enter n:");</a:t>
            </a:r>
          </a:p>
          <a:p>
            <a:pPr marL="0" indent="0">
              <a:buNone/>
            </a:pPr>
            <a:r>
              <a:rPr lang="en-IN" sz="2900" dirty="0"/>
              <a:t>	</a:t>
            </a:r>
            <a:r>
              <a:rPr lang="en-IN" sz="2900" dirty="0" err="1"/>
              <a:t>scanf</a:t>
            </a:r>
            <a:r>
              <a:rPr lang="en-IN" sz="2900" dirty="0"/>
              <a:t>("%</a:t>
            </a:r>
            <a:r>
              <a:rPr lang="en-IN" sz="2900" dirty="0" err="1"/>
              <a:t>d",&amp;n</a:t>
            </a:r>
            <a:r>
              <a:rPr lang="en-IN" sz="2900" dirty="0"/>
              <a:t>);</a:t>
            </a:r>
          </a:p>
          <a:p>
            <a:pPr marL="0" indent="0">
              <a:buNone/>
            </a:pPr>
            <a:r>
              <a:rPr lang="en-IN" sz="2900" dirty="0"/>
              <a:t>	</a:t>
            </a:r>
            <a:r>
              <a:rPr lang="en-IN" sz="2900" dirty="0" err="1"/>
              <a:t>printf</a:t>
            </a:r>
            <a:r>
              <a:rPr lang="en-IN" sz="2900" dirty="0"/>
              <a:t>("\n Enter array elements:");</a:t>
            </a:r>
          </a:p>
          <a:p>
            <a:pPr marL="0" indent="0">
              <a:buNone/>
            </a:pPr>
            <a:r>
              <a:rPr lang="en-IN" sz="2900" dirty="0"/>
              <a:t>	for(</a:t>
            </a:r>
            <a:r>
              <a:rPr lang="en-IN" sz="2900" dirty="0" err="1"/>
              <a:t>i</a:t>
            </a:r>
            <a:r>
              <a:rPr lang="en-IN" sz="2900" dirty="0"/>
              <a:t>=0;i&lt;</a:t>
            </a:r>
            <a:r>
              <a:rPr lang="en-IN" sz="2900" dirty="0" err="1"/>
              <a:t>n;i</a:t>
            </a:r>
            <a:r>
              <a:rPr lang="en-IN" sz="2900" dirty="0"/>
              <a:t>++)</a:t>
            </a:r>
          </a:p>
          <a:p>
            <a:pPr marL="0" indent="0">
              <a:buNone/>
            </a:pPr>
            <a:r>
              <a:rPr lang="en-IN" sz="2900" dirty="0"/>
              <a:t>    {</a:t>
            </a:r>
          </a:p>
          <a:p>
            <a:pPr marL="0" indent="0">
              <a:buNone/>
            </a:pPr>
            <a:r>
              <a:rPr lang="en-IN" sz="2900" dirty="0"/>
              <a:t>	</a:t>
            </a:r>
            <a:r>
              <a:rPr lang="en-IN" sz="2900" dirty="0" err="1"/>
              <a:t>scanf</a:t>
            </a:r>
            <a:r>
              <a:rPr lang="en-IN" sz="2900" dirty="0"/>
              <a:t>("%d",&amp;</a:t>
            </a:r>
            <a:r>
              <a:rPr lang="en-IN" sz="2900" dirty="0" err="1"/>
              <a:t>arr</a:t>
            </a:r>
            <a:r>
              <a:rPr lang="en-IN" sz="2900" dirty="0"/>
              <a:t>[</a:t>
            </a:r>
            <a:r>
              <a:rPr lang="en-IN" sz="2900" dirty="0" err="1"/>
              <a:t>i</a:t>
            </a:r>
            <a:r>
              <a:rPr lang="en-IN" sz="2900" dirty="0"/>
              <a:t>]);</a:t>
            </a:r>
          </a:p>
          <a:p>
            <a:pPr marL="0" indent="0">
              <a:buNone/>
            </a:pPr>
            <a:r>
              <a:rPr lang="en-IN" sz="2900" dirty="0"/>
              <a:t>    }</a:t>
            </a:r>
          </a:p>
          <a:p>
            <a:pPr marL="0" indent="0">
              <a:buNone/>
            </a:pPr>
            <a:r>
              <a:rPr lang="en-IN" sz="2900" dirty="0"/>
              <a:t>	</a:t>
            </a:r>
            <a:r>
              <a:rPr lang="en-IN" sz="2900" dirty="0" err="1"/>
              <a:t>printf</a:t>
            </a:r>
            <a:r>
              <a:rPr lang="en-IN" sz="2900" dirty="0"/>
              <a:t>("\n Elements by reference:");</a:t>
            </a:r>
          </a:p>
          <a:p>
            <a:pPr marL="0" indent="0">
              <a:buNone/>
            </a:pPr>
            <a:r>
              <a:rPr lang="en-IN" sz="2900" dirty="0"/>
              <a:t>	reference(</a:t>
            </a:r>
            <a:r>
              <a:rPr lang="en-IN" sz="2900" dirty="0" err="1"/>
              <a:t>arr,n</a:t>
            </a:r>
            <a:r>
              <a:rPr lang="en-IN" sz="2900" dirty="0"/>
              <a:t>);//Passing array by call by reference</a:t>
            </a:r>
          </a:p>
          <a:p>
            <a:pPr marL="0" indent="0">
              <a:buNone/>
            </a:pPr>
            <a:r>
              <a:rPr lang="en-IN" sz="2900" dirty="0"/>
              <a:t>	return 0;</a:t>
            </a:r>
          </a:p>
          <a:p>
            <a:pPr marL="0" indent="0">
              <a:buNone/>
            </a:pPr>
            <a:r>
              <a:rPr lang="en-IN" sz="2900" dirty="0"/>
              <a:t>}</a:t>
            </a:r>
          </a:p>
          <a:p>
            <a:endParaRPr lang="en-IN" dirty="0"/>
          </a:p>
        </p:txBody>
      </p:sp>
      <p:sp>
        <p:nvSpPr>
          <p:cNvPr id="6" name="Content Placeholder 5"/>
          <p:cNvSpPr>
            <a:spLocks noGrp="1"/>
          </p:cNvSpPr>
          <p:nvPr>
            <p:ph sz="half" idx="2"/>
          </p:nvPr>
        </p:nvSpPr>
        <p:spPr>
          <a:xfrm>
            <a:off x="5181600" y="1600200"/>
            <a:ext cx="3505200" cy="4525963"/>
          </a:xfrm>
        </p:spPr>
        <p:txBody>
          <a:bodyPr>
            <a:normAutofit fontScale="55000" lnSpcReduction="20000"/>
          </a:bodyPr>
          <a:lstStyle/>
          <a:p>
            <a:pPr marL="0" indent="0">
              <a:buNone/>
            </a:pPr>
            <a:r>
              <a:rPr lang="en-IN" dirty="0"/>
              <a:t>void reference(</a:t>
            </a:r>
            <a:r>
              <a:rPr lang="en-IN" dirty="0" err="1"/>
              <a:t>int</a:t>
            </a:r>
            <a:r>
              <a:rPr lang="en-IN" dirty="0"/>
              <a:t> x[],</a:t>
            </a:r>
            <a:r>
              <a:rPr lang="en-IN" dirty="0" err="1"/>
              <a:t>int</a:t>
            </a:r>
            <a:r>
              <a:rPr lang="en-IN" dirty="0"/>
              <a:t> size)</a:t>
            </a:r>
          </a:p>
          <a:p>
            <a:pPr marL="0" indent="0">
              <a:buNone/>
            </a:pPr>
            <a:r>
              <a:rPr lang="en-IN" dirty="0"/>
              <a:t>{</a:t>
            </a:r>
          </a:p>
          <a:p>
            <a:pPr marL="0" indent="0">
              <a:buNone/>
            </a:pPr>
            <a:r>
              <a:rPr lang="en-IN" dirty="0"/>
              <a:t>	</a:t>
            </a:r>
            <a:r>
              <a:rPr lang="en-IN" dirty="0" err="1"/>
              <a:t>int</a:t>
            </a:r>
            <a:r>
              <a:rPr lang="en-IN" dirty="0"/>
              <a:t> </a:t>
            </a:r>
            <a:r>
              <a:rPr lang="en-IN" dirty="0" err="1"/>
              <a:t>i</a:t>
            </a:r>
            <a:r>
              <a:rPr lang="en-IN" dirty="0"/>
              <a:t>;</a:t>
            </a:r>
          </a:p>
          <a:p>
            <a:pPr marL="0" indent="0">
              <a:buNone/>
            </a:pPr>
            <a:r>
              <a:rPr lang="en-IN" dirty="0"/>
              <a:t>	for(</a:t>
            </a:r>
            <a:r>
              <a:rPr lang="en-IN" dirty="0" err="1"/>
              <a:t>i</a:t>
            </a:r>
            <a:r>
              <a:rPr lang="en-IN" dirty="0"/>
              <a:t>=0;i&lt;</a:t>
            </a:r>
            <a:r>
              <a:rPr lang="en-IN" dirty="0" err="1"/>
              <a:t>size;i</a:t>
            </a:r>
            <a:r>
              <a:rPr lang="en-IN" dirty="0"/>
              <a:t>++)</a:t>
            </a:r>
          </a:p>
          <a:p>
            <a:pPr marL="0" indent="0">
              <a:buNone/>
            </a:pPr>
            <a:r>
              <a:rPr lang="en-IN" dirty="0"/>
              <a:t>	{</a:t>
            </a:r>
          </a:p>
          <a:p>
            <a:pPr marL="0" indent="0">
              <a:buNone/>
            </a:pPr>
            <a:r>
              <a:rPr lang="en-IN" dirty="0"/>
              <a:t>		</a:t>
            </a:r>
            <a:r>
              <a:rPr lang="en-IN" dirty="0" err="1"/>
              <a:t>printf</a:t>
            </a:r>
            <a:r>
              <a:rPr lang="en-IN" dirty="0"/>
              <a:t>("%d ",x[</a:t>
            </a:r>
            <a:r>
              <a:rPr lang="en-IN" dirty="0" err="1"/>
              <a:t>i</a:t>
            </a:r>
            <a:r>
              <a:rPr lang="en-IN" dirty="0"/>
              <a:t>]);</a:t>
            </a:r>
          </a:p>
          <a:p>
            <a:pPr marL="0" indent="0">
              <a:buNone/>
            </a:pPr>
            <a:r>
              <a:rPr lang="en-IN" dirty="0"/>
              <a:t>	}</a:t>
            </a:r>
          </a:p>
          <a:p>
            <a:pPr marL="0" indent="0">
              <a:buNone/>
            </a:pPr>
            <a:r>
              <a:rPr lang="en-IN" dirty="0"/>
              <a:t>}</a:t>
            </a:r>
          </a:p>
          <a:p>
            <a:endParaRPr lang="en-IN" dirty="0"/>
          </a:p>
        </p:txBody>
      </p:sp>
    </p:spTree>
    <p:extLst>
      <p:ext uri="{BB962C8B-B14F-4D97-AF65-F5344CB8AC3E}">
        <p14:creationId xmlns:p14="http://schemas.microsoft.com/office/powerpoint/2010/main" xmlns="" val="1406892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4"/>
          <p:cNvSpPr>
            <a:spLocks noGrp="1" noChangeArrowheads="1"/>
          </p:cNvSpPr>
          <p:nvPr>
            <p:ph type="title"/>
          </p:nvPr>
        </p:nvSpPr>
        <p:spPr/>
        <p:txBody>
          <a:bodyPr/>
          <a:lstStyle/>
          <a:p>
            <a:r>
              <a:rPr lang="en-US" dirty="0"/>
              <a:t>Introduction</a:t>
            </a:r>
          </a:p>
        </p:txBody>
      </p:sp>
      <p:sp>
        <p:nvSpPr>
          <p:cNvPr id="1029" name="Rectangle 5"/>
          <p:cNvSpPr>
            <a:spLocks noGrp="1" noChangeArrowheads="1"/>
          </p:cNvSpPr>
          <p:nvPr>
            <p:ph idx="1"/>
          </p:nvPr>
        </p:nvSpPr>
        <p:spPr>
          <a:xfrm>
            <a:off x="457200" y="1219200"/>
            <a:ext cx="8229600" cy="4525963"/>
          </a:xfrm>
        </p:spPr>
        <p:txBody>
          <a:bodyPr/>
          <a:lstStyle/>
          <a:p>
            <a:r>
              <a:rPr lang="en-US" dirty="0"/>
              <a:t>Arrays </a:t>
            </a:r>
          </a:p>
          <a:p>
            <a:pPr lvl="1"/>
            <a:r>
              <a:rPr lang="en-US" dirty="0"/>
              <a:t>Collection of </a:t>
            </a:r>
            <a:r>
              <a:rPr lang="en-US" b="1" dirty="0"/>
              <a:t>related</a:t>
            </a:r>
            <a:r>
              <a:rPr lang="en-US" dirty="0"/>
              <a:t> data items of </a:t>
            </a:r>
            <a:r>
              <a:rPr lang="en-US" b="1" dirty="0"/>
              <a:t>same data type</a:t>
            </a:r>
            <a:r>
              <a:rPr lang="en-US" dirty="0"/>
              <a:t>.</a:t>
            </a:r>
          </a:p>
          <a:p>
            <a:pPr lvl="1"/>
            <a:r>
              <a:rPr lang="en-US" dirty="0"/>
              <a:t>Static entity </a:t>
            </a:r>
            <a:r>
              <a:rPr lang="en-US" dirty="0">
                <a:cs typeface="Times New Roman" charset="0"/>
              </a:rPr>
              <a:t>– i.e. they remain the </a:t>
            </a:r>
            <a:r>
              <a:rPr lang="en-US" dirty="0"/>
              <a:t>same size throughout program execution</a:t>
            </a:r>
          </a:p>
        </p:txBody>
      </p:sp>
      <p:pic>
        <p:nvPicPr>
          <p:cNvPr id="3074" name="Picture 2" descr="http://3dmax-tutorials.com/graphics/il_arrays_linear.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775200" y="3733800"/>
            <a:ext cx="4064000" cy="30480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1143000"/>
          </a:xfrm>
        </p:spPr>
        <p:txBody>
          <a:bodyPr>
            <a:normAutofit/>
          </a:bodyPr>
          <a:lstStyle/>
          <a:p>
            <a:r>
              <a:rPr lang="en-IN" sz="2400" b="1" dirty="0"/>
              <a:t>Program example-2 Passing Array to a function using by value(or Passing element by element)</a:t>
            </a:r>
          </a:p>
        </p:txBody>
      </p:sp>
      <p:sp>
        <p:nvSpPr>
          <p:cNvPr id="3" name="Content Placeholder 2"/>
          <p:cNvSpPr>
            <a:spLocks noGrp="1"/>
          </p:cNvSpPr>
          <p:nvPr>
            <p:ph sz="half" idx="1"/>
          </p:nvPr>
        </p:nvSpPr>
        <p:spPr>
          <a:xfrm>
            <a:off x="457200" y="1295400"/>
            <a:ext cx="5181600" cy="4830763"/>
          </a:xfrm>
        </p:spPr>
        <p:txBody>
          <a:bodyPr>
            <a:normAutofit fontScale="55000" lnSpcReduction="20000"/>
          </a:bodyPr>
          <a:lstStyle/>
          <a:p>
            <a:pPr marL="0" indent="0">
              <a:buNone/>
            </a:pPr>
            <a:r>
              <a:rPr lang="en-IN" dirty="0"/>
              <a:t>#include&lt;</a:t>
            </a:r>
            <a:r>
              <a:rPr lang="en-IN" dirty="0" err="1"/>
              <a:t>stdio.h</a:t>
            </a:r>
            <a:r>
              <a:rPr lang="en-IN" dirty="0"/>
              <a:t>&gt;</a:t>
            </a:r>
          </a:p>
          <a:p>
            <a:pPr marL="0" indent="0">
              <a:buNone/>
            </a:pPr>
            <a:r>
              <a:rPr lang="en-IN" dirty="0"/>
              <a:t>void value(</a:t>
            </a:r>
            <a:r>
              <a:rPr lang="en-IN" dirty="0" err="1"/>
              <a:t>int</a:t>
            </a:r>
            <a:r>
              <a:rPr lang="en-IN" dirty="0"/>
              <a:t>);</a:t>
            </a:r>
          </a:p>
          <a:p>
            <a:pPr marL="0" indent="0">
              <a:buNone/>
            </a:pPr>
            <a:r>
              <a:rPr lang="en-IN" dirty="0" err="1"/>
              <a:t>int</a:t>
            </a:r>
            <a:r>
              <a:rPr lang="en-IN" dirty="0"/>
              <a:t> main()</a:t>
            </a:r>
          </a:p>
          <a:p>
            <a:pPr marL="0" indent="0">
              <a:buNone/>
            </a:pPr>
            <a:r>
              <a:rPr lang="en-IN" dirty="0"/>
              <a:t>  {</a:t>
            </a:r>
          </a:p>
          <a:p>
            <a:pPr marL="0" indent="0">
              <a:buNone/>
            </a:pPr>
            <a:r>
              <a:rPr lang="en-IN" dirty="0"/>
              <a:t>                     </a:t>
            </a:r>
            <a:r>
              <a:rPr lang="en-IN" dirty="0" err="1"/>
              <a:t>int</a:t>
            </a:r>
            <a:r>
              <a:rPr lang="en-IN" dirty="0"/>
              <a:t> </a:t>
            </a:r>
            <a:r>
              <a:rPr lang="en-IN" dirty="0" err="1"/>
              <a:t>arr</a:t>
            </a:r>
            <a:r>
              <a:rPr lang="en-IN" dirty="0"/>
              <a:t>[100],n;</a:t>
            </a:r>
          </a:p>
          <a:p>
            <a:pPr marL="0" indent="0">
              <a:buNone/>
            </a:pPr>
            <a:r>
              <a:rPr lang="en-IN" dirty="0"/>
              <a:t>	</a:t>
            </a:r>
            <a:r>
              <a:rPr lang="en-IN" dirty="0" err="1"/>
              <a:t>int</a:t>
            </a:r>
            <a:r>
              <a:rPr lang="en-IN" dirty="0"/>
              <a:t> </a:t>
            </a:r>
            <a:r>
              <a:rPr lang="en-IN" dirty="0" err="1"/>
              <a:t>i</a:t>
            </a:r>
            <a:r>
              <a:rPr lang="en-IN" dirty="0"/>
              <a:t>;</a:t>
            </a:r>
          </a:p>
          <a:p>
            <a:pPr marL="0" indent="0">
              <a:buNone/>
            </a:pPr>
            <a:r>
              <a:rPr lang="en-IN" dirty="0"/>
              <a:t>	</a:t>
            </a:r>
            <a:r>
              <a:rPr lang="en-IN" dirty="0" err="1"/>
              <a:t>printf</a:t>
            </a:r>
            <a:r>
              <a:rPr lang="en-IN" dirty="0"/>
              <a:t>("\n Enter n:");</a:t>
            </a:r>
          </a:p>
          <a:p>
            <a:pPr marL="0" indent="0">
              <a:buNone/>
            </a:pPr>
            <a:r>
              <a:rPr lang="en-IN" dirty="0"/>
              <a:t>	</a:t>
            </a:r>
            <a:r>
              <a:rPr lang="en-IN" dirty="0" err="1"/>
              <a:t>scanf</a:t>
            </a:r>
            <a:r>
              <a:rPr lang="en-IN" dirty="0"/>
              <a:t>("%</a:t>
            </a:r>
            <a:r>
              <a:rPr lang="en-IN" dirty="0" err="1"/>
              <a:t>d",&amp;n</a:t>
            </a:r>
            <a:r>
              <a:rPr lang="en-IN" dirty="0"/>
              <a:t>);</a:t>
            </a:r>
          </a:p>
          <a:p>
            <a:pPr marL="0" indent="0">
              <a:buNone/>
            </a:pPr>
            <a:r>
              <a:rPr lang="en-IN" dirty="0"/>
              <a:t>	</a:t>
            </a:r>
            <a:r>
              <a:rPr lang="en-IN" dirty="0" err="1"/>
              <a:t>printf</a:t>
            </a:r>
            <a:r>
              <a:rPr lang="en-IN" dirty="0"/>
              <a:t>("\n Enter array elements:");</a:t>
            </a:r>
          </a:p>
          <a:p>
            <a:pPr marL="0" indent="0">
              <a:buNone/>
            </a:pPr>
            <a:r>
              <a:rPr lang="en-IN" dirty="0"/>
              <a:t>	for(</a:t>
            </a:r>
            <a:r>
              <a:rPr lang="en-IN" dirty="0" err="1"/>
              <a:t>i</a:t>
            </a:r>
            <a:r>
              <a:rPr lang="en-IN" dirty="0"/>
              <a:t>=0;i&lt;</a:t>
            </a:r>
            <a:r>
              <a:rPr lang="en-IN" dirty="0" err="1"/>
              <a:t>n;i</a:t>
            </a:r>
            <a:r>
              <a:rPr lang="en-IN" dirty="0"/>
              <a:t>++)</a:t>
            </a:r>
          </a:p>
          <a:p>
            <a:pPr marL="0" indent="0">
              <a:buNone/>
            </a:pPr>
            <a:r>
              <a:rPr lang="en-IN" dirty="0"/>
              <a:t>                    {</a:t>
            </a:r>
          </a:p>
          <a:p>
            <a:pPr marL="0" indent="0">
              <a:buNone/>
            </a:pPr>
            <a:r>
              <a:rPr lang="en-IN" dirty="0"/>
              <a:t>	</a:t>
            </a:r>
            <a:r>
              <a:rPr lang="en-IN" dirty="0" err="1"/>
              <a:t>scanf</a:t>
            </a:r>
            <a:r>
              <a:rPr lang="en-IN" dirty="0"/>
              <a:t>("%d",&amp;</a:t>
            </a:r>
            <a:r>
              <a:rPr lang="en-IN" dirty="0" err="1"/>
              <a:t>arr</a:t>
            </a:r>
            <a:r>
              <a:rPr lang="en-IN" dirty="0"/>
              <a:t>[</a:t>
            </a:r>
            <a:r>
              <a:rPr lang="en-IN" dirty="0" err="1"/>
              <a:t>i</a:t>
            </a:r>
            <a:r>
              <a:rPr lang="en-IN" dirty="0"/>
              <a:t>]);</a:t>
            </a:r>
          </a:p>
          <a:p>
            <a:pPr marL="0" indent="0">
              <a:buNone/>
            </a:pPr>
            <a:r>
              <a:rPr lang="en-IN" dirty="0"/>
              <a:t>                    }</a:t>
            </a:r>
          </a:p>
          <a:p>
            <a:pPr marL="0" indent="0">
              <a:buNone/>
            </a:pPr>
            <a:r>
              <a:rPr lang="en-IN" dirty="0"/>
              <a:t>	</a:t>
            </a:r>
            <a:r>
              <a:rPr lang="en-IN" dirty="0" err="1"/>
              <a:t>printf</a:t>
            </a:r>
            <a:r>
              <a:rPr lang="en-IN" dirty="0"/>
              <a:t>("\n Passing elements by value:");</a:t>
            </a:r>
          </a:p>
          <a:p>
            <a:pPr marL="0" indent="0">
              <a:buNone/>
            </a:pPr>
            <a:r>
              <a:rPr lang="en-IN" dirty="0"/>
              <a:t>	</a:t>
            </a:r>
            <a:r>
              <a:rPr lang="en-IN" dirty="0" smtClean="0"/>
              <a:t>for(</a:t>
            </a:r>
            <a:r>
              <a:rPr lang="en-IN" dirty="0" err="1" smtClean="0"/>
              <a:t>i</a:t>
            </a:r>
            <a:r>
              <a:rPr lang="en-IN" dirty="0" smtClean="0"/>
              <a:t>=0;i&lt;</a:t>
            </a:r>
            <a:r>
              <a:rPr lang="en-IN" dirty="0" err="1" smtClean="0"/>
              <a:t>n;i</a:t>
            </a:r>
            <a:r>
              <a:rPr lang="en-IN" dirty="0"/>
              <a:t>++)</a:t>
            </a:r>
          </a:p>
          <a:p>
            <a:pPr marL="0" indent="0">
              <a:buNone/>
            </a:pPr>
            <a:r>
              <a:rPr lang="en-IN" dirty="0"/>
              <a:t>	{</a:t>
            </a:r>
          </a:p>
          <a:p>
            <a:pPr marL="0" indent="0">
              <a:buNone/>
            </a:pPr>
            <a:r>
              <a:rPr lang="en-IN" dirty="0"/>
              <a:t>	value(</a:t>
            </a:r>
            <a:r>
              <a:rPr lang="en-IN" dirty="0" err="1"/>
              <a:t>arr</a:t>
            </a:r>
            <a:r>
              <a:rPr lang="en-IN" dirty="0"/>
              <a:t>[</a:t>
            </a:r>
            <a:r>
              <a:rPr lang="en-IN" dirty="0" err="1"/>
              <a:t>i</a:t>
            </a:r>
            <a:r>
              <a:rPr lang="en-IN" dirty="0"/>
              <a:t>]);//Passing array value by Call by value</a:t>
            </a:r>
          </a:p>
          <a:p>
            <a:pPr marL="0" indent="0">
              <a:buNone/>
            </a:pPr>
            <a:r>
              <a:rPr lang="en-IN" dirty="0"/>
              <a:t>                      }</a:t>
            </a:r>
          </a:p>
          <a:p>
            <a:pPr marL="0" indent="0">
              <a:buNone/>
            </a:pPr>
            <a:r>
              <a:rPr lang="en-IN" dirty="0"/>
              <a:t>	return 0;</a:t>
            </a:r>
          </a:p>
          <a:p>
            <a:pPr marL="0" indent="0">
              <a:buNone/>
            </a:pPr>
            <a:r>
              <a:rPr lang="en-IN" dirty="0"/>
              <a:t>}</a:t>
            </a:r>
          </a:p>
        </p:txBody>
      </p:sp>
      <p:sp>
        <p:nvSpPr>
          <p:cNvPr id="4" name="Content Placeholder 3"/>
          <p:cNvSpPr>
            <a:spLocks noGrp="1"/>
          </p:cNvSpPr>
          <p:nvPr>
            <p:ph sz="half" idx="2"/>
          </p:nvPr>
        </p:nvSpPr>
        <p:spPr>
          <a:xfrm>
            <a:off x="5638800" y="1285741"/>
            <a:ext cx="3048000" cy="4525963"/>
          </a:xfrm>
        </p:spPr>
        <p:txBody>
          <a:bodyPr>
            <a:normAutofit fontScale="55000" lnSpcReduction="20000"/>
          </a:bodyPr>
          <a:lstStyle/>
          <a:p>
            <a:pPr marL="0" indent="0">
              <a:buNone/>
            </a:pPr>
            <a:endParaRPr lang="en-IN" dirty="0"/>
          </a:p>
          <a:p>
            <a:pPr marL="0" indent="0">
              <a:buNone/>
            </a:pPr>
            <a:r>
              <a:rPr lang="en-IN" dirty="0"/>
              <a:t>void value(</a:t>
            </a:r>
            <a:r>
              <a:rPr lang="en-IN" dirty="0" err="1"/>
              <a:t>int</a:t>
            </a:r>
            <a:r>
              <a:rPr lang="en-IN" dirty="0"/>
              <a:t> u)</a:t>
            </a:r>
          </a:p>
          <a:p>
            <a:pPr marL="0" indent="0">
              <a:buNone/>
            </a:pPr>
            <a:r>
              <a:rPr lang="en-IN" dirty="0"/>
              <a:t>{</a:t>
            </a:r>
          </a:p>
          <a:p>
            <a:pPr marL="0" indent="0">
              <a:buNone/>
            </a:pPr>
            <a:r>
              <a:rPr lang="en-IN" dirty="0"/>
              <a:t>	</a:t>
            </a:r>
            <a:r>
              <a:rPr lang="en-IN" dirty="0" err="1"/>
              <a:t>printf</a:t>
            </a:r>
            <a:r>
              <a:rPr lang="en-IN" dirty="0"/>
              <a:t>("%d ",u);</a:t>
            </a:r>
          </a:p>
          <a:p>
            <a:pPr marL="0" indent="0">
              <a:buNone/>
            </a:pPr>
            <a:r>
              <a:rPr lang="en-IN" dirty="0"/>
              <a:t>}</a:t>
            </a:r>
          </a:p>
          <a:p>
            <a:endParaRPr lang="en-IN" dirty="0"/>
          </a:p>
        </p:txBody>
      </p:sp>
    </p:spTree>
    <p:extLst>
      <p:ext uri="{BB962C8B-B14F-4D97-AF65-F5344CB8AC3E}">
        <p14:creationId xmlns:p14="http://schemas.microsoft.com/office/powerpoint/2010/main" xmlns="" val="29258024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Application Of Array :</a:t>
            </a:r>
            <a:br>
              <a:rPr lang="en-US" dirty="0"/>
            </a:br>
            <a:endParaRPr lang="en-US" dirty="0"/>
          </a:p>
        </p:txBody>
      </p:sp>
      <p:sp>
        <p:nvSpPr>
          <p:cNvPr id="3" name="Content Placeholder 2"/>
          <p:cNvSpPr>
            <a:spLocks noGrp="1"/>
          </p:cNvSpPr>
          <p:nvPr>
            <p:ph idx="1"/>
          </p:nvPr>
        </p:nvSpPr>
        <p:spPr>
          <a:xfrm>
            <a:off x="457200" y="1600200"/>
            <a:ext cx="8458200" cy="4525963"/>
          </a:xfrm>
        </p:spPr>
        <p:txBody>
          <a:bodyPr>
            <a:normAutofit fontScale="92500" lnSpcReduction="10000"/>
          </a:bodyPr>
          <a:lstStyle/>
          <a:p>
            <a:pPr marL="0" indent="0" algn="just">
              <a:spcBef>
                <a:spcPts val="600"/>
              </a:spcBef>
              <a:buNone/>
            </a:pPr>
            <a:r>
              <a:rPr lang="en-US" sz="2400" b="1" dirty="0"/>
              <a:t>Stores Elements of Same Data Type</a:t>
            </a:r>
          </a:p>
          <a:p>
            <a:pPr marL="0" indent="-457200" algn="just">
              <a:spcBef>
                <a:spcPts val="600"/>
              </a:spcBef>
            </a:pPr>
            <a:r>
              <a:rPr lang="en-US" sz="2400" dirty="0"/>
              <a:t>Array is used to store the number of elements that are of same data type.</a:t>
            </a:r>
          </a:p>
          <a:p>
            <a:pPr marL="0" indent="-457200" algn="just">
              <a:spcBef>
                <a:spcPts val="600"/>
              </a:spcBef>
            </a:pPr>
            <a:r>
              <a:rPr lang="en-US" sz="2400" dirty="0" err="1"/>
              <a:t>Eg</a:t>
            </a:r>
            <a:r>
              <a:rPr lang="en-US" sz="2400" dirty="0"/>
              <a:t>: </a:t>
            </a:r>
            <a:r>
              <a:rPr lang="en-US" sz="2400" dirty="0">
                <a:latin typeface="Lucida Console" pitchFamily="49" charset="0"/>
              </a:rPr>
              <a:t>int students[30];</a:t>
            </a:r>
          </a:p>
          <a:p>
            <a:pPr marL="0" indent="-457200" algn="just">
              <a:spcBef>
                <a:spcPts val="600"/>
              </a:spcBef>
            </a:pPr>
            <a:r>
              <a:rPr lang="en-US" sz="2400" dirty="0"/>
              <a:t>array of marks of five subjects for single student. </a:t>
            </a:r>
          </a:p>
          <a:p>
            <a:pPr marL="0" indent="-457200" algn="just">
              <a:spcBef>
                <a:spcPts val="600"/>
              </a:spcBef>
              <a:buNone/>
            </a:pPr>
            <a:r>
              <a:rPr lang="en-US" sz="2400" dirty="0"/>
              <a:t>     </a:t>
            </a:r>
            <a:r>
              <a:rPr lang="en-US" sz="2400" dirty="0">
                <a:latin typeface="Lucida Console" pitchFamily="49" charset="0"/>
              </a:rPr>
              <a:t>float marks[5];</a:t>
            </a:r>
          </a:p>
          <a:p>
            <a:pPr marL="0" indent="-457200" algn="just">
              <a:spcBef>
                <a:spcPts val="600"/>
              </a:spcBef>
            </a:pPr>
            <a:r>
              <a:rPr lang="en-US" sz="2400" dirty="0"/>
              <a:t>array of marks of five subjects for 30 students. </a:t>
            </a:r>
          </a:p>
          <a:p>
            <a:pPr marL="0" indent="-457200" algn="just">
              <a:spcBef>
                <a:spcPts val="600"/>
              </a:spcBef>
              <a:buNone/>
            </a:pPr>
            <a:r>
              <a:rPr lang="en-US" sz="2400" dirty="0"/>
              <a:t>     </a:t>
            </a:r>
            <a:r>
              <a:rPr lang="en-US" sz="2400" dirty="0">
                <a:latin typeface="Lucida Console" pitchFamily="49" charset="0"/>
              </a:rPr>
              <a:t>float marks[30][5]</a:t>
            </a:r>
          </a:p>
          <a:p>
            <a:pPr marL="0" indent="-457200" algn="just">
              <a:spcBef>
                <a:spcPts val="600"/>
              </a:spcBef>
            </a:pPr>
            <a:r>
              <a:rPr lang="en-US" sz="2400" dirty="0"/>
              <a:t>Similarly if we declare the character array then it can hold only character. </a:t>
            </a:r>
          </a:p>
          <a:p>
            <a:pPr marL="0" indent="-457200" algn="just">
              <a:spcBef>
                <a:spcPts val="600"/>
              </a:spcBef>
            </a:pPr>
            <a:r>
              <a:rPr lang="en-US" sz="2400" dirty="0"/>
              <a:t>So in short character array can store character variables while floating array stores only floating numbers.</a:t>
            </a:r>
          </a:p>
        </p:txBody>
      </p:sp>
    </p:spTree>
    <p:extLst>
      <p:ext uri="{BB962C8B-B14F-4D97-AF65-F5344CB8AC3E}">
        <p14:creationId xmlns:p14="http://schemas.microsoft.com/office/powerpoint/2010/main" xmlns="" val="37487835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457200" algn="just">
              <a:lnSpc>
                <a:spcPct val="110000"/>
              </a:lnSpc>
              <a:spcBef>
                <a:spcPts val="600"/>
              </a:spcBef>
              <a:buNone/>
            </a:pPr>
            <a:r>
              <a:rPr lang="en-US" sz="2400" b="1" dirty="0"/>
              <a:t>Array Used for Maintaining multiple variable names using single name</a:t>
            </a:r>
          </a:p>
          <a:p>
            <a:pPr marL="0" indent="-457200" algn="just">
              <a:lnSpc>
                <a:spcPct val="110000"/>
              </a:lnSpc>
              <a:spcBef>
                <a:spcPts val="600"/>
              </a:spcBef>
              <a:buNone/>
            </a:pPr>
            <a:r>
              <a:rPr lang="en-US" sz="2400" dirty="0"/>
              <a:t>Suppose we need to store 5 roll numbers of students then without declaration of array we need to declare following -</a:t>
            </a:r>
          </a:p>
          <a:p>
            <a:pPr marL="0" indent="-457200" algn="just">
              <a:lnSpc>
                <a:spcPct val="110000"/>
              </a:lnSpc>
              <a:spcBef>
                <a:spcPts val="600"/>
              </a:spcBef>
              <a:buNone/>
            </a:pPr>
            <a:r>
              <a:rPr lang="en-US" sz="2400" dirty="0"/>
              <a:t>int roll1,roll2,roll3,roll4,roll5;</a:t>
            </a:r>
          </a:p>
          <a:p>
            <a:pPr marL="457200" indent="-457200" algn="just">
              <a:lnSpc>
                <a:spcPct val="110000"/>
              </a:lnSpc>
              <a:spcBef>
                <a:spcPts val="600"/>
              </a:spcBef>
              <a:buAutoNum type="arabicPeriod"/>
            </a:pPr>
            <a:r>
              <a:rPr lang="en-US" sz="2400" dirty="0"/>
              <a:t>Now in order to get roll number of first student we need to access  roll1.</a:t>
            </a:r>
          </a:p>
          <a:p>
            <a:pPr marL="457200" indent="-457200" algn="just">
              <a:lnSpc>
                <a:spcPct val="110000"/>
              </a:lnSpc>
              <a:spcBef>
                <a:spcPts val="600"/>
              </a:spcBef>
              <a:buAutoNum type="arabicPeriod"/>
            </a:pPr>
            <a:r>
              <a:rPr lang="en-US" sz="2400" dirty="0"/>
              <a:t>Guess if we need to store roll numbers of 100 students then what will be the procedure.</a:t>
            </a:r>
          </a:p>
          <a:p>
            <a:pPr marL="457200" indent="-457200" algn="just">
              <a:lnSpc>
                <a:spcPct val="110000"/>
              </a:lnSpc>
              <a:spcBef>
                <a:spcPts val="600"/>
              </a:spcBef>
              <a:buAutoNum type="arabicPeriod"/>
            </a:pPr>
            <a:r>
              <a:rPr lang="en-US" sz="2400" dirty="0"/>
              <a:t>Maintaining all the variables and remembering all these things is very difficult.</a:t>
            </a:r>
          </a:p>
          <a:p>
            <a:pPr indent="-457200" algn="just">
              <a:lnSpc>
                <a:spcPct val="110000"/>
              </a:lnSpc>
              <a:spcBef>
                <a:spcPts val="600"/>
              </a:spcBef>
              <a:buFont typeface="Wingdings" pitchFamily="2" charset="2"/>
              <a:buChar char="Ø"/>
            </a:pPr>
            <a:r>
              <a:rPr lang="en-US" sz="2400" dirty="0"/>
              <a:t>So we are using array which can store multiple values and we have to remember just single variable name.</a:t>
            </a:r>
          </a:p>
        </p:txBody>
      </p:sp>
    </p:spTree>
    <p:extLst>
      <p:ext uri="{BB962C8B-B14F-4D97-AF65-F5344CB8AC3E}">
        <p14:creationId xmlns:p14="http://schemas.microsoft.com/office/powerpoint/2010/main" xmlns="" val="12586468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Searching in Arrays</a:t>
            </a:r>
          </a:p>
        </p:txBody>
      </p:sp>
      <p:sp>
        <p:nvSpPr>
          <p:cNvPr id="6" name="Content Placeholder 5"/>
          <p:cNvSpPr>
            <a:spLocks noGrp="1"/>
          </p:cNvSpPr>
          <p:nvPr>
            <p:ph idx="1"/>
          </p:nvPr>
        </p:nvSpPr>
        <p:spPr/>
        <p:txBody>
          <a:bodyPr/>
          <a:lstStyle/>
          <a:p>
            <a:r>
              <a:rPr lang="en-US" dirty="0"/>
              <a:t>The process of finding a particular element of an array is called searching.</a:t>
            </a:r>
          </a:p>
          <a:p>
            <a:r>
              <a:rPr lang="en-US" dirty="0"/>
              <a:t>Search an array for a </a:t>
            </a:r>
            <a:r>
              <a:rPr lang="en-US" i="1" dirty="0"/>
              <a:t>key </a:t>
            </a:r>
            <a:r>
              <a:rPr lang="en-US" dirty="0"/>
              <a:t>value.</a:t>
            </a:r>
          </a:p>
          <a:p>
            <a:r>
              <a:rPr lang="en-US" dirty="0"/>
              <a:t>Two searching techniques:</a:t>
            </a:r>
          </a:p>
          <a:p>
            <a:pPr lvl="1"/>
            <a:r>
              <a:rPr lang="en-US" dirty="0"/>
              <a:t>Linear search</a:t>
            </a:r>
          </a:p>
          <a:p>
            <a:pPr lvl="1"/>
            <a:r>
              <a:rPr lang="en-US" dirty="0"/>
              <a:t>Binary search</a:t>
            </a:r>
          </a:p>
          <a:p>
            <a:endParaRPr lang="en-IN" dirty="0"/>
          </a:p>
        </p:txBody>
      </p:sp>
    </p:spTree>
    <p:extLst>
      <p:ext uri="{BB962C8B-B14F-4D97-AF65-F5344CB8AC3E}">
        <p14:creationId xmlns:p14="http://schemas.microsoft.com/office/powerpoint/2010/main" xmlns="" val="21027761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Linear search</a:t>
            </a:r>
          </a:p>
        </p:txBody>
      </p:sp>
      <p:sp>
        <p:nvSpPr>
          <p:cNvPr id="2" name="Content Placeholder 1"/>
          <p:cNvSpPr>
            <a:spLocks noGrp="1"/>
          </p:cNvSpPr>
          <p:nvPr>
            <p:ph idx="1"/>
          </p:nvPr>
        </p:nvSpPr>
        <p:spPr>
          <a:xfrm>
            <a:off x="457200" y="1600200"/>
            <a:ext cx="8229600" cy="4565104"/>
          </a:xfrm>
        </p:spPr>
        <p:txBody>
          <a:bodyPr>
            <a:normAutofit fontScale="92500" lnSpcReduction="10000"/>
          </a:bodyPr>
          <a:lstStyle/>
          <a:p>
            <a:r>
              <a:rPr lang="en-US" dirty="0">
                <a:solidFill>
                  <a:schemeClr val="accent1"/>
                </a:solidFill>
              </a:rPr>
              <a:t>Linear search</a:t>
            </a:r>
          </a:p>
          <a:p>
            <a:pPr lvl="1"/>
            <a:r>
              <a:rPr lang="en-US" dirty="0">
                <a:solidFill>
                  <a:schemeClr val="accent1"/>
                </a:solidFill>
              </a:rPr>
              <a:t>Simple </a:t>
            </a:r>
          </a:p>
          <a:p>
            <a:pPr lvl="1"/>
            <a:r>
              <a:rPr lang="en-US" dirty="0">
                <a:solidFill>
                  <a:schemeClr val="accent1"/>
                </a:solidFill>
              </a:rPr>
              <a:t>Compare each element of array with key value</a:t>
            </a:r>
          </a:p>
          <a:p>
            <a:pPr lvl="1"/>
            <a:r>
              <a:rPr lang="en-US" dirty="0">
                <a:solidFill>
                  <a:schemeClr val="accent1"/>
                </a:solidFill>
              </a:rPr>
              <a:t>Useful for small and unsorted arrays</a:t>
            </a:r>
          </a:p>
          <a:p>
            <a:r>
              <a:rPr lang="en-IN" dirty="0"/>
              <a:t>It simply examines each element sequentially, starting with the first element, until it finds the key element or it reaches the end of the array.</a:t>
            </a:r>
          </a:p>
          <a:p>
            <a:pPr>
              <a:buNone/>
            </a:pPr>
            <a:r>
              <a:rPr lang="en-IN" dirty="0"/>
              <a:t>	Example: If you were looking for someone on a moving passenger train, you would use a sequential search.</a:t>
            </a:r>
          </a:p>
          <a:p>
            <a:pPr lvl="1"/>
            <a:endParaRPr lang="en-US" dirty="0">
              <a:solidFill>
                <a:schemeClr val="accent1"/>
              </a:solidFill>
            </a:endParaRPr>
          </a:p>
        </p:txBody>
      </p:sp>
    </p:spTree>
    <p:extLst>
      <p:ext uri="{BB962C8B-B14F-4D97-AF65-F5344CB8AC3E}">
        <p14:creationId xmlns:p14="http://schemas.microsoft.com/office/powerpoint/2010/main" xmlns="" val="1141847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382000" cy="944562"/>
          </a:xfrm>
        </p:spPr>
        <p:txBody>
          <a:bodyPr>
            <a:normAutofit/>
          </a:bodyPr>
          <a:lstStyle/>
          <a:p>
            <a:r>
              <a:rPr lang="en-IN" sz="2400" dirty="0"/>
              <a:t>Program example-WAP to implement linear search in 1D array element</a:t>
            </a:r>
          </a:p>
        </p:txBody>
      </p:sp>
      <p:sp>
        <p:nvSpPr>
          <p:cNvPr id="3" name="Content Placeholder 2"/>
          <p:cNvSpPr>
            <a:spLocks noGrp="1"/>
          </p:cNvSpPr>
          <p:nvPr>
            <p:ph sz="half" idx="1"/>
          </p:nvPr>
        </p:nvSpPr>
        <p:spPr>
          <a:xfrm>
            <a:off x="457200" y="868362"/>
            <a:ext cx="4038600" cy="5684838"/>
          </a:xfrm>
        </p:spPr>
        <p:txBody>
          <a:bodyPr>
            <a:normAutofit fontScale="47500" lnSpcReduction="20000"/>
          </a:bodyPr>
          <a:lstStyle/>
          <a:p>
            <a:pPr marL="0" indent="0">
              <a:buNone/>
            </a:pPr>
            <a:r>
              <a:rPr lang="en-IN" sz="2900" dirty="0"/>
              <a:t>#include &lt;</a:t>
            </a:r>
            <a:r>
              <a:rPr lang="en-IN" sz="2900" dirty="0" err="1"/>
              <a:t>stdio.h</a:t>
            </a:r>
            <a:r>
              <a:rPr lang="en-IN" sz="2900" dirty="0"/>
              <a:t>&gt;</a:t>
            </a:r>
          </a:p>
          <a:p>
            <a:pPr marL="0" indent="0">
              <a:buNone/>
            </a:pPr>
            <a:r>
              <a:rPr lang="en-IN" sz="2900" dirty="0" err="1"/>
              <a:t>int</a:t>
            </a:r>
            <a:r>
              <a:rPr lang="en-IN" sz="2900" dirty="0"/>
              <a:t> main()</a:t>
            </a:r>
          </a:p>
          <a:p>
            <a:pPr marL="0" indent="0">
              <a:buNone/>
            </a:pPr>
            <a:r>
              <a:rPr lang="en-IN" sz="2900" dirty="0"/>
              <a:t>{</a:t>
            </a:r>
          </a:p>
          <a:p>
            <a:pPr marL="0" indent="0">
              <a:buNone/>
            </a:pPr>
            <a:r>
              <a:rPr lang="en-IN" sz="2900" dirty="0"/>
              <a:t>   </a:t>
            </a:r>
            <a:r>
              <a:rPr lang="en-IN" sz="2900" dirty="0" err="1"/>
              <a:t>int</a:t>
            </a:r>
            <a:r>
              <a:rPr lang="en-IN" sz="2900" dirty="0"/>
              <a:t> a[50];</a:t>
            </a:r>
          </a:p>
          <a:p>
            <a:pPr marL="0" indent="0">
              <a:buNone/>
            </a:pPr>
            <a:r>
              <a:rPr lang="en-IN" sz="2900" dirty="0"/>
              <a:t>   </a:t>
            </a:r>
            <a:r>
              <a:rPr lang="en-IN" sz="2900" dirty="0" err="1"/>
              <a:t>int</a:t>
            </a:r>
            <a:r>
              <a:rPr lang="en-IN" sz="2900" dirty="0"/>
              <a:t> </a:t>
            </a:r>
            <a:r>
              <a:rPr lang="en-IN" sz="2900" dirty="0" err="1"/>
              <a:t>i</a:t>
            </a:r>
            <a:r>
              <a:rPr lang="en-IN" sz="2900" dirty="0"/>
              <a:t>, </a:t>
            </a:r>
            <a:r>
              <a:rPr lang="en-IN" sz="2900" dirty="0" err="1"/>
              <a:t>loc</a:t>
            </a:r>
            <a:r>
              <a:rPr lang="en-IN" sz="2900" dirty="0"/>
              <a:t> = -1, </a:t>
            </a:r>
            <a:r>
              <a:rPr lang="en-IN" sz="2900" dirty="0" err="1"/>
              <a:t>key,n</a:t>
            </a:r>
            <a:r>
              <a:rPr lang="en-IN" sz="2900" dirty="0"/>
              <a:t>;</a:t>
            </a:r>
          </a:p>
          <a:p>
            <a:pPr marL="0" indent="0">
              <a:buNone/>
            </a:pPr>
            <a:r>
              <a:rPr lang="en-IN" sz="2900" dirty="0"/>
              <a:t>   </a:t>
            </a:r>
            <a:r>
              <a:rPr lang="en-IN" sz="2900" dirty="0" err="1"/>
              <a:t>printf</a:t>
            </a:r>
            <a:r>
              <a:rPr lang="en-IN" sz="2900" dirty="0"/>
              <a:t>("\n Enter value of n:");</a:t>
            </a:r>
          </a:p>
          <a:p>
            <a:pPr marL="0" indent="0">
              <a:buNone/>
            </a:pPr>
            <a:r>
              <a:rPr lang="en-IN" sz="2900" dirty="0"/>
              <a:t>   </a:t>
            </a:r>
            <a:r>
              <a:rPr lang="en-IN" sz="2900" dirty="0" err="1"/>
              <a:t>scanf</a:t>
            </a:r>
            <a:r>
              <a:rPr lang="en-IN" sz="2900" dirty="0"/>
              <a:t>("%</a:t>
            </a:r>
            <a:r>
              <a:rPr lang="en-IN" sz="2900" dirty="0" err="1"/>
              <a:t>d",&amp;n</a:t>
            </a:r>
            <a:r>
              <a:rPr lang="en-IN" sz="2900" dirty="0"/>
              <a:t>);</a:t>
            </a:r>
          </a:p>
          <a:p>
            <a:pPr marL="0" indent="0">
              <a:buNone/>
            </a:pPr>
            <a:r>
              <a:rPr lang="en-IN" sz="2900" dirty="0"/>
              <a:t>   </a:t>
            </a:r>
            <a:r>
              <a:rPr lang="en-IN" sz="2900" dirty="0" err="1"/>
              <a:t>printf</a:t>
            </a:r>
            <a:r>
              <a:rPr lang="en-IN" sz="2900" dirty="0"/>
              <a:t>("\n Enter the elements:");</a:t>
            </a:r>
          </a:p>
          <a:p>
            <a:pPr marL="0" indent="0">
              <a:buNone/>
            </a:pPr>
            <a:r>
              <a:rPr lang="en-IN" sz="2900" dirty="0"/>
              <a:t> </a:t>
            </a:r>
          </a:p>
          <a:p>
            <a:pPr marL="0" indent="0">
              <a:buNone/>
            </a:pPr>
            <a:r>
              <a:rPr lang="en-IN" sz="2900" dirty="0"/>
              <a:t>   for(</a:t>
            </a:r>
            <a:r>
              <a:rPr lang="en-IN" sz="2900" dirty="0" err="1"/>
              <a:t>i</a:t>
            </a:r>
            <a:r>
              <a:rPr lang="en-IN" sz="2900" dirty="0"/>
              <a:t>=0;i&lt;</a:t>
            </a:r>
            <a:r>
              <a:rPr lang="en-IN" sz="2900" dirty="0" err="1"/>
              <a:t>n;i</a:t>
            </a:r>
            <a:r>
              <a:rPr lang="en-IN" sz="2900" dirty="0"/>
              <a:t>++)</a:t>
            </a:r>
          </a:p>
          <a:p>
            <a:pPr marL="0" indent="0">
              <a:buNone/>
            </a:pPr>
            <a:r>
              <a:rPr lang="en-IN" sz="2900" dirty="0"/>
              <a:t>   {</a:t>
            </a:r>
          </a:p>
          <a:p>
            <a:pPr marL="0" indent="0">
              <a:buNone/>
            </a:pPr>
            <a:r>
              <a:rPr lang="en-IN" sz="2900" dirty="0"/>
              <a:t>   	</a:t>
            </a:r>
            <a:r>
              <a:rPr lang="en-IN" sz="2900" dirty="0" err="1"/>
              <a:t>scanf</a:t>
            </a:r>
            <a:r>
              <a:rPr lang="en-IN" sz="2900" dirty="0"/>
              <a:t>("%</a:t>
            </a:r>
            <a:r>
              <a:rPr lang="en-IN" sz="2900" dirty="0" err="1"/>
              <a:t>d",&amp;a</a:t>
            </a:r>
            <a:r>
              <a:rPr lang="en-IN" sz="2900" dirty="0"/>
              <a:t>[</a:t>
            </a:r>
            <a:r>
              <a:rPr lang="en-IN" sz="2900" dirty="0" err="1"/>
              <a:t>i</a:t>
            </a:r>
            <a:r>
              <a:rPr lang="en-IN" sz="2900" dirty="0"/>
              <a:t>]);</a:t>
            </a:r>
          </a:p>
          <a:p>
            <a:pPr marL="0" indent="0">
              <a:buNone/>
            </a:pPr>
            <a:r>
              <a:rPr lang="en-IN" sz="2900" dirty="0"/>
              <a:t>   }</a:t>
            </a:r>
          </a:p>
          <a:p>
            <a:pPr marL="0" indent="0">
              <a:buNone/>
            </a:pPr>
            <a:r>
              <a:rPr lang="en-IN" sz="2900" dirty="0"/>
              <a:t>   </a:t>
            </a:r>
            <a:r>
              <a:rPr lang="en-IN" sz="2900" dirty="0" err="1"/>
              <a:t>printf</a:t>
            </a:r>
            <a:r>
              <a:rPr lang="en-IN" sz="2900" dirty="0"/>
              <a:t>("Enter integer value to search in array:");</a:t>
            </a:r>
          </a:p>
          <a:p>
            <a:pPr marL="0" indent="0">
              <a:buNone/>
            </a:pPr>
            <a:r>
              <a:rPr lang="en-IN" sz="2900" dirty="0"/>
              <a:t>   </a:t>
            </a:r>
            <a:r>
              <a:rPr lang="en-IN" sz="2900" dirty="0" err="1"/>
              <a:t>scanf</a:t>
            </a:r>
            <a:r>
              <a:rPr lang="en-IN" sz="2900" dirty="0"/>
              <a:t>( "%d", &amp;key );</a:t>
            </a:r>
          </a:p>
          <a:p>
            <a:pPr marL="0" indent="0">
              <a:buNone/>
            </a:pPr>
            <a:r>
              <a:rPr lang="en-IN" sz="2900" dirty="0"/>
              <a:t>   // attempt to locate </a:t>
            </a:r>
            <a:r>
              <a:rPr lang="en-IN" sz="2900" dirty="0" err="1"/>
              <a:t>searchKey</a:t>
            </a:r>
            <a:r>
              <a:rPr lang="en-IN" sz="2900" dirty="0"/>
              <a:t> in array a</a:t>
            </a:r>
          </a:p>
          <a:p>
            <a:pPr marL="0" indent="0">
              <a:buNone/>
            </a:pPr>
            <a:r>
              <a:rPr lang="en-IN" sz="2900" dirty="0"/>
              <a:t>   for ( </a:t>
            </a:r>
            <a:r>
              <a:rPr lang="en-IN" sz="2900" dirty="0" err="1"/>
              <a:t>i</a:t>
            </a:r>
            <a:r>
              <a:rPr lang="en-IN" sz="2900" dirty="0"/>
              <a:t> = 0; </a:t>
            </a:r>
            <a:r>
              <a:rPr lang="en-IN" sz="2900" dirty="0" err="1"/>
              <a:t>i</a:t>
            </a:r>
            <a:r>
              <a:rPr lang="en-IN" sz="2900" dirty="0"/>
              <a:t> &lt; n; </a:t>
            </a:r>
            <a:r>
              <a:rPr lang="en-IN" sz="2900" dirty="0" err="1"/>
              <a:t>i</a:t>
            </a:r>
            <a:r>
              <a:rPr lang="en-IN" sz="2900" dirty="0"/>
              <a:t>++ )</a:t>
            </a:r>
          </a:p>
          <a:p>
            <a:pPr marL="0" indent="0">
              <a:buNone/>
            </a:pPr>
            <a:r>
              <a:rPr lang="en-IN" sz="2900" dirty="0"/>
              <a:t>   {</a:t>
            </a:r>
          </a:p>
          <a:p>
            <a:pPr marL="0" indent="0">
              <a:buNone/>
            </a:pPr>
            <a:r>
              <a:rPr lang="en-IN" sz="2900" dirty="0"/>
              <a:t>    if ( a[</a:t>
            </a:r>
            <a:r>
              <a:rPr lang="en-IN" sz="2900" dirty="0" err="1"/>
              <a:t>i</a:t>
            </a:r>
            <a:r>
              <a:rPr lang="en-IN" sz="2900" dirty="0"/>
              <a:t>] == key )</a:t>
            </a:r>
          </a:p>
          <a:p>
            <a:pPr marL="0" indent="0">
              <a:buNone/>
            </a:pPr>
            <a:r>
              <a:rPr lang="en-IN" sz="2900" dirty="0"/>
              <a:t>    {</a:t>
            </a:r>
          </a:p>
          <a:p>
            <a:pPr marL="0" indent="0">
              <a:buNone/>
            </a:pPr>
            <a:r>
              <a:rPr lang="en-IN" sz="2900" dirty="0"/>
              <a:t>     </a:t>
            </a:r>
            <a:r>
              <a:rPr lang="en-IN" sz="2900" dirty="0" err="1"/>
              <a:t>loc</a:t>
            </a:r>
            <a:r>
              <a:rPr lang="en-IN" sz="2900" dirty="0"/>
              <a:t> = </a:t>
            </a:r>
            <a:r>
              <a:rPr lang="en-IN" sz="2900" dirty="0" err="1"/>
              <a:t>i</a:t>
            </a:r>
            <a:r>
              <a:rPr lang="en-IN" sz="2900" dirty="0"/>
              <a:t>; // location of key is stored</a:t>
            </a:r>
          </a:p>
          <a:p>
            <a:pPr marL="0" indent="0">
              <a:buNone/>
            </a:pPr>
            <a:r>
              <a:rPr lang="en-IN" sz="2900" dirty="0"/>
              <a:t>     break;</a:t>
            </a:r>
          </a:p>
          <a:p>
            <a:pPr marL="0" indent="0">
              <a:buNone/>
            </a:pPr>
            <a:r>
              <a:rPr lang="en-IN" sz="2900" dirty="0"/>
              <a:t>    } // end if</a:t>
            </a:r>
          </a:p>
          <a:p>
            <a:pPr marL="0" indent="0">
              <a:buNone/>
            </a:pPr>
            <a:r>
              <a:rPr lang="en-IN" sz="2900" dirty="0"/>
              <a:t>   } // end for</a:t>
            </a:r>
          </a:p>
          <a:p>
            <a:pPr marL="0" indent="0">
              <a:buNone/>
            </a:pPr>
            <a:r>
              <a:rPr lang="en-IN" sz="2900" dirty="0"/>
              <a:t> </a:t>
            </a:r>
          </a:p>
          <a:p>
            <a:endParaRPr lang="en-IN" dirty="0"/>
          </a:p>
        </p:txBody>
      </p:sp>
      <p:sp>
        <p:nvSpPr>
          <p:cNvPr id="4" name="Content Placeholder 3"/>
          <p:cNvSpPr>
            <a:spLocks noGrp="1"/>
          </p:cNvSpPr>
          <p:nvPr>
            <p:ph sz="half" idx="2"/>
          </p:nvPr>
        </p:nvSpPr>
        <p:spPr>
          <a:xfrm>
            <a:off x="4648200" y="868362"/>
            <a:ext cx="4038600" cy="5989638"/>
          </a:xfrm>
        </p:spPr>
        <p:txBody>
          <a:bodyPr>
            <a:normAutofit fontScale="47500" lnSpcReduction="20000"/>
          </a:bodyPr>
          <a:lstStyle/>
          <a:p>
            <a:pPr marL="0" indent="0">
              <a:buNone/>
            </a:pPr>
            <a:r>
              <a:rPr lang="en-IN" sz="3400" dirty="0"/>
              <a:t> if(</a:t>
            </a:r>
            <a:r>
              <a:rPr lang="en-IN" sz="3400" dirty="0" err="1"/>
              <a:t>loc</a:t>
            </a:r>
            <a:r>
              <a:rPr lang="en-IN" sz="3400" dirty="0"/>
              <a:t>!= -1)</a:t>
            </a:r>
          </a:p>
          <a:p>
            <a:pPr marL="0" indent="0">
              <a:buNone/>
            </a:pPr>
            <a:r>
              <a:rPr lang="en-IN" sz="3400" dirty="0"/>
              <a:t>   {</a:t>
            </a:r>
          </a:p>
          <a:p>
            <a:pPr marL="0" indent="0">
              <a:buNone/>
            </a:pPr>
            <a:r>
              <a:rPr lang="en-IN" sz="3400" dirty="0"/>
              <a:t>     </a:t>
            </a:r>
            <a:r>
              <a:rPr lang="en-IN" sz="3400" dirty="0" err="1"/>
              <a:t>printf</a:t>
            </a:r>
            <a:r>
              <a:rPr lang="en-IN" sz="3400" dirty="0"/>
              <a:t>("Element found at %d",loc+1);</a:t>
            </a:r>
          </a:p>
          <a:p>
            <a:pPr marL="0" indent="0">
              <a:buNone/>
            </a:pPr>
            <a:r>
              <a:rPr lang="en-IN" sz="3400" dirty="0"/>
              <a:t>   }</a:t>
            </a:r>
          </a:p>
          <a:p>
            <a:pPr marL="0" indent="0">
              <a:buNone/>
            </a:pPr>
            <a:r>
              <a:rPr lang="en-IN" sz="3400" dirty="0"/>
              <a:t>   else</a:t>
            </a:r>
          </a:p>
          <a:p>
            <a:pPr marL="0" indent="0">
              <a:buNone/>
            </a:pPr>
            <a:r>
              <a:rPr lang="en-IN" sz="3400" dirty="0"/>
              <a:t>   {</a:t>
            </a:r>
          </a:p>
          <a:p>
            <a:pPr marL="0" indent="0">
              <a:buNone/>
            </a:pPr>
            <a:r>
              <a:rPr lang="en-IN" sz="3400" dirty="0"/>
              <a:t>     </a:t>
            </a:r>
            <a:r>
              <a:rPr lang="en-IN" sz="3400" dirty="0" err="1"/>
              <a:t>printf</a:t>
            </a:r>
            <a:r>
              <a:rPr lang="en-IN" sz="3400" dirty="0"/>
              <a:t>("Element not found");</a:t>
            </a:r>
          </a:p>
          <a:p>
            <a:pPr marL="0" indent="0">
              <a:buNone/>
            </a:pPr>
            <a:r>
              <a:rPr lang="en-IN" sz="3400" dirty="0"/>
              <a:t>   }</a:t>
            </a:r>
          </a:p>
          <a:p>
            <a:pPr marL="0" indent="0">
              <a:buNone/>
            </a:pPr>
            <a:r>
              <a:rPr lang="en-IN" sz="3400" dirty="0"/>
              <a:t>} // end main</a:t>
            </a:r>
          </a:p>
          <a:p>
            <a:r>
              <a:rPr lang="en-IN" sz="1400" dirty="0"/>
              <a:t> </a:t>
            </a:r>
          </a:p>
        </p:txBody>
      </p:sp>
    </p:spTree>
    <p:extLst>
      <p:ext uri="{BB962C8B-B14F-4D97-AF65-F5344CB8AC3E}">
        <p14:creationId xmlns:p14="http://schemas.microsoft.com/office/powerpoint/2010/main" xmlns="" val="20470617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Binary search</a:t>
            </a:r>
          </a:p>
        </p:txBody>
      </p:sp>
      <p:sp>
        <p:nvSpPr>
          <p:cNvPr id="2" name="Content Placeholder 1"/>
          <p:cNvSpPr>
            <a:spLocks noGrp="1"/>
          </p:cNvSpPr>
          <p:nvPr>
            <p:ph idx="1"/>
          </p:nvPr>
        </p:nvSpPr>
        <p:spPr>
          <a:xfrm>
            <a:off x="457200" y="1600200"/>
            <a:ext cx="8229600" cy="4565104"/>
          </a:xfrm>
        </p:spPr>
        <p:txBody>
          <a:bodyPr>
            <a:normAutofit lnSpcReduction="10000"/>
          </a:bodyPr>
          <a:lstStyle/>
          <a:p>
            <a:r>
              <a:rPr lang="en-US" dirty="0">
                <a:solidFill>
                  <a:schemeClr val="accent1"/>
                </a:solidFill>
              </a:rPr>
              <a:t>Binary search </a:t>
            </a:r>
          </a:p>
          <a:p>
            <a:pPr lvl="1"/>
            <a:r>
              <a:rPr lang="en-US" dirty="0">
                <a:solidFill>
                  <a:schemeClr val="accent1"/>
                </a:solidFill>
              </a:rPr>
              <a:t>Applicable for </a:t>
            </a:r>
            <a:r>
              <a:rPr lang="en-US" b="1" dirty="0">
                <a:solidFill>
                  <a:schemeClr val="tx2"/>
                </a:solidFill>
              </a:rPr>
              <a:t>sorted</a:t>
            </a:r>
            <a:r>
              <a:rPr lang="en-US" dirty="0">
                <a:solidFill>
                  <a:schemeClr val="accent1"/>
                </a:solidFill>
              </a:rPr>
              <a:t> arrays</a:t>
            </a:r>
          </a:p>
          <a:p>
            <a:r>
              <a:rPr lang="en-US" dirty="0"/>
              <a:t>The algorithm locates the </a:t>
            </a:r>
            <a:r>
              <a:rPr lang="en-US" b="1" dirty="0"/>
              <a:t>middle</a:t>
            </a:r>
            <a:r>
              <a:rPr lang="en-US" dirty="0"/>
              <a:t> element of the array and compares it to the key value.</a:t>
            </a:r>
            <a:endParaRPr lang="en-US" dirty="0">
              <a:solidFill>
                <a:schemeClr val="accent1"/>
              </a:solidFill>
            </a:endParaRPr>
          </a:p>
          <a:p>
            <a:pPr lvl="1"/>
            <a:r>
              <a:rPr lang="en-US" dirty="0">
                <a:solidFill>
                  <a:schemeClr val="accent1"/>
                </a:solidFill>
              </a:rPr>
              <a:t>Compares </a:t>
            </a:r>
            <a:r>
              <a:rPr lang="en-US" sz="2000" dirty="0">
                <a:solidFill>
                  <a:schemeClr val="accent1"/>
                </a:solidFill>
                <a:latin typeface="Lucida Console" pitchFamily="49" charset="0"/>
              </a:rPr>
              <a:t>middle</a:t>
            </a:r>
            <a:r>
              <a:rPr lang="en-US" dirty="0">
                <a:solidFill>
                  <a:schemeClr val="accent1"/>
                </a:solidFill>
              </a:rPr>
              <a:t> element with the </a:t>
            </a:r>
            <a:r>
              <a:rPr lang="en-US" sz="2000" dirty="0">
                <a:solidFill>
                  <a:schemeClr val="accent1"/>
                </a:solidFill>
                <a:latin typeface="Lucida Console" pitchFamily="49" charset="0"/>
              </a:rPr>
              <a:t>key</a:t>
            </a:r>
            <a:endParaRPr lang="en-US" dirty="0">
              <a:solidFill>
                <a:schemeClr val="accent1"/>
              </a:solidFill>
              <a:latin typeface="Lucida Console" pitchFamily="49" charset="0"/>
            </a:endParaRPr>
          </a:p>
          <a:p>
            <a:pPr lvl="2"/>
            <a:r>
              <a:rPr lang="en-US" dirty="0">
                <a:solidFill>
                  <a:schemeClr val="accent1"/>
                </a:solidFill>
              </a:rPr>
              <a:t>If equal, match found</a:t>
            </a:r>
          </a:p>
          <a:p>
            <a:pPr lvl="2"/>
            <a:r>
              <a:rPr lang="en-US" dirty="0">
                <a:solidFill>
                  <a:schemeClr val="accent1"/>
                </a:solidFill>
              </a:rPr>
              <a:t>If </a:t>
            </a:r>
            <a:r>
              <a:rPr lang="en-US" sz="1800" dirty="0">
                <a:solidFill>
                  <a:schemeClr val="accent1"/>
                </a:solidFill>
                <a:latin typeface="Lucida Console" pitchFamily="49" charset="0"/>
              </a:rPr>
              <a:t>key &lt; middle</a:t>
            </a:r>
            <a:r>
              <a:rPr lang="en-US" dirty="0">
                <a:solidFill>
                  <a:schemeClr val="accent1"/>
                </a:solidFill>
              </a:rPr>
              <a:t>, looks in left half of </a:t>
            </a:r>
            <a:r>
              <a:rPr lang="en-US" sz="1800" dirty="0">
                <a:solidFill>
                  <a:schemeClr val="accent1"/>
                </a:solidFill>
                <a:latin typeface="Lucida Console" pitchFamily="49" charset="0"/>
              </a:rPr>
              <a:t>middle</a:t>
            </a:r>
            <a:endParaRPr lang="en-US" sz="1800" dirty="0">
              <a:solidFill>
                <a:schemeClr val="accent1"/>
              </a:solidFill>
            </a:endParaRPr>
          </a:p>
          <a:p>
            <a:pPr lvl="2"/>
            <a:r>
              <a:rPr lang="en-US" dirty="0">
                <a:solidFill>
                  <a:schemeClr val="accent1"/>
                </a:solidFill>
              </a:rPr>
              <a:t>If </a:t>
            </a:r>
            <a:r>
              <a:rPr lang="en-US" sz="1800" dirty="0">
                <a:solidFill>
                  <a:schemeClr val="accent1"/>
                </a:solidFill>
                <a:latin typeface="Lucida Console" pitchFamily="49" charset="0"/>
              </a:rPr>
              <a:t>key &gt; middle</a:t>
            </a:r>
            <a:r>
              <a:rPr lang="en-US" dirty="0">
                <a:solidFill>
                  <a:schemeClr val="accent1"/>
                </a:solidFill>
              </a:rPr>
              <a:t>, looks in right half of </a:t>
            </a:r>
            <a:r>
              <a:rPr lang="en-US" sz="1800" dirty="0">
                <a:solidFill>
                  <a:schemeClr val="accent1"/>
                </a:solidFill>
                <a:latin typeface="Lucida Console" pitchFamily="49" charset="0"/>
              </a:rPr>
              <a:t>middle</a:t>
            </a:r>
            <a:endParaRPr lang="en-US" sz="1800" dirty="0">
              <a:solidFill>
                <a:schemeClr val="accent1"/>
              </a:solidFill>
            </a:endParaRPr>
          </a:p>
          <a:p>
            <a:pPr lvl="2"/>
            <a:r>
              <a:rPr lang="en-US" dirty="0">
                <a:solidFill>
                  <a:schemeClr val="accent1"/>
                </a:solidFill>
              </a:rPr>
              <a:t>Repeat  (</a:t>
            </a:r>
            <a:r>
              <a:rPr lang="en-US" dirty="0"/>
              <a:t>the algorithm is repeated on </a:t>
            </a:r>
            <a:r>
              <a:rPr lang="en-US" b="1" dirty="0">
                <a:solidFill>
                  <a:schemeClr val="tx2"/>
                </a:solidFill>
              </a:rPr>
              <a:t>one-quarter</a:t>
            </a:r>
            <a:r>
              <a:rPr lang="en-US" dirty="0"/>
              <a:t> of the original array.)</a:t>
            </a:r>
            <a:endParaRPr lang="en-US" dirty="0">
              <a:solidFill>
                <a:schemeClr val="accent1"/>
              </a:solidFill>
            </a:endParaRPr>
          </a:p>
        </p:txBody>
      </p:sp>
    </p:spTree>
    <p:extLst>
      <p:ext uri="{BB962C8B-B14F-4D97-AF65-F5344CB8AC3E}">
        <p14:creationId xmlns:p14="http://schemas.microsoft.com/office/powerpoint/2010/main" xmlns="" val="247782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fade">
                                      <p:cBhvr>
                                        <p:cTn id="30"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Binary search</a:t>
            </a:r>
          </a:p>
        </p:txBody>
      </p:sp>
      <p:sp>
        <p:nvSpPr>
          <p:cNvPr id="2" name="Content Placeholder 1"/>
          <p:cNvSpPr>
            <a:spLocks noGrp="1"/>
          </p:cNvSpPr>
          <p:nvPr>
            <p:ph idx="1"/>
          </p:nvPr>
        </p:nvSpPr>
        <p:spPr>
          <a:xfrm>
            <a:off x="457200" y="1600200"/>
            <a:ext cx="8229600" cy="4565104"/>
          </a:xfrm>
        </p:spPr>
        <p:txBody>
          <a:bodyPr>
            <a:normAutofit/>
          </a:bodyPr>
          <a:lstStyle/>
          <a:p>
            <a:pPr lvl="1"/>
            <a:r>
              <a:rPr lang="en-IN" dirty="0"/>
              <a:t>It repeatedly divides the sequence in two, each time restricting the search to the half that would contain the element.</a:t>
            </a:r>
          </a:p>
          <a:p>
            <a:pPr lvl="1"/>
            <a:r>
              <a:rPr lang="en-US" dirty="0"/>
              <a:t>This is a tremendous increase in performance over the linear search that required comparing the search key to an average of half of the array elements.</a:t>
            </a:r>
          </a:p>
          <a:p>
            <a:pPr lvl="1"/>
            <a:r>
              <a:rPr lang="en-IN" dirty="0"/>
              <a:t>You might use the binary search to look up a word in a dictionary</a:t>
            </a:r>
            <a:endParaRPr lang="en-US" dirty="0"/>
          </a:p>
        </p:txBody>
      </p:sp>
    </p:spTree>
    <p:extLst>
      <p:ext uri="{BB962C8B-B14F-4D97-AF65-F5344CB8AC3E}">
        <p14:creationId xmlns:p14="http://schemas.microsoft.com/office/powerpoint/2010/main" xmlns="" val="179306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9" y="304800"/>
            <a:ext cx="8229600" cy="762000"/>
          </a:xfrm>
        </p:spPr>
        <p:txBody>
          <a:bodyPr>
            <a:normAutofit/>
          </a:bodyPr>
          <a:lstStyle/>
          <a:p>
            <a:r>
              <a:rPr lang="en-IN" sz="2000" dirty="0"/>
              <a:t>Program example-WAP to implement Binary Search in 1D array elements</a:t>
            </a:r>
          </a:p>
        </p:txBody>
      </p:sp>
      <p:sp>
        <p:nvSpPr>
          <p:cNvPr id="3" name="Content Placeholder 2"/>
          <p:cNvSpPr>
            <a:spLocks noGrp="1"/>
          </p:cNvSpPr>
          <p:nvPr>
            <p:ph sz="half" idx="1"/>
          </p:nvPr>
        </p:nvSpPr>
        <p:spPr>
          <a:xfrm>
            <a:off x="16099" y="990600"/>
            <a:ext cx="5165501" cy="5135563"/>
          </a:xfrm>
        </p:spPr>
        <p:txBody>
          <a:bodyPr>
            <a:normAutofit fontScale="47500" lnSpcReduction="20000"/>
          </a:bodyPr>
          <a:lstStyle/>
          <a:p>
            <a:pPr marL="0" indent="0">
              <a:buNone/>
            </a:pPr>
            <a:r>
              <a:rPr lang="en-IN" dirty="0"/>
              <a:t>#include&lt;</a:t>
            </a:r>
            <a:r>
              <a:rPr lang="en-IN" dirty="0" err="1"/>
              <a:t>stdio.h</a:t>
            </a:r>
            <a:r>
              <a:rPr lang="en-IN" dirty="0"/>
              <a:t>&gt;</a:t>
            </a:r>
          </a:p>
          <a:p>
            <a:pPr marL="0" indent="0">
              <a:buNone/>
            </a:pPr>
            <a:r>
              <a:rPr lang="en-IN" dirty="0" err="1"/>
              <a:t>int</a:t>
            </a:r>
            <a:r>
              <a:rPr lang="en-IN" dirty="0"/>
              <a:t> main()</a:t>
            </a:r>
          </a:p>
          <a:p>
            <a:pPr marL="0" indent="0">
              <a:buNone/>
            </a:pPr>
            <a:r>
              <a:rPr lang="en-IN" dirty="0"/>
              <a:t>{</a:t>
            </a:r>
          </a:p>
          <a:p>
            <a:pPr marL="0" indent="0">
              <a:buNone/>
            </a:pPr>
            <a:r>
              <a:rPr lang="en-IN" dirty="0"/>
              <a:t> </a:t>
            </a:r>
          </a:p>
          <a:p>
            <a:pPr marL="0" indent="0">
              <a:buNone/>
            </a:pPr>
            <a:r>
              <a:rPr lang="en-IN" dirty="0"/>
              <a:t>  </a:t>
            </a:r>
            <a:r>
              <a:rPr lang="en-IN" dirty="0" err="1"/>
              <a:t>int</a:t>
            </a:r>
            <a:r>
              <a:rPr lang="en-IN" dirty="0"/>
              <a:t> a[50],</a:t>
            </a:r>
            <a:r>
              <a:rPr lang="en-IN" dirty="0" err="1"/>
              <a:t>n,loc</a:t>
            </a:r>
            <a:r>
              <a:rPr lang="en-IN" dirty="0"/>
              <a:t>=-1, key, </a:t>
            </a:r>
            <a:r>
              <a:rPr lang="en-IN" dirty="0" err="1"/>
              <a:t>beg,last,mid,i</a:t>
            </a:r>
            <a:r>
              <a:rPr lang="en-IN" dirty="0"/>
              <a:t>;</a:t>
            </a:r>
          </a:p>
          <a:p>
            <a:pPr marL="0" indent="0">
              <a:buNone/>
            </a:pPr>
            <a:r>
              <a:rPr lang="en-IN" dirty="0"/>
              <a:t>  </a:t>
            </a:r>
            <a:r>
              <a:rPr lang="en-IN" dirty="0" err="1"/>
              <a:t>printf</a:t>
            </a:r>
            <a:r>
              <a:rPr lang="en-IN" dirty="0"/>
              <a:t>("\n Enter number of array elements:");</a:t>
            </a:r>
          </a:p>
          <a:p>
            <a:pPr marL="0" indent="0">
              <a:buNone/>
            </a:pPr>
            <a:r>
              <a:rPr lang="en-IN" dirty="0"/>
              <a:t>  </a:t>
            </a:r>
            <a:r>
              <a:rPr lang="en-IN" dirty="0" err="1"/>
              <a:t>scanf</a:t>
            </a:r>
            <a:r>
              <a:rPr lang="en-IN" dirty="0"/>
              <a:t>("%</a:t>
            </a:r>
            <a:r>
              <a:rPr lang="en-IN" dirty="0" err="1"/>
              <a:t>d",&amp;n</a:t>
            </a:r>
            <a:r>
              <a:rPr lang="en-IN" dirty="0"/>
              <a:t>);</a:t>
            </a:r>
          </a:p>
          <a:p>
            <a:pPr marL="0" indent="0">
              <a:buNone/>
            </a:pPr>
            <a:r>
              <a:rPr lang="en-IN" dirty="0"/>
              <a:t>  </a:t>
            </a:r>
            <a:r>
              <a:rPr lang="en-IN" dirty="0" err="1"/>
              <a:t>printf</a:t>
            </a:r>
            <a:r>
              <a:rPr lang="en-IN" dirty="0"/>
              <a:t>("\n Enter array elements:");</a:t>
            </a:r>
          </a:p>
          <a:p>
            <a:pPr marL="0" indent="0">
              <a:buNone/>
            </a:pPr>
            <a:r>
              <a:rPr lang="en-IN" dirty="0"/>
              <a:t>  for(</a:t>
            </a:r>
            <a:r>
              <a:rPr lang="en-IN" dirty="0" err="1"/>
              <a:t>i</a:t>
            </a:r>
            <a:r>
              <a:rPr lang="en-IN" dirty="0"/>
              <a:t>=0;i&lt;</a:t>
            </a:r>
            <a:r>
              <a:rPr lang="en-IN" dirty="0" err="1"/>
              <a:t>n;i</a:t>
            </a:r>
            <a:r>
              <a:rPr lang="en-IN" dirty="0"/>
              <a:t>++)</a:t>
            </a:r>
          </a:p>
          <a:p>
            <a:pPr marL="0" indent="0">
              <a:buNone/>
            </a:pPr>
            <a:r>
              <a:rPr lang="en-IN" dirty="0"/>
              <a:t>  {</a:t>
            </a:r>
          </a:p>
          <a:p>
            <a:pPr marL="0" indent="0">
              <a:buNone/>
            </a:pPr>
            <a:r>
              <a:rPr lang="en-IN" dirty="0"/>
              <a:t>  	</a:t>
            </a:r>
            <a:r>
              <a:rPr lang="en-IN" dirty="0" err="1"/>
              <a:t>scanf</a:t>
            </a:r>
            <a:r>
              <a:rPr lang="en-IN" dirty="0"/>
              <a:t>("%</a:t>
            </a:r>
            <a:r>
              <a:rPr lang="en-IN" dirty="0" err="1"/>
              <a:t>d",&amp;a</a:t>
            </a:r>
            <a:r>
              <a:rPr lang="en-IN" dirty="0"/>
              <a:t>[</a:t>
            </a:r>
            <a:r>
              <a:rPr lang="en-IN" dirty="0" err="1"/>
              <a:t>i</a:t>
            </a:r>
            <a:r>
              <a:rPr lang="en-IN" dirty="0"/>
              <a:t>]);</a:t>
            </a:r>
          </a:p>
          <a:p>
            <a:pPr marL="0" indent="0">
              <a:buNone/>
            </a:pPr>
            <a:r>
              <a:rPr lang="en-IN" dirty="0"/>
              <a:t>  }</a:t>
            </a:r>
          </a:p>
          <a:p>
            <a:pPr marL="0" indent="0">
              <a:buNone/>
            </a:pPr>
            <a:r>
              <a:rPr lang="en-IN" dirty="0"/>
              <a:t>  beg=0;</a:t>
            </a:r>
          </a:p>
          <a:p>
            <a:pPr marL="0" indent="0">
              <a:buNone/>
            </a:pPr>
            <a:r>
              <a:rPr lang="en-IN" dirty="0"/>
              <a:t>  last=n-1;</a:t>
            </a:r>
          </a:p>
          <a:p>
            <a:pPr marL="0" indent="0">
              <a:buNone/>
            </a:pPr>
            <a:r>
              <a:rPr lang="en-IN" dirty="0"/>
              <a:t>  </a:t>
            </a:r>
            <a:r>
              <a:rPr lang="en-IN" dirty="0" err="1"/>
              <a:t>printf</a:t>
            </a:r>
            <a:r>
              <a:rPr lang="en-IN" dirty="0"/>
              <a:t>("Enter integer value to search in sorted array:");</a:t>
            </a:r>
          </a:p>
          <a:p>
            <a:pPr marL="0" indent="0">
              <a:buNone/>
            </a:pPr>
            <a:r>
              <a:rPr lang="en-IN" dirty="0"/>
              <a:t>  </a:t>
            </a:r>
            <a:r>
              <a:rPr lang="en-IN" dirty="0" err="1"/>
              <a:t>scanf</a:t>
            </a:r>
            <a:r>
              <a:rPr lang="en-IN" dirty="0"/>
              <a:t>( "%d", &amp;key );</a:t>
            </a:r>
          </a:p>
          <a:p>
            <a:pPr marL="0" indent="0">
              <a:buNone/>
            </a:pPr>
            <a:r>
              <a:rPr lang="en-IN" dirty="0"/>
              <a:t>   while(beg&lt;=last)//Loop will run until unless only one element is not remaining</a:t>
            </a:r>
          </a:p>
          <a:p>
            <a:pPr marL="0" indent="0">
              <a:buNone/>
            </a:pPr>
            <a:r>
              <a:rPr lang="en-IN" dirty="0"/>
              <a:t>   {</a:t>
            </a:r>
          </a:p>
          <a:p>
            <a:pPr marL="0" indent="0">
              <a:buNone/>
            </a:pPr>
            <a:r>
              <a:rPr lang="en-IN" dirty="0"/>
              <a:t>    mid = (beg + last) / 2; // determine index of middle element</a:t>
            </a:r>
          </a:p>
          <a:p>
            <a:pPr marL="0" indent="0">
              <a:buNone/>
            </a:pPr>
            <a:r>
              <a:rPr lang="en-IN" dirty="0"/>
              <a:t>    if(a[mid]==key)</a:t>
            </a:r>
          </a:p>
          <a:p>
            <a:pPr marL="0" indent="0">
              <a:buNone/>
            </a:pPr>
            <a:r>
              <a:rPr lang="en-IN" dirty="0"/>
              <a:t>    {</a:t>
            </a:r>
          </a:p>
          <a:p>
            <a:pPr marL="0" indent="0">
              <a:buNone/>
            </a:pPr>
            <a:r>
              <a:rPr lang="en-IN" dirty="0"/>
              <a:t>      </a:t>
            </a:r>
            <a:r>
              <a:rPr lang="en-IN" dirty="0" err="1"/>
              <a:t>loc</a:t>
            </a:r>
            <a:r>
              <a:rPr lang="en-IN" dirty="0"/>
              <a:t>=mid; //save the location of element.</a:t>
            </a:r>
          </a:p>
          <a:p>
            <a:pPr marL="0" indent="0">
              <a:buNone/>
            </a:pPr>
            <a:r>
              <a:rPr lang="en-IN" dirty="0"/>
              <a:t>      break;</a:t>
            </a:r>
          </a:p>
          <a:p>
            <a:pPr marL="0" indent="0">
              <a:buNone/>
            </a:pPr>
            <a:r>
              <a:rPr lang="en-IN" dirty="0"/>
              <a:t>    }</a:t>
            </a:r>
          </a:p>
          <a:p>
            <a:endParaRPr lang="en-IN" dirty="0"/>
          </a:p>
        </p:txBody>
      </p:sp>
      <p:sp>
        <p:nvSpPr>
          <p:cNvPr id="4" name="Content Placeholder 3"/>
          <p:cNvSpPr>
            <a:spLocks noGrp="1"/>
          </p:cNvSpPr>
          <p:nvPr>
            <p:ph sz="half" idx="2"/>
          </p:nvPr>
        </p:nvSpPr>
        <p:spPr>
          <a:xfrm>
            <a:off x="4953000" y="990599"/>
            <a:ext cx="4191000" cy="5135563"/>
          </a:xfrm>
        </p:spPr>
        <p:txBody>
          <a:bodyPr>
            <a:normAutofit fontScale="47500" lnSpcReduction="20000"/>
          </a:bodyPr>
          <a:lstStyle/>
          <a:p>
            <a:pPr marL="0" indent="0">
              <a:buNone/>
            </a:pPr>
            <a:r>
              <a:rPr lang="en-IN" dirty="0"/>
              <a:t> else if(a[mid]&gt;key) //Middle element is greater than key</a:t>
            </a:r>
          </a:p>
          <a:p>
            <a:pPr marL="0" indent="0">
              <a:buNone/>
            </a:pPr>
            <a:r>
              <a:rPr lang="en-IN" dirty="0"/>
              <a:t>    {</a:t>
            </a:r>
          </a:p>
          <a:p>
            <a:pPr marL="0" indent="0">
              <a:buNone/>
            </a:pPr>
            <a:r>
              <a:rPr lang="en-IN" dirty="0"/>
              <a:t>      last=mid-1;//If middle element is greater than key, we need to search left </a:t>
            </a:r>
            <a:r>
              <a:rPr lang="en-IN" dirty="0" err="1"/>
              <a:t>subarray</a:t>
            </a:r>
            <a:endParaRPr lang="en-IN" dirty="0"/>
          </a:p>
          <a:p>
            <a:pPr marL="0" indent="0">
              <a:buNone/>
            </a:pPr>
            <a:r>
              <a:rPr lang="en-IN" dirty="0"/>
              <a:t>    }</a:t>
            </a:r>
          </a:p>
          <a:p>
            <a:pPr marL="0" indent="0">
              <a:buNone/>
            </a:pPr>
            <a:r>
              <a:rPr lang="en-IN" dirty="0"/>
              <a:t>    else if(a[mid]&lt;key) //Middle element is less than key</a:t>
            </a:r>
          </a:p>
          <a:p>
            <a:pPr marL="0" indent="0">
              <a:buNone/>
            </a:pPr>
            <a:r>
              <a:rPr lang="en-IN" dirty="0"/>
              <a:t>    {</a:t>
            </a:r>
          </a:p>
          <a:p>
            <a:pPr marL="0" indent="0">
              <a:buNone/>
            </a:pPr>
            <a:r>
              <a:rPr lang="en-IN" dirty="0"/>
              <a:t>      beg=mid+1;//If middle element is less than key, we need to search right </a:t>
            </a:r>
            <a:r>
              <a:rPr lang="en-IN" dirty="0" err="1"/>
              <a:t>subarray</a:t>
            </a:r>
            <a:endParaRPr lang="en-IN" dirty="0"/>
          </a:p>
          <a:p>
            <a:pPr marL="0" indent="0">
              <a:buNone/>
            </a:pPr>
            <a:r>
              <a:rPr lang="en-IN" dirty="0"/>
              <a:t>    } //end of if else</a:t>
            </a:r>
          </a:p>
          <a:p>
            <a:pPr marL="0" indent="0">
              <a:buNone/>
            </a:pPr>
            <a:r>
              <a:rPr lang="en-IN" dirty="0"/>
              <a:t>   } //end of while</a:t>
            </a:r>
          </a:p>
          <a:p>
            <a:pPr marL="0" indent="0">
              <a:buNone/>
            </a:pPr>
            <a:r>
              <a:rPr lang="en-IN" dirty="0"/>
              <a:t>   if(</a:t>
            </a:r>
            <a:r>
              <a:rPr lang="en-IN" dirty="0" err="1"/>
              <a:t>loc</a:t>
            </a:r>
            <a:r>
              <a:rPr lang="en-IN" dirty="0"/>
              <a:t>!=-1)</a:t>
            </a:r>
          </a:p>
          <a:p>
            <a:pPr marL="0" indent="0">
              <a:buNone/>
            </a:pPr>
            <a:r>
              <a:rPr lang="en-IN" dirty="0"/>
              <a:t>   {</a:t>
            </a:r>
          </a:p>
          <a:p>
            <a:pPr marL="0" indent="0">
              <a:buNone/>
            </a:pPr>
            <a:r>
              <a:rPr lang="en-IN" dirty="0"/>
              <a:t>     </a:t>
            </a:r>
            <a:r>
              <a:rPr lang="en-IN" dirty="0" err="1"/>
              <a:t>printf</a:t>
            </a:r>
            <a:r>
              <a:rPr lang="en-IN" dirty="0"/>
              <a:t>("element found at %d", loc+1);//Location is exact position, not index</a:t>
            </a:r>
          </a:p>
          <a:p>
            <a:pPr marL="0" indent="0">
              <a:buNone/>
            </a:pPr>
            <a:r>
              <a:rPr lang="en-IN" dirty="0"/>
              <a:t>   }</a:t>
            </a:r>
          </a:p>
          <a:p>
            <a:pPr marL="0" indent="0">
              <a:buNone/>
            </a:pPr>
            <a:r>
              <a:rPr lang="en-IN" dirty="0"/>
              <a:t>   else</a:t>
            </a:r>
          </a:p>
          <a:p>
            <a:pPr marL="0" indent="0">
              <a:buNone/>
            </a:pPr>
            <a:r>
              <a:rPr lang="en-IN" dirty="0"/>
              <a:t>   {</a:t>
            </a:r>
          </a:p>
          <a:p>
            <a:pPr marL="0" indent="0">
              <a:buNone/>
            </a:pPr>
            <a:r>
              <a:rPr lang="en-IN" dirty="0"/>
              <a:t>     </a:t>
            </a:r>
            <a:r>
              <a:rPr lang="en-IN" dirty="0" err="1"/>
              <a:t>printf</a:t>
            </a:r>
            <a:r>
              <a:rPr lang="en-IN" dirty="0"/>
              <a:t>("element not found");</a:t>
            </a:r>
          </a:p>
          <a:p>
            <a:pPr marL="0" indent="0">
              <a:buNone/>
            </a:pPr>
            <a:r>
              <a:rPr lang="en-IN" dirty="0"/>
              <a:t>   }</a:t>
            </a:r>
          </a:p>
          <a:p>
            <a:pPr marL="0" indent="0">
              <a:buNone/>
            </a:pPr>
            <a:r>
              <a:rPr lang="en-IN" dirty="0"/>
              <a:t>   return 0;</a:t>
            </a:r>
          </a:p>
          <a:p>
            <a:pPr marL="0" indent="0">
              <a:buNone/>
            </a:pPr>
            <a:r>
              <a:rPr lang="en-IN" dirty="0"/>
              <a:t>}</a:t>
            </a:r>
          </a:p>
        </p:txBody>
      </p:sp>
    </p:spTree>
    <p:extLst>
      <p:ext uri="{BB962C8B-B14F-4D97-AF65-F5344CB8AC3E}">
        <p14:creationId xmlns:p14="http://schemas.microsoft.com/office/powerpoint/2010/main" xmlns="" val="28928998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152400"/>
            <a:ext cx="8229600" cy="563562"/>
          </a:xfrm>
        </p:spPr>
        <p:txBody>
          <a:bodyPr>
            <a:normAutofit fontScale="90000"/>
          </a:bodyPr>
          <a:lstStyle/>
          <a:p>
            <a:r>
              <a:rPr lang="en-IN" dirty="0"/>
              <a:t>Dry running</a:t>
            </a:r>
          </a:p>
        </p:txBody>
      </p:sp>
      <p:pic>
        <p:nvPicPr>
          <p:cNvPr id="7" name="Content Placeholder 6"/>
          <p:cNvPicPr>
            <a:picLocks noGrp="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0" y="533400"/>
            <a:ext cx="9067800" cy="6096000"/>
          </a:xfrm>
          <a:prstGeom prst="rect">
            <a:avLst/>
          </a:prstGeom>
        </p:spPr>
      </p:pic>
    </p:spTree>
    <p:extLst>
      <p:ext uri="{BB962C8B-B14F-4D97-AF65-F5344CB8AC3E}">
        <p14:creationId xmlns:p14="http://schemas.microsoft.com/office/powerpoint/2010/main" xmlns="" val="42322436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a:t>
            </a:r>
          </a:p>
        </p:txBody>
      </p:sp>
      <p:sp>
        <p:nvSpPr>
          <p:cNvPr id="3" name="Content Placeholder 2"/>
          <p:cNvSpPr>
            <a:spLocks noGrp="1"/>
          </p:cNvSpPr>
          <p:nvPr>
            <p:ph idx="1"/>
          </p:nvPr>
        </p:nvSpPr>
        <p:spPr/>
        <p:txBody>
          <a:bodyPr>
            <a:normAutofit/>
          </a:bodyPr>
          <a:lstStyle/>
          <a:p>
            <a:r>
              <a:rPr lang="en-IN" sz="2000" dirty="0"/>
              <a:t>One Dimensional (e.g. </a:t>
            </a:r>
            <a:r>
              <a:rPr lang="en-IN" sz="2000" dirty="0" err="1"/>
              <a:t>int</a:t>
            </a:r>
            <a:r>
              <a:rPr lang="en-IN" sz="2000" dirty="0"/>
              <a:t> a[100])</a:t>
            </a:r>
          </a:p>
          <a:p>
            <a:r>
              <a:rPr lang="en-IN" sz="2000" dirty="0"/>
              <a:t>Multidimensional(2D,3D….)(e.g. </a:t>
            </a:r>
            <a:r>
              <a:rPr lang="en-IN" sz="2000" dirty="0" err="1"/>
              <a:t>int</a:t>
            </a:r>
            <a:r>
              <a:rPr lang="en-IN" sz="2000" dirty="0"/>
              <a:t> a[5][5], </a:t>
            </a:r>
            <a:r>
              <a:rPr lang="en-IN" sz="2000" dirty="0" err="1"/>
              <a:t>int</a:t>
            </a:r>
            <a:r>
              <a:rPr lang="en-IN" sz="2000" dirty="0"/>
              <a:t> a[5][5][5])</a:t>
            </a:r>
          </a:p>
        </p:txBody>
      </p:sp>
    </p:spTree>
    <p:extLst>
      <p:ext uri="{BB962C8B-B14F-4D97-AF65-F5344CB8AC3E}">
        <p14:creationId xmlns:p14="http://schemas.microsoft.com/office/powerpoint/2010/main" xmlns="" val="381464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Sorting </a:t>
            </a:r>
          </a:p>
        </p:txBody>
      </p:sp>
      <p:sp>
        <p:nvSpPr>
          <p:cNvPr id="2" name="Content Placeholder 1"/>
          <p:cNvSpPr>
            <a:spLocks noGrp="1"/>
          </p:cNvSpPr>
          <p:nvPr>
            <p:ph idx="1"/>
          </p:nvPr>
        </p:nvSpPr>
        <p:spPr/>
        <p:txBody>
          <a:bodyPr>
            <a:normAutofit/>
          </a:bodyPr>
          <a:lstStyle/>
          <a:p>
            <a:pPr>
              <a:lnSpc>
                <a:spcPct val="90000"/>
              </a:lnSpc>
            </a:pPr>
            <a:r>
              <a:rPr lang="en-US" dirty="0">
                <a:solidFill>
                  <a:schemeClr val="accent1"/>
                </a:solidFill>
              </a:rPr>
              <a:t>Sorting data</a:t>
            </a:r>
          </a:p>
          <a:p>
            <a:pPr lvl="1">
              <a:lnSpc>
                <a:spcPct val="90000"/>
              </a:lnSpc>
            </a:pPr>
            <a:r>
              <a:rPr lang="en-US" dirty="0">
                <a:solidFill>
                  <a:schemeClr val="accent1"/>
                </a:solidFill>
              </a:rPr>
              <a:t>Important computing application</a:t>
            </a:r>
          </a:p>
          <a:p>
            <a:pPr lvl="1">
              <a:lnSpc>
                <a:spcPct val="90000"/>
              </a:lnSpc>
            </a:pPr>
            <a:r>
              <a:rPr lang="en-US" dirty="0">
                <a:solidFill>
                  <a:schemeClr val="accent1"/>
                </a:solidFill>
              </a:rPr>
              <a:t>Virtually every organization must sort some data </a:t>
            </a:r>
          </a:p>
        </p:txBody>
      </p:sp>
    </p:spTree>
    <p:extLst>
      <p:ext uri="{BB962C8B-B14F-4D97-AF65-F5344CB8AC3E}">
        <p14:creationId xmlns:p14="http://schemas.microsoft.com/office/powerpoint/2010/main" xmlns="" val="338043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Bubble sort</a:t>
            </a:r>
          </a:p>
        </p:txBody>
      </p:sp>
      <p:sp>
        <p:nvSpPr>
          <p:cNvPr id="2" name="Content Placeholder 1"/>
          <p:cNvSpPr>
            <a:spLocks noGrp="1"/>
          </p:cNvSpPr>
          <p:nvPr>
            <p:ph idx="1"/>
          </p:nvPr>
        </p:nvSpPr>
        <p:spPr>
          <a:xfrm>
            <a:off x="457200" y="1600200"/>
            <a:ext cx="8229600" cy="4565104"/>
          </a:xfrm>
        </p:spPr>
        <p:txBody>
          <a:bodyPr>
            <a:normAutofit/>
          </a:bodyPr>
          <a:lstStyle/>
          <a:p>
            <a:pPr>
              <a:lnSpc>
                <a:spcPct val="90000"/>
              </a:lnSpc>
              <a:buNone/>
            </a:pPr>
            <a:r>
              <a:rPr lang="en-US" dirty="0">
                <a:solidFill>
                  <a:schemeClr val="accent1"/>
                </a:solidFill>
              </a:rPr>
              <a:t>Bubble sort (sinking sort) </a:t>
            </a:r>
          </a:p>
          <a:p>
            <a:pPr>
              <a:lnSpc>
                <a:spcPct val="90000"/>
              </a:lnSpc>
            </a:pPr>
            <a:r>
              <a:rPr lang="en-US" dirty="0"/>
              <a:t>A simple but inefficient sorting technique. </a:t>
            </a:r>
          </a:p>
          <a:p>
            <a:pPr lvl="1">
              <a:lnSpc>
                <a:spcPct val="90000"/>
              </a:lnSpc>
            </a:pPr>
            <a:r>
              <a:rPr lang="en-US" dirty="0">
                <a:solidFill>
                  <a:schemeClr val="accent1"/>
                </a:solidFill>
              </a:rPr>
              <a:t>Several passes through the array </a:t>
            </a:r>
          </a:p>
          <a:p>
            <a:pPr lvl="1">
              <a:lnSpc>
                <a:spcPct val="90000"/>
              </a:lnSpc>
            </a:pPr>
            <a:r>
              <a:rPr lang="en-US" dirty="0">
                <a:solidFill>
                  <a:schemeClr val="accent1"/>
                </a:solidFill>
              </a:rPr>
              <a:t>Successive pairs of elements are compared </a:t>
            </a:r>
          </a:p>
          <a:p>
            <a:pPr lvl="2">
              <a:lnSpc>
                <a:spcPct val="90000"/>
              </a:lnSpc>
            </a:pPr>
            <a:r>
              <a:rPr lang="en-US" dirty="0">
                <a:solidFill>
                  <a:schemeClr val="accent1"/>
                </a:solidFill>
              </a:rPr>
              <a:t>If increasing order (or identical ), no change</a:t>
            </a:r>
          </a:p>
          <a:p>
            <a:pPr lvl="2">
              <a:lnSpc>
                <a:spcPct val="90000"/>
              </a:lnSpc>
            </a:pPr>
            <a:r>
              <a:rPr lang="en-US" dirty="0">
                <a:solidFill>
                  <a:schemeClr val="accent1"/>
                </a:solidFill>
              </a:rPr>
              <a:t>If decreasing order, elements exchanged</a:t>
            </a:r>
          </a:p>
          <a:p>
            <a:pPr lvl="1">
              <a:lnSpc>
                <a:spcPct val="90000"/>
              </a:lnSpc>
            </a:pPr>
            <a:r>
              <a:rPr lang="en-US" dirty="0">
                <a:solidFill>
                  <a:schemeClr val="accent1"/>
                </a:solidFill>
              </a:rPr>
              <a:t>Repeat</a:t>
            </a:r>
          </a:p>
        </p:txBody>
      </p:sp>
    </p:spTree>
    <p:extLst>
      <p:ext uri="{BB962C8B-B14F-4D97-AF65-F5344CB8AC3E}">
        <p14:creationId xmlns:p14="http://schemas.microsoft.com/office/powerpoint/2010/main" xmlns="" val="168114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Bubble sort</a:t>
            </a:r>
          </a:p>
        </p:txBody>
      </p:sp>
      <p:grpSp>
        <p:nvGrpSpPr>
          <p:cNvPr id="5" name="Group 4"/>
          <p:cNvGrpSpPr/>
          <p:nvPr/>
        </p:nvGrpSpPr>
        <p:grpSpPr>
          <a:xfrm>
            <a:off x="683568" y="1609636"/>
            <a:ext cx="8316416" cy="5078888"/>
            <a:chOff x="683568" y="1609636"/>
            <a:chExt cx="8316416" cy="5078888"/>
          </a:xfrm>
        </p:grpSpPr>
        <p:grpSp>
          <p:nvGrpSpPr>
            <p:cNvPr id="6" name="Group 5"/>
            <p:cNvGrpSpPr/>
            <p:nvPr/>
          </p:nvGrpSpPr>
          <p:grpSpPr>
            <a:xfrm>
              <a:off x="6696744" y="1609636"/>
              <a:ext cx="2303240" cy="4214792"/>
              <a:chOff x="6696744" y="1609636"/>
              <a:chExt cx="2303240" cy="4214792"/>
            </a:xfrm>
          </p:grpSpPr>
          <p:sp>
            <p:nvSpPr>
              <p:cNvPr id="8" name="TextBox 7"/>
              <p:cNvSpPr txBox="1"/>
              <p:nvPr/>
            </p:nvSpPr>
            <p:spPr>
              <a:xfrm>
                <a:off x="6696744" y="1609636"/>
                <a:ext cx="2267744" cy="523220"/>
              </a:xfrm>
              <a:prstGeom prst="rect">
                <a:avLst/>
              </a:prstGeom>
              <a:noFill/>
            </p:spPr>
            <p:txBody>
              <a:bodyPr wrap="square" rtlCol="0">
                <a:spAutoFit/>
              </a:bodyPr>
              <a:lstStyle/>
              <a:p>
                <a:r>
                  <a:rPr lang="en-US" sz="2800" dirty="0">
                    <a:solidFill>
                      <a:schemeClr val="accent1"/>
                    </a:solidFill>
                  </a:rPr>
                  <a:t>Original array</a:t>
                </a:r>
              </a:p>
            </p:txBody>
          </p:sp>
          <p:sp>
            <p:nvSpPr>
              <p:cNvPr id="9" name="TextBox 8"/>
              <p:cNvSpPr txBox="1"/>
              <p:nvPr/>
            </p:nvSpPr>
            <p:spPr>
              <a:xfrm>
                <a:off x="6696744" y="2347950"/>
                <a:ext cx="2267744" cy="523220"/>
              </a:xfrm>
              <a:prstGeom prst="rect">
                <a:avLst/>
              </a:prstGeom>
              <a:noFill/>
            </p:spPr>
            <p:txBody>
              <a:bodyPr wrap="square" rtlCol="0">
                <a:spAutoFit/>
              </a:bodyPr>
              <a:lstStyle/>
              <a:p>
                <a:r>
                  <a:rPr lang="en-US" sz="2800" dirty="0">
                    <a:solidFill>
                      <a:schemeClr val="accent1"/>
                    </a:solidFill>
                  </a:rPr>
                  <a:t>After pass 1</a:t>
                </a:r>
              </a:p>
            </p:txBody>
          </p:sp>
          <p:sp>
            <p:nvSpPr>
              <p:cNvPr id="10" name="TextBox 9"/>
              <p:cNvSpPr txBox="1"/>
              <p:nvPr/>
            </p:nvSpPr>
            <p:spPr>
              <a:xfrm>
                <a:off x="6732240" y="3086264"/>
                <a:ext cx="2267744" cy="523220"/>
              </a:xfrm>
              <a:prstGeom prst="rect">
                <a:avLst/>
              </a:prstGeom>
              <a:noFill/>
            </p:spPr>
            <p:txBody>
              <a:bodyPr wrap="square" rtlCol="0">
                <a:spAutoFit/>
              </a:bodyPr>
              <a:lstStyle/>
              <a:p>
                <a:r>
                  <a:rPr lang="en-US" sz="2800" dirty="0">
                    <a:solidFill>
                      <a:schemeClr val="accent1"/>
                    </a:solidFill>
                  </a:rPr>
                  <a:t>After pass 2</a:t>
                </a:r>
              </a:p>
            </p:txBody>
          </p:sp>
          <p:sp>
            <p:nvSpPr>
              <p:cNvPr id="11" name="TextBox 10"/>
              <p:cNvSpPr txBox="1"/>
              <p:nvPr/>
            </p:nvSpPr>
            <p:spPr>
              <a:xfrm>
                <a:off x="6732240" y="3824578"/>
                <a:ext cx="2267744" cy="523220"/>
              </a:xfrm>
              <a:prstGeom prst="rect">
                <a:avLst/>
              </a:prstGeom>
              <a:noFill/>
            </p:spPr>
            <p:txBody>
              <a:bodyPr wrap="square" rtlCol="0">
                <a:spAutoFit/>
              </a:bodyPr>
              <a:lstStyle/>
              <a:p>
                <a:r>
                  <a:rPr lang="en-US" sz="2800" dirty="0">
                    <a:solidFill>
                      <a:schemeClr val="accent1"/>
                    </a:solidFill>
                  </a:rPr>
                  <a:t>After pass 3</a:t>
                </a:r>
              </a:p>
            </p:txBody>
          </p:sp>
          <p:sp>
            <p:nvSpPr>
              <p:cNvPr id="12" name="TextBox 11"/>
              <p:cNvSpPr txBox="1"/>
              <p:nvPr/>
            </p:nvSpPr>
            <p:spPr>
              <a:xfrm>
                <a:off x="6732240" y="4562892"/>
                <a:ext cx="2267744" cy="523220"/>
              </a:xfrm>
              <a:prstGeom prst="rect">
                <a:avLst/>
              </a:prstGeom>
              <a:noFill/>
            </p:spPr>
            <p:txBody>
              <a:bodyPr wrap="square" rtlCol="0">
                <a:spAutoFit/>
              </a:bodyPr>
              <a:lstStyle/>
              <a:p>
                <a:r>
                  <a:rPr lang="en-US" sz="2800" dirty="0">
                    <a:solidFill>
                      <a:schemeClr val="accent1"/>
                    </a:solidFill>
                  </a:rPr>
                  <a:t>After pass 4</a:t>
                </a:r>
              </a:p>
            </p:txBody>
          </p:sp>
          <p:sp>
            <p:nvSpPr>
              <p:cNvPr id="13" name="TextBox 12"/>
              <p:cNvSpPr txBox="1"/>
              <p:nvPr/>
            </p:nvSpPr>
            <p:spPr>
              <a:xfrm>
                <a:off x="6732240" y="5301208"/>
                <a:ext cx="2267744" cy="523220"/>
              </a:xfrm>
              <a:prstGeom prst="rect">
                <a:avLst/>
              </a:prstGeom>
              <a:noFill/>
            </p:spPr>
            <p:txBody>
              <a:bodyPr wrap="square" rtlCol="0">
                <a:spAutoFit/>
              </a:bodyPr>
              <a:lstStyle/>
              <a:p>
                <a:r>
                  <a:rPr lang="en-US" sz="2800" dirty="0">
                    <a:solidFill>
                      <a:schemeClr val="accent1"/>
                    </a:solidFill>
                  </a:rPr>
                  <a:t>After pass 5</a:t>
                </a:r>
              </a:p>
            </p:txBody>
          </p:sp>
        </p:grpSp>
        <p:sp>
          <p:nvSpPr>
            <p:cNvPr id="7" name="TextBox 6"/>
            <p:cNvSpPr txBox="1"/>
            <p:nvPr/>
          </p:nvSpPr>
          <p:spPr>
            <a:xfrm>
              <a:off x="683568" y="6165304"/>
              <a:ext cx="6984776" cy="523220"/>
            </a:xfrm>
            <a:prstGeom prst="rect">
              <a:avLst/>
            </a:prstGeom>
            <a:noFill/>
          </p:spPr>
          <p:txBody>
            <a:bodyPr wrap="square" rtlCol="0">
              <a:spAutoFit/>
            </a:bodyPr>
            <a:lstStyle/>
            <a:p>
              <a:r>
                <a:rPr lang="en-US" sz="2800" dirty="0">
                  <a:solidFill>
                    <a:schemeClr val="accent1"/>
                  </a:solidFill>
                </a:rPr>
                <a:t>Total number of pass required for sorting: </a:t>
              </a:r>
              <a:r>
                <a:rPr lang="en-US" sz="2800" dirty="0">
                  <a:solidFill>
                    <a:schemeClr val="accent1"/>
                  </a:solidFill>
                  <a:latin typeface="Vijaya" pitchFamily="34" charset="0"/>
                  <a:cs typeface="Vijaya" pitchFamily="34" charset="0"/>
                </a:rPr>
                <a:t>n-1</a:t>
              </a:r>
            </a:p>
          </p:txBody>
        </p:sp>
      </p:grpSp>
      <p:grpSp>
        <p:nvGrpSpPr>
          <p:cNvPr id="39" name="Group 38"/>
          <p:cNvGrpSpPr/>
          <p:nvPr/>
        </p:nvGrpSpPr>
        <p:grpSpPr>
          <a:xfrm>
            <a:off x="0" y="1600200"/>
            <a:ext cx="6419058" cy="4320000"/>
            <a:chOff x="0" y="1600200"/>
            <a:chExt cx="6419058" cy="4320000"/>
          </a:xfrm>
        </p:grpSpPr>
        <p:graphicFrame>
          <p:nvGraphicFramePr>
            <p:cNvPr id="4" name="Content Placeholder 3"/>
            <p:cNvGraphicFramePr>
              <a:graphicFrameLocks/>
            </p:cNvGraphicFramePr>
            <p:nvPr/>
          </p:nvGraphicFramePr>
          <p:xfrm>
            <a:off x="0" y="1600200"/>
            <a:ext cx="6419058" cy="4320000"/>
          </p:xfrm>
          <a:graphic>
            <a:graphicData uri="http://schemas.openxmlformats.org/drawingml/2006/table">
              <a:tbl>
                <a:tblPr>
                  <a:tableStyleId>{3C2FFA5D-87B4-456A-9821-1D502468CF0F}</a:tableStyleId>
                </a:tblPr>
                <a:tblGrid>
                  <a:gridCol w="1069843">
                    <a:extLst>
                      <a:ext uri="{9D8B030D-6E8A-4147-A177-3AD203B41FA5}">
                        <a16:colId xmlns:a16="http://schemas.microsoft.com/office/drawing/2014/main" xmlns="" val="20000"/>
                      </a:ext>
                    </a:extLst>
                  </a:gridCol>
                  <a:gridCol w="1069843">
                    <a:extLst>
                      <a:ext uri="{9D8B030D-6E8A-4147-A177-3AD203B41FA5}">
                        <a16:colId xmlns:a16="http://schemas.microsoft.com/office/drawing/2014/main" xmlns="" val="20001"/>
                      </a:ext>
                    </a:extLst>
                  </a:gridCol>
                  <a:gridCol w="1069843">
                    <a:extLst>
                      <a:ext uri="{9D8B030D-6E8A-4147-A177-3AD203B41FA5}">
                        <a16:colId xmlns:a16="http://schemas.microsoft.com/office/drawing/2014/main" xmlns="" val="20002"/>
                      </a:ext>
                    </a:extLst>
                  </a:gridCol>
                  <a:gridCol w="1069843">
                    <a:extLst>
                      <a:ext uri="{9D8B030D-6E8A-4147-A177-3AD203B41FA5}">
                        <a16:colId xmlns:a16="http://schemas.microsoft.com/office/drawing/2014/main" xmlns="" val="20003"/>
                      </a:ext>
                    </a:extLst>
                  </a:gridCol>
                  <a:gridCol w="1069843">
                    <a:extLst>
                      <a:ext uri="{9D8B030D-6E8A-4147-A177-3AD203B41FA5}">
                        <a16:colId xmlns:a16="http://schemas.microsoft.com/office/drawing/2014/main" xmlns="" val="20004"/>
                      </a:ext>
                    </a:extLst>
                  </a:gridCol>
                  <a:gridCol w="1069843">
                    <a:extLst>
                      <a:ext uri="{9D8B030D-6E8A-4147-A177-3AD203B41FA5}">
                        <a16:colId xmlns:a16="http://schemas.microsoft.com/office/drawing/2014/main" xmlns="" val="20005"/>
                      </a:ext>
                    </a:extLst>
                  </a:gridCol>
                </a:tblGrid>
                <a:tr h="720000">
                  <a:tc>
                    <a:txBody>
                      <a:bodyPr/>
                      <a:lstStyle/>
                      <a:p>
                        <a:pPr algn="ctr"/>
                        <a:r>
                          <a:rPr lang="en-US" dirty="0"/>
                          <a:t>77</a:t>
                        </a:r>
                      </a:p>
                    </a:txBody>
                    <a:tcPr anchor="ctr"/>
                  </a:tc>
                  <a:tc>
                    <a:txBody>
                      <a:bodyPr/>
                      <a:lstStyle/>
                      <a:p>
                        <a:pPr algn="ctr"/>
                        <a:r>
                          <a:rPr lang="en-US" dirty="0"/>
                          <a:t>56</a:t>
                        </a:r>
                      </a:p>
                    </a:txBody>
                    <a:tcPr anchor="ctr"/>
                  </a:tc>
                  <a:tc>
                    <a:txBody>
                      <a:bodyPr/>
                      <a:lstStyle/>
                      <a:p>
                        <a:pPr algn="ctr"/>
                        <a:r>
                          <a:rPr lang="en-US" dirty="0"/>
                          <a:t>4</a:t>
                        </a:r>
                      </a:p>
                    </a:txBody>
                    <a:tcPr anchor="ctr"/>
                  </a:tc>
                  <a:tc>
                    <a:txBody>
                      <a:bodyPr/>
                      <a:lstStyle/>
                      <a:p>
                        <a:pPr algn="ctr"/>
                        <a:r>
                          <a:rPr lang="en-US" dirty="0"/>
                          <a:t>10</a:t>
                        </a:r>
                      </a:p>
                    </a:txBody>
                    <a:tcPr anchor="ctr"/>
                  </a:tc>
                  <a:tc>
                    <a:txBody>
                      <a:bodyPr/>
                      <a:lstStyle/>
                      <a:p>
                        <a:pPr algn="ctr"/>
                        <a:r>
                          <a:rPr lang="en-US" dirty="0"/>
                          <a:t>34</a:t>
                        </a:r>
                      </a:p>
                    </a:txBody>
                    <a:tcPr anchor="ctr"/>
                  </a:tc>
                  <a:tc>
                    <a:txBody>
                      <a:bodyPr/>
                      <a:lstStyle/>
                      <a:p>
                        <a:pPr algn="ctr"/>
                        <a:r>
                          <a:rPr lang="en-US" dirty="0"/>
                          <a:t>2</a:t>
                        </a:r>
                      </a:p>
                    </a:txBody>
                    <a:tcPr anchor="ctr"/>
                  </a:tc>
                  <a:extLst>
                    <a:ext uri="{0D108BD9-81ED-4DB2-BD59-A6C34878D82A}">
                      <a16:rowId xmlns:a16="http://schemas.microsoft.com/office/drawing/2014/main" xmlns="" val="10000"/>
                    </a:ext>
                  </a:extLst>
                </a:tr>
                <a:tr h="720000">
                  <a:tc>
                    <a:txBody>
                      <a:bodyPr/>
                      <a:lstStyle/>
                      <a:p>
                        <a:pPr algn="ctr"/>
                        <a:r>
                          <a:rPr lang="en-US" dirty="0"/>
                          <a:t>56</a:t>
                        </a:r>
                      </a:p>
                    </a:txBody>
                    <a:tcPr anchor="ctr"/>
                  </a:tc>
                  <a:tc>
                    <a:txBody>
                      <a:bodyPr/>
                      <a:lstStyle/>
                      <a:p>
                        <a:pPr algn="ctr"/>
                        <a:r>
                          <a:rPr lang="en-US" dirty="0"/>
                          <a:t>4</a:t>
                        </a:r>
                      </a:p>
                    </a:txBody>
                    <a:tcPr anchor="ctr"/>
                  </a:tc>
                  <a:tc>
                    <a:txBody>
                      <a:bodyPr/>
                      <a:lstStyle/>
                      <a:p>
                        <a:pPr algn="ctr"/>
                        <a:r>
                          <a:rPr lang="en-US" dirty="0"/>
                          <a:t>10</a:t>
                        </a:r>
                      </a:p>
                    </a:txBody>
                    <a:tcPr anchor="ctr"/>
                  </a:tc>
                  <a:tc>
                    <a:txBody>
                      <a:bodyPr/>
                      <a:lstStyle/>
                      <a:p>
                        <a:pPr algn="ctr"/>
                        <a:r>
                          <a:rPr lang="en-US" dirty="0"/>
                          <a:t>34</a:t>
                        </a:r>
                      </a:p>
                    </a:txBody>
                    <a:tcPr anchor="ctr"/>
                  </a:tc>
                  <a:tc>
                    <a:txBody>
                      <a:bodyPr/>
                      <a:lstStyle/>
                      <a:p>
                        <a:pPr algn="ctr"/>
                        <a:r>
                          <a:rPr lang="en-US" dirty="0"/>
                          <a:t>2</a:t>
                        </a:r>
                      </a:p>
                    </a:txBody>
                    <a:tcPr anchor="ctr"/>
                  </a:tc>
                  <a:tc>
                    <a:txBody>
                      <a:bodyPr/>
                      <a:lstStyle/>
                      <a:p>
                        <a:pPr algn="ctr"/>
                        <a:r>
                          <a:rPr lang="en-US" dirty="0"/>
                          <a:t>77</a:t>
                        </a:r>
                      </a:p>
                    </a:txBody>
                    <a:tcPr anchor="ctr"/>
                  </a:tc>
                  <a:extLst>
                    <a:ext uri="{0D108BD9-81ED-4DB2-BD59-A6C34878D82A}">
                      <a16:rowId xmlns:a16="http://schemas.microsoft.com/office/drawing/2014/main" xmlns="" val="10001"/>
                    </a:ext>
                  </a:extLst>
                </a:tr>
                <a:tr h="720000">
                  <a:tc>
                    <a:txBody>
                      <a:bodyPr/>
                      <a:lstStyle/>
                      <a:p>
                        <a:pPr algn="ctr"/>
                        <a:r>
                          <a:rPr lang="en-US" dirty="0"/>
                          <a:t>4</a:t>
                        </a:r>
                      </a:p>
                    </a:txBody>
                    <a:tcPr anchor="ctr"/>
                  </a:tc>
                  <a:tc>
                    <a:txBody>
                      <a:bodyPr/>
                      <a:lstStyle/>
                      <a:p>
                        <a:pPr algn="ctr"/>
                        <a:r>
                          <a:rPr lang="en-US" dirty="0"/>
                          <a:t>10</a:t>
                        </a:r>
                      </a:p>
                    </a:txBody>
                    <a:tcPr anchor="ctr"/>
                  </a:tc>
                  <a:tc>
                    <a:txBody>
                      <a:bodyPr/>
                      <a:lstStyle/>
                      <a:p>
                        <a:pPr algn="ctr"/>
                        <a:r>
                          <a:rPr lang="en-US" dirty="0"/>
                          <a:t>34</a:t>
                        </a:r>
                      </a:p>
                    </a:txBody>
                    <a:tcPr anchor="ctr"/>
                  </a:tc>
                  <a:tc>
                    <a:txBody>
                      <a:bodyPr/>
                      <a:lstStyle/>
                      <a:p>
                        <a:pPr algn="ctr"/>
                        <a:r>
                          <a:rPr lang="en-US" dirty="0"/>
                          <a:t>2</a:t>
                        </a:r>
                      </a:p>
                    </a:txBody>
                    <a:tcPr anchor="ctr"/>
                  </a:tc>
                  <a:tc>
                    <a:txBody>
                      <a:bodyPr/>
                      <a:lstStyle/>
                      <a:p>
                        <a:pPr algn="ctr"/>
                        <a:r>
                          <a:rPr lang="en-US" dirty="0"/>
                          <a:t>56</a:t>
                        </a:r>
                      </a:p>
                    </a:txBody>
                    <a:tcPr anchor="ctr"/>
                  </a:tc>
                  <a:tc>
                    <a:txBody>
                      <a:bodyPr/>
                      <a:lstStyle/>
                      <a:p>
                        <a:pPr algn="ctr"/>
                        <a:r>
                          <a:rPr lang="en-US" dirty="0"/>
                          <a:t>77</a:t>
                        </a:r>
                      </a:p>
                    </a:txBody>
                    <a:tcPr anchor="ctr"/>
                  </a:tc>
                  <a:extLst>
                    <a:ext uri="{0D108BD9-81ED-4DB2-BD59-A6C34878D82A}">
                      <a16:rowId xmlns:a16="http://schemas.microsoft.com/office/drawing/2014/main" xmlns="" val="10002"/>
                    </a:ext>
                  </a:extLst>
                </a:tr>
                <a:tr h="720000">
                  <a:tc>
                    <a:txBody>
                      <a:bodyPr/>
                      <a:lstStyle/>
                      <a:p>
                        <a:pPr algn="ctr"/>
                        <a:r>
                          <a:rPr lang="en-US" dirty="0"/>
                          <a:t>4</a:t>
                        </a:r>
                      </a:p>
                    </a:txBody>
                    <a:tcPr anchor="ctr"/>
                  </a:tc>
                  <a:tc>
                    <a:txBody>
                      <a:bodyPr/>
                      <a:lstStyle/>
                      <a:p>
                        <a:pPr algn="ctr"/>
                        <a:r>
                          <a:rPr lang="en-US" dirty="0"/>
                          <a:t>10</a:t>
                        </a:r>
                      </a:p>
                    </a:txBody>
                    <a:tcPr anchor="ctr"/>
                  </a:tc>
                  <a:tc>
                    <a:txBody>
                      <a:bodyPr/>
                      <a:lstStyle/>
                      <a:p>
                        <a:pPr algn="ctr"/>
                        <a:r>
                          <a:rPr lang="en-US" dirty="0"/>
                          <a:t>2</a:t>
                        </a:r>
                      </a:p>
                    </a:txBody>
                    <a:tcPr anchor="ctr"/>
                  </a:tc>
                  <a:tc>
                    <a:txBody>
                      <a:bodyPr/>
                      <a:lstStyle/>
                      <a:p>
                        <a:pPr algn="ctr"/>
                        <a:r>
                          <a:rPr lang="en-US" dirty="0"/>
                          <a:t>34</a:t>
                        </a:r>
                      </a:p>
                    </a:txBody>
                    <a:tcPr anchor="ctr"/>
                  </a:tc>
                  <a:tc>
                    <a:txBody>
                      <a:bodyPr/>
                      <a:lstStyle/>
                      <a:p>
                        <a:pPr algn="ctr"/>
                        <a:r>
                          <a:rPr lang="en-US" dirty="0"/>
                          <a:t>56</a:t>
                        </a:r>
                      </a:p>
                    </a:txBody>
                    <a:tcPr anchor="ctr"/>
                  </a:tc>
                  <a:tc>
                    <a:txBody>
                      <a:bodyPr/>
                      <a:lstStyle/>
                      <a:p>
                        <a:pPr algn="ctr"/>
                        <a:r>
                          <a:rPr lang="en-US" dirty="0"/>
                          <a:t>77</a:t>
                        </a:r>
                      </a:p>
                    </a:txBody>
                    <a:tcPr anchor="ctr"/>
                  </a:tc>
                  <a:extLst>
                    <a:ext uri="{0D108BD9-81ED-4DB2-BD59-A6C34878D82A}">
                      <a16:rowId xmlns:a16="http://schemas.microsoft.com/office/drawing/2014/main" xmlns="" val="10003"/>
                    </a:ext>
                  </a:extLst>
                </a:tr>
                <a:tr h="720000">
                  <a:tc>
                    <a:txBody>
                      <a:bodyPr/>
                      <a:lstStyle/>
                      <a:p>
                        <a:pPr algn="ctr"/>
                        <a:r>
                          <a:rPr lang="en-US" dirty="0"/>
                          <a:t>4</a:t>
                        </a:r>
                      </a:p>
                    </a:txBody>
                    <a:tcPr anchor="ctr"/>
                  </a:tc>
                  <a:tc>
                    <a:txBody>
                      <a:bodyPr/>
                      <a:lstStyle/>
                      <a:p>
                        <a:pPr algn="ctr"/>
                        <a:r>
                          <a:rPr lang="en-US" dirty="0"/>
                          <a:t>2</a:t>
                        </a:r>
                      </a:p>
                    </a:txBody>
                    <a:tcPr anchor="ctr"/>
                  </a:tc>
                  <a:tc>
                    <a:txBody>
                      <a:bodyPr/>
                      <a:lstStyle/>
                      <a:p>
                        <a:pPr algn="ctr"/>
                        <a:r>
                          <a:rPr lang="en-US" dirty="0"/>
                          <a:t>10</a:t>
                        </a:r>
                      </a:p>
                    </a:txBody>
                    <a:tcPr anchor="ctr"/>
                  </a:tc>
                  <a:tc>
                    <a:txBody>
                      <a:bodyPr/>
                      <a:lstStyle/>
                      <a:p>
                        <a:pPr algn="ctr"/>
                        <a:r>
                          <a:rPr lang="en-US" dirty="0"/>
                          <a:t>34</a:t>
                        </a:r>
                      </a:p>
                    </a:txBody>
                    <a:tcPr anchor="ctr"/>
                  </a:tc>
                  <a:tc>
                    <a:txBody>
                      <a:bodyPr/>
                      <a:lstStyle/>
                      <a:p>
                        <a:pPr algn="ctr"/>
                        <a:r>
                          <a:rPr lang="en-US" dirty="0"/>
                          <a:t>56</a:t>
                        </a:r>
                      </a:p>
                    </a:txBody>
                    <a:tcPr anchor="ctr"/>
                  </a:tc>
                  <a:tc>
                    <a:txBody>
                      <a:bodyPr/>
                      <a:lstStyle/>
                      <a:p>
                        <a:pPr algn="ctr"/>
                        <a:r>
                          <a:rPr lang="en-US" dirty="0"/>
                          <a:t>77</a:t>
                        </a:r>
                      </a:p>
                    </a:txBody>
                    <a:tcPr anchor="ctr"/>
                  </a:tc>
                  <a:extLst>
                    <a:ext uri="{0D108BD9-81ED-4DB2-BD59-A6C34878D82A}">
                      <a16:rowId xmlns:a16="http://schemas.microsoft.com/office/drawing/2014/main" xmlns="" val="10004"/>
                    </a:ext>
                  </a:extLst>
                </a:tr>
                <a:tr h="720000">
                  <a:tc>
                    <a:txBody>
                      <a:bodyPr/>
                      <a:lstStyle/>
                      <a:p>
                        <a:pPr algn="ctr"/>
                        <a:r>
                          <a:rPr lang="en-US" dirty="0"/>
                          <a:t>2</a:t>
                        </a:r>
                      </a:p>
                    </a:txBody>
                    <a:tcPr anchor="ctr"/>
                  </a:tc>
                  <a:tc>
                    <a:txBody>
                      <a:bodyPr/>
                      <a:lstStyle/>
                      <a:p>
                        <a:pPr algn="ctr"/>
                        <a:r>
                          <a:rPr lang="en-US" dirty="0"/>
                          <a:t>4</a:t>
                        </a:r>
                      </a:p>
                    </a:txBody>
                    <a:tcPr anchor="ctr"/>
                  </a:tc>
                  <a:tc>
                    <a:txBody>
                      <a:bodyPr/>
                      <a:lstStyle/>
                      <a:p>
                        <a:pPr algn="ctr"/>
                        <a:r>
                          <a:rPr lang="en-US" dirty="0"/>
                          <a:t>10</a:t>
                        </a:r>
                      </a:p>
                    </a:txBody>
                    <a:tcPr anchor="ctr"/>
                  </a:tc>
                  <a:tc>
                    <a:txBody>
                      <a:bodyPr/>
                      <a:lstStyle/>
                      <a:p>
                        <a:pPr algn="ctr"/>
                        <a:r>
                          <a:rPr lang="en-US" dirty="0"/>
                          <a:t>34</a:t>
                        </a:r>
                      </a:p>
                    </a:txBody>
                    <a:tcPr anchor="ctr"/>
                  </a:tc>
                  <a:tc>
                    <a:txBody>
                      <a:bodyPr/>
                      <a:lstStyle/>
                      <a:p>
                        <a:pPr algn="ctr"/>
                        <a:r>
                          <a:rPr lang="en-US" dirty="0"/>
                          <a:t>56</a:t>
                        </a:r>
                      </a:p>
                    </a:txBody>
                    <a:tcPr anchor="ctr"/>
                  </a:tc>
                  <a:tc>
                    <a:txBody>
                      <a:bodyPr/>
                      <a:lstStyle/>
                      <a:p>
                        <a:pPr algn="ctr"/>
                        <a:r>
                          <a:rPr lang="en-US" dirty="0"/>
                          <a:t>77</a:t>
                        </a:r>
                      </a:p>
                    </a:txBody>
                    <a:tcPr anchor="ctr"/>
                  </a:tc>
                  <a:extLst>
                    <a:ext uri="{0D108BD9-81ED-4DB2-BD59-A6C34878D82A}">
                      <a16:rowId xmlns:a16="http://schemas.microsoft.com/office/drawing/2014/main" xmlns="" val="10005"/>
                    </a:ext>
                  </a:extLst>
                </a:tr>
              </a:tbl>
            </a:graphicData>
          </a:graphic>
        </p:graphicFrame>
        <p:sp>
          <p:nvSpPr>
            <p:cNvPr id="14" name="Curved Up Arrow 13"/>
            <p:cNvSpPr/>
            <p:nvPr/>
          </p:nvSpPr>
          <p:spPr>
            <a:xfrm>
              <a:off x="742697" y="234795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urved Up Arrow 14"/>
            <p:cNvSpPr/>
            <p:nvPr/>
          </p:nvSpPr>
          <p:spPr>
            <a:xfrm>
              <a:off x="1809938" y="234888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urved Up Arrow 15"/>
            <p:cNvSpPr/>
            <p:nvPr/>
          </p:nvSpPr>
          <p:spPr>
            <a:xfrm>
              <a:off x="2882445" y="234888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Up Arrow 16"/>
            <p:cNvSpPr/>
            <p:nvPr/>
          </p:nvSpPr>
          <p:spPr>
            <a:xfrm>
              <a:off x="3949686" y="234981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urved Up Arrow 17"/>
            <p:cNvSpPr/>
            <p:nvPr/>
          </p:nvSpPr>
          <p:spPr>
            <a:xfrm>
              <a:off x="5029806" y="234888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Curved Up Arrow 18"/>
            <p:cNvSpPr/>
            <p:nvPr/>
          </p:nvSpPr>
          <p:spPr>
            <a:xfrm>
              <a:off x="742697" y="306896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Curved Up Arrow 19"/>
            <p:cNvSpPr/>
            <p:nvPr/>
          </p:nvSpPr>
          <p:spPr>
            <a:xfrm>
              <a:off x="1809938" y="306989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Curved Up Arrow 20"/>
            <p:cNvSpPr/>
            <p:nvPr/>
          </p:nvSpPr>
          <p:spPr>
            <a:xfrm>
              <a:off x="2882445" y="306989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urved Up Arrow 21"/>
            <p:cNvSpPr/>
            <p:nvPr/>
          </p:nvSpPr>
          <p:spPr>
            <a:xfrm>
              <a:off x="3949686" y="307082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Curved Up Arrow 22"/>
            <p:cNvSpPr/>
            <p:nvPr/>
          </p:nvSpPr>
          <p:spPr>
            <a:xfrm>
              <a:off x="5029806" y="306989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Curved Up Arrow 23"/>
            <p:cNvSpPr/>
            <p:nvPr/>
          </p:nvSpPr>
          <p:spPr>
            <a:xfrm>
              <a:off x="742697" y="378904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Curved Up Arrow 24"/>
            <p:cNvSpPr/>
            <p:nvPr/>
          </p:nvSpPr>
          <p:spPr>
            <a:xfrm>
              <a:off x="1809938" y="378997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Curved Up Arrow 25"/>
            <p:cNvSpPr/>
            <p:nvPr/>
          </p:nvSpPr>
          <p:spPr>
            <a:xfrm>
              <a:off x="2882445" y="378997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Curved Up Arrow 26"/>
            <p:cNvSpPr/>
            <p:nvPr/>
          </p:nvSpPr>
          <p:spPr>
            <a:xfrm>
              <a:off x="3949686" y="379090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Curved Up Arrow 27"/>
            <p:cNvSpPr/>
            <p:nvPr/>
          </p:nvSpPr>
          <p:spPr>
            <a:xfrm>
              <a:off x="5029806" y="378997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Curved Up Arrow 28"/>
            <p:cNvSpPr/>
            <p:nvPr/>
          </p:nvSpPr>
          <p:spPr>
            <a:xfrm>
              <a:off x="742697" y="450912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Curved Up Arrow 29"/>
            <p:cNvSpPr/>
            <p:nvPr/>
          </p:nvSpPr>
          <p:spPr>
            <a:xfrm>
              <a:off x="1809938" y="451005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Curved Up Arrow 30"/>
            <p:cNvSpPr/>
            <p:nvPr/>
          </p:nvSpPr>
          <p:spPr>
            <a:xfrm>
              <a:off x="2882445" y="451005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Curved Up Arrow 31"/>
            <p:cNvSpPr/>
            <p:nvPr/>
          </p:nvSpPr>
          <p:spPr>
            <a:xfrm>
              <a:off x="3949686" y="451098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Curved Up Arrow 32"/>
            <p:cNvSpPr/>
            <p:nvPr/>
          </p:nvSpPr>
          <p:spPr>
            <a:xfrm>
              <a:off x="5029806" y="451005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urved Up Arrow 33"/>
            <p:cNvSpPr/>
            <p:nvPr/>
          </p:nvSpPr>
          <p:spPr>
            <a:xfrm>
              <a:off x="742697" y="5301208"/>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Up Arrow 34"/>
            <p:cNvSpPr/>
            <p:nvPr/>
          </p:nvSpPr>
          <p:spPr>
            <a:xfrm>
              <a:off x="1809938" y="5302138"/>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Curved Up Arrow 35"/>
            <p:cNvSpPr/>
            <p:nvPr/>
          </p:nvSpPr>
          <p:spPr>
            <a:xfrm>
              <a:off x="2882445" y="5302138"/>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Curved Up Arrow 36"/>
            <p:cNvSpPr/>
            <p:nvPr/>
          </p:nvSpPr>
          <p:spPr>
            <a:xfrm>
              <a:off x="3949686" y="5303068"/>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Curved Up Arrow 37"/>
            <p:cNvSpPr/>
            <p:nvPr/>
          </p:nvSpPr>
          <p:spPr>
            <a:xfrm>
              <a:off x="5029806" y="5302138"/>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0" name="Line Callout 1 39"/>
          <p:cNvSpPr/>
          <p:nvPr/>
        </p:nvSpPr>
        <p:spPr>
          <a:xfrm>
            <a:off x="4716016" y="630235"/>
            <a:ext cx="2160240" cy="576064"/>
          </a:xfrm>
          <a:prstGeom prst="borderCallout1">
            <a:avLst>
              <a:gd name="adj1" fmla="val 94763"/>
              <a:gd name="adj2" fmla="val -285"/>
              <a:gd name="adj3" fmla="val 300296"/>
              <a:gd name="adj4" fmla="val -5621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Comparing successive elements </a:t>
            </a:r>
          </a:p>
        </p:txBody>
      </p:sp>
    </p:spTree>
    <p:extLst>
      <p:ext uri="{BB962C8B-B14F-4D97-AF65-F5344CB8AC3E}">
        <p14:creationId xmlns:p14="http://schemas.microsoft.com/office/powerpoint/2010/main" xmlns="" val="423819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Bubble sort</a:t>
            </a:r>
          </a:p>
        </p:txBody>
      </p:sp>
      <p:sp>
        <p:nvSpPr>
          <p:cNvPr id="2" name="Content Placeholder 1"/>
          <p:cNvSpPr>
            <a:spLocks noGrp="1"/>
          </p:cNvSpPr>
          <p:nvPr>
            <p:ph idx="1"/>
          </p:nvPr>
        </p:nvSpPr>
        <p:spPr>
          <a:xfrm>
            <a:off x="457200" y="1600200"/>
            <a:ext cx="8229600" cy="4876799"/>
          </a:xfrm>
        </p:spPr>
        <p:txBody>
          <a:bodyPr>
            <a:normAutofit fontScale="85000" lnSpcReduction="10000"/>
          </a:bodyPr>
          <a:lstStyle/>
          <a:p>
            <a:r>
              <a:rPr lang="en-US" dirty="0">
                <a:solidFill>
                  <a:schemeClr val="accent1"/>
                </a:solidFill>
              </a:rPr>
              <a:t>It’s called bubble sort or sinking sort because smaller values gradually “bubble” their way to the top of the array (i.e., toward the first element) like air bubbles rising in water, while the larger values sink to the bottom (end) of the array. </a:t>
            </a:r>
          </a:p>
          <a:p>
            <a:r>
              <a:rPr lang="en-US" dirty="0">
                <a:solidFill>
                  <a:schemeClr val="accent1"/>
                </a:solidFill>
              </a:rPr>
              <a:t>The technique uses nested loops to make several passes through the array. </a:t>
            </a:r>
          </a:p>
          <a:p>
            <a:pPr lvl="1"/>
            <a:r>
              <a:rPr lang="en-US" dirty="0">
                <a:solidFill>
                  <a:schemeClr val="accent1"/>
                </a:solidFill>
              </a:rPr>
              <a:t>Each pass compares successive pairs of elements. </a:t>
            </a:r>
          </a:p>
          <a:p>
            <a:pPr lvl="1"/>
            <a:r>
              <a:rPr lang="en-US" dirty="0">
                <a:solidFill>
                  <a:schemeClr val="accent1"/>
                </a:solidFill>
              </a:rPr>
              <a:t>If a pair is in increasing order (or the values are equal), the bubble sort leaves the values as they are. </a:t>
            </a:r>
          </a:p>
          <a:p>
            <a:pPr lvl="1"/>
            <a:r>
              <a:rPr lang="en-US" dirty="0"/>
              <a:t>If a pair is in decreasing order, the bubble sort swaps their values in the array. </a:t>
            </a:r>
          </a:p>
        </p:txBody>
      </p:sp>
    </p:spTree>
    <p:extLst>
      <p:ext uri="{BB962C8B-B14F-4D97-AF65-F5344CB8AC3E}">
        <p14:creationId xmlns:p14="http://schemas.microsoft.com/office/powerpoint/2010/main" xmlns="" val="218656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Bubble sort</a:t>
            </a:r>
          </a:p>
        </p:txBody>
      </p:sp>
      <p:sp>
        <p:nvSpPr>
          <p:cNvPr id="2" name="Content Placeholder 1"/>
          <p:cNvSpPr>
            <a:spLocks noGrp="1"/>
          </p:cNvSpPr>
          <p:nvPr>
            <p:ph idx="1"/>
          </p:nvPr>
        </p:nvSpPr>
        <p:spPr/>
        <p:txBody>
          <a:bodyPr>
            <a:noAutofit/>
          </a:bodyPr>
          <a:lstStyle/>
          <a:p>
            <a:r>
              <a:rPr lang="en-US" sz="2800" dirty="0">
                <a:solidFill>
                  <a:schemeClr val="accent1"/>
                </a:solidFill>
              </a:rPr>
              <a:t>The first pass compares the first two elements of the array and swaps their values if necessary. It then compares the second and third elements in the array. The end of this pass compares the last two elements in the array and swaps them if necessary. </a:t>
            </a:r>
          </a:p>
          <a:p>
            <a:r>
              <a:rPr lang="en-US" sz="2800" dirty="0">
                <a:solidFill>
                  <a:schemeClr val="accent1"/>
                </a:solidFill>
              </a:rPr>
              <a:t>After one pass, the largest element will be in the last index. After two passes, the largest two elements will be in the last two indices. </a:t>
            </a:r>
          </a:p>
        </p:txBody>
      </p:sp>
    </p:spTree>
    <p:extLst>
      <p:ext uri="{BB962C8B-B14F-4D97-AF65-F5344CB8AC3E}">
        <p14:creationId xmlns:p14="http://schemas.microsoft.com/office/powerpoint/2010/main" xmlns="" val="272096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86" y="-228600"/>
            <a:ext cx="8229600" cy="1143000"/>
          </a:xfrm>
        </p:spPr>
        <p:txBody>
          <a:bodyPr>
            <a:normAutofit/>
          </a:bodyPr>
          <a:lstStyle/>
          <a:p>
            <a:r>
              <a:rPr lang="en-IN" sz="1800" dirty="0"/>
              <a:t>Program example-WAP to sort elements of 1D array in ascending order using Bubble sort</a:t>
            </a:r>
          </a:p>
        </p:txBody>
      </p:sp>
      <p:sp>
        <p:nvSpPr>
          <p:cNvPr id="5" name="Content Placeholder 4"/>
          <p:cNvSpPr>
            <a:spLocks noGrp="1"/>
          </p:cNvSpPr>
          <p:nvPr>
            <p:ph sz="half" idx="1"/>
          </p:nvPr>
        </p:nvSpPr>
        <p:spPr>
          <a:xfrm>
            <a:off x="457200" y="762000"/>
            <a:ext cx="4038600" cy="5364163"/>
          </a:xfrm>
        </p:spPr>
        <p:txBody>
          <a:bodyPr>
            <a:normAutofit fontScale="25000" lnSpcReduction="20000"/>
          </a:bodyPr>
          <a:lstStyle/>
          <a:p>
            <a:pPr marL="0" indent="0">
              <a:buNone/>
            </a:pPr>
            <a:r>
              <a:rPr lang="en-IN" sz="7200" dirty="0"/>
              <a:t>#include &lt;</a:t>
            </a:r>
            <a:r>
              <a:rPr lang="en-IN" sz="7200" dirty="0" err="1"/>
              <a:t>stdio.h</a:t>
            </a:r>
            <a:r>
              <a:rPr lang="en-IN" sz="7200" dirty="0"/>
              <a:t>&gt;</a:t>
            </a:r>
          </a:p>
          <a:p>
            <a:pPr marL="0" indent="0">
              <a:buNone/>
            </a:pPr>
            <a:r>
              <a:rPr lang="en-IN" sz="7200" dirty="0" err="1"/>
              <a:t>int</a:t>
            </a:r>
            <a:r>
              <a:rPr lang="en-IN" sz="7200" dirty="0"/>
              <a:t> main()</a:t>
            </a:r>
          </a:p>
          <a:p>
            <a:pPr marL="0" indent="0">
              <a:buNone/>
            </a:pPr>
            <a:r>
              <a:rPr lang="en-IN" sz="7200" dirty="0"/>
              <a:t>{</a:t>
            </a:r>
          </a:p>
          <a:p>
            <a:pPr marL="0" indent="0">
              <a:buNone/>
            </a:pPr>
            <a:r>
              <a:rPr lang="en-IN" sz="7200" dirty="0"/>
              <a:t>   </a:t>
            </a:r>
            <a:r>
              <a:rPr lang="en-IN" sz="7200" dirty="0" err="1"/>
              <a:t>int</a:t>
            </a:r>
            <a:r>
              <a:rPr lang="en-IN" sz="7200" dirty="0"/>
              <a:t> a[100];</a:t>
            </a:r>
          </a:p>
          <a:p>
            <a:pPr marL="0" indent="0">
              <a:buNone/>
            </a:pPr>
            <a:r>
              <a:rPr lang="en-IN" sz="7200" dirty="0"/>
              <a:t>   </a:t>
            </a:r>
            <a:r>
              <a:rPr lang="en-IN" sz="7200" dirty="0" err="1"/>
              <a:t>int</a:t>
            </a:r>
            <a:r>
              <a:rPr lang="en-IN" sz="7200" dirty="0"/>
              <a:t> </a:t>
            </a:r>
            <a:r>
              <a:rPr lang="en-IN" sz="7200" dirty="0" err="1"/>
              <a:t>hold,i,j,n</a:t>
            </a:r>
            <a:r>
              <a:rPr lang="en-IN" sz="7200" dirty="0"/>
              <a:t>;</a:t>
            </a:r>
          </a:p>
          <a:p>
            <a:pPr marL="0" indent="0">
              <a:buNone/>
            </a:pPr>
            <a:r>
              <a:rPr lang="en-IN" sz="7200" dirty="0"/>
              <a:t>   </a:t>
            </a:r>
            <a:r>
              <a:rPr lang="en-IN" sz="7200" dirty="0" err="1"/>
              <a:t>printf</a:t>
            </a:r>
            <a:r>
              <a:rPr lang="en-IN" sz="7200" dirty="0"/>
              <a:t>("\n Enter value of n:");</a:t>
            </a:r>
          </a:p>
          <a:p>
            <a:pPr marL="0" indent="0">
              <a:buNone/>
            </a:pPr>
            <a:r>
              <a:rPr lang="en-IN" sz="7200" dirty="0"/>
              <a:t>   </a:t>
            </a:r>
            <a:r>
              <a:rPr lang="en-IN" sz="7200" dirty="0" err="1"/>
              <a:t>scanf</a:t>
            </a:r>
            <a:r>
              <a:rPr lang="en-IN" sz="7200" dirty="0"/>
              <a:t>("%</a:t>
            </a:r>
            <a:r>
              <a:rPr lang="en-IN" sz="7200" dirty="0" err="1"/>
              <a:t>d",&amp;n</a:t>
            </a:r>
            <a:r>
              <a:rPr lang="en-IN" sz="7200" dirty="0"/>
              <a:t>);</a:t>
            </a:r>
          </a:p>
          <a:p>
            <a:pPr marL="0" indent="0">
              <a:buNone/>
            </a:pPr>
            <a:r>
              <a:rPr lang="en-IN" sz="7200" dirty="0"/>
              <a:t>   </a:t>
            </a:r>
            <a:r>
              <a:rPr lang="en-IN" sz="7200" dirty="0" err="1"/>
              <a:t>printf</a:t>
            </a:r>
            <a:r>
              <a:rPr lang="en-IN" sz="7200" dirty="0"/>
              <a:t>("\n Enter elements:");</a:t>
            </a:r>
          </a:p>
          <a:p>
            <a:pPr marL="0" indent="0">
              <a:buNone/>
            </a:pPr>
            <a:r>
              <a:rPr lang="en-IN" sz="7200" dirty="0"/>
              <a:t>   for(</a:t>
            </a:r>
            <a:r>
              <a:rPr lang="en-IN" sz="7200" dirty="0" err="1"/>
              <a:t>i</a:t>
            </a:r>
            <a:r>
              <a:rPr lang="en-IN" sz="7200" dirty="0"/>
              <a:t>=0;i&lt;</a:t>
            </a:r>
            <a:r>
              <a:rPr lang="en-IN" sz="7200" dirty="0" err="1"/>
              <a:t>n;i</a:t>
            </a:r>
            <a:r>
              <a:rPr lang="en-IN" sz="7200" dirty="0"/>
              <a:t>++)</a:t>
            </a:r>
          </a:p>
          <a:p>
            <a:pPr marL="0" indent="0">
              <a:buNone/>
            </a:pPr>
            <a:r>
              <a:rPr lang="en-IN" sz="7200" dirty="0"/>
              <a:t>   {</a:t>
            </a:r>
          </a:p>
          <a:p>
            <a:pPr marL="0" indent="0">
              <a:buNone/>
            </a:pPr>
            <a:r>
              <a:rPr lang="en-IN" sz="7200" dirty="0"/>
              <a:t>   	</a:t>
            </a:r>
            <a:r>
              <a:rPr lang="en-IN" sz="7200" dirty="0" err="1"/>
              <a:t>scanf</a:t>
            </a:r>
            <a:r>
              <a:rPr lang="en-IN" sz="7200" dirty="0"/>
              <a:t>("%</a:t>
            </a:r>
            <a:r>
              <a:rPr lang="en-IN" sz="7200" dirty="0" err="1"/>
              <a:t>d",&amp;a</a:t>
            </a:r>
            <a:r>
              <a:rPr lang="en-IN" sz="7200" dirty="0"/>
              <a:t>[</a:t>
            </a:r>
            <a:r>
              <a:rPr lang="en-IN" sz="7200" dirty="0" err="1"/>
              <a:t>i</a:t>
            </a:r>
            <a:r>
              <a:rPr lang="en-IN" sz="7200" dirty="0"/>
              <a:t>]);</a:t>
            </a:r>
          </a:p>
          <a:p>
            <a:pPr marL="0" indent="0">
              <a:buNone/>
            </a:pPr>
            <a:r>
              <a:rPr lang="en-IN" sz="7200" dirty="0"/>
              <a:t>   }</a:t>
            </a:r>
          </a:p>
          <a:p>
            <a:pPr marL="0" indent="0">
              <a:buNone/>
            </a:pPr>
            <a:r>
              <a:rPr lang="en-IN" sz="7200" dirty="0"/>
              <a:t>   </a:t>
            </a:r>
            <a:r>
              <a:rPr lang="en-IN" sz="7200" dirty="0" err="1"/>
              <a:t>printf</a:t>
            </a:r>
            <a:r>
              <a:rPr lang="en-IN" sz="7200" dirty="0"/>
              <a:t>( "Data items in original order" );</a:t>
            </a:r>
          </a:p>
          <a:p>
            <a:pPr marL="0" indent="0">
              <a:buNone/>
            </a:pPr>
            <a:r>
              <a:rPr lang="en-IN" sz="7200" dirty="0"/>
              <a:t>   for (</a:t>
            </a:r>
            <a:r>
              <a:rPr lang="en-IN" sz="7200" dirty="0" err="1"/>
              <a:t>i</a:t>
            </a:r>
            <a:r>
              <a:rPr lang="en-IN" sz="7200" dirty="0"/>
              <a:t>=0;i&lt;</a:t>
            </a:r>
            <a:r>
              <a:rPr lang="en-IN" sz="7200" dirty="0" err="1"/>
              <a:t>n;i</a:t>
            </a:r>
            <a:r>
              <a:rPr lang="en-IN" sz="7200" dirty="0"/>
              <a:t>++ )</a:t>
            </a:r>
          </a:p>
          <a:p>
            <a:pPr marL="0" indent="0">
              <a:buNone/>
            </a:pPr>
            <a:r>
              <a:rPr lang="en-IN" sz="7200" dirty="0"/>
              <a:t>   {</a:t>
            </a:r>
          </a:p>
          <a:p>
            <a:pPr marL="0" indent="0">
              <a:buNone/>
            </a:pPr>
            <a:r>
              <a:rPr lang="en-IN" sz="7200" dirty="0"/>
              <a:t>      </a:t>
            </a:r>
            <a:r>
              <a:rPr lang="en-IN" sz="7200" dirty="0" err="1"/>
              <a:t>printf</a:t>
            </a:r>
            <a:r>
              <a:rPr lang="en-IN" sz="7200" dirty="0"/>
              <a:t>("%d ",a[</a:t>
            </a:r>
            <a:r>
              <a:rPr lang="en-IN" sz="7200" dirty="0" err="1"/>
              <a:t>i</a:t>
            </a:r>
            <a:r>
              <a:rPr lang="en-IN" sz="7200" dirty="0"/>
              <a:t>]);//Elements will come with space</a:t>
            </a:r>
          </a:p>
          <a:p>
            <a:pPr marL="0" indent="0">
              <a:buNone/>
            </a:pPr>
            <a:r>
              <a:rPr lang="en-IN" sz="7200" dirty="0"/>
              <a:t>   } // end for</a:t>
            </a:r>
          </a:p>
          <a:p>
            <a:pPr marL="0" indent="0">
              <a:buNone/>
            </a:pPr>
            <a:r>
              <a:rPr lang="en-IN" sz="7200" dirty="0"/>
              <a:t>   // bubble sort</a:t>
            </a:r>
          </a:p>
          <a:p>
            <a:pPr marL="0" indent="0">
              <a:buNone/>
            </a:pPr>
            <a:r>
              <a:rPr lang="en-IN" sz="7200" dirty="0"/>
              <a:t>   </a:t>
            </a:r>
            <a:endParaRPr lang="en-IN" dirty="0"/>
          </a:p>
        </p:txBody>
      </p:sp>
      <p:sp>
        <p:nvSpPr>
          <p:cNvPr id="6" name="Content Placeholder 5"/>
          <p:cNvSpPr>
            <a:spLocks noGrp="1"/>
          </p:cNvSpPr>
          <p:nvPr>
            <p:ph sz="half" idx="2"/>
          </p:nvPr>
        </p:nvSpPr>
        <p:spPr>
          <a:xfrm>
            <a:off x="4648200" y="762000"/>
            <a:ext cx="4038600" cy="5562600"/>
          </a:xfrm>
        </p:spPr>
        <p:txBody>
          <a:bodyPr>
            <a:normAutofit fontScale="25000" lnSpcReduction="20000"/>
          </a:bodyPr>
          <a:lstStyle/>
          <a:p>
            <a:pPr marL="0" indent="0">
              <a:buNone/>
            </a:pPr>
            <a:r>
              <a:rPr lang="en-IN" sz="5600" dirty="0"/>
              <a:t>// loop to control number of passes(no. of passes are always n-1)</a:t>
            </a:r>
          </a:p>
          <a:p>
            <a:pPr marL="0" indent="0">
              <a:buNone/>
            </a:pPr>
            <a:r>
              <a:rPr lang="en-IN" sz="5600" dirty="0"/>
              <a:t>   for (</a:t>
            </a:r>
            <a:r>
              <a:rPr lang="en-IN" sz="5600" dirty="0" err="1"/>
              <a:t>i</a:t>
            </a:r>
            <a:r>
              <a:rPr lang="en-IN" sz="5600" dirty="0"/>
              <a:t>=0;i&lt;n-1;i++)</a:t>
            </a:r>
          </a:p>
          <a:p>
            <a:pPr marL="0" indent="0">
              <a:buNone/>
            </a:pPr>
            <a:r>
              <a:rPr lang="en-IN" sz="5600" dirty="0"/>
              <a:t>   {</a:t>
            </a:r>
          </a:p>
          <a:p>
            <a:pPr marL="0" indent="0">
              <a:buNone/>
            </a:pPr>
            <a:r>
              <a:rPr lang="en-IN" sz="5600" dirty="0"/>
              <a:t>    // loop to control number of comparisons per pass(There is one comparison less)</a:t>
            </a:r>
          </a:p>
          <a:p>
            <a:pPr marL="0" indent="0">
              <a:buNone/>
            </a:pPr>
            <a:r>
              <a:rPr lang="en-IN" sz="5600" dirty="0"/>
              <a:t> </a:t>
            </a:r>
          </a:p>
          <a:p>
            <a:pPr marL="0" indent="0">
              <a:buNone/>
            </a:pPr>
            <a:r>
              <a:rPr lang="en-IN" sz="5600" dirty="0"/>
              <a:t>	  for (j=0;j&lt;n-i-1;j++)</a:t>
            </a:r>
          </a:p>
          <a:p>
            <a:pPr marL="0" indent="0">
              <a:buNone/>
            </a:pPr>
            <a:r>
              <a:rPr lang="en-IN" sz="5600" dirty="0"/>
              <a:t>	   {</a:t>
            </a:r>
          </a:p>
          <a:p>
            <a:pPr marL="0" indent="0">
              <a:buNone/>
            </a:pPr>
            <a:r>
              <a:rPr lang="en-IN" sz="5600" dirty="0"/>
              <a:t>         // compare adjacent elements and swap them if first</a:t>
            </a:r>
          </a:p>
          <a:p>
            <a:pPr marL="0" indent="0">
              <a:buNone/>
            </a:pPr>
            <a:r>
              <a:rPr lang="en-IN" sz="5600" dirty="0"/>
              <a:t>         // element is greater than second element</a:t>
            </a:r>
          </a:p>
          <a:p>
            <a:pPr marL="0" indent="0">
              <a:buNone/>
            </a:pPr>
            <a:r>
              <a:rPr lang="en-IN" sz="5600" dirty="0"/>
              <a:t>         if (a[j]&gt;a[j+1])</a:t>
            </a:r>
          </a:p>
          <a:p>
            <a:pPr marL="0" indent="0">
              <a:buNone/>
            </a:pPr>
            <a:r>
              <a:rPr lang="en-IN" sz="5600" dirty="0"/>
              <a:t>		 {</a:t>
            </a:r>
          </a:p>
          <a:p>
            <a:pPr marL="0" indent="0">
              <a:buNone/>
            </a:pPr>
            <a:r>
              <a:rPr lang="en-IN" sz="5600" dirty="0"/>
              <a:t>            hold=a[j];</a:t>
            </a:r>
          </a:p>
          <a:p>
            <a:pPr marL="0" indent="0">
              <a:buNone/>
            </a:pPr>
            <a:r>
              <a:rPr lang="en-IN" sz="5600" dirty="0"/>
              <a:t>            a[j]=a[j+1];</a:t>
            </a:r>
          </a:p>
          <a:p>
            <a:pPr marL="0" indent="0">
              <a:buNone/>
            </a:pPr>
            <a:r>
              <a:rPr lang="en-IN" sz="5600" dirty="0"/>
              <a:t>            a[j+1]=hold;</a:t>
            </a:r>
          </a:p>
          <a:p>
            <a:pPr marL="0" indent="0">
              <a:buNone/>
            </a:pPr>
            <a:r>
              <a:rPr lang="en-IN" sz="5600" dirty="0"/>
              <a:t>         } // end if</a:t>
            </a:r>
          </a:p>
          <a:p>
            <a:pPr marL="0" indent="0">
              <a:buNone/>
            </a:pPr>
            <a:r>
              <a:rPr lang="en-IN" sz="5600" dirty="0"/>
              <a:t>      } // end inner for</a:t>
            </a:r>
          </a:p>
          <a:p>
            <a:pPr marL="0" indent="0">
              <a:buNone/>
            </a:pPr>
            <a:r>
              <a:rPr lang="en-IN" sz="5600" dirty="0"/>
              <a:t>   } // end outer for</a:t>
            </a:r>
          </a:p>
          <a:p>
            <a:pPr marL="0" indent="0">
              <a:buNone/>
            </a:pPr>
            <a:r>
              <a:rPr lang="en-IN" sz="5600" dirty="0"/>
              <a:t>   </a:t>
            </a:r>
            <a:r>
              <a:rPr lang="en-IN" sz="5600" dirty="0" err="1"/>
              <a:t>printf</a:t>
            </a:r>
            <a:r>
              <a:rPr lang="en-IN" sz="5600" dirty="0"/>
              <a:t>( "\</a:t>
            </a:r>
            <a:r>
              <a:rPr lang="en-IN" sz="5600" dirty="0" err="1"/>
              <a:t>nData</a:t>
            </a:r>
            <a:r>
              <a:rPr lang="en-IN" sz="5600" dirty="0"/>
              <a:t> items in ascending order" );</a:t>
            </a:r>
          </a:p>
          <a:p>
            <a:pPr marL="0" indent="0">
              <a:buNone/>
            </a:pPr>
            <a:r>
              <a:rPr lang="en-IN" sz="5600" dirty="0"/>
              <a:t>   for (</a:t>
            </a:r>
            <a:r>
              <a:rPr lang="en-IN" sz="5600" dirty="0" err="1"/>
              <a:t>i</a:t>
            </a:r>
            <a:r>
              <a:rPr lang="en-IN" sz="5600" dirty="0"/>
              <a:t>=0;i&lt;</a:t>
            </a:r>
            <a:r>
              <a:rPr lang="en-IN" sz="5600" dirty="0" err="1"/>
              <a:t>n;i</a:t>
            </a:r>
            <a:r>
              <a:rPr lang="en-IN" sz="5600" dirty="0"/>
              <a:t>++)</a:t>
            </a:r>
          </a:p>
          <a:p>
            <a:pPr marL="0" indent="0">
              <a:buNone/>
            </a:pPr>
            <a:r>
              <a:rPr lang="en-IN" sz="5600" dirty="0"/>
              <a:t>   {</a:t>
            </a:r>
          </a:p>
          <a:p>
            <a:pPr marL="0" indent="0">
              <a:buNone/>
            </a:pPr>
            <a:r>
              <a:rPr lang="en-IN" sz="5600" dirty="0"/>
              <a:t>      </a:t>
            </a:r>
            <a:r>
              <a:rPr lang="en-IN" sz="5600" dirty="0" err="1"/>
              <a:t>printf</a:t>
            </a:r>
            <a:r>
              <a:rPr lang="en-IN" sz="5600" dirty="0"/>
              <a:t>("%d ",a[</a:t>
            </a:r>
            <a:r>
              <a:rPr lang="en-IN" sz="5600" dirty="0" err="1"/>
              <a:t>i</a:t>
            </a:r>
            <a:r>
              <a:rPr lang="en-IN" sz="5600" dirty="0"/>
              <a:t>]);</a:t>
            </a:r>
          </a:p>
          <a:p>
            <a:pPr marL="0" indent="0">
              <a:buNone/>
            </a:pPr>
            <a:r>
              <a:rPr lang="en-IN" sz="5600" dirty="0"/>
              <a:t>   } // end for</a:t>
            </a:r>
          </a:p>
          <a:p>
            <a:pPr marL="0" indent="0">
              <a:buNone/>
            </a:pPr>
            <a:r>
              <a:rPr lang="en-IN" sz="5600" dirty="0"/>
              <a:t>} // end main</a:t>
            </a:r>
          </a:p>
          <a:p>
            <a:endParaRPr lang="en-IN" dirty="0"/>
          </a:p>
          <a:p>
            <a:endParaRPr lang="en-IN" dirty="0"/>
          </a:p>
        </p:txBody>
      </p:sp>
    </p:spTree>
    <p:extLst>
      <p:ext uri="{BB962C8B-B14F-4D97-AF65-F5344CB8AC3E}">
        <p14:creationId xmlns:p14="http://schemas.microsoft.com/office/powerpoint/2010/main" xmlns="" val="39712527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152400"/>
            <a:ext cx="8229600" cy="45719"/>
          </a:xfrm>
        </p:spPr>
        <p:txBody>
          <a:bodyPr>
            <a:noAutofit/>
          </a:bodyPr>
          <a:lstStyle/>
          <a:p>
            <a:r>
              <a:rPr lang="en-IN" sz="3200" dirty="0"/>
              <a:t>Dry running</a:t>
            </a:r>
          </a:p>
        </p:txBody>
      </p:sp>
      <p:pic>
        <p:nvPicPr>
          <p:cNvPr id="7" name="Content Placeholder 6"/>
          <p:cNvPicPr>
            <a:picLocks noGrp="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76200" y="381000"/>
            <a:ext cx="9067800" cy="6477000"/>
          </a:xfrm>
          <a:prstGeom prst="rect">
            <a:avLst/>
          </a:prstGeom>
        </p:spPr>
      </p:pic>
    </p:spTree>
    <p:extLst>
      <p:ext uri="{BB962C8B-B14F-4D97-AF65-F5344CB8AC3E}">
        <p14:creationId xmlns:p14="http://schemas.microsoft.com/office/powerpoint/2010/main" xmlns="" val="8880977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Operations on arrays</a:t>
            </a:r>
          </a:p>
        </p:txBody>
      </p:sp>
      <p:sp>
        <p:nvSpPr>
          <p:cNvPr id="4" name="Content Placeholder 3"/>
          <p:cNvSpPr>
            <a:spLocks noGrp="1"/>
          </p:cNvSpPr>
          <p:nvPr>
            <p:ph idx="1"/>
          </p:nvPr>
        </p:nvSpPr>
        <p:spPr/>
        <p:txBody>
          <a:bodyPr/>
          <a:lstStyle/>
          <a:p>
            <a:r>
              <a:rPr lang="en-US" dirty="0"/>
              <a:t>Insertion of element into an array</a:t>
            </a:r>
          </a:p>
          <a:p>
            <a:r>
              <a:rPr lang="en-US" dirty="0"/>
              <a:t>Deletion of element from an array</a:t>
            </a:r>
          </a:p>
        </p:txBody>
      </p:sp>
    </p:spTree>
    <p:extLst>
      <p:ext uri="{BB962C8B-B14F-4D97-AF65-F5344CB8AC3E}">
        <p14:creationId xmlns:p14="http://schemas.microsoft.com/office/powerpoint/2010/main" xmlns="" val="33774875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228600"/>
            <a:ext cx="8229600" cy="1143000"/>
          </a:xfrm>
        </p:spPr>
        <p:txBody>
          <a:bodyPr>
            <a:noAutofit/>
          </a:bodyPr>
          <a:lstStyle/>
          <a:p>
            <a:r>
              <a:rPr lang="en-IN" sz="2000" b="1" dirty="0"/>
              <a:t>Write a program to insert an element at a given position in 1D array</a:t>
            </a:r>
            <a:r>
              <a:rPr lang="en-IN" sz="2400" dirty="0"/>
              <a:t/>
            </a:r>
            <a:br>
              <a:rPr lang="en-IN" sz="2400" dirty="0"/>
            </a:br>
            <a:endParaRPr lang="en-IN" sz="2400" dirty="0"/>
          </a:p>
        </p:txBody>
      </p:sp>
      <p:sp>
        <p:nvSpPr>
          <p:cNvPr id="5" name="Content Placeholder 4"/>
          <p:cNvSpPr>
            <a:spLocks noGrp="1"/>
          </p:cNvSpPr>
          <p:nvPr>
            <p:ph sz="half" idx="1"/>
          </p:nvPr>
        </p:nvSpPr>
        <p:spPr>
          <a:xfrm>
            <a:off x="457200" y="914400"/>
            <a:ext cx="4038600" cy="5211763"/>
          </a:xfrm>
        </p:spPr>
        <p:txBody>
          <a:bodyPr>
            <a:normAutofit fontScale="25000" lnSpcReduction="20000"/>
          </a:bodyPr>
          <a:lstStyle/>
          <a:p>
            <a:pPr marL="0" indent="0">
              <a:buNone/>
            </a:pPr>
            <a:r>
              <a:rPr lang="en-IN" sz="5500" dirty="0"/>
              <a:t>#include &lt;</a:t>
            </a:r>
            <a:r>
              <a:rPr lang="en-IN" sz="5500" dirty="0" err="1"/>
              <a:t>stdio.h</a:t>
            </a:r>
            <a:r>
              <a:rPr lang="en-IN" sz="5500" dirty="0"/>
              <a:t>&gt;</a:t>
            </a:r>
          </a:p>
          <a:p>
            <a:pPr marL="0" indent="0">
              <a:buNone/>
            </a:pPr>
            <a:r>
              <a:rPr lang="en-IN" sz="5500" dirty="0" err="1"/>
              <a:t>int</a:t>
            </a:r>
            <a:r>
              <a:rPr lang="en-IN" sz="5500" dirty="0"/>
              <a:t> main()</a:t>
            </a:r>
          </a:p>
          <a:p>
            <a:pPr marL="0" indent="0">
              <a:buNone/>
            </a:pPr>
            <a:r>
              <a:rPr lang="en-IN" sz="5500" dirty="0"/>
              <a:t>{</a:t>
            </a:r>
          </a:p>
          <a:p>
            <a:pPr marL="0" indent="0">
              <a:buNone/>
            </a:pPr>
            <a:r>
              <a:rPr lang="en-IN" sz="5500" dirty="0"/>
              <a:t>   </a:t>
            </a:r>
            <a:r>
              <a:rPr lang="en-IN" sz="5500" dirty="0" err="1"/>
              <a:t>int</a:t>
            </a:r>
            <a:r>
              <a:rPr lang="en-IN" sz="5500" dirty="0"/>
              <a:t> array[100], position, c, n, value;</a:t>
            </a:r>
          </a:p>
          <a:p>
            <a:pPr marL="0" indent="0">
              <a:buNone/>
            </a:pPr>
            <a:r>
              <a:rPr lang="en-IN" sz="5500" dirty="0"/>
              <a:t>   </a:t>
            </a:r>
            <a:r>
              <a:rPr lang="en-IN" sz="5500" dirty="0" err="1"/>
              <a:t>printf</a:t>
            </a:r>
            <a:r>
              <a:rPr lang="en-IN" sz="5500" dirty="0"/>
              <a:t>("Enter number of elements in array:\n");</a:t>
            </a:r>
          </a:p>
          <a:p>
            <a:pPr marL="0" indent="0">
              <a:buNone/>
            </a:pPr>
            <a:r>
              <a:rPr lang="en-IN" sz="5500" dirty="0"/>
              <a:t>   </a:t>
            </a:r>
            <a:r>
              <a:rPr lang="en-IN" sz="5500" dirty="0" err="1"/>
              <a:t>scanf</a:t>
            </a:r>
            <a:r>
              <a:rPr lang="en-IN" sz="5500" dirty="0"/>
              <a:t>("%d", &amp;n);</a:t>
            </a:r>
          </a:p>
          <a:p>
            <a:pPr marL="0" indent="0">
              <a:buNone/>
            </a:pPr>
            <a:r>
              <a:rPr lang="en-IN" sz="5500" dirty="0"/>
              <a:t>   </a:t>
            </a:r>
            <a:r>
              <a:rPr lang="en-IN" sz="5500" dirty="0" err="1"/>
              <a:t>printf</a:t>
            </a:r>
            <a:r>
              <a:rPr lang="en-IN" sz="5500" dirty="0"/>
              <a:t>("Enter %d elements:\n", n);</a:t>
            </a:r>
          </a:p>
          <a:p>
            <a:pPr marL="0" indent="0">
              <a:buNone/>
            </a:pPr>
            <a:r>
              <a:rPr lang="en-IN" sz="5500" dirty="0"/>
              <a:t>   for (c = 0; c &lt; n; </a:t>
            </a:r>
            <a:r>
              <a:rPr lang="en-IN" sz="5500" dirty="0" err="1"/>
              <a:t>c++</a:t>
            </a:r>
            <a:r>
              <a:rPr lang="en-IN" sz="5500" dirty="0"/>
              <a:t>)</a:t>
            </a:r>
          </a:p>
          <a:p>
            <a:pPr marL="0" indent="0">
              <a:buNone/>
            </a:pPr>
            <a:r>
              <a:rPr lang="en-IN" sz="5500" dirty="0"/>
              <a:t>    {</a:t>
            </a:r>
          </a:p>
          <a:p>
            <a:pPr marL="0" indent="0">
              <a:buNone/>
            </a:pPr>
            <a:r>
              <a:rPr lang="en-IN" sz="5500" dirty="0"/>
              <a:t>	</a:t>
            </a:r>
            <a:r>
              <a:rPr lang="en-IN" sz="5500" dirty="0" err="1"/>
              <a:t>scanf</a:t>
            </a:r>
            <a:r>
              <a:rPr lang="en-IN" sz="5500" dirty="0"/>
              <a:t>("%d", &amp;array[c]);</a:t>
            </a:r>
          </a:p>
          <a:p>
            <a:pPr marL="0" indent="0">
              <a:buNone/>
            </a:pPr>
            <a:r>
              <a:rPr lang="en-IN" sz="5500" dirty="0"/>
              <a:t>	}</a:t>
            </a:r>
          </a:p>
          <a:p>
            <a:pPr marL="0" indent="0">
              <a:buNone/>
            </a:pPr>
            <a:r>
              <a:rPr lang="en-IN" sz="5500" dirty="0"/>
              <a:t>   </a:t>
            </a:r>
            <a:r>
              <a:rPr lang="en-IN" sz="5500" dirty="0" err="1"/>
              <a:t>printf</a:t>
            </a:r>
            <a:r>
              <a:rPr lang="en-IN" sz="5500" dirty="0"/>
              <a:t>("Enter the location where you wish to insert an element:\n");</a:t>
            </a:r>
          </a:p>
          <a:p>
            <a:pPr marL="0" indent="0">
              <a:buNone/>
            </a:pPr>
            <a:r>
              <a:rPr lang="en-IN" sz="5500" dirty="0"/>
              <a:t>   </a:t>
            </a:r>
            <a:r>
              <a:rPr lang="en-IN" sz="5500" dirty="0" err="1"/>
              <a:t>scanf</a:t>
            </a:r>
            <a:r>
              <a:rPr lang="en-IN" sz="5500" dirty="0"/>
              <a:t>("%d", &amp;position);</a:t>
            </a:r>
          </a:p>
          <a:p>
            <a:pPr marL="0" indent="0">
              <a:buNone/>
            </a:pPr>
            <a:r>
              <a:rPr lang="en-IN" sz="5500" dirty="0"/>
              <a:t>   </a:t>
            </a:r>
            <a:r>
              <a:rPr lang="en-IN" sz="5500" dirty="0" err="1"/>
              <a:t>printf</a:t>
            </a:r>
            <a:r>
              <a:rPr lang="en-IN" sz="5500" dirty="0"/>
              <a:t>("Enter the value to insert:\n");</a:t>
            </a:r>
          </a:p>
          <a:p>
            <a:pPr marL="0" indent="0">
              <a:buNone/>
            </a:pPr>
            <a:r>
              <a:rPr lang="en-IN" sz="5500" dirty="0"/>
              <a:t>   </a:t>
            </a:r>
            <a:r>
              <a:rPr lang="en-IN" sz="5500" dirty="0" err="1"/>
              <a:t>scanf</a:t>
            </a:r>
            <a:r>
              <a:rPr lang="en-IN" sz="5500" dirty="0"/>
              <a:t>("%d", &amp;value);</a:t>
            </a:r>
          </a:p>
          <a:p>
            <a:pPr marL="0" indent="0">
              <a:buNone/>
            </a:pPr>
            <a:r>
              <a:rPr lang="en-IN" sz="5500" dirty="0"/>
              <a:t> </a:t>
            </a:r>
          </a:p>
          <a:p>
            <a:pPr marL="0" indent="0">
              <a:buNone/>
            </a:pPr>
            <a:r>
              <a:rPr lang="en-IN" sz="5500" dirty="0"/>
              <a:t>   for (c = n - 1; c &gt;= position - 1; c--)</a:t>
            </a:r>
          </a:p>
          <a:p>
            <a:pPr marL="0" indent="0">
              <a:buNone/>
            </a:pPr>
            <a:r>
              <a:rPr lang="en-IN" sz="5500" dirty="0"/>
              <a:t>   {</a:t>
            </a:r>
          </a:p>
          <a:p>
            <a:pPr marL="0" indent="0">
              <a:buNone/>
            </a:pPr>
            <a:r>
              <a:rPr lang="en-IN" sz="5500" dirty="0"/>
              <a:t>   array[c+1] = array[c];</a:t>
            </a:r>
          </a:p>
          <a:p>
            <a:pPr marL="0" indent="0">
              <a:buNone/>
            </a:pPr>
            <a:r>
              <a:rPr lang="en-IN" sz="5500" dirty="0"/>
              <a:t>   }</a:t>
            </a:r>
          </a:p>
          <a:p>
            <a:pPr marL="0" indent="0">
              <a:buNone/>
            </a:pPr>
            <a:r>
              <a:rPr lang="en-IN" sz="5500" dirty="0"/>
              <a:t>   array[position-1] = value;</a:t>
            </a:r>
          </a:p>
        </p:txBody>
      </p:sp>
      <p:sp>
        <p:nvSpPr>
          <p:cNvPr id="6" name="Content Placeholder 5"/>
          <p:cNvSpPr>
            <a:spLocks noGrp="1"/>
          </p:cNvSpPr>
          <p:nvPr>
            <p:ph sz="half" idx="2"/>
          </p:nvPr>
        </p:nvSpPr>
        <p:spPr>
          <a:xfrm>
            <a:off x="4648200" y="914400"/>
            <a:ext cx="4038600" cy="5211763"/>
          </a:xfrm>
        </p:spPr>
        <p:txBody>
          <a:bodyPr>
            <a:normAutofit fontScale="25000" lnSpcReduction="20000"/>
          </a:bodyPr>
          <a:lstStyle/>
          <a:p>
            <a:pPr marL="0" indent="0">
              <a:buNone/>
            </a:pPr>
            <a:r>
              <a:rPr lang="en-IN" sz="7200" dirty="0"/>
              <a:t> </a:t>
            </a:r>
            <a:r>
              <a:rPr lang="en-IN" sz="7200" dirty="0" err="1"/>
              <a:t>printf</a:t>
            </a:r>
            <a:r>
              <a:rPr lang="en-IN" sz="7200" dirty="0"/>
              <a:t>("Resultant array is:\n");</a:t>
            </a:r>
          </a:p>
          <a:p>
            <a:pPr marL="0" indent="0">
              <a:buNone/>
            </a:pPr>
            <a:r>
              <a:rPr lang="en-IN" sz="7200" dirty="0"/>
              <a:t>   for (c = 0; c &lt;= n; </a:t>
            </a:r>
            <a:r>
              <a:rPr lang="en-IN" sz="7200" dirty="0" err="1"/>
              <a:t>c++</a:t>
            </a:r>
            <a:r>
              <a:rPr lang="en-IN" sz="7200" dirty="0"/>
              <a:t>)</a:t>
            </a:r>
          </a:p>
          <a:p>
            <a:pPr marL="0" indent="0">
              <a:buNone/>
            </a:pPr>
            <a:r>
              <a:rPr lang="en-IN" sz="7200" dirty="0"/>
              <a:t>   {</a:t>
            </a:r>
          </a:p>
          <a:p>
            <a:pPr marL="0" indent="0">
              <a:buNone/>
            </a:pPr>
            <a:r>
              <a:rPr lang="en-IN" sz="7200" dirty="0"/>
              <a:t>   </a:t>
            </a:r>
            <a:r>
              <a:rPr lang="en-IN" sz="7200" dirty="0" err="1"/>
              <a:t>printf</a:t>
            </a:r>
            <a:r>
              <a:rPr lang="en-IN" sz="7200" dirty="0"/>
              <a:t>("%d\n", array[c]);</a:t>
            </a:r>
          </a:p>
          <a:p>
            <a:pPr marL="0" indent="0">
              <a:buNone/>
            </a:pPr>
            <a:r>
              <a:rPr lang="en-IN" sz="7200" dirty="0"/>
              <a:t>   }</a:t>
            </a:r>
          </a:p>
          <a:p>
            <a:pPr marL="0" indent="0">
              <a:buNone/>
            </a:pPr>
            <a:r>
              <a:rPr lang="en-IN" sz="7200" dirty="0"/>
              <a:t>   return 0;</a:t>
            </a:r>
          </a:p>
          <a:p>
            <a:pPr marL="0" indent="0">
              <a:buNone/>
            </a:pPr>
            <a:r>
              <a:rPr lang="en-IN" sz="7200" dirty="0"/>
              <a:t>}</a:t>
            </a:r>
          </a:p>
          <a:p>
            <a:pPr marL="0" indent="0">
              <a:buNone/>
            </a:pPr>
            <a:r>
              <a:rPr lang="en-IN" sz="7200" b="1" dirty="0"/>
              <a:t> </a:t>
            </a:r>
            <a:endParaRPr lang="en-IN" sz="7200" dirty="0"/>
          </a:p>
          <a:p>
            <a:pPr marL="0" indent="0">
              <a:buNone/>
            </a:pPr>
            <a:r>
              <a:rPr lang="en-IN" dirty="0"/>
              <a:t> </a:t>
            </a:r>
          </a:p>
          <a:p>
            <a:r>
              <a:rPr lang="en-IN" dirty="0"/>
              <a:t> </a:t>
            </a:r>
          </a:p>
          <a:p>
            <a:endParaRPr lang="en-IN" dirty="0"/>
          </a:p>
        </p:txBody>
      </p:sp>
    </p:spTree>
    <p:extLst>
      <p:ext uri="{BB962C8B-B14F-4D97-AF65-F5344CB8AC3E}">
        <p14:creationId xmlns:p14="http://schemas.microsoft.com/office/powerpoint/2010/main" xmlns="" val="35727341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541" y="-381000"/>
            <a:ext cx="8229600" cy="1143000"/>
          </a:xfrm>
        </p:spPr>
        <p:txBody>
          <a:bodyPr>
            <a:normAutofit/>
          </a:bodyPr>
          <a:lstStyle/>
          <a:p>
            <a:r>
              <a:rPr lang="en-IN" dirty="0"/>
              <a:t>Dry running</a:t>
            </a:r>
          </a:p>
        </p:txBody>
      </p:sp>
      <p:pic>
        <p:nvPicPr>
          <p:cNvPr id="6" name="Content Placeholder 5"/>
          <p:cNvPicPr>
            <a:picLocks noGrp="1"/>
          </p:cNvPicPr>
          <p:nvPr>
            <p:ph idx="1"/>
          </p:nvPr>
        </p:nvPicPr>
        <p:blipFill rotWithShape="1">
          <a:blip r:embed="rId2" cstate="print">
            <a:extLst>
              <a:ext uri="{28A0092B-C50C-407E-A947-70E740481C1C}">
                <a14:useLocalDpi xmlns:a14="http://schemas.microsoft.com/office/drawing/2010/main" xmlns="" val="0"/>
              </a:ext>
            </a:extLst>
          </a:blip>
          <a:srcRect l="3576" t="1219" r="-114" b="1"/>
          <a:stretch/>
        </p:blipFill>
        <p:spPr>
          <a:xfrm>
            <a:off x="457200" y="685800"/>
            <a:ext cx="8229600" cy="6172200"/>
          </a:xfrm>
          <a:prstGeom prst="rect">
            <a:avLst/>
          </a:prstGeom>
        </p:spPr>
      </p:pic>
    </p:spTree>
    <p:extLst>
      <p:ext uri="{BB962C8B-B14F-4D97-AF65-F5344CB8AC3E}">
        <p14:creationId xmlns:p14="http://schemas.microsoft.com/office/powerpoint/2010/main" xmlns="" val="29935456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a:t>1-D array</a:t>
            </a:r>
          </a:p>
        </p:txBody>
      </p:sp>
      <p:sp>
        <p:nvSpPr>
          <p:cNvPr id="3" name="Content Placeholder 2"/>
          <p:cNvSpPr>
            <a:spLocks noGrp="1"/>
          </p:cNvSpPr>
          <p:nvPr>
            <p:ph idx="1"/>
          </p:nvPr>
        </p:nvSpPr>
        <p:spPr/>
        <p:txBody>
          <a:bodyPr/>
          <a:lstStyle/>
          <a:p>
            <a:r>
              <a:rPr lang="en-US" dirty="0"/>
              <a:t>A single- dimensional or 1-D array consists of a fixed number of elements of the same data type organized as a single </a:t>
            </a:r>
            <a:r>
              <a:rPr lang="en-US" b="1" dirty="0"/>
              <a:t>linear</a:t>
            </a:r>
            <a:r>
              <a:rPr lang="en-US" dirty="0"/>
              <a:t> sequence.</a:t>
            </a:r>
          </a:p>
          <a:p>
            <a:r>
              <a:rPr lang="en-US" dirty="0"/>
              <a:t>The elements of a single dimensional </a:t>
            </a:r>
            <a:r>
              <a:rPr lang="en-US" dirty="0" smtClean="0"/>
              <a:t>array </a:t>
            </a:r>
            <a:r>
              <a:rPr lang="en-US" dirty="0"/>
              <a:t>can be accessed by using a single subscript</a:t>
            </a:r>
          </a:p>
          <a:p>
            <a:r>
              <a:rPr lang="en-US" dirty="0" smtClean="0"/>
              <a:t>Example</a:t>
            </a:r>
            <a:r>
              <a:rPr lang="en-US" dirty="0"/>
              <a:t>: </a:t>
            </a:r>
            <a:r>
              <a:rPr lang="en-US" dirty="0">
                <a:latin typeface="Courier New" pitchFamily="49" charset="0"/>
                <a:cs typeface="Courier New" pitchFamily="49" charset="0"/>
              </a:rPr>
              <a:t>int a[n];</a:t>
            </a:r>
          </a:p>
        </p:txBody>
      </p:sp>
      <p:pic>
        <p:nvPicPr>
          <p:cNvPr id="1026" name="Picture 2" descr="http://docs.autodesk.com/3DSMAX/15/ENU/3ds-Max-Help/images/GUID-D081E003-EC07-4EF4-8C87-9E9998C490FA-low.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345382" y="4762500"/>
            <a:ext cx="2590800" cy="19431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747606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200" b="1" dirty="0"/>
              <a:t>Write a program delete an element from a given position in 1D array</a:t>
            </a:r>
            <a:r>
              <a:rPr lang="en-IN" dirty="0"/>
              <a:t/>
            </a:r>
            <a:br>
              <a:rPr lang="en-IN" dirty="0"/>
            </a:br>
            <a:endParaRPr lang="en-IN" dirty="0"/>
          </a:p>
        </p:txBody>
      </p:sp>
      <p:sp>
        <p:nvSpPr>
          <p:cNvPr id="4" name="Content Placeholder 3"/>
          <p:cNvSpPr>
            <a:spLocks noGrp="1"/>
          </p:cNvSpPr>
          <p:nvPr>
            <p:ph sz="half" idx="1"/>
          </p:nvPr>
        </p:nvSpPr>
        <p:spPr>
          <a:xfrm>
            <a:off x="457200" y="914400"/>
            <a:ext cx="4038600" cy="5211763"/>
          </a:xfrm>
        </p:spPr>
        <p:txBody>
          <a:bodyPr>
            <a:noAutofit/>
          </a:bodyPr>
          <a:lstStyle/>
          <a:p>
            <a:pPr marL="0" indent="0">
              <a:buNone/>
            </a:pPr>
            <a:r>
              <a:rPr lang="en-IN" sz="1400" dirty="0"/>
              <a:t>#include &lt;</a:t>
            </a:r>
            <a:r>
              <a:rPr lang="en-IN" sz="1400" dirty="0" err="1"/>
              <a:t>stdio.h</a:t>
            </a:r>
            <a:r>
              <a:rPr lang="en-IN" sz="1400" dirty="0"/>
              <a:t>&gt;</a:t>
            </a:r>
          </a:p>
          <a:p>
            <a:pPr marL="0" indent="0">
              <a:buNone/>
            </a:pPr>
            <a:r>
              <a:rPr lang="en-IN" sz="1400" dirty="0" err="1"/>
              <a:t>int</a:t>
            </a:r>
            <a:r>
              <a:rPr lang="en-IN" sz="1400" dirty="0"/>
              <a:t> main()</a:t>
            </a:r>
          </a:p>
          <a:p>
            <a:pPr marL="0" indent="0">
              <a:buNone/>
            </a:pPr>
            <a:r>
              <a:rPr lang="en-IN" sz="1400" dirty="0"/>
              <a:t>{</a:t>
            </a:r>
          </a:p>
          <a:p>
            <a:pPr marL="0" indent="0">
              <a:buNone/>
            </a:pPr>
            <a:r>
              <a:rPr lang="en-IN" sz="1400" dirty="0"/>
              <a:t>   </a:t>
            </a:r>
            <a:r>
              <a:rPr lang="en-IN" sz="1400" dirty="0" err="1"/>
              <a:t>int</a:t>
            </a:r>
            <a:r>
              <a:rPr lang="en-IN" sz="1400" dirty="0"/>
              <a:t> array[100], position, c, n;</a:t>
            </a:r>
          </a:p>
          <a:p>
            <a:pPr marL="0" indent="0">
              <a:buNone/>
            </a:pPr>
            <a:r>
              <a:rPr lang="en-IN" sz="1400" dirty="0"/>
              <a:t>   </a:t>
            </a:r>
            <a:r>
              <a:rPr lang="en-IN" sz="1400" dirty="0" err="1"/>
              <a:t>printf</a:t>
            </a:r>
            <a:r>
              <a:rPr lang="en-IN" sz="1400" dirty="0"/>
              <a:t>("Enter number of elements in array\n");</a:t>
            </a:r>
          </a:p>
          <a:p>
            <a:pPr marL="0" indent="0">
              <a:buNone/>
            </a:pPr>
            <a:r>
              <a:rPr lang="en-IN" sz="1400" dirty="0"/>
              <a:t>   </a:t>
            </a:r>
            <a:r>
              <a:rPr lang="en-IN" sz="1400" dirty="0" err="1"/>
              <a:t>scanf</a:t>
            </a:r>
            <a:r>
              <a:rPr lang="en-IN" sz="1400" dirty="0"/>
              <a:t>("%d", &amp;n);</a:t>
            </a:r>
          </a:p>
          <a:p>
            <a:pPr marL="0" indent="0">
              <a:buNone/>
            </a:pPr>
            <a:r>
              <a:rPr lang="en-IN" sz="1400" dirty="0"/>
              <a:t>   </a:t>
            </a:r>
            <a:r>
              <a:rPr lang="en-IN" sz="1400" dirty="0" err="1"/>
              <a:t>printf</a:t>
            </a:r>
            <a:r>
              <a:rPr lang="en-IN" sz="1400" dirty="0"/>
              <a:t>("Enter %d elements\n", n);</a:t>
            </a:r>
          </a:p>
          <a:p>
            <a:pPr marL="0" indent="0">
              <a:buNone/>
            </a:pPr>
            <a:r>
              <a:rPr lang="en-IN" sz="1400" dirty="0"/>
              <a:t>   for (c = 0; c &lt; n; </a:t>
            </a:r>
            <a:r>
              <a:rPr lang="en-IN" sz="1400" dirty="0" err="1"/>
              <a:t>c++</a:t>
            </a:r>
            <a:r>
              <a:rPr lang="en-IN" sz="1400" dirty="0"/>
              <a:t>)</a:t>
            </a:r>
          </a:p>
          <a:p>
            <a:pPr marL="0" indent="0">
              <a:buNone/>
            </a:pPr>
            <a:r>
              <a:rPr lang="en-IN" sz="1400" dirty="0"/>
              <a:t>    {  </a:t>
            </a:r>
          </a:p>
          <a:p>
            <a:pPr marL="0" indent="0">
              <a:buNone/>
            </a:pPr>
            <a:r>
              <a:rPr lang="en-IN" sz="1400" dirty="0"/>
              <a:t>	</a:t>
            </a:r>
            <a:r>
              <a:rPr lang="en-IN" sz="1400" dirty="0" err="1"/>
              <a:t>scanf</a:t>
            </a:r>
            <a:r>
              <a:rPr lang="en-IN" sz="1400" dirty="0"/>
              <a:t>("%d", &amp;array[c]); </a:t>
            </a:r>
          </a:p>
          <a:p>
            <a:pPr marL="0" indent="0">
              <a:buNone/>
            </a:pPr>
            <a:r>
              <a:rPr lang="en-IN" sz="1400" dirty="0"/>
              <a:t>	}</a:t>
            </a:r>
          </a:p>
          <a:p>
            <a:pPr marL="0" indent="0">
              <a:buNone/>
            </a:pPr>
            <a:r>
              <a:rPr lang="en-IN" sz="1400" dirty="0"/>
              <a:t>   </a:t>
            </a:r>
            <a:r>
              <a:rPr lang="en-IN" sz="1400" dirty="0" err="1"/>
              <a:t>printf</a:t>
            </a:r>
            <a:r>
              <a:rPr lang="en-IN" sz="1400" dirty="0"/>
              <a:t>("Enter the location where you wish to delete from an array\n");</a:t>
            </a:r>
          </a:p>
          <a:p>
            <a:pPr marL="0" indent="0">
              <a:buNone/>
            </a:pPr>
            <a:r>
              <a:rPr lang="en-IN" sz="1400" dirty="0"/>
              <a:t>   </a:t>
            </a:r>
          </a:p>
          <a:p>
            <a:pPr marL="0" indent="0">
              <a:buNone/>
            </a:pPr>
            <a:r>
              <a:rPr lang="en-IN" sz="1400" dirty="0"/>
              <a:t>   </a:t>
            </a:r>
            <a:r>
              <a:rPr lang="en-IN" sz="1400" dirty="0" err="1"/>
              <a:t>scanf</a:t>
            </a:r>
            <a:r>
              <a:rPr lang="en-IN" sz="1400" dirty="0"/>
              <a:t>("%d", &amp;position);</a:t>
            </a:r>
          </a:p>
          <a:p>
            <a:pPr marL="0" indent="0">
              <a:buNone/>
            </a:pPr>
            <a:r>
              <a:rPr lang="en-IN" sz="1400" dirty="0"/>
              <a:t>   for (c = position-1; c &lt; n-1; </a:t>
            </a:r>
            <a:r>
              <a:rPr lang="en-IN" sz="1400" dirty="0" err="1"/>
              <a:t>c++</a:t>
            </a:r>
            <a:r>
              <a:rPr lang="en-IN" sz="1400" dirty="0"/>
              <a:t>)</a:t>
            </a:r>
          </a:p>
          <a:p>
            <a:pPr marL="0" indent="0">
              <a:buNone/>
            </a:pPr>
            <a:r>
              <a:rPr lang="en-IN" sz="1400" dirty="0"/>
              <a:t>     { </a:t>
            </a:r>
          </a:p>
          <a:p>
            <a:pPr marL="0" indent="0">
              <a:buNone/>
            </a:pPr>
            <a:r>
              <a:rPr lang="en-IN" sz="1400" dirty="0"/>
              <a:t>	 array[c] = array[c+1]; </a:t>
            </a:r>
          </a:p>
          <a:p>
            <a:pPr marL="0" indent="0">
              <a:buNone/>
            </a:pPr>
            <a:r>
              <a:rPr lang="en-IN" sz="1400" dirty="0"/>
              <a:t>     }</a:t>
            </a:r>
          </a:p>
          <a:p>
            <a:pPr marL="0" indent="0">
              <a:buNone/>
            </a:pPr>
            <a:r>
              <a:rPr lang="en-IN" sz="1400" dirty="0"/>
              <a:t>  </a:t>
            </a:r>
          </a:p>
          <a:p>
            <a:r>
              <a:rPr lang="en-IN" sz="1400" dirty="0"/>
              <a:t> </a:t>
            </a:r>
          </a:p>
          <a:p>
            <a:endParaRPr lang="en-IN" sz="1400" dirty="0"/>
          </a:p>
        </p:txBody>
      </p:sp>
      <p:sp>
        <p:nvSpPr>
          <p:cNvPr id="5" name="Content Placeholder 4"/>
          <p:cNvSpPr>
            <a:spLocks noGrp="1"/>
          </p:cNvSpPr>
          <p:nvPr>
            <p:ph sz="half" idx="2"/>
          </p:nvPr>
        </p:nvSpPr>
        <p:spPr>
          <a:xfrm>
            <a:off x="4648200" y="914400"/>
            <a:ext cx="4038600" cy="5211763"/>
          </a:xfrm>
        </p:spPr>
        <p:txBody>
          <a:bodyPr>
            <a:normAutofit fontScale="47500" lnSpcReduction="20000"/>
          </a:bodyPr>
          <a:lstStyle/>
          <a:p>
            <a:pPr marL="0" indent="0">
              <a:buNone/>
            </a:pPr>
            <a:r>
              <a:rPr lang="en-IN" sz="6200" dirty="0"/>
              <a:t> </a:t>
            </a:r>
            <a:r>
              <a:rPr lang="en-IN" sz="6200" dirty="0" err="1"/>
              <a:t>printf</a:t>
            </a:r>
            <a:r>
              <a:rPr lang="en-IN" sz="6200" dirty="0"/>
              <a:t>("Resultant array is\n");</a:t>
            </a:r>
          </a:p>
          <a:p>
            <a:pPr marL="0" indent="0">
              <a:buNone/>
            </a:pPr>
            <a:r>
              <a:rPr lang="en-IN" sz="6200" dirty="0"/>
              <a:t>   for (c = 0; c &lt; n-1; </a:t>
            </a:r>
            <a:r>
              <a:rPr lang="en-IN" sz="6200" dirty="0" err="1"/>
              <a:t>c++</a:t>
            </a:r>
            <a:r>
              <a:rPr lang="en-IN" sz="6200" dirty="0"/>
              <a:t>)</a:t>
            </a:r>
          </a:p>
          <a:p>
            <a:pPr marL="0" indent="0">
              <a:buNone/>
            </a:pPr>
            <a:r>
              <a:rPr lang="en-IN" sz="6200" dirty="0"/>
              <a:t>     { </a:t>
            </a:r>
          </a:p>
          <a:p>
            <a:pPr marL="0" indent="0">
              <a:buNone/>
            </a:pPr>
            <a:r>
              <a:rPr lang="en-IN" sz="6200" dirty="0"/>
              <a:t>	 </a:t>
            </a:r>
            <a:r>
              <a:rPr lang="en-IN" sz="6200" dirty="0" err="1"/>
              <a:t>printf</a:t>
            </a:r>
            <a:r>
              <a:rPr lang="en-IN" sz="6200" dirty="0"/>
              <a:t>("%d\n", array[c]);</a:t>
            </a:r>
          </a:p>
          <a:p>
            <a:pPr marL="0" indent="0">
              <a:buNone/>
            </a:pPr>
            <a:r>
              <a:rPr lang="en-IN" sz="6200" dirty="0"/>
              <a:t>	 }</a:t>
            </a:r>
          </a:p>
          <a:p>
            <a:pPr marL="0" indent="0">
              <a:buNone/>
            </a:pPr>
            <a:r>
              <a:rPr lang="en-IN" sz="6200" dirty="0"/>
              <a:t>}</a:t>
            </a:r>
          </a:p>
          <a:p>
            <a:pPr marL="0" indent="0">
              <a:buNone/>
            </a:pPr>
            <a:r>
              <a:rPr lang="en-IN" sz="6200" dirty="0"/>
              <a:t> </a:t>
            </a:r>
          </a:p>
          <a:p>
            <a:pPr marL="0" indent="0">
              <a:buNone/>
            </a:pPr>
            <a:r>
              <a:rPr lang="en-IN" dirty="0"/>
              <a:t> </a:t>
            </a:r>
          </a:p>
          <a:p>
            <a:r>
              <a:rPr lang="en-IN" dirty="0"/>
              <a:t> </a:t>
            </a:r>
          </a:p>
        </p:txBody>
      </p:sp>
    </p:spTree>
    <p:extLst>
      <p:ext uri="{BB962C8B-B14F-4D97-AF65-F5344CB8AC3E}">
        <p14:creationId xmlns:p14="http://schemas.microsoft.com/office/powerpoint/2010/main" xmlns="" val="42177694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457200"/>
            <a:ext cx="8229600" cy="1143000"/>
          </a:xfrm>
        </p:spPr>
        <p:txBody>
          <a:bodyPr/>
          <a:lstStyle/>
          <a:p>
            <a:r>
              <a:rPr lang="en-IN" dirty="0"/>
              <a:t>Dry running</a:t>
            </a:r>
          </a:p>
        </p:txBody>
      </p:sp>
      <p:pic>
        <p:nvPicPr>
          <p:cNvPr id="7" name="Content Placeholder 6"/>
          <p:cNvPicPr>
            <a:picLocks noGrp="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76200" y="457200"/>
            <a:ext cx="8839200" cy="6400800"/>
          </a:xfrm>
          <a:prstGeom prst="rect">
            <a:avLst/>
          </a:prstGeom>
        </p:spPr>
      </p:pic>
    </p:spTree>
    <p:extLst>
      <p:ext uri="{BB962C8B-B14F-4D97-AF65-F5344CB8AC3E}">
        <p14:creationId xmlns:p14="http://schemas.microsoft.com/office/powerpoint/2010/main" xmlns="" val="21589102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Q1</a:t>
            </a:r>
          </a:p>
        </p:txBody>
      </p:sp>
      <p:sp>
        <p:nvSpPr>
          <p:cNvPr id="3" name="Content Placeholder 2"/>
          <p:cNvSpPr>
            <a:spLocks noGrp="1"/>
          </p:cNvSpPr>
          <p:nvPr>
            <p:ph idx="1"/>
          </p:nvPr>
        </p:nvSpPr>
        <p:spPr/>
        <p:txBody>
          <a:bodyPr>
            <a:normAutofit/>
          </a:bodyPr>
          <a:lstStyle/>
          <a:p>
            <a:pPr marL="0" indent="0">
              <a:buNone/>
            </a:pPr>
            <a:r>
              <a:rPr lang="en-IN" sz="2800" dirty="0"/>
              <a:t>If the size of the array is 100, then last index will be:</a:t>
            </a:r>
          </a:p>
          <a:p>
            <a:pPr marL="0" indent="0">
              <a:buNone/>
            </a:pPr>
            <a:r>
              <a:rPr lang="en-IN" sz="2800" dirty="0"/>
              <a:t>A. 100</a:t>
            </a:r>
          </a:p>
          <a:p>
            <a:pPr marL="0" indent="0">
              <a:buNone/>
            </a:pPr>
            <a:r>
              <a:rPr lang="en-IN" sz="2800" dirty="0"/>
              <a:t>B. 99</a:t>
            </a:r>
          </a:p>
          <a:p>
            <a:pPr marL="0" indent="0">
              <a:buNone/>
            </a:pPr>
            <a:r>
              <a:rPr lang="en-IN" sz="2800" dirty="0"/>
              <a:t>C. 98</a:t>
            </a:r>
          </a:p>
          <a:p>
            <a:pPr marL="0" indent="0">
              <a:buNone/>
            </a:pPr>
            <a:r>
              <a:rPr lang="en-IN" sz="2800" dirty="0"/>
              <a:t>D. 0</a:t>
            </a:r>
          </a:p>
        </p:txBody>
      </p:sp>
    </p:spTree>
    <p:extLst>
      <p:ext uri="{BB962C8B-B14F-4D97-AF65-F5344CB8AC3E}">
        <p14:creationId xmlns:p14="http://schemas.microsoft.com/office/powerpoint/2010/main" xmlns="" val="32582042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Q2</a:t>
            </a:r>
          </a:p>
        </p:txBody>
      </p:sp>
      <p:sp>
        <p:nvSpPr>
          <p:cNvPr id="3" name="Content Placeholder 2"/>
          <p:cNvSpPr>
            <a:spLocks noGrp="1"/>
          </p:cNvSpPr>
          <p:nvPr>
            <p:ph idx="1"/>
          </p:nvPr>
        </p:nvSpPr>
        <p:spPr>
          <a:xfrm>
            <a:off x="457200" y="1219200"/>
            <a:ext cx="8686800" cy="4906963"/>
          </a:xfrm>
        </p:spPr>
        <p:txBody>
          <a:bodyPr>
            <a:normAutofit/>
          </a:bodyPr>
          <a:lstStyle/>
          <a:p>
            <a:pPr marL="0" indent="0">
              <a:buNone/>
            </a:pPr>
            <a:r>
              <a:rPr lang="en-IN" sz="2400" dirty="0"/>
              <a:t>For the given array, </a:t>
            </a:r>
            <a:r>
              <a:rPr lang="en-IN" sz="2400" dirty="0" err="1"/>
              <a:t>int</a:t>
            </a:r>
            <a:r>
              <a:rPr lang="en-IN" sz="2400" dirty="0"/>
              <a:t> a={22,3,44,8,9}; what value will be coming for a[3]??</a:t>
            </a:r>
          </a:p>
          <a:p>
            <a:pPr marL="0" indent="0">
              <a:buNone/>
            </a:pPr>
            <a:r>
              <a:rPr lang="en-IN" sz="2400" dirty="0"/>
              <a:t>A. 22</a:t>
            </a:r>
          </a:p>
          <a:p>
            <a:pPr marL="0" indent="0">
              <a:buNone/>
            </a:pPr>
            <a:r>
              <a:rPr lang="en-IN" sz="2400" dirty="0"/>
              <a:t>B. 44</a:t>
            </a:r>
          </a:p>
          <a:p>
            <a:pPr marL="0" indent="0">
              <a:buNone/>
            </a:pPr>
            <a:r>
              <a:rPr lang="en-IN" sz="2400" dirty="0"/>
              <a:t>C. 9</a:t>
            </a:r>
          </a:p>
          <a:p>
            <a:pPr marL="0" indent="0">
              <a:buNone/>
            </a:pPr>
            <a:r>
              <a:rPr lang="en-IN" sz="2400" dirty="0"/>
              <a:t>D. 8</a:t>
            </a:r>
          </a:p>
        </p:txBody>
      </p:sp>
    </p:spTree>
    <p:extLst>
      <p:ext uri="{BB962C8B-B14F-4D97-AF65-F5344CB8AC3E}">
        <p14:creationId xmlns:p14="http://schemas.microsoft.com/office/powerpoint/2010/main" xmlns="" val="30360155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Q3</a:t>
            </a:r>
          </a:p>
        </p:txBody>
      </p:sp>
      <p:sp>
        <p:nvSpPr>
          <p:cNvPr id="3" name="Content Placeholder 2"/>
          <p:cNvSpPr>
            <a:spLocks noGrp="1"/>
          </p:cNvSpPr>
          <p:nvPr>
            <p:ph idx="1"/>
          </p:nvPr>
        </p:nvSpPr>
        <p:spPr>
          <a:xfrm>
            <a:off x="457200" y="1295400"/>
            <a:ext cx="8458200" cy="4830763"/>
          </a:xfrm>
        </p:spPr>
        <p:txBody>
          <a:bodyPr>
            <a:normAutofit/>
          </a:bodyPr>
          <a:lstStyle/>
          <a:p>
            <a:pPr marL="0" indent="0">
              <a:buNone/>
            </a:pPr>
            <a:r>
              <a:rPr lang="en-IN" sz="2000" dirty="0"/>
              <a:t>For the given array, </a:t>
            </a:r>
            <a:r>
              <a:rPr lang="en-IN" sz="2000" dirty="0" err="1"/>
              <a:t>int</a:t>
            </a:r>
            <a:r>
              <a:rPr lang="en-IN" sz="2000" dirty="0"/>
              <a:t> a[5]={}; what value will be coming for a[1]??</a:t>
            </a:r>
          </a:p>
          <a:p>
            <a:pPr marL="0" indent="0">
              <a:buNone/>
            </a:pPr>
            <a:r>
              <a:rPr lang="en-IN" sz="2000" dirty="0"/>
              <a:t>A.1</a:t>
            </a:r>
          </a:p>
          <a:p>
            <a:pPr marL="0" indent="0">
              <a:buNone/>
            </a:pPr>
            <a:r>
              <a:rPr lang="en-IN" sz="2000" dirty="0"/>
              <a:t>B. Garbage value</a:t>
            </a:r>
          </a:p>
          <a:p>
            <a:pPr marL="0" indent="0">
              <a:buNone/>
            </a:pPr>
            <a:r>
              <a:rPr lang="en-IN" sz="2000" dirty="0"/>
              <a:t>C.0</a:t>
            </a:r>
          </a:p>
          <a:p>
            <a:pPr marL="0" indent="0">
              <a:buNone/>
            </a:pPr>
            <a:r>
              <a:rPr lang="en-IN" sz="2000" dirty="0"/>
              <a:t>D.-1</a:t>
            </a:r>
          </a:p>
        </p:txBody>
      </p:sp>
    </p:spTree>
    <p:extLst>
      <p:ext uri="{BB962C8B-B14F-4D97-AF65-F5344CB8AC3E}">
        <p14:creationId xmlns:p14="http://schemas.microsoft.com/office/powerpoint/2010/main" xmlns="" val="31126775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1143000"/>
          </a:xfrm>
        </p:spPr>
        <p:txBody>
          <a:bodyPr>
            <a:normAutofit/>
          </a:bodyPr>
          <a:lstStyle/>
          <a:p>
            <a:r>
              <a:rPr lang="en-IN" dirty="0"/>
              <a:t>Q4</a:t>
            </a:r>
          </a:p>
        </p:txBody>
      </p:sp>
      <p:sp>
        <p:nvSpPr>
          <p:cNvPr id="3" name="Content Placeholder 2"/>
          <p:cNvSpPr>
            <a:spLocks noGrp="1"/>
          </p:cNvSpPr>
          <p:nvPr>
            <p:ph sz="half" idx="1"/>
          </p:nvPr>
        </p:nvSpPr>
        <p:spPr>
          <a:xfrm>
            <a:off x="457200" y="685800"/>
            <a:ext cx="4038600" cy="5440363"/>
          </a:xfrm>
        </p:spPr>
        <p:txBody>
          <a:bodyPr>
            <a:normAutofit fontScale="92500" lnSpcReduction="20000"/>
          </a:bodyPr>
          <a:lstStyle/>
          <a:p>
            <a:pPr marL="0" indent="0">
              <a:buNone/>
            </a:pPr>
            <a:r>
              <a:rPr lang="en-IN" dirty="0"/>
              <a:t>What will be the output of following code?</a:t>
            </a:r>
          </a:p>
          <a:p>
            <a:pPr marL="0" indent="0">
              <a:buNone/>
            </a:pPr>
            <a:r>
              <a:rPr lang="en-IN" dirty="0"/>
              <a:t>#include&lt;</a:t>
            </a:r>
            <a:r>
              <a:rPr lang="en-IN" dirty="0" err="1"/>
              <a:t>stdio.h</a:t>
            </a:r>
            <a:r>
              <a:rPr lang="en-IN" dirty="0"/>
              <a:t>&gt;</a:t>
            </a:r>
          </a:p>
          <a:p>
            <a:pPr marL="0" indent="0">
              <a:buNone/>
            </a:pPr>
            <a:r>
              <a:rPr lang="en-IN" dirty="0" err="1"/>
              <a:t>int</a:t>
            </a:r>
            <a:r>
              <a:rPr lang="en-IN" dirty="0"/>
              <a:t> main()</a:t>
            </a:r>
          </a:p>
          <a:p>
            <a:pPr marL="0" indent="0">
              <a:buNone/>
            </a:pPr>
            <a:r>
              <a:rPr lang="en-IN" dirty="0"/>
              <a:t>{</a:t>
            </a:r>
          </a:p>
          <a:p>
            <a:pPr marL="0" indent="0">
              <a:buNone/>
            </a:pPr>
            <a:r>
              <a:rPr lang="en-IN" dirty="0" err="1"/>
              <a:t>int</a:t>
            </a:r>
            <a:r>
              <a:rPr lang="en-IN" dirty="0"/>
              <a:t> a[5],</a:t>
            </a:r>
            <a:r>
              <a:rPr lang="en-IN" dirty="0" err="1"/>
              <a:t>i</a:t>
            </a:r>
            <a:r>
              <a:rPr lang="en-IN" dirty="0"/>
              <a:t>;</a:t>
            </a:r>
          </a:p>
          <a:p>
            <a:pPr marL="0" indent="0">
              <a:buNone/>
            </a:pPr>
            <a:r>
              <a:rPr lang="en-IN" dirty="0"/>
              <a:t>for(</a:t>
            </a:r>
            <a:r>
              <a:rPr lang="en-IN" dirty="0" err="1"/>
              <a:t>i</a:t>
            </a:r>
            <a:r>
              <a:rPr lang="en-IN" dirty="0"/>
              <a:t>=0;i&lt;5;i++)</a:t>
            </a:r>
          </a:p>
          <a:p>
            <a:pPr marL="0" indent="0">
              <a:buNone/>
            </a:pPr>
            <a:r>
              <a:rPr lang="en-IN" dirty="0"/>
              <a:t>{</a:t>
            </a:r>
          </a:p>
          <a:p>
            <a:pPr marL="0" indent="0">
              <a:buNone/>
            </a:pPr>
            <a:r>
              <a:rPr lang="en-IN" dirty="0"/>
              <a:t>a[</a:t>
            </a:r>
            <a:r>
              <a:rPr lang="en-IN" dirty="0" err="1"/>
              <a:t>i</a:t>
            </a:r>
            <a:r>
              <a:rPr lang="en-IN" dirty="0"/>
              <a:t>]=</a:t>
            </a:r>
            <a:r>
              <a:rPr lang="en-IN" dirty="0" err="1"/>
              <a:t>i</a:t>
            </a:r>
            <a:r>
              <a:rPr lang="en-IN" dirty="0"/>
              <a:t>;</a:t>
            </a:r>
          </a:p>
          <a:p>
            <a:pPr marL="0" indent="0">
              <a:buNone/>
            </a:pPr>
            <a:r>
              <a:rPr lang="en-IN" dirty="0"/>
              <a:t>}</a:t>
            </a:r>
          </a:p>
          <a:p>
            <a:pPr marL="0" indent="0">
              <a:buNone/>
            </a:pPr>
            <a:r>
              <a:rPr lang="en-IN" dirty="0" err="1"/>
              <a:t>printf</a:t>
            </a:r>
            <a:r>
              <a:rPr lang="en-IN" dirty="0"/>
              <a:t>("%</a:t>
            </a:r>
            <a:r>
              <a:rPr lang="en-IN" dirty="0" err="1"/>
              <a:t>d",a</a:t>
            </a:r>
            <a:r>
              <a:rPr lang="en-IN" dirty="0"/>
              <a:t>[2]);</a:t>
            </a:r>
          </a:p>
          <a:p>
            <a:pPr marL="0" indent="0">
              <a:buNone/>
            </a:pPr>
            <a:r>
              <a:rPr lang="en-IN" dirty="0"/>
              <a:t>return 0;</a:t>
            </a:r>
          </a:p>
          <a:p>
            <a:pPr marL="0" indent="0">
              <a:buNone/>
            </a:pPr>
            <a:r>
              <a:rPr lang="en-IN" dirty="0"/>
              <a:t>}</a:t>
            </a:r>
          </a:p>
          <a:p>
            <a:pPr marL="0" indent="0">
              <a:buNone/>
            </a:pPr>
            <a:endParaRPr lang="en-IN" dirty="0"/>
          </a:p>
        </p:txBody>
      </p:sp>
      <p:sp>
        <p:nvSpPr>
          <p:cNvPr id="4" name="Content Placeholder 3"/>
          <p:cNvSpPr>
            <a:spLocks noGrp="1"/>
          </p:cNvSpPr>
          <p:nvPr>
            <p:ph sz="half" idx="2"/>
          </p:nvPr>
        </p:nvSpPr>
        <p:spPr>
          <a:xfrm>
            <a:off x="4648200" y="838200"/>
            <a:ext cx="4038600" cy="5287963"/>
          </a:xfrm>
        </p:spPr>
        <p:txBody>
          <a:bodyPr>
            <a:normAutofit fontScale="92500" lnSpcReduction="20000"/>
          </a:bodyPr>
          <a:lstStyle/>
          <a:p>
            <a:pPr marL="514350" indent="-514350">
              <a:buAutoNum type="alphaUcPeriod"/>
            </a:pPr>
            <a:r>
              <a:rPr lang="en-IN" dirty="0"/>
              <a:t>0</a:t>
            </a:r>
          </a:p>
          <a:p>
            <a:pPr marL="514350" indent="-514350">
              <a:buAutoNum type="alphaUcPeriod"/>
            </a:pPr>
            <a:r>
              <a:rPr lang="en-IN" dirty="0"/>
              <a:t>2</a:t>
            </a:r>
          </a:p>
          <a:p>
            <a:pPr marL="514350" indent="-514350">
              <a:buAutoNum type="alphaUcPeriod"/>
            </a:pPr>
            <a:r>
              <a:rPr lang="en-IN" dirty="0"/>
              <a:t>1</a:t>
            </a:r>
          </a:p>
          <a:p>
            <a:pPr marL="514350" indent="-514350">
              <a:buAutoNum type="alphaUcPeriod"/>
            </a:pPr>
            <a:r>
              <a:rPr lang="en-IN" dirty="0"/>
              <a:t>Garbage value</a:t>
            </a:r>
          </a:p>
        </p:txBody>
      </p:sp>
    </p:spTree>
    <p:extLst>
      <p:ext uri="{BB962C8B-B14F-4D97-AF65-F5344CB8AC3E}">
        <p14:creationId xmlns:p14="http://schemas.microsoft.com/office/powerpoint/2010/main" xmlns="" val="7506063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Q5</a:t>
            </a:r>
          </a:p>
        </p:txBody>
      </p:sp>
      <p:sp>
        <p:nvSpPr>
          <p:cNvPr id="3" name="Content Placeholder 2"/>
          <p:cNvSpPr>
            <a:spLocks noGrp="1"/>
          </p:cNvSpPr>
          <p:nvPr>
            <p:ph sz="half" idx="1"/>
          </p:nvPr>
        </p:nvSpPr>
        <p:spPr>
          <a:xfrm>
            <a:off x="457200" y="1295400"/>
            <a:ext cx="4038600" cy="4830763"/>
          </a:xfrm>
        </p:spPr>
        <p:txBody>
          <a:bodyPr>
            <a:normAutofit fontScale="92500" lnSpcReduction="20000"/>
          </a:bodyPr>
          <a:lstStyle/>
          <a:p>
            <a:pPr marL="0" indent="0">
              <a:buNone/>
            </a:pPr>
            <a:r>
              <a:rPr lang="en-IN" dirty="0"/>
              <a:t>What will be the output of following code?</a:t>
            </a:r>
          </a:p>
          <a:p>
            <a:pPr marL="0" indent="0">
              <a:buNone/>
            </a:pPr>
            <a:r>
              <a:rPr lang="en-IN" dirty="0"/>
              <a:t>#include&lt;</a:t>
            </a:r>
            <a:r>
              <a:rPr lang="en-IN" dirty="0" err="1"/>
              <a:t>stdio.h</a:t>
            </a:r>
            <a:r>
              <a:rPr lang="en-IN" dirty="0"/>
              <a:t>&gt;</a:t>
            </a:r>
          </a:p>
          <a:p>
            <a:pPr marL="0" indent="0">
              <a:buNone/>
            </a:pPr>
            <a:r>
              <a:rPr lang="en-IN" dirty="0" err="1"/>
              <a:t>int</a:t>
            </a:r>
            <a:r>
              <a:rPr lang="en-IN" dirty="0"/>
              <a:t> main()</a:t>
            </a:r>
          </a:p>
          <a:p>
            <a:pPr marL="0" indent="0">
              <a:buNone/>
            </a:pPr>
            <a:r>
              <a:rPr lang="en-IN" dirty="0"/>
              <a:t>{</a:t>
            </a:r>
          </a:p>
          <a:p>
            <a:pPr marL="0" indent="0">
              <a:buNone/>
            </a:pPr>
            <a:r>
              <a:rPr lang="en-IN" dirty="0" err="1"/>
              <a:t>int</a:t>
            </a:r>
            <a:r>
              <a:rPr lang="en-IN" dirty="0"/>
              <a:t> a[5]={11,22,33,44,55};</a:t>
            </a:r>
          </a:p>
          <a:p>
            <a:pPr marL="0" indent="0">
              <a:buNone/>
            </a:pPr>
            <a:r>
              <a:rPr lang="en-IN" dirty="0"/>
              <a:t>a[2]=a[1];</a:t>
            </a:r>
          </a:p>
          <a:p>
            <a:pPr marL="0" indent="0">
              <a:buNone/>
            </a:pPr>
            <a:r>
              <a:rPr lang="en-IN" dirty="0"/>
              <a:t>a[3]=a[2];</a:t>
            </a:r>
          </a:p>
          <a:p>
            <a:pPr marL="0" indent="0">
              <a:buNone/>
            </a:pPr>
            <a:r>
              <a:rPr lang="en-IN" dirty="0"/>
              <a:t>a[4]=a[3];</a:t>
            </a:r>
          </a:p>
          <a:p>
            <a:pPr marL="0" indent="0">
              <a:buNone/>
            </a:pPr>
            <a:r>
              <a:rPr lang="en-IN" dirty="0" err="1"/>
              <a:t>printf</a:t>
            </a:r>
            <a:r>
              <a:rPr lang="en-IN" dirty="0"/>
              <a:t>("%</a:t>
            </a:r>
            <a:r>
              <a:rPr lang="en-IN" dirty="0" err="1"/>
              <a:t>d",a</a:t>
            </a:r>
            <a:r>
              <a:rPr lang="en-IN" dirty="0"/>
              <a:t>[4]);</a:t>
            </a:r>
          </a:p>
          <a:p>
            <a:pPr marL="0" indent="0">
              <a:buNone/>
            </a:pPr>
            <a:r>
              <a:rPr lang="en-IN" dirty="0"/>
              <a:t>return 0;</a:t>
            </a:r>
          </a:p>
          <a:p>
            <a:pPr marL="0" indent="0">
              <a:buNone/>
            </a:pPr>
            <a:r>
              <a:rPr lang="en-IN" dirty="0"/>
              <a:t>}</a:t>
            </a:r>
          </a:p>
          <a:p>
            <a:endParaRPr lang="en-IN" dirty="0"/>
          </a:p>
        </p:txBody>
      </p:sp>
      <p:sp>
        <p:nvSpPr>
          <p:cNvPr id="4" name="Content Placeholder 3"/>
          <p:cNvSpPr>
            <a:spLocks noGrp="1"/>
          </p:cNvSpPr>
          <p:nvPr>
            <p:ph sz="half" idx="2"/>
          </p:nvPr>
        </p:nvSpPr>
        <p:spPr>
          <a:xfrm>
            <a:off x="4648200" y="1295400"/>
            <a:ext cx="4038600" cy="4830763"/>
          </a:xfrm>
        </p:spPr>
        <p:txBody>
          <a:bodyPr>
            <a:normAutofit fontScale="92500" lnSpcReduction="20000"/>
          </a:bodyPr>
          <a:lstStyle/>
          <a:p>
            <a:pPr marL="514350" indent="-514350">
              <a:buAutoNum type="alphaUcPeriod"/>
            </a:pPr>
            <a:r>
              <a:rPr lang="en-IN" dirty="0"/>
              <a:t>22</a:t>
            </a:r>
          </a:p>
          <a:p>
            <a:pPr marL="514350" indent="-514350">
              <a:buAutoNum type="alphaUcPeriod"/>
            </a:pPr>
            <a:r>
              <a:rPr lang="en-IN" dirty="0"/>
              <a:t>33</a:t>
            </a:r>
          </a:p>
          <a:p>
            <a:pPr marL="514350" indent="-514350">
              <a:buAutoNum type="alphaUcPeriod"/>
            </a:pPr>
            <a:r>
              <a:rPr lang="en-IN" dirty="0"/>
              <a:t>44</a:t>
            </a:r>
          </a:p>
          <a:p>
            <a:pPr marL="514350" indent="-514350">
              <a:buAutoNum type="alphaUcPeriod"/>
            </a:pPr>
            <a:r>
              <a:rPr lang="en-IN" dirty="0"/>
              <a:t>55</a:t>
            </a:r>
          </a:p>
        </p:txBody>
      </p:sp>
    </p:spTree>
    <p:extLst>
      <p:ext uri="{BB962C8B-B14F-4D97-AF65-F5344CB8AC3E}">
        <p14:creationId xmlns:p14="http://schemas.microsoft.com/office/powerpoint/2010/main" xmlns="" val="15282434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48235" y="-381000"/>
            <a:ext cx="8229600" cy="1143000"/>
          </a:xfrm>
        </p:spPr>
        <p:txBody>
          <a:bodyPr/>
          <a:lstStyle/>
          <a:p>
            <a:r>
              <a:rPr lang="en-IN" dirty="0"/>
              <a:t>Q6</a:t>
            </a:r>
          </a:p>
        </p:txBody>
      </p:sp>
      <p:sp>
        <p:nvSpPr>
          <p:cNvPr id="6" name="Content Placeholder 5"/>
          <p:cNvSpPr>
            <a:spLocks noGrp="1"/>
          </p:cNvSpPr>
          <p:nvPr>
            <p:ph idx="1"/>
          </p:nvPr>
        </p:nvSpPr>
        <p:spPr>
          <a:xfrm>
            <a:off x="457200" y="609600"/>
            <a:ext cx="8229600" cy="5943600"/>
          </a:xfrm>
        </p:spPr>
        <p:txBody>
          <a:bodyPr>
            <a:normAutofit fontScale="62500" lnSpcReduction="20000"/>
          </a:bodyPr>
          <a:lstStyle/>
          <a:p>
            <a:pPr marL="0" indent="0">
              <a:buNone/>
            </a:pPr>
            <a:r>
              <a:rPr lang="en-IN" dirty="0"/>
              <a:t>#include&lt;</a:t>
            </a:r>
            <a:r>
              <a:rPr lang="en-IN" dirty="0" err="1"/>
              <a:t>stdio.h</a:t>
            </a:r>
            <a:r>
              <a:rPr lang="en-IN" dirty="0"/>
              <a:t>&gt;</a:t>
            </a:r>
          </a:p>
          <a:p>
            <a:pPr marL="0" indent="0">
              <a:buNone/>
            </a:pPr>
            <a:r>
              <a:rPr lang="en-IN" dirty="0" err="1"/>
              <a:t>int</a:t>
            </a:r>
            <a:r>
              <a:rPr lang="en-IN" dirty="0"/>
              <a:t> main()</a:t>
            </a:r>
          </a:p>
          <a:p>
            <a:pPr marL="0" indent="0">
              <a:buNone/>
            </a:pPr>
            <a:r>
              <a:rPr lang="en-IN" dirty="0"/>
              <a:t>{</a:t>
            </a:r>
          </a:p>
          <a:p>
            <a:pPr marL="0" indent="0">
              <a:buNone/>
            </a:pPr>
            <a:r>
              <a:rPr lang="en-IN" dirty="0" err="1"/>
              <a:t>int</a:t>
            </a:r>
            <a:r>
              <a:rPr lang="en-IN" dirty="0"/>
              <a:t> a[5]={1,2,3,4,5};</a:t>
            </a:r>
          </a:p>
          <a:p>
            <a:pPr marL="0" indent="0">
              <a:buNone/>
            </a:pPr>
            <a:r>
              <a:rPr lang="en-IN" dirty="0" err="1"/>
              <a:t>int</a:t>
            </a:r>
            <a:r>
              <a:rPr lang="en-IN" dirty="0"/>
              <a:t> b[5];</a:t>
            </a:r>
          </a:p>
          <a:p>
            <a:pPr marL="0" indent="0">
              <a:buNone/>
            </a:pPr>
            <a:r>
              <a:rPr lang="en-IN" dirty="0" err="1"/>
              <a:t>int</a:t>
            </a:r>
            <a:r>
              <a:rPr lang="en-IN" dirty="0"/>
              <a:t> </a:t>
            </a:r>
            <a:r>
              <a:rPr lang="en-IN" dirty="0" err="1"/>
              <a:t>i</a:t>
            </a:r>
            <a:r>
              <a:rPr lang="en-IN" dirty="0"/>
              <a:t>;</a:t>
            </a:r>
          </a:p>
          <a:p>
            <a:pPr marL="0" indent="0">
              <a:buNone/>
            </a:pPr>
            <a:r>
              <a:rPr lang="en-IN" dirty="0"/>
              <a:t>for(</a:t>
            </a:r>
            <a:r>
              <a:rPr lang="en-IN" dirty="0" err="1"/>
              <a:t>i</a:t>
            </a:r>
            <a:r>
              <a:rPr lang="en-IN" dirty="0"/>
              <a:t>=0;i&lt;5;i++)</a:t>
            </a:r>
          </a:p>
          <a:p>
            <a:pPr marL="0" indent="0">
              <a:buNone/>
            </a:pPr>
            <a:r>
              <a:rPr lang="en-IN" dirty="0"/>
              <a:t>{</a:t>
            </a:r>
          </a:p>
          <a:p>
            <a:pPr marL="0" indent="0">
              <a:buNone/>
            </a:pPr>
            <a:r>
              <a:rPr lang="en-IN" dirty="0"/>
              <a:t>b[</a:t>
            </a:r>
            <a:r>
              <a:rPr lang="en-IN" dirty="0" err="1"/>
              <a:t>i</a:t>
            </a:r>
            <a:r>
              <a:rPr lang="en-IN" dirty="0"/>
              <a:t>]=++a[</a:t>
            </a:r>
            <a:r>
              <a:rPr lang="en-IN" dirty="0" err="1"/>
              <a:t>i</a:t>
            </a:r>
            <a:r>
              <a:rPr lang="en-IN" dirty="0"/>
              <a:t>];</a:t>
            </a:r>
          </a:p>
          <a:p>
            <a:pPr marL="0" indent="0">
              <a:buNone/>
            </a:pPr>
            <a:r>
              <a:rPr lang="en-IN" dirty="0"/>
              <a:t>}</a:t>
            </a:r>
          </a:p>
          <a:p>
            <a:pPr marL="0" indent="0">
              <a:buNone/>
            </a:pPr>
            <a:r>
              <a:rPr lang="en-IN" dirty="0" err="1"/>
              <a:t>printf</a:t>
            </a:r>
            <a:r>
              <a:rPr lang="en-IN" dirty="0"/>
              <a:t>("%</a:t>
            </a:r>
            <a:r>
              <a:rPr lang="en-IN" dirty="0" err="1"/>
              <a:t>d",b</a:t>
            </a:r>
            <a:r>
              <a:rPr lang="en-IN" dirty="0"/>
              <a:t>[0]+b[3]);</a:t>
            </a:r>
          </a:p>
          <a:p>
            <a:pPr marL="0" indent="0">
              <a:buNone/>
            </a:pPr>
            <a:r>
              <a:rPr lang="en-IN" dirty="0"/>
              <a:t>return 0;</a:t>
            </a:r>
          </a:p>
          <a:p>
            <a:pPr marL="0" indent="0">
              <a:buNone/>
            </a:pPr>
            <a:r>
              <a:rPr lang="en-IN" dirty="0"/>
              <a:t>}</a:t>
            </a:r>
          </a:p>
          <a:p>
            <a:pPr marL="0" indent="0">
              <a:buNone/>
            </a:pPr>
            <a:endParaRPr lang="en-IN" dirty="0"/>
          </a:p>
          <a:p>
            <a:pPr marL="0" indent="0">
              <a:buNone/>
            </a:pPr>
            <a:r>
              <a:rPr lang="en-IN" dirty="0"/>
              <a:t>A. 5</a:t>
            </a:r>
          </a:p>
          <a:p>
            <a:pPr marL="0" indent="0">
              <a:buNone/>
            </a:pPr>
            <a:r>
              <a:rPr lang="en-IN" dirty="0"/>
              <a:t>B. 7</a:t>
            </a:r>
          </a:p>
          <a:p>
            <a:pPr marL="0" indent="0">
              <a:buNone/>
            </a:pPr>
            <a:r>
              <a:rPr lang="en-IN" dirty="0"/>
              <a:t>C. 4</a:t>
            </a:r>
          </a:p>
          <a:p>
            <a:pPr marL="0" indent="0">
              <a:buNone/>
            </a:pPr>
            <a:r>
              <a:rPr lang="en-IN" dirty="0"/>
              <a:t>D. 3</a:t>
            </a:r>
          </a:p>
          <a:p>
            <a:pPr marL="0" indent="0">
              <a:buNone/>
            </a:pPr>
            <a:endParaRPr lang="en-IN" dirty="0"/>
          </a:p>
        </p:txBody>
      </p:sp>
    </p:spTree>
    <p:extLst>
      <p:ext uri="{BB962C8B-B14F-4D97-AF65-F5344CB8AC3E}">
        <p14:creationId xmlns:p14="http://schemas.microsoft.com/office/powerpoint/2010/main" xmlns="" val="14614488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Q7</a:t>
            </a:r>
          </a:p>
        </p:txBody>
      </p:sp>
      <p:sp>
        <p:nvSpPr>
          <p:cNvPr id="3" name="Content Placeholder 2"/>
          <p:cNvSpPr>
            <a:spLocks noGrp="1"/>
          </p:cNvSpPr>
          <p:nvPr>
            <p:ph idx="1"/>
          </p:nvPr>
        </p:nvSpPr>
        <p:spPr>
          <a:xfrm>
            <a:off x="457200" y="1417638"/>
            <a:ext cx="8229600" cy="4708525"/>
          </a:xfrm>
        </p:spPr>
        <p:txBody>
          <a:bodyPr>
            <a:normAutofit fontScale="62500" lnSpcReduction="20000"/>
          </a:bodyPr>
          <a:lstStyle/>
          <a:p>
            <a:pPr marL="0" indent="0">
              <a:buNone/>
            </a:pPr>
            <a:r>
              <a:rPr lang="en-IN" dirty="0"/>
              <a:t>What will be the output of the following program?</a:t>
            </a:r>
          </a:p>
          <a:p>
            <a:pPr marL="0" indent="0">
              <a:buNone/>
            </a:pPr>
            <a:r>
              <a:rPr lang="en-IN" dirty="0"/>
              <a:t>#include&lt;</a:t>
            </a:r>
            <a:r>
              <a:rPr lang="en-IN" dirty="0" err="1"/>
              <a:t>stdio.h</a:t>
            </a:r>
            <a:r>
              <a:rPr lang="en-IN" dirty="0"/>
              <a:t>&gt;</a:t>
            </a:r>
          </a:p>
          <a:p>
            <a:pPr marL="0" indent="0">
              <a:buNone/>
            </a:pPr>
            <a:r>
              <a:rPr lang="en-IN" dirty="0" err="1"/>
              <a:t>int</a:t>
            </a:r>
            <a:r>
              <a:rPr lang="en-IN" dirty="0"/>
              <a:t> main()</a:t>
            </a:r>
          </a:p>
          <a:p>
            <a:pPr marL="0" indent="0">
              <a:buNone/>
            </a:pPr>
            <a:r>
              <a:rPr lang="en-IN" dirty="0"/>
              <a:t>{</a:t>
            </a:r>
          </a:p>
          <a:p>
            <a:pPr marL="0" indent="0">
              <a:buNone/>
            </a:pPr>
            <a:r>
              <a:rPr lang="en-IN" dirty="0" err="1"/>
              <a:t>int</a:t>
            </a:r>
            <a:r>
              <a:rPr lang="en-IN" dirty="0"/>
              <a:t> a[5] = {5, 1, 15, 20, 25};</a:t>
            </a:r>
          </a:p>
          <a:p>
            <a:pPr marL="0" indent="0">
              <a:buNone/>
            </a:pPr>
            <a:r>
              <a:rPr lang="en-IN" dirty="0" err="1"/>
              <a:t>int</a:t>
            </a:r>
            <a:r>
              <a:rPr lang="en-IN" dirty="0"/>
              <a:t> </a:t>
            </a:r>
            <a:r>
              <a:rPr lang="en-IN" dirty="0" err="1"/>
              <a:t>i</a:t>
            </a:r>
            <a:r>
              <a:rPr lang="en-IN" dirty="0"/>
              <a:t>=2;</a:t>
            </a:r>
          </a:p>
          <a:p>
            <a:pPr marL="0" indent="0">
              <a:buNone/>
            </a:pPr>
            <a:r>
              <a:rPr lang="en-IN" dirty="0" err="1"/>
              <a:t>printf</a:t>
            </a:r>
            <a:r>
              <a:rPr lang="en-IN" dirty="0"/>
              <a:t>("%</a:t>
            </a:r>
            <a:r>
              <a:rPr lang="en-IN" dirty="0" err="1"/>
              <a:t>d",a</a:t>
            </a:r>
            <a:r>
              <a:rPr lang="en-IN" dirty="0"/>
              <a:t>[++</a:t>
            </a:r>
            <a:r>
              <a:rPr lang="en-IN" dirty="0" err="1"/>
              <a:t>i</a:t>
            </a:r>
            <a:r>
              <a:rPr lang="en-IN" dirty="0"/>
              <a:t>]);</a:t>
            </a:r>
          </a:p>
          <a:p>
            <a:pPr marL="0" indent="0">
              <a:buNone/>
            </a:pPr>
            <a:r>
              <a:rPr lang="en-IN" dirty="0"/>
              <a:t>return 0;</a:t>
            </a:r>
          </a:p>
          <a:p>
            <a:pPr marL="0" indent="0">
              <a:buNone/>
            </a:pPr>
            <a:r>
              <a:rPr lang="en-IN" dirty="0"/>
              <a:t>}</a:t>
            </a:r>
          </a:p>
          <a:p>
            <a:pPr marL="0" indent="0">
              <a:buNone/>
            </a:pPr>
            <a:endParaRPr lang="en-IN" dirty="0"/>
          </a:p>
          <a:p>
            <a:pPr marL="0" indent="0">
              <a:buNone/>
            </a:pPr>
            <a:r>
              <a:rPr lang="en-IN" dirty="0"/>
              <a:t>A. 15</a:t>
            </a:r>
          </a:p>
          <a:p>
            <a:pPr marL="0" indent="0">
              <a:buNone/>
            </a:pPr>
            <a:r>
              <a:rPr lang="en-IN" dirty="0"/>
              <a:t>B. 20</a:t>
            </a:r>
          </a:p>
          <a:p>
            <a:pPr marL="0" indent="0">
              <a:buNone/>
            </a:pPr>
            <a:r>
              <a:rPr lang="en-IN" dirty="0"/>
              <a:t>C. 25</a:t>
            </a:r>
          </a:p>
          <a:p>
            <a:pPr marL="0" indent="0">
              <a:buNone/>
            </a:pPr>
            <a:r>
              <a:rPr lang="en-IN" dirty="0"/>
              <a:t>D. 5</a:t>
            </a:r>
          </a:p>
          <a:p>
            <a:endParaRPr lang="en-IN" dirty="0"/>
          </a:p>
        </p:txBody>
      </p:sp>
    </p:spTree>
    <p:extLst>
      <p:ext uri="{BB962C8B-B14F-4D97-AF65-F5344CB8AC3E}">
        <p14:creationId xmlns:p14="http://schemas.microsoft.com/office/powerpoint/2010/main" xmlns="" val="11434314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753" y="-381000"/>
            <a:ext cx="8229600" cy="1143000"/>
          </a:xfrm>
        </p:spPr>
        <p:txBody>
          <a:bodyPr/>
          <a:lstStyle/>
          <a:p>
            <a:r>
              <a:rPr lang="en-IN" dirty="0"/>
              <a:t>Q8</a:t>
            </a:r>
          </a:p>
        </p:txBody>
      </p:sp>
      <p:sp>
        <p:nvSpPr>
          <p:cNvPr id="3" name="Content Placeholder 2"/>
          <p:cNvSpPr>
            <a:spLocks noGrp="1"/>
          </p:cNvSpPr>
          <p:nvPr>
            <p:ph idx="1"/>
          </p:nvPr>
        </p:nvSpPr>
        <p:spPr>
          <a:xfrm>
            <a:off x="457200" y="533400"/>
            <a:ext cx="8229600" cy="5592763"/>
          </a:xfrm>
        </p:spPr>
        <p:txBody>
          <a:bodyPr>
            <a:normAutofit fontScale="70000" lnSpcReduction="20000"/>
          </a:bodyPr>
          <a:lstStyle/>
          <a:p>
            <a:pPr marL="0" indent="0">
              <a:buNone/>
            </a:pPr>
            <a:r>
              <a:rPr lang="en-IN" dirty="0"/>
              <a:t>What will be the output of the following program?</a:t>
            </a:r>
          </a:p>
          <a:p>
            <a:pPr marL="0" indent="0">
              <a:buNone/>
            </a:pPr>
            <a:r>
              <a:rPr lang="en-IN" dirty="0"/>
              <a:t>#include&lt;</a:t>
            </a:r>
            <a:r>
              <a:rPr lang="en-IN" dirty="0" err="1"/>
              <a:t>stdio.h</a:t>
            </a:r>
            <a:r>
              <a:rPr lang="en-IN" dirty="0"/>
              <a:t>&gt;</a:t>
            </a:r>
          </a:p>
          <a:p>
            <a:pPr marL="0" indent="0">
              <a:buNone/>
            </a:pPr>
            <a:r>
              <a:rPr lang="en-IN" dirty="0" err="1"/>
              <a:t>int</a:t>
            </a:r>
            <a:r>
              <a:rPr lang="en-IN" dirty="0"/>
              <a:t> main()</a:t>
            </a:r>
          </a:p>
          <a:p>
            <a:pPr marL="0" indent="0">
              <a:buNone/>
            </a:pPr>
            <a:r>
              <a:rPr lang="en-IN" dirty="0"/>
              <a:t>{</a:t>
            </a:r>
          </a:p>
          <a:p>
            <a:pPr marL="0" indent="0">
              <a:buNone/>
            </a:pPr>
            <a:r>
              <a:rPr lang="en-IN" dirty="0" err="1"/>
              <a:t>int</a:t>
            </a:r>
            <a:r>
              <a:rPr lang="en-IN" dirty="0"/>
              <a:t> a[5] = {5, 1, 15, 20, 25};</a:t>
            </a:r>
          </a:p>
          <a:p>
            <a:pPr marL="0" indent="0">
              <a:buNone/>
            </a:pPr>
            <a:r>
              <a:rPr lang="en-IN" dirty="0" err="1"/>
              <a:t>int</a:t>
            </a:r>
            <a:r>
              <a:rPr lang="en-IN" dirty="0"/>
              <a:t> </a:t>
            </a:r>
            <a:r>
              <a:rPr lang="en-IN" dirty="0" err="1"/>
              <a:t>i</a:t>
            </a:r>
            <a:r>
              <a:rPr lang="en-IN" dirty="0"/>
              <a:t>, j, m;</a:t>
            </a:r>
          </a:p>
          <a:p>
            <a:pPr marL="0" indent="0">
              <a:buNone/>
            </a:pPr>
            <a:r>
              <a:rPr lang="en-IN" dirty="0" err="1"/>
              <a:t>i</a:t>
            </a:r>
            <a:r>
              <a:rPr lang="en-IN" dirty="0"/>
              <a:t>  = ++a[1];</a:t>
            </a:r>
          </a:p>
          <a:p>
            <a:pPr marL="0" indent="0">
              <a:buNone/>
            </a:pPr>
            <a:r>
              <a:rPr lang="en-IN" dirty="0"/>
              <a:t>j = a[1]++;</a:t>
            </a:r>
          </a:p>
          <a:p>
            <a:pPr marL="0" indent="0">
              <a:buNone/>
            </a:pPr>
            <a:r>
              <a:rPr lang="en-IN" dirty="0"/>
              <a:t>m = a[</a:t>
            </a:r>
            <a:r>
              <a:rPr lang="en-IN" dirty="0" err="1"/>
              <a:t>i</a:t>
            </a:r>
            <a:r>
              <a:rPr lang="en-IN" dirty="0"/>
              <a:t>++];</a:t>
            </a:r>
          </a:p>
          <a:p>
            <a:pPr marL="0" indent="0">
              <a:buNone/>
            </a:pPr>
            <a:r>
              <a:rPr lang="en-IN" dirty="0" err="1"/>
              <a:t>printf</a:t>
            </a:r>
            <a:r>
              <a:rPr lang="en-IN" dirty="0"/>
              <a:t>("%d %d %d",</a:t>
            </a:r>
            <a:r>
              <a:rPr lang="en-IN" dirty="0" err="1"/>
              <a:t>i,j,m</a:t>
            </a:r>
            <a:r>
              <a:rPr lang="en-IN" dirty="0"/>
              <a:t>);</a:t>
            </a:r>
          </a:p>
          <a:p>
            <a:pPr marL="0" indent="0">
              <a:buNone/>
            </a:pPr>
            <a:r>
              <a:rPr lang="en-IN" dirty="0"/>
              <a:t>return 0;</a:t>
            </a:r>
          </a:p>
          <a:p>
            <a:pPr marL="0" indent="0">
              <a:buNone/>
            </a:pPr>
            <a:r>
              <a:rPr lang="en-IN" dirty="0"/>
              <a:t>}</a:t>
            </a:r>
          </a:p>
          <a:p>
            <a:pPr marL="0" indent="0">
              <a:buNone/>
            </a:pPr>
            <a:r>
              <a:rPr lang="en-IN" dirty="0"/>
              <a:t>A. 3, 2, 15</a:t>
            </a:r>
          </a:p>
          <a:p>
            <a:pPr marL="0" indent="0">
              <a:buNone/>
            </a:pPr>
            <a:r>
              <a:rPr lang="en-IN" dirty="0"/>
              <a:t>B. 2, 3, 20</a:t>
            </a:r>
          </a:p>
          <a:p>
            <a:pPr marL="0" indent="0">
              <a:buNone/>
            </a:pPr>
            <a:r>
              <a:rPr lang="en-IN" dirty="0"/>
              <a:t>C. 2, 1, 15</a:t>
            </a:r>
          </a:p>
          <a:p>
            <a:pPr marL="0" indent="0">
              <a:buNone/>
            </a:pPr>
            <a:r>
              <a:rPr lang="en-IN" dirty="0"/>
              <a:t>D. 1, 2, 5</a:t>
            </a:r>
          </a:p>
          <a:p>
            <a:endParaRPr lang="en-IN" dirty="0"/>
          </a:p>
        </p:txBody>
      </p:sp>
    </p:spTree>
    <p:extLst>
      <p:ext uri="{BB962C8B-B14F-4D97-AF65-F5344CB8AC3E}">
        <p14:creationId xmlns:p14="http://schemas.microsoft.com/office/powerpoint/2010/main" xmlns="" val="3977086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 name="Rectangle 61"/>
          <p:cNvSpPr>
            <a:spLocks noGrp="1" noChangeArrowheads="1"/>
          </p:cNvSpPr>
          <p:nvPr>
            <p:ph type="title"/>
          </p:nvPr>
        </p:nvSpPr>
        <p:spPr/>
        <p:txBody>
          <a:bodyPr/>
          <a:lstStyle/>
          <a:p>
            <a:r>
              <a:rPr lang="en-US" dirty="0"/>
              <a:t>Arrays(1D)</a:t>
            </a:r>
          </a:p>
        </p:txBody>
      </p:sp>
      <p:sp>
        <p:nvSpPr>
          <p:cNvPr id="6206" name="Rectangle 62"/>
          <p:cNvSpPr>
            <a:spLocks noGrp="1" noChangeArrowheads="1"/>
          </p:cNvSpPr>
          <p:nvPr>
            <p:ph idx="1"/>
          </p:nvPr>
        </p:nvSpPr>
        <p:spPr>
          <a:xfrm>
            <a:off x="457200" y="1600200"/>
            <a:ext cx="5867400" cy="4525963"/>
          </a:xfrm>
        </p:spPr>
        <p:txBody>
          <a:bodyPr>
            <a:normAutofit fontScale="85000" lnSpcReduction="10000"/>
          </a:bodyPr>
          <a:lstStyle/>
          <a:p>
            <a:pPr algn="just"/>
            <a:r>
              <a:rPr lang="en-US" dirty="0"/>
              <a:t>Array</a:t>
            </a:r>
          </a:p>
          <a:p>
            <a:pPr lvl="1" algn="just"/>
            <a:r>
              <a:rPr lang="en-US" dirty="0"/>
              <a:t>Group of consecutive memory locations </a:t>
            </a:r>
          </a:p>
          <a:p>
            <a:pPr lvl="1" algn="just"/>
            <a:r>
              <a:rPr lang="en-US" dirty="0"/>
              <a:t>Same name and data type</a:t>
            </a:r>
          </a:p>
          <a:p>
            <a:pPr algn="just"/>
            <a:r>
              <a:rPr lang="en-US" dirty="0"/>
              <a:t>To refer to an element, specify:</a:t>
            </a:r>
          </a:p>
          <a:p>
            <a:pPr lvl="1" algn="just"/>
            <a:r>
              <a:rPr lang="en-US" dirty="0"/>
              <a:t>Array name</a:t>
            </a:r>
          </a:p>
          <a:p>
            <a:pPr lvl="1" algn="just"/>
            <a:r>
              <a:rPr lang="en-US" dirty="0"/>
              <a:t>Position number in square brackets([]) </a:t>
            </a:r>
          </a:p>
          <a:p>
            <a:pPr algn="just"/>
            <a:r>
              <a:rPr lang="en-US" dirty="0"/>
              <a:t>Format:</a:t>
            </a:r>
          </a:p>
          <a:p>
            <a:pPr lvl="2" algn="just">
              <a:buFontTx/>
              <a:buNone/>
            </a:pPr>
            <a:r>
              <a:rPr lang="en-US" i="1" dirty="0" err="1">
                <a:solidFill>
                  <a:srgbClr val="C00000"/>
                </a:solidFill>
                <a:latin typeface="Courier New" pitchFamily="49" charset="0"/>
                <a:cs typeface="Courier New" pitchFamily="49" charset="0"/>
              </a:rPr>
              <a:t>arrayname</a:t>
            </a:r>
            <a:r>
              <a:rPr lang="en-US" dirty="0">
                <a:solidFill>
                  <a:srgbClr val="C00000"/>
                </a:solidFill>
                <a:latin typeface="Courier New" pitchFamily="49" charset="0"/>
                <a:cs typeface="Courier New" pitchFamily="49" charset="0"/>
              </a:rPr>
              <a:t>[</a:t>
            </a:r>
            <a:r>
              <a:rPr lang="en-US" i="1" dirty="0" err="1">
                <a:solidFill>
                  <a:srgbClr val="C00000"/>
                </a:solidFill>
                <a:latin typeface="Courier New" pitchFamily="49" charset="0"/>
                <a:cs typeface="Courier New" pitchFamily="49" charset="0"/>
              </a:rPr>
              <a:t>position_number</a:t>
            </a:r>
            <a:r>
              <a:rPr lang="en-US" dirty="0">
                <a:solidFill>
                  <a:srgbClr val="C00000"/>
                </a:solidFill>
                <a:latin typeface="Courier New" pitchFamily="49" charset="0"/>
                <a:cs typeface="Courier New" pitchFamily="49" charset="0"/>
              </a:rPr>
              <a:t>]</a:t>
            </a:r>
          </a:p>
          <a:p>
            <a:pPr lvl="1" algn="just"/>
            <a:r>
              <a:rPr lang="en-US" dirty="0"/>
              <a:t>First element is always at position </a:t>
            </a:r>
            <a:r>
              <a:rPr lang="en-US" sz="2000" dirty="0">
                <a:latin typeface="Lucida Console" pitchFamily="49" charset="0"/>
              </a:rPr>
              <a:t>0</a:t>
            </a:r>
          </a:p>
          <a:p>
            <a:pPr lvl="1" algn="just"/>
            <a:r>
              <a:rPr lang="en-US" dirty="0" err="1"/>
              <a:t>Eg</a:t>
            </a:r>
            <a:r>
              <a:rPr lang="en-US" dirty="0"/>
              <a:t>.</a:t>
            </a:r>
            <a:r>
              <a:rPr lang="en-US" sz="2000" dirty="0">
                <a:latin typeface="Lucida Console" pitchFamily="49" charset="0"/>
              </a:rPr>
              <a:t> n</a:t>
            </a:r>
            <a:r>
              <a:rPr lang="en-US" dirty="0"/>
              <a:t> element array named </a:t>
            </a:r>
            <a:r>
              <a:rPr lang="en-US" sz="2000" dirty="0">
                <a:latin typeface="Lucida Console" pitchFamily="49" charset="0"/>
              </a:rPr>
              <a:t>c:</a:t>
            </a:r>
          </a:p>
          <a:p>
            <a:pPr lvl="2" algn="just"/>
            <a:r>
              <a:rPr lang="en-US" sz="1800" dirty="0">
                <a:latin typeface="Lucida Console" pitchFamily="49" charset="0"/>
              </a:rPr>
              <a:t>c[0], c[1]...c[n – 1]</a:t>
            </a:r>
          </a:p>
        </p:txBody>
      </p:sp>
      <p:grpSp>
        <p:nvGrpSpPr>
          <p:cNvPr id="2" name="Group 64"/>
          <p:cNvGrpSpPr>
            <a:grpSpLocks/>
          </p:cNvGrpSpPr>
          <p:nvPr/>
        </p:nvGrpSpPr>
        <p:grpSpPr bwMode="auto">
          <a:xfrm>
            <a:off x="6400800" y="936625"/>
            <a:ext cx="2590800" cy="5387975"/>
            <a:chOff x="4032" y="488"/>
            <a:chExt cx="1632" cy="3394"/>
          </a:xfrm>
        </p:grpSpPr>
        <p:sp>
          <p:nvSpPr>
            <p:cNvPr id="6176" name="Rectangle 32"/>
            <p:cNvSpPr>
              <a:spLocks noChangeArrowheads="1"/>
            </p:cNvSpPr>
            <p:nvPr/>
          </p:nvSpPr>
          <p:spPr bwMode="auto">
            <a:xfrm>
              <a:off x="4055" y="488"/>
              <a:ext cx="1609" cy="308"/>
            </a:xfrm>
            <a:prstGeom prst="rect">
              <a:avLst/>
            </a:prstGeom>
            <a:noFill/>
            <a:ln w="0">
              <a:noFill/>
              <a:miter lim="800000"/>
              <a:headEnd/>
              <a:tailEnd/>
            </a:ln>
          </p:spPr>
          <p:txBody>
            <a:bodyPr lIns="0" tIns="0" rIns="0" bIns="0"/>
            <a:lstStyle/>
            <a:p>
              <a:pPr eaLnBrk="1" hangingPunct="1">
                <a:spcBef>
                  <a:spcPct val="0"/>
                </a:spcBef>
              </a:pPr>
              <a:r>
                <a:rPr lang="en-US" sz="1600" dirty="0">
                  <a:latin typeface="Lucida Console" pitchFamily="49" charset="0"/>
                </a:rPr>
                <a:t>Name of array (Note that all elements of this array have the same name, c)</a:t>
              </a:r>
            </a:p>
            <a:p>
              <a:pPr>
                <a:spcBef>
                  <a:spcPct val="0"/>
                </a:spcBef>
              </a:pPr>
              <a:endParaRPr lang="en-US" sz="1600" dirty="0">
                <a:solidFill>
                  <a:schemeClr val="tx1"/>
                </a:solidFill>
                <a:latin typeface="Lucida Console" pitchFamily="49" charset="0"/>
              </a:endParaRPr>
            </a:p>
          </p:txBody>
        </p:sp>
        <p:sp>
          <p:nvSpPr>
            <p:cNvPr id="6189" name="Rectangle 45"/>
            <p:cNvSpPr>
              <a:spLocks noChangeArrowheads="1"/>
            </p:cNvSpPr>
            <p:nvPr/>
          </p:nvSpPr>
          <p:spPr bwMode="auto">
            <a:xfrm>
              <a:off x="4103" y="3675"/>
              <a:ext cx="1513" cy="207"/>
            </a:xfrm>
            <a:prstGeom prst="rect">
              <a:avLst/>
            </a:prstGeom>
            <a:noFill/>
            <a:ln w="0">
              <a:noFill/>
              <a:miter lim="800000"/>
              <a:headEnd/>
              <a:tailEnd/>
            </a:ln>
          </p:spPr>
          <p:txBody>
            <a:bodyPr lIns="0" tIns="0" rIns="0" bIns="0"/>
            <a:lstStyle/>
            <a:p>
              <a:pPr eaLnBrk="1" hangingPunct="1">
                <a:spcBef>
                  <a:spcPct val="0"/>
                </a:spcBef>
              </a:pPr>
              <a:r>
                <a:rPr lang="en-US" sz="1600" dirty="0">
                  <a:latin typeface="Lucida Console" pitchFamily="49" charset="0"/>
                </a:rPr>
                <a:t>Position number of the element within array c</a:t>
              </a:r>
              <a:endParaRPr lang="en-US" sz="1600" dirty="0">
                <a:solidFill>
                  <a:schemeClr val="tx1"/>
                </a:solidFill>
                <a:latin typeface="Lucida Console" pitchFamily="49" charset="0"/>
              </a:endParaRPr>
            </a:p>
          </p:txBody>
        </p:sp>
        <p:sp>
          <p:nvSpPr>
            <p:cNvPr id="6190" name="Freeform 46"/>
            <p:cNvSpPr>
              <a:spLocks/>
            </p:cNvSpPr>
            <p:nvPr/>
          </p:nvSpPr>
          <p:spPr bwMode="auto">
            <a:xfrm>
              <a:off x="4272" y="3408"/>
              <a:ext cx="0" cy="231"/>
            </a:xfrm>
            <a:custGeom>
              <a:avLst/>
              <a:gdLst/>
              <a:ahLst/>
              <a:cxnLst>
                <a:cxn ang="0">
                  <a:pos x="0" y="0"/>
                </a:cxn>
                <a:cxn ang="0">
                  <a:pos x="0" y="19958"/>
                </a:cxn>
              </a:cxnLst>
              <a:rect l="0" t="0" r="r" b="b"/>
              <a:pathLst>
                <a:path w="20000" h="20000">
                  <a:moveTo>
                    <a:pt x="0" y="0"/>
                  </a:moveTo>
                  <a:lnTo>
                    <a:pt x="0" y="19958"/>
                  </a:lnTo>
                </a:path>
              </a:pathLst>
            </a:custGeom>
            <a:noFill/>
            <a:ln w="3175">
              <a:solidFill>
                <a:srgbClr val="000000"/>
              </a:solidFill>
              <a:round/>
              <a:headEnd type="triangle" w="med" len="sm"/>
              <a:tailEnd/>
            </a:ln>
          </p:spPr>
          <p:txBody>
            <a:bodyPr/>
            <a:lstStyle/>
            <a:p>
              <a:endParaRPr lang="en-US"/>
            </a:p>
          </p:txBody>
        </p:sp>
        <p:grpSp>
          <p:nvGrpSpPr>
            <p:cNvPr id="3" name="Group 63"/>
            <p:cNvGrpSpPr>
              <a:grpSpLocks/>
            </p:cNvGrpSpPr>
            <p:nvPr/>
          </p:nvGrpSpPr>
          <p:grpSpPr bwMode="auto">
            <a:xfrm>
              <a:off x="4032" y="1146"/>
              <a:ext cx="1308" cy="2256"/>
              <a:chOff x="4032" y="1380"/>
              <a:chExt cx="1308" cy="2256"/>
            </a:xfrm>
          </p:grpSpPr>
          <p:grpSp>
            <p:nvGrpSpPr>
              <p:cNvPr id="4" name="Group 5"/>
              <p:cNvGrpSpPr>
                <a:grpSpLocks/>
              </p:cNvGrpSpPr>
              <p:nvPr/>
            </p:nvGrpSpPr>
            <p:grpSpPr bwMode="auto">
              <a:xfrm>
                <a:off x="4528" y="1514"/>
                <a:ext cx="812" cy="2080"/>
                <a:chOff x="0" y="-2"/>
                <a:chExt cx="20000" cy="20004"/>
              </a:xfrm>
            </p:grpSpPr>
            <p:sp>
              <p:nvSpPr>
                <p:cNvPr id="6150" name="Freeform 6"/>
                <p:cNvSpPr>
                  <a:spLocks/>
                </p:cNvSpPr>
                <p:nvPr/>
              </p:nvSpPr>
              <p:spPr bwMode="auto">
                <a:xfrm>
                  <a:off x="0" y="10000"/>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grpSp>
              <p:nvGrpSpPr>
                <p:cNvPr id="5" name="Group 7"/>
                <p:cNvGrpSpPr>
                  <a:grpSpLocks/>
                </p:cNvGrpSpPr>
                <p:nvPr/>
              </p:nvGrpSpPr>
              <p:grpSpPr bwMode="auto">
                <a:xfrm>
                  <a:off x="0" y="-2"/>
                  <a:ext cx="20000" cy="20004"/>
                  <a:chOff x="0" y="0"/>
                  <a:chExt cx="20000" cy="20004"/>
                </a:xfrm>
              </p:grpSpPr>
              <p:sp>
                <p:nvSpPr>
                  <p:cNvPr id="6152" name="Freeform 8"/>
                  <p:cNvSpPr>
                    <a:spLocks/>
                  </p:cNvSpPr>
                  <p:nvPr/>
                </p:nvSpPr>
                <p:spPr bwMode="auto">
                  <a:xfrm>
                    <a:off x="0" y="0"/>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53" name="Freeform 9"/>
                  <p:cNvSpPr>
                    <a:spLocks/>
                  </p:cNvSpPr>
                  <p:nvPr/>
                </p:nvSpPr>
                <p:spPr bwMode="auto">
                  <a:xfrm>
                    <a:off x="0" y="1667"/>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54" name="Freeform 10"/>
                  <p:cNvSpPr>
                    <a:spLocks/>
                  </p:cNvSpPr>
                  <p:nvPr/>
                </p:nvSpPr>
                <p:spPr bwMode="auto">
                  <a:xfrm>
                    <a:off x="0" y="3334"/>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55" name="Freeform 11"/>
                  <p:cNvSpPr>
                    <a:spLocks/>
                  </p:cNvSpPr>
                  <p:nvPr/>
                </p:nvSpPr>
                <p:spPr bwMode="auto">
                  <a:xfrm>
                    <a:off x="0" y="5001"/>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56" name="Freeform 12"/>
                  <p:cNvSpPr>
                    <a:spLocks/>
                  </p:cNvSpPr>
                  <p:nvPr/>
                </p:nvSpPr>
                <p:spPr bwMode="auto">
                  <a:xfrm>
                    <a:off x="0" y="6559"/>
                    <a:ext cx="20000" cy="184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pPr algn="ctr"/>
                    <a:r>
                      <a:rPr lang="en-US" dirty="0"/>
                      <a:t>3</a:t>
                    </a:r>
                  </a:p>
                </p:txBody>
              </p:sp>
              <p:sp>
                <p:nvSpPr>
                  <p:cNvPr id="6157" name="Freeform 13"/>
                  <p:cNvSpPr>
                    <a:spLocks/>
                  </p:cNvSpPr>
                  <p:nvPr/>
                </p:nvSpPr>
                <p:spPr bwMode="auto">
                  <a:xfrm>
                    <a:off x="0" y="8335"/>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58" name="Freeform 14"/>
                  <p:cNvSpPr>
                    <a:spLocks/>
                  </p:cNvSpPr>
                  <p:nvPr/>
                </p:nvSpPr>
                <p:spPr bwMode="auto">
                  <a:xfrm>
                    <a:off x="0" y="11669"/>
                    <a:ext cx="20000" cy="2276"/>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59" name="Freeform 15"/>
                  <p:cNvSpPr>
                    <a:spLocks/>
                  </p:cNvSpPr>
                  <p:nvPr/>
                </p:nvSpPr>
                <p:spPr bwMode="auto">
                  <a:xfrm>
                    <a:off x="0" y="13336"/>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60" name="Freeform 16"/>
                  <p:cNvSpPr>
                    <a:spLocks/>
                  </p:cNvSpPr>
                  <p:nvPr/>
                </p:nvSpPr>
                <p:spPr bwMode="auto">
                  <a:xfrm>
                    <a:off x="0" y="15003"/>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61" name="Freeform 17"/>
                  <p:cNvSpPr>
                    <a:spLocks/>
                  </p:cNvSpPr>
                  <p:nvPr/>
                </p:nvSpPr>
                <p:spPr bwMode="auto">
                  <a:xfrm>
                    <a:off x="0" y="16670"/>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62" name="Freeform 18"/>
                  <p:cNvSpPr>
                    <a:spLocks/>
                  </p:cNvSpPr>
                  <p:nvPr/>
                </p:nvSpPr>
                <p:spPr bwMode="auto">
                  <a:xfrm>
                    <a:off x="0" y="18337"/>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grpSp>
          </p:grpSp>
          <p:sp>
            <p:nvSpPr>
              <p:cNvPr id="6163" name="Rectangle 19"/>
              <p:cNvSpPr>
                <a:spLocks noChangeArrowheads="1"/>
              </p:cNvSpPr>
              <p:nvPr/>
            </p:nvSpPr>
            <p:spPr bwMode="auto">
              <a:xfrm>
                <a:off x="4100" y="2579"/>
                <a:ext cx="460" cy="193"/>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c[6]</a:t>
                </a:r>
              </a:p>
              <a:p>
                <a:pPr>
                  <a:spcBef>
                    <a:spcPct val="0"/>
                  </a:spcBef>
                </a:pPr>
                <a:endParaRPr lang="en-US" dirty="0">
                  <a:solidFill>
                    <a:schemeClr val="tx1"/>
                  </a:solidFill>
                  <a:latin typeface="Lucida Console" pitchFamily="49" charset="0"/>
                </a:endParaRPr>
              </a:p>
            </p:txBody>
          </p:sp>
          <p:sp>
            <p:nvSpPr>
              <p:cNvPr id="6164" name="Rectangle 20"/>
              <p:cNvSpPr>
                <a:spLocks noChangeArrowheads="1"/>
              </p:cNvSpPr>
              <p:nvPr/>
            </p:nvSpPr>
            <p:spPr bwMode="auto">
              <a:xfrm>
                <a:off x="4848" y="1524"/>
                <a:ext cx="384" cy="144"/>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-45</a:t>
                </a:r>
              </a:p>
              <a:p>
                <a:pPr>
                  <a:spcBef>
                    <a:spcPct val="0"/>
                  </a:spcBef>
                </a:pPr>
                <a:endParaRPr lang="en-US" dirty="0">
                  <a:solidFill>
                    <a:schemeClr val="tx1"/>
                  </a:solidFill>
                  <a:latin typeface="Lucida Console" pitchFamily="49" charset="0"/>
                </a:endParaRPr>
              </a:p>
            </p:txBody>
          </p:sp>
          <p:sp>
            <p:nvSpPr>
              <p:cNvPr id="6165" name="Rectangle 21"/>
              <p:cNvSpPr>
                <a:spLocks noChangeArrowheads="1"/>
              </p:cNvSpPr>
              <p:nvPr/>
            </p:nvSpPr>
            <p:spPr bwMode="auto">
              <a:xfrm>
                <a:off x="4935" y="1712"/>
                <a:ext cx="90" cy="135"/>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6</a:t>
                </a:r>
              </a:p>
              <a:p>
                <a:pPr>
                  <a:spcBef>
                    <a:spcPct val="0"/>
                  </a:spcBef>
                </a:pPr>
                <a:endParaRPr lang="en-US" dirty="0">
                  <a:solidFill>
                    <a:schemeClr val="tx1"/>
                  </a:solidFill>
                  <a:latin typeface="Lucida Console" pitchFamily="49" charset="0"/>
                </a:endParaRPr>
              </a:p>
            </p:txBody>
          </p:sp>
          <p:sp>
            <p:nvSpPr>
              <p:cNvPr id="6166" name="Rectangle 22"/>
              <p:cNvSpPr>
                <a:spLocks noChangeArrowheads="1"/>
              </p:cNvSpPr>
              <p:nvPr/>
            </p:nvSpPr>
            <p:spPr bwMode="auto">
              <a:xfrm>
                <a:off x="4935" y="1886"/>
                <a:ext cx="90" cy="134"/>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0</a:t>
                </a:r>
              </a:p>
              <a:p>
                <a:pPr>
                  <a:spcBef>
                    <a:spcPct val="0"/>
                  </a:spcBef>
                </a:pPr>
                <a:endParaRPr lang="en-US" dirty="0">
                  <a:solidFill>
                    <a:schemeClr val="tx1"/>
                  </a:solidFill>
                  <a:latin typeface="Lucida Console" pitchFamily="49" charset="0"/>
                </a:endParaRPr>
              </a:p>
            </p:txBody>
          </p:sp>
          <p:sp>
            <p:nvSpPr>
              <p:cNvPr id="6167" name="Rectangle 23"/>
              <p:cNvSpPr>
                <a:spLocks noChangeArrowheads="1"/>
              </p:cNvSpPr>
              <p:nvPr/>
            </p:nvSpPr>
            <p:spPr bwMode="auto">
              <a:xfrm>
                <a:off x="4868" y="2059"/>
                <a:ext cx="316" cy="137"/>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72</a:t>
                </a:r>
              </a:p>
              <a:p>
                <a:pPr>
                  <a:spcBef>
                    <a:spcPct val="0"/>
                  </a:spcBef>
                </a:pPr>
                <a:endParaRPr lang="en-US" dirty="0">
                  <a:solidFill>
                    <a:schemeClr val="tx1"/>
                  </a:solidFill>
                  <a:latin typeface="Lucida Console" pitchFamily="49" charset="0"/>
                </a:endParaRPr>
              </a:p>
            </p:txBody>
          </p:sp>
          <p:sp>
            <p:nvSpPr>
              <p:cNvPr id="6169" name="Rectangle 25"/>
              <p:cNvSpPr>
                <a:spLocks noChangeArrowheads="1"/>
              </p:cNvSpPr>
              <p:nvPr/>
            </p:nvSpPr>
            <p:spPr bwMode="auto">
              <a:xfrm>
                <a:off x="4800" y="2406"/>
                <a:ext cx="336" cy="126"/>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-89</a:t>
                </a:r>
              </a:p>
              <a:p>
                <a:pPr>
                  <a:spcBef>
                    <a:spcPct val="0"/>
                  </a:spcBef>
                </a:pPr>
                <a:endParaRPr lang="en-US" dirty="0">
                  <a:solidFill>
                    <a:schemeClr val="tx1"/>
                  </a:solidFill>
                  <a:latin typeface="Lucida Console" pitchFamily="49" charset="0"/>
                </a:endParaRPr>
              </a:p>
            </p:txBody>
          </p:sp>
          <p:sp>
            <p:nvSpPr>
              <p:cNvPr id="6170" name="Rectangle 26"/>
              <p:cNvSpPr>
                <a:spLocks noChangeArrowheads="1"/>
              </p:cNvSpPr>
              <p:nvPr/>
            </p:nvSpPr>
            <p:spPr bwMode="auto">
              <a:xfrm>
                <a:off x="4935" y="2579"/>
                <a:ext cx="90" cy="135"/>
              </a:xfrm>
              <a:prstGeom prst="rect">
                <a:avLst/>
              </a:prstGeom>
              <a:noFill/>
              <a:ln w="0">
                <a:noFill/>
                <a:miter lim="800000"/>
                <a:headEnd/>
                <a:tailEnd/>
              </a:ln>
            </p:spPr>
            <p:txBody>
              <a:bodyPr lIns="0" tIns="0" rIns="0" bIns="0"/>
              <a:lstStyle/>
              <a:p>
                <a:pPr eaLnBrk="1" hangingPunct="1">
                  <a:spcBef>
                    <a:spcPct val="0"/>
                  </a:spcBef>
                </a:pPr>
                <a:r>
                  <a:rPr lang="en-US">
                    <a:latin typeface="Lucida Console" pitchFamily="49" charset="0"/>
                  </a:rPr>
                  <a:t>0</a:t>
                </a:r>
              </a:p>
              <a:p>
                <a:pPr>
                  <a:spcBef>
                    <a:spcPct val="0"/>
                  </a:spcBef>
                </a:pPr>
                <a:endParaRPr lang="en-US">
                  <a:solidFill>
                    <a:schemeClr val="tx1"/>
                  </a:solidFill>
                  <a:latin typeface="Lucida Console" pitchFamily="49" charset="0"/>
                </a:endParaRPr>
              </a:p>
            </p:txBody>
          </p:sp>
          <p:sp>
            <p:nvSpPr>
              <p:cNvPr id="6171" name="Rectangle 27"/>
              <p:cNvSpPr>
                <a:spLocks noChangeArrowheads="1"/>
              </p:cNvSpPr>
              <p:nvPr/>
            </p:nvSpPr>
            <p:spPr bwMode="auto">
              <a:xfrm>
                <a:off x="4868" y="2752"/>
                <a:ext cx="364" cy="164"/>
              </a:xfrm>
              <a:prstGeom prst="rect">
                <a:avLst/>
              </a:prstGeom>
              <a:noFill/>
              <a:ln w="0">
                <a:noFill/>
                <a:miter lim="800000"/>
                <a:headEnd/>
                <a:tailEnd/>
              </a:ln>
            </p:spPr>
            <p:txBody>
              <a:bodyPr lIns="0" tIns="0" rIns="0" bIns="0"/>
              <a:lstStyle/>
              <a:p>
                <a:pPr eaLnBrk="1" hangingPunct="1">
                  <a:spcBef>
                    <a:spcPct val="0"/>
                  </a:spcBef>
                </a:pPr>
                <a:r>
                  <a:rPr lang="en-US">
                    <a:latin typeface="Lucida Console" pitchFamily="49" charset="0"/>
                  </a:rPr>
                  <a:t>62</a:t>
                </a:r>
              </a:p>
              <a:p>
                <a:pPr>
                  <a:spcBef>
                    <a:spcPct val="0"/>
                  </a:spcBef>
                </a:pPr>
                <a:endParaRPr lang="en-US">
                  <a:solidFill>
                    <a:schemeClr val="tx1"/>
                  </a:solidFill>
                  <a:latin typeface="Lucida Console" pitchFamily="49" charset="0"/>
                </a:endParaRPr>
              </a:p>
            </p:txBody>
          </p:sp>
          <p:sp>
            <p:nvSpPr>
              <p:cNvPr id="6172" name="Rectangle 28"/>
              <p:cNvSpPr>
                <a:spLocks noChangeArrowheads="1"/>
              </p:cNvSpPr>
              <p:nvPr/>
            </p:nvSpPr>
            <p:spPr bwMode="auto">
              <a:xfrm>
                <a:off x="4868" y="2926"/>
                <a:ext cx="364" cy="134"/>
              </a:xfrm>
              <a:prstGeom prst="rect">
                <a:avLst/>
              </a:prstGeom>
              <a:noFill/>
              <a:ln w="0">
                <a:noFill/>
                <a:miter lim="800000"/>
                <a:headEnd/>
                <a:tailEnd/>
              </a:ln>
            </p:spPr>
            <p:txBody>
              <a:bodyPr lIns="0" tIns="0" rIns="0" bIns="0"/>
              <a:lstStyle/>
              <a:p>
                <a:pPr eaLnBrk="1" hangingPunct="1">
                  <a:spcBef>
                    <a:spcPct val="0"/>
                  </a:spcBef>
                </a:pPr>
                <a:r>
                  <a:rPr lang="en-US">
                    <a:latin typeface="Lucida Console" pitchFamily="49" charset="0"/>
                  </a:rPr>
                  <a:t>-3</a:t>
                </a:r>
              </a:p>
              <a:p>
                <a:pPr>
                  <a:spcBef>
                    <a:spcPct val="0"/>
                  </a:spcBef>
                </a:pPr>
                <a:endParaRPr lang="en-US">
                  <a:solidFill>
                    <a:schemeClr val="tx1"/>
                  </a:solidFill>
                  <a:latin typeface="Lucida Console" pitchFamily="49" charset="0"/>
                </a:endParaRPr>
              </a:p>
            </p:txBody>
          </p:sp>
          <p:sp>
            <p:nvSpPr>
              <p:cNvPr id="6173" name="Rectangle 29"/>
              <p:cNvSpPr>
                <a:spLocks noChangeArrowheads="1"/>
              </p:cNvSpPr>
              <p:nvPr/>
            </p:nvSpPr>
            <p:spPr bwMode="auto">
              <a:xfrm>
                <a:off x="4935" y="3099"/>
                <a:ext cx="297" cy="153"/>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1</a:t>
                </a:r>
              </a:p>
              <a:p>
                <a:pPr>
                  <a:spcBef>
                    <a:spcPct val="0"/>
                  </a:spcBef>
                </a:pPr>
                <a:endParaRPr lang="en-US" dirty="0">
                  <a:solidFill>
                    <a:schemeClr val="tx1"/>
                  </a:solidFill>
                  <a:latin typeface="Lucida Console" pitchFamily="49" charset="0"/>
                </a:endParaRPr>
              </a:p>
            </p:txBody>
          </p:sp>
          <p:sp>
            <p:nvSpPr>
              <p:cNvPr id="6174" name="Rectangle 30"/>
              <p:cNvSpPr>
                <a:spLocks noChangeArrowheads="1"/>
              </p:cNvSpPr>
              <p:nvPr/>
            </p:nvSpPr>
            <p:spPr bwMode="auto">
              <a:xfrm>
                <a:off x="4732" y="3272"/>
                <a:ext cx="404" cy="124"/>
              </a:xfrm>
              <a:prstGeom prst="rect">
                <a:avLst/>
              </a:prstGeom>
              <a:noFill/>
              <a:ln w="0">
                <a:noFill/>
                <a:miter lim="800000"/>
                <a:headEnd/>
                <a:tailEnd/>
              </a:ln>
            </p:spPr>
            <p:txBody>
              <a:bodyPr lIns="0" tIns="0" rIns="0" bIns="0"/>
              <a:lstStyle/>
              <a:p>
                <a:pPr eaLnBrk="1" hangingPunct="1">
                  <a:spcBef>
                    <a:spcPct val="0"/>
                  </a:spcBef>
                </a:pPr>
                <a:r>
                  <a:rPr lang="en-US">
                    <a:latin typeface="Lucida Console" pitchFamily="49" charset="0"/>
                  </a:rPr>
                  <a:t>6453</a:t>
                </a:r>
              </a:p>
              <a:p>
                <a:pPr>
                  <a:spcBef>
                    <a:spcPct val="0"/>
                  </a:spcBef>
                </a:pPr>
                <a:endParaRPr lang="en-US">
                  <a:solidFill>
                    <a:schemeClr val="tx1"/>
                  </a:solidFill>
                  <a:latin typeface="Lucida Console" pitchFamily="49" charset="0"/>
                </a:endParaRPr>
              </a:p>
            </p:txBody>
          </p:sp>
          <p:sp>
            <p:nvSpPr>
              <p:cNvPr id="6175" name="Rectangle 31"/>
              <p:cNvSpPr>
                <a:spLocks noChangeArrowheads="1"/>
              </p:cNvSpPr>
              <p:nvPr/>
            </p:nvSpPr>
            <p:spPr bwMode="auto">
              <a:xfrm>
                <a:off x="4868" y="3446"/>
                <a:ext cx="412" cy="142"/>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78</a:t>
                </a:r>
              </a:p>
              <a:p>
                <a:pPr>
                  <a:spcBef>
                    <a:spcPct val="0"/>
                  </a:spcBef>
                </a:pPr>
                <a:endParaRPr lang="en-US" dirty="0">
                  <a:solidFill>
                    <a:schemeClr val="tx1"/>
                  </a:solidFill>
                  <a:latin typeface="Lucida Console" pitchFamily="49" charset="0"/>
                </a:endParaRPr>
              </a:p>
            </p:txBody>
          </p:sp>
          <p:sp>
            <p:nvSpPr>
              <p:cNvPr id="6177" name="Freeform 33"/>
              <p:cNvSpPr>
                <a:spLocks/>
              </p:cNvSpPr>
              <p:nvPr/>
            </p:nvSpPr>
            <p:spPr bwMode="auto">
              <a:xfrm flipH="1">
                <a:off x="4173" y="1380"/>
                <a:ext cx="29" cy="155"/>
              </a:xfrm>
              <a:custGeom>
                <a:avLst/>
                <a:gdLst/>
                <a:ahLst/>
                <a:cxnLst>
                  <a:cxn ang="0">
                    <a:pos x="0" y="19958"/>
                  </a:cxn>
                  <a:cxn ang="0">
                    <a:pos x="0" y="0"/>
                  </a:cxn>
                </a:cxnLst>
                <a:rect l="0" t="0" r="r" b="b"/>
                <a:pathLst>
                  <a:path w="20000" h="20000">
                    <a:moveTo>
                      <a:pt x="0" y="19958"/>
                    </a:moveTo>
                    <a:lnTo>
                      <a:pt x="0" y="0"/>
                    </a:lnTo>
                  </a:path>
                </a:pathLst>
              </a:custGeom>
              <a:noFill/>
              <a:ln w="3175">
                <a:solidFill>
                  <a:srgbClr val="000000"/>
                </a:solidFill>
                <a:round/>
                <a:headEnd type="triangle" w="med" len="sm"/>
                <a:tailEnd/>
              </a:ln>
            </p:spPr>
            <p:txBody>
              <a:bodyPr/>
              <a:lstStyle/>
              <a:p>
                <a:endParaRPr lang="en-US"/>
              </a:p>
            </p:txBody>
          </p:sp>
          <p:sp>
            <p:nvSpPr>
              <p:cNvPr id="6178" name="Rectangle 34"/>
              <p:cNvSpPr>
                <a:spLocks noChangeArrowheads="1"/>
              </p:cNvSpPr>
              <p:nvPr/>
            </p:nvSpPr>
            <p:spPr bwMode="auto">
              <a:xfrm>
                <a:off x="4103" y="1539"/>
                <a:ext cx="361" cy="129"/>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c[0]</a:t>
                </a:r>
              </a:p>
              <a:p>
                <a:pPr>
                  <a:spcBef>
                    <a:spcPct val="0"/>
                  </a:spcBef>
                </a:pPr>
                <a:endParaRPr lang="en-US" dirty="0">
                  <a:solidFill>
                    <a:schemeClr val="tx1"/>
                  </a:solidFill>
                  <a:latin typeface="Lucida Console" pitchFamily="49" charset="0"/>
                </a:endParaRPr>
              </a:p>
            </p:txBody>
          </p:sp>
          <p:sp>
            <p:nvSpPr>
              <p:cNvPr id="6179" name="Rectangle 35"/>
              <p:cNvSpPr>
                <a:spLocks noChangeArrowheads="1"/>
              </p:cNvSpPr>
              <p:nvPr/>
            </p:nvSpPr>
            <p:spPr bwMode="auto">
              <a:xfrm>
                <a:off x="4100" y="1712"/>
                <a:ext cx="364" cy="196"/>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c[1]</a:t>
                </a:r>
              </a:p>
              <a:p>
                <a:pPr>
                  <a:spcBef>
                    <a:spcPct val="0"/>
                  </a:spcBef>
                </a:pPr>
                <a:endParaRPr lang="en-US" dirty="0">
                  <a:solidFill>
                    <a:schemeClr val="tx1"/>
                  </a:solidFill>
                  <a:latin typeface="Lucida Console" pitchFamily="49" charset="0"/>
                </a:endParaRPr>
              </a:p>
            </p:txBody>
          </p:sp>
          <p:sp>
            <p:nvSpPr>
              <p:cNvPr id="6180" name="Rectangle 36"/>
              <p:cNvSpPr>
                <a:spLocks noChangeArrowheads="1"/>
              </p:cNvSpPr>
              <p:nvPr/>
            </p:nvSpPr>
            <p:spPr bwMode="auto">
              <a:xfrm>
                <a:off x="4100" y="1886"/>
                <a:ext cx="364" cy="166"/>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c[2]</a:t>
                </a:r>
              </a:p>
              <a:p>
                <a:pPr>
                  <a:spcBef>
                    <a:spcPct val="0"/>
                  </a:spcBef>
                </a:pPr>
                <a:endParaRPr lang="en-US" dirty="0">
                  <a:solidFill>
                    <a:schemeClr val="tx1"/>
                  </a:solidFill>
                  <a:latin typeface="Lucida Console" pitchFamily="49" charset="0"/>
                </a:endParaRPr>
              </a:p>
            </p:txBody>
          </p:sp>
          <p:sp>
            <p:nvSpPr>
              <p:cNvPr id="6181" name="Rectangle 37"/>
              <p:cNvSpPr>
                <a:spLocks noChangeArrowheads="1"/>
              </p:cNvSpPr>
              <p:nvPr/>
            </p:nvSpPr>
            <p:spPr bwMode="auto">
              <a:xfrm>
                <a:off x="4100" y="2059"/>
                <a:ext cx="364" cy="137"/>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c[3]</a:t>
                </a:r>
              </a:p>
              <a:p>
                <a:pPr>
                  <a:spcBef>
                    <a:spcPct val="0"/>
                  </a:spcBef>
                </a:pPr>
                <a:endParaRPr lang="en-US" dirty="0">
                  <a:solidFill>
                    <a:schemeClr val="tx1"/>
                  </a:solidFill>
                  <a:latin typeface="Lucida Console" pitchFamily="49" charset="0"/>
                </a:endParaRPr>
              </a:p>
            </p:txBody>
          </p:sp>
          <p:sp>
            <p:nvSpPr>
              <p:cNvPr id="6182" name="Rectangle 38"/>
              <p:cNvSpPr>
                <a:spLocks noChangeArrowheads="1"/>
              </p:cNvSpPr>
              <p:nvPr/>
            </p:nvSpPr>
            <p:spPr bwMode="auto">
              <a:xfrm>
                <a:off x="4032" y="3446"/>
                <a:ext cx="480" cy="190"/>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c[11]</a:t>
                </a:r>
              </a:p>
              <a:p>
                <a:pPr>
                  <a:spcBef>
                    <a:spcPct val="0"/>
                  </a:spcBef>
                </a:pPr>
                <a:endParaRPr lang="en-US" dirty="0">
                  <a:solidFill>
                    <a:schemeClr val="tx1"/>
                  </a:solidFill>
                  <a:latin typeface="Lucida Console" pitchFamily="49" charset="0"/>
                </a:endParaRPr>
              </a:p>
            </p:txBody>
          </p:sp>
          <p:sp>
            <p:nvSpPr>
              <p:cNvPr id="6183" name="Rectangle 39"/>
              <p:cNvSpPr>
                <a:spLocks noChangeArrowheads="1"/>
              </p:cNvSpPr>
              <p:nvPr/>
            </p:nvSpPr>
            <p:spPr bwMode="auto">
              <a:xfrm>
                <a:off x="4032" y="3272"/>
                <a:ext cx="480" cy="172"/>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c[10]</a:t>
                </a:r>
              </a:p>
              <a:p>
                <a:pPr>
                  <a:spcBef>
                    <a:spcPct val="0"/>
                  </a:spcBef>
                </a:pPr>
                <a:endParaRPr lang="en-US" dirty="0">
                  <a:solidFill>
                    <a:schemeClr val="tx1"/>
                  </a:solidFill>
                  <a:latin typeface="Lucida Console" pitchFamily="49" charset="0"/>
                </a:endParaRPr>
              </a:p>
            </p:txBody>
          </p:sp>
          <p:sp>
            <p:nvSpPr>
              <p:cNvPr id="6184" name="Rectangle 40"/>
              <p:cNvSpPr>
                <a:spLocks noChangeArrowheads="1"/>
              </p:cNvSpPr>
              <p:nvPr/>
            </p:nvSpPr>
            <p:spPr bwMode="auto">
              <a:xfrm>
                <a:off x="4100" y="3099"/>
                <a:ext cx="364" cy="153"/>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c[9]</a:t>
                </a:r>
              </a:p>
              <a:p>
                <a:pPr>
                  <a:spcBef>
                    <a:spcPct val="0"/>
                  </a:spcBef>
                </a:pPr>
                <a:endParaRPr lang="en-US" dirty="0">
                  <a:solidFill>
                    <a:schemeClr val="tx1"/>
                  </a:solidFill>
                  <a:latin typeface="Lucida Console" pitchFamily="49" charset="0"/>
                </a:endParaRPr>
              </a:p>
            </p:txBody>
          </p:sp>
          <p:sp>
            <p:nvSpPr>
              <p:cNvPr id="6185" name="Rectangle 41"/>
              <p:cNvSpPr>
                <a:spLocks noChangeArrowheads="1"/>
              </p:cNvSpPr>
              <p:nvPr/>
            </p:nvSpPr>
            <p:spPr bwMode="auto">
              <a:xfrm>
                <a:off x="4100" y="2926"/>
                <a:ext cx="364" cy="182"/>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c[8]</a:t>
                </a:r>
              </a:p>
              <a:p>
                <a:pPr>
                  <a:spcBef>
                    <a:spcPct val="0"/>
                  </a:spcBef>
                </a:pPr>
                <a:endParaRPr lang="en-US" dirty="0">
                  <a:solidFill>
                    <a:schemeClr val="tx1"/>
                  </a:solidFill>
                  <a:latin typeface="Lucida Console" pitchFamily="49" charset="0"/>
                </a:endParaRPr>
              </a:p>
            </p:txBody>
          </p:sp>
          <p:sp>
            <p:nvSpPr>
              <p:cNvPr id="6186" name="Rectangle 42"/>
              <p:cNvSpPr>
                <a:spLocks noChangeArrowheads="1"/>
              </p:cNvSpPr>
              <p:nvPr/>
            </p:nvSpPr>
            <p:spPr bwMode="auto">
              <a:xfrm>
                <a:off x="4100" y="2752"/>
                <a:ext cx="412" cy="212"/>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c[7]</a:t>
                </a:r>
              </a:p>
              <a:p>
                <a:pPr>
                  <a:spcBef>
                    <a:spcPct val="0"/>
                  </a:spcBef>
                </a:pPr>
                <a:endParaRPr lang="en-US" dirty="0">
                  <a:solidFill>
                    <a:schemeClr val="tx1"/>
                  </a:solidFill>
                  <a:latin typeface="Lucida Console" pitchFamily="49" charset="0"/>
                </a:endParaRPr>
              </a:p>
            </p:txBody>
          </p:sp>
          <p:sp>
            <p:nvSpPr>
              <p:cNvPr id="6187" name="Rectangle 43"/>
              <p:cNvSpPr>
                <a:spLocks noChangeArrowheads="1"/>
              </p:cNvSpPr>
              <p:nvPr/>
            </p:nvSpPr>
            <p:spPr bwMode="auto">
              <a:xfrm>
                <a:off x="4100" y="2406"/>
                <a:ext cx="412" cy="174"/>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c[5]</a:t>
                </a:r>
              </a:p>
              <a:p>
                <a:pPr>
                  <a:spcBef>
                    <a:spcPct val="0"/>
                  </a:spcBef>
                </a:pPr>
                <a:endParaRPr lang="en-US" dirty="0">
                  <a:solidFill>
                    <a:schemeClr val="tx1"/>
                  </a:solidFill>
                  <a:latin typeface="Lucida Console" pitchFamily="49" charset="0"/>
                </a:endParaRPr>
              </a:p>
            </p:txBody>
          </p:sp>
          <p:sp>
            <p:nvSpPr>
              <p:cNvPr id="6188" name="Rectangle 44"/>
              <p:cNvSpPr>
                <a:spLocks noChangeArrowheads="1"/>
              </p:cNvSpPr>
              <p:nvPr/>
            </p:nvSpPr>
            <p:spPr bwMode="auto">
              <a:xfrm>
                <a:off x="4100" y="2232"/>
                <a:ext cx="412" cy="204"/>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c[4]</a:t>
                </a:r>
              </a:p>
              <a:p>
                <a:pPr>
                  <a:spcBef>
                    <a:spcPct val="0"/>
                  </a:spcBef>
                </a:pPr>
                <a:endParaRPr lang="en-US" dirty="0">
                  <a:solidFill>
                    <a:schemeClr val="tx1"/>
                  </a:solidFill>
                  <a:latin typeface="Lucida Console" pitchFamily="49" charset="0"/>
                </a:endParaRPr>
              </a:p>
            </p:txBody>
          </p:sp>
          <p:grpSp>
            <p:nvGrpSpPr>
              <p:cNvPr id="6" name="Group 47"/>
              <p:cNvGrpSpPr>
                <a:grpSpLocks/>
              </p:cNvGrpSpPr>
              <p:nvPr/>
            </p:nvGrpSpPr>
            <p:grpSpPr bwMode="auto">
              <a:xfrm>
                <a:off x="4528" y="1514"/>
                <a:ext cx="812" cy="2080"/>
                <a:chOff x="0" y="-2"/>
                <a:chExt cx="20000" cy="20004"/>
              </a:xfrm>
            </p:grpSpPr>
            <p:sp>
              <p:nvSpPr>
                <p:cNvPr id="6192" name="Freeform 48"/>
                <p:cNvSpPr>
                  <a:spLocks/>
                </p:cNvSpPr>
                <p:nvPr/>
              </p:nvSpPr>
              <p:spPr bwMode="auto">
                <a:xfrm>
                  <a:off x="0" y="10000"/>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grpSp>
              <p:nvGrpSpPr>
                <p:cNvPr id="7" name="Group 49"/>
                <p:cNvGrpSpPr>
                  <a:grpSpLocks/>
                </p:cNvGrpSpPr>
                <p:nvPr/>
              </p:nvGrpSpPr>
              <p:grpSpPr bwMode="auto">
                <a:xfrm>
                  <a:off x="0" y="-2"/>
                  <a:ext cx="20000" cy="20004"/>
                  <a:chOff x="0" y="0"/>
                  <a:chExt cx="20000" cy="20004"/>
                </a:xfrm>
              </p:grpSpPr>
              <p:sp>
                <p:nvSpPr>
                  <p:cNvPr id="6194" name="Freeform 50"/>
                  <p:cNvSpPr>
                    <a:spLocks/>
                  </p:cNvSpPr>
                  <p:nvPr/>
                </p:nvSpPr>
                <p:spPr bwMode="auto">
                  <a:xfrm>
                    <a:off x="0" y="0"/>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195" name="Freeform 51"/>
                  <p:cNvSpPr>
                    <a:spLocks/>
                  </p:cNvSpPr>
                  <p:nvPr/>
                </p:nvSpPr>
                <p:spPr bwMode="auto">
                  <a:xfrm>
                    <a:off x="0" y="1667"/>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196" name="Freeform 52"/>
                  <p:cNvSpPr>
                    <a:spLocks/>
                  </p:cNvSpPr>
                  <p:nvPr/>
                </p:nvSpPr>
                <p:spPr bwMode="auto">
                  <a:xfrm>
                    <a:off x="0" y="3334"/>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197" name="Freeform 53"/>
                  <p:cNvSpPr>
                    <a:spLocks/>
                  </p:cNvSpPr>
                  <p:nvPr/>
                </p:nvSpPr>
                <p:spPr bwMode="auto">
                  <a:xfrm>
                    <a:off x="0" y="5001"/>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198" name="Freeform 54"/>
                  <p:cNvSpPr>
                    <a:spLocks/>
                  </p:cNvSpPr>
                  <p:nvPr/>
                </p:nvSpPr>
                <p:spPr bwMode="auto">
                  <a:xfrm>
                    <a:off x="0" y="6668"/>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199" name="Freeform 55"/>
                  <p:cNvSpPr>
                    <a:spLocks/>
                  </p:cNvSpPr>
                  <p:nvPr/>
                </p:nvSpPr>
                <p:spPr bwMode="auto">
                  <a:xfrm>
                    <a:off x="0" y="8335"/>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200" name="Freeform 56"/>
                  <p:cNvSpPr>
                    <a:spLocks/>
                  </p:cNvSpPr>
                  <p:nvPr/>
                </p:nvSpPr>
                <p:spPr bwMode="auto">
                  <a:xfrm>
                    <a:off x="0" y="11669"/>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201" name="Freeform 57"/>
                  <p:cNvSpPr>
                    <a:spLocks/>
                  </p:cNvSpPr>
                  <p:nvPr/>
                </p:nvSpPr>
                <p:spPr bwMode="auto">
                  <a:xfrm>
                    <a:off x="0" y="13336"/>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202" name="Freeform 58"/>
                  <p:cNvSpPr>
                    <a:spLocks/>
                  </p:cNvSpPr>
                  <p:nvPr/>
                </p:nvSpPr>
                <p:spPr bwMode="auto">
                  <a:xfrm>
                    <a:off x="0" y="15003"/>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203" name="Freeform 59"/>
                  <p:cNvSpPr>
                    <a:spLocks/>
                  </p:cNvSpPr>
                  <p:nvPr/>
                </p:nvSpPr>
                <p:spPr bwMode="auto">
                  <a:xfrm>
                    <a:off x="0" y="16672"/>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204" name="Freeform 60"/>
                  <p:cNvSpPr>
                    <a:spLocks/>
                  </p:cNvSpPr>
                  <p:nvPr/>
                </p:nvSpPr>
                <p:spPr bwMode="auto">
                  <a:xfrm>
                    <a:off x="0" y="18337"/>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gr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IN" dirty="0"/>
              <a:t>Q9</a:t>
            </a:r>
          </a:p>
        </p:txBody>
      </p:sp>
      <p:sp>
        <p:nvSpPr>
          <p:cNvPr id="3" name="Content Placeholder 2"/>
          <p:cNvSpPr>
            <a:spLocks noGrp="1"/>
          </p:cNvSpPr>
          <p:nvPr>
            <p:ph idx="1"/>
          </p:nvPr>
        </p:nvSpPr>
        <p:spPr>
          <a:xfrm>
            <a:off x="457200" y="762000"/>
            <a:ext cx="8229600" cy="5364163"/>
          </a:xfrm>
        </p:spPr>
        <p:txBody>
          <a:bodyPr>
            <a:normAutofit fontScale="70000" lnSpcReduction="20000"/>
          </a:bodyPr>
          <a:lstStyle/>
          <a:p>
            <a:pPr marL="0" lvl="0" indent="0">
              <a:spcBef>
                <a:spcPts val="0"/>
              </a:spcBef>
              <a:buClr>
                <a:srgbClr val="000000"/>
              </a:buClr>
              <a:buSzPts val="2300"/>
              <a:buNone/>
            </a:pPr>
            <a:r>
              <a:rPr lang="en-IN" dirty="0"/>
              <a:t>What is the output of C program.? </a:t>
            </a:r>
          </a:p>
          <a:p>
            <a:pPr marL="0" lvl="0" indent="0">
              <a:spcBef>
                <a:spcPts val="0"/>
              </a:spcBef>
              <a:buClr>
                <a:srgbClr val="000000"/>
              </a:buClr>
              <a:buSzPts val="3200"/>
              <a:buNone/>
            </a:pPr>
            <a:endParaRPr lang="en-IN" dirty="0"/>
          </a:p>
          <a:p>
            <a:pPr marL="0" lvl="0" indent="0">
              <a:spcBef>
                <a:spcPts val="0"/>
              </a:spcBef>
              <a:buClr>
                <a:srgbClr val="000000"/>
              </a:buClr>
              <a:buSzPts val="2300"/>
              <a:buNone/>
            </a:pPr>
            <a:r>
              <a:rPr lang="en-IN" dirty="0" err="1"/>
              <a:t>int</a:t>
            </a:r>
            <a:r>
              <a:rPr lang="en-IN" dirty="0"/>
              <a:t> main() </a:t>
            </a:r>
          </a:p>
          <a:p>
            <a:pPr marL="0" lvl="0" indent="0">
              <a:spcBef>
                <a:spcPts val="0"/>
              </a:spcBef>
              <a:buClr>
                <a:srgbClr val="000000"/>
              </a:buClr>
              <a:buSzPts val="2300"/>
              <a:buNone/>
            </a:pPr>
            <a:r>
              <a:rPr lang="en-IN" dirty="0"/>
              <a:t>{ </a:t>
            </a:r>
          </a:p>
          <a:p>
            <a:pPr marL="0" lvl="0" indent="0">
              <a:spcBef>
                <a:spcPts val="0"/>
              </a:spcBef>
              <a:buClr>
                <a:srgbClr val="000000"/>
              </a:buClr>
              <a:buSzPts val="2300"/>
              <a:buNone/>
            </a:pPr>
            <a:r>
              <a:rPr lang="en-IN" dirty="0"/>
              <a:t> float marks[3] = {90.5, 92.5, 96.5}; </a:t>
            </a:r>
          </a:p>
          <a:p>
            <a:pPr marL="0" lvl="0" indent="0">
              <a:spcBef>
                <a:spcPts val="0"/>
              </a:spcBef>
              <a:buClr>
                <a:srgbClr val="000000"/>
              </a:buClr>
              <a:buSzPts val="2300"/>
              <a:buNone/>
            </a:pPr>
            <a:r>
              <a:rPr lang="en-IN" dirty="0"/>
              <a:t> </a:t>
            </a:r>
            <a:r>
              <a:rPr lang="en-IN" dirty="0" err="1"/>
              <a:t>int</a:t>
            </a:r>
            <a:r>
              <a:rPr lang="en-IN" dirty="0"/>
              <a:t> a=0;  </a:t>
            </a:r>
          </a:p>
          <a:p>
            <a:pPr marL="0" lvl="0" indent="0">
              <a:spcBef>
                <a:spcPts val="0"/>
              </a:spcBef>
              <a:buClr>
                <a:srgbClr val="000000"/>
              </a:buClr>
              <a:buSzPts val="2300"/>
              <a:buNone/>
            </a:pPr>
            <a:r>
              <a:rPr lang="en-IN" dirty="0"/>
              <a:t> while(a&lt;3) </a:t>
            </a:r>
          </a:p>
          <a:p>
            <a:pPr marL="0" lvl="0" indent="0">
              <a:spcBef>
                <a:spcPts val="0"/>
              </a:spcBef>
              <a:buClr>
                <a:srgbClr val="000000"/>
              </a:buClr>
              <a:buSzPts val="2300"/>
              <a:buNone/>
            </a:pPr>
            <a:r>
              <a:rPr lang="en-IN" dirty="0"/>
              <a:t> { </a:t>
            </a:r>
          </a:p>
          <a:p>
            <a:pPr marL="0" lvl="0" indent="0">
              <a:spcBef>
                <a:spcPts val="0"/>
              </a:spcBef>
              <a:buClr>
                <a:srgbClr val="000000"/>
              </a:buClr>
              <a:buSzPts val="2300"/>
              <a:buNone/>
            </a:pPr>
            <a:r>
              <a:rPr lang="en-IN" dirty="0"/>
              <a:t> </a:t>
            </a:r>
            <a:r>
              <a:rPr lang="en-IN" dirty="0" err="1"/>
              <a:t>printf</a:t>
            </a:r>
            <a:r>
              <a:rPr lang="en-IN" dirty="0"/>
              <a:t>("%.2f ", marks[a]); </a:t>
            </a:r>
          </a:p>
          <a:p>
            <a:pPr marL="0" lvl="0" indent="0">
              <a:spcBef>
                <a:spcPts val="0"/>
              </a:spcBef>
              <a:buClr>
                <a:srgbClr val="000000"/>
              </a:buClr>
              <a:buSzPts val="2300"/>
              <a:buNone/>
            </a:pPr>
            <a:r>
              <a:rPr lang="en-IN" dirty="0"/>
              <a:t> a++; </a:t>
            </a:r>
          </a:p>
          <a:p>
            <a:pPr marL="0" lvl="0" indent="0">
              <a:spcBef>
                <a:spcPts val="0"/>
              </a:spcBef>
              <a:buClr>
                <a:srgbClr val="000000"/>
              </a:buClr>
              <a:buSzPts val="2300"/>
              <a:buNone/>
            </a:pPr>
            <a:r>
              <a:rPr lang="en-IN" dirty="0"/>
              <a:t> } </a:t>
            </a:r>
          </a:p>
          <a:p>
            <a:pPr marL="0" lvl="0" indent="0">
              <a:spcBef>
                <a:spcPts val="0"/>
              </a:spcBef>
              <a:buClr>
                <a:srgbClr val="000000"/>
              </a:buClr>
              <a:buSzPts val="2300"/>
              <a:buNone/>
            </a:pPr>
            <a:r>
              <a:rPr lang="en-IN" dirty="0"/>
              <a:t>return 0;</a:t>
            </a:r>
          </a:p>
          <a:p>
            <a:pPr marL="0" lvl="0" indent="0">
              <a:spcBef>
                <a:spcPts val="0"/>
              </a:spcBef>
              <a:buClr>
                <a:srgbClr val="000000"/>
              </a:buClr>
              <a:buSzPts val="2300"/>
              <a:buNone/>
            </a:pPr>
            <a:r>
              <a:rPr lang="en-IN" dirty="0"/>
              <a:t>}</a:t>
            </a:r>
          </a:p>
          <a:p>
            <a:pPr marL="0" lvl="0" indent="0">
              <a:spcBef>
                <a:spcPts val="0"/>
              </a:spcBef>
              <a:buClr>
                <a:srgbClr val="000000"/>
              </a:buClr>
              <a:buSzPts val="2300"/>
              <a:buNone/>
            </a:pPr>
            <a:r>
              <a:rPr lang="en-IN" dirty="0"/>
              <a:t> </a:t>
            </a:r>
          </a:p>
          <a:p>
            <a:pPr marL="0" lvl="0" indent="0">
              <a:spcBef>
                <a:spcPts val="0"/>
              </a:spcBef>
              <a:buClr>
                <a:srgbClr val="000000"/>
              </a:buClr>
              <a:buSzPts val="2300"/>
              <a:buNone/>
            </a:pPr>
            <a:r>
              <a:rPr lang="en-IN" dirty="0"/>
              <a:t>A) 90.5 92.5 96.5 </a:t>
            </a:r>
          </a:p>
          <a:p>
            <a:pPr marL="0" lvl="0" indent="0">
              <a:spcBef>
                <a:spcPts val="0"/>
              </a:spcBef>
              <a:buClr>
                <a:srgbClr val="000000"/>
              </a:buClr>
              <a:buSzPts val="2300"/>
              <a:buNone/>
            </a:pPr>
            <a:r>
              <a:rPr lang="en-IN" dirty="0"/>
              <a:t>B) 90.50 92.50 96.50</a:t>
            </a:r>
          </a:p>
          <a:p>
            <a:pPr marL="0" lvl="0" indent="0">
              <a:spcBef>
                <a:spcPts val="0"/>
              </a:spcBef>
              <a:buClr>
                <a:srgbClr val="000000"/>
              </a:buClr>
              <a:buSzPts val="2300"/>
              <a:buNone/>
            </a:pPr>
            <a:r>
              <a:rPr lang="en-IN" dirty="0"/>
              <a:t>C) 0.00 0.00 0.00 </a:t>
            </a:r>
          </a:p>
          <a:p>
            <a:pPr marL="0" lvl="0" indent="0">
              <a:spcBef>
                <a:spcPts val="0"/>
              </a:spcBef>
              <a:buClr>
                <a:srgbClr val="000000"/>
              </a:buClr>
              <a:buSzPts val="2300"/>
              <a:buNone/>
            </a:pPr>
            <a:r>
              <a:rPr lang="en-IN" dirty="0"/>
              <a:t>D) Compiler error</a:t>
            </a:r>
          </a:p>
          <a:p>
            <a:endParaRPr lang="en-IN" dirty="0"/>
          </a:p>
        </p:txBody>
      </p:sp>
    </p:spTree>
    <p:extLst>
      <p:ext uri="{BB962C8B-B14F-4D97-AF65-F5344CB8AC3E}">
        <p14:creationId xmlns:p14="http://schemas.microsoft.com/office/powerpoint/2010/main" xmlns="" val="31683377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Q10</a:t>
            </a:r>
          </a:p>
        </p:txBody>
      </p:sp>
      <p:sp>
        <p:nvSpPr>
          <p:cNvPr id="3" name="Content Placeholder 2"/>
          <p:cNvSpPr>
            <a:spLocks noGrp="1"/>
          </p:cNvSpPr>
          <p:nvPr>
            <p:ph idx="1"/>
          </p:nvPr>
        </p:nvSpPr>
        <p:spPr/>
        <p:txBody>
          <a:bodyPr>
            <a:normAutofit/>
          </a:bodyPr>
          <a:lstStyle/>
          <a:p>
            <a:pPr marL="0" indent="0">
              <a:buNone/>
            </a:pPr>
            <a:r>
              <a:rPr lang="en-IN" sz="2400" dirty="0"/>
              <a:t>If the number of elements in array are:20, then number of passes as per bubble sort will be</a:t>
            </a:r>
          </a:p>
          <a:p>
            <a:pPr marL="0" indent="0">
              <a:buNone/>
            </a:pPr>
            <a:r>
              <a:rPr lang="en-IN" sz="2400" dirty="0"/>
              <a:t>A. 20</a:t>
            </a:r>
          </a:p>
          <a:p>
            <a:pPr marL="0" indent="0">
              <a:buNone/>
            </a:pPr>
            <a:r>
              <a:rPr lang="en-IN" sz="2400" dirty="0"/>
              <a:t>B. 19</a:t>
            </a:r>
          </a:p>
          <a:p>
            <a:pPr marL="0" indent="0">
              <a:buNone/>
            </a:pPr>
            <a:r>
              <a:rPr lang="en-IN" sz="2400" dirty="0"/>
              <a:t>C. 18</a:t>
            </a:r>
          </a:p>
          <a:p>
            <a:pPr marL="0" indent="0">
              <a:buNone/>
            </a:pPr>
            <a:r>
              <a:rPr lang="en-IN" sz="2400" dirty="0"/>
              <a:t>D. 21</a:t>
            </a:r>
          </a:p>
        </p:txBody>
      </p:sp>
    </p:spTree>
    <p:extLst>
      <p:ext uri="{BB962C8B-B14F-4D97-AF65-F5344CB8AC3E}">
        <p14:creationId xmlns:p14="http://schemas.microsoft.com/office/powerpoint/2010/main" xmlns="" val="20712262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IN" dirty="0"/>
              <a:t>Q11</a:t>
            </a:r>
          </a:p>
        </p:txBody>
      </p:sp>
      <p:sp>
        <p:nvSpPr>
          <p:cNvPr id="3" name="Content Placeholder 2"/>
          <p:cNvSpPr>
            <a:spLocks noGrp="1"/>
          </p:cNvSpPr>
          <p:nvPr>
            <p:ph idx="1"/>
          </p:nvPr>
        </p:nvSpPr>
        <p:spPr>
          <a:xfrm>
            <a:off x="457200" y="762000"/>
            <a:ext cx="8229600" cy="5364163"/>
          </a:xfrm>
        </p:spPr>
        <p:txBody>
          <a:bodyPr>
            <a:noAutofit/>
          </a:bodyPr>
          <a:lstStyle/>
          <a:p>
            <a:pPr marL="0" indent="0" algn="just">
              <a:buNone/>
            </a:pPr>
            <a:r>
              <a:rPr lang="en-IN" sz="2400" dirty="0"/>
              <a:t>If array elements are already arranged in ascending order, and if the key element is 23, and middle indexed element is 35, then what expression will be used as per the condition in binary search?</a:t>
            </a:r>
          </a:p>
          <a:p>
            <a:pPr marL="0" indent="0">
              <a:buNone/>
            </a:pPr>
            <a:r>
              <a:rPr lang="en-IN" sz="2400" dirty="0"/>
              <a:t>A. beg=mid+1</a:t>
            </a:r>
          </a:p>
          <a:p>
            <a:pPr marL="0" indent="0">
              <a:buNone/>
            </a:pPr>
            <a:r>
              <a:rPr lang="en-IN" sz="2400" dirty="0"/>
              <a:t>B. last=mid-1</a:t>
            </a:r>
          </a:p>
          <a:p>
            <a:pPr marL="0" indent="0">
              <a:buNone/>
            </a:pPr>
            <a:r>
              <a:rPr lang="en-IN" sz="2400" dirty="0"/>
              <a:t>C. mid=mid-1</a:t>
            </a:r>
          </a:p>
          <a:p>
            <a:pPr marL="0" indent="0">
              <a:buNone/>
            </a:pPr>
            <a:r>
              <a:rPr lang="en-IN" sz="2400" dirty="0"/>
              <a:t>D. beg=beg+1</a:t>
            </a:r>
          </a:p>
          <a:p>
            <a:pPr marL="0" indent="0">
              <a:buNone/>
            </a:pPr>
            <a:endParaRPr lang="en-IN" sz="2400" dirty="0"/>
          </a:p>
          <a:p>
            <a:pPr marL="0" indent="0">
              <a:buNone/>
            </a:pPr>
            <a:r>
              <a:rPr lang="en-IN" sz="2400" dirty="0"/>
              <a:t>Here, beg: starting index, last: ending index, mid:middle index</a:t>
            </a:r>
          </a:p>
        </p:txBody>
      </p:sp>
    </p:spTree>
    <p:extLst>
      <p:ext uri="{BB962C8B-B14F-4D97-AF65-F5344CB8AC3E}">
        <p14:creationId xmlns:p14="http://schemas.microsoft.com/office/powerpoint/2010/main" xmlns="" val="129461513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576" y="-457200"/>
            <a:ext cx="8229600" cy="1143000"/>
          </a:xfrm>
        </p:spPr>
        <p:txBody>
          <a:bodyPr/>
          <a:lstStyle/>
          <a:p>
            <a:r>
              <a:rPr lang="en-IN" dirty="0"/>
              <a:t>Q12</a:t>
            </a:r>
          </a:p>
        </p:txBody>
      </p:sp>
      <p:sp>
        <p:nvSpPr>
          <p:cNvPr id="3" name="Content Placeholder 2"/>
          <p:cNvSpPr>
            <a:spLocks noGrp="1"/>
          </p:cNvSpPr>
          <p:nvPr>
            <p:ph idx="1"/>
          </p:nvPr>
        </p:nvSpPr>
        <p:spPr>
          <a:xfrm>
            <a:off x="457200" y="762000"/>
            <a:ext cx="8382000" cy="5364163"/>
          </a:xfrm>
        </p:spPr>
        <p:txBody>
          <a:bodyPr>
            <a:normAutofit/>
          </a:bodyPr>
          <a:lstStyle/>
          <a:p>
            <a:pPr marL="0" indent="0" algn="just">
              <a:buNone/>
            </a:pPr>
            <a:r>
              <a:rPr lang="en-IN" sz="2400" dirty="0"/>
              <a:t>If array elements are already arranged in ascending order, and if the key element is 98, and middle indexed element is 50, then what expression will be used as per the condition in binary search?</a:t>
            </a:r>
          </a:p>
          <a:p>
            <a:pPr marL="0" indent="0">
              <a:buNone/>
            </a:pPr>
            <a:r>
              <a:rPr lang="en-IN" sz="2400" dirty="0"/>
              <a:t>A. beg=mid+1</a:t>
            </a:r>
          </a:p>
          <a:p>
            <a:pPr marL="0" indent="0">
              <a:buNone/>
            </a:pPr>
            <a:r>
              <a:rPr lang="en-IN" sz="2400" dirty="0"/>
              <a:t>B. last=mid-1</a:t>
            </a:r>
          </a:p>
          <a:p>
            <a:pPr marL="0" indent="0">
              <a:buNone/>
            </a:pPr>
            <a:r>
              <a:rPr lang="en-IN" sz="2400" dirty="0"/>
              <a:t>C. mid=mid-1</a:t>
            </a:r>
          </a:p>
          <a:p>
            <a:pPr marL="0" indent="0">
              <a:buNone/>
            </a:pPr>
            <a:r>
              <a:rPr lang="en-IN" sz="2400" dirty="0"/>
              <a:t>D. beg=beg+1</a:t>
            </a:r>
          </a:p>
          <a:p>
            <a:pPr marL="0" indent="0">
              <a:buNone/>
            </a:pPr>
            <a:endParaRPr lang="en-IN" sz="2400" dirty="0"/>
          </a:p>
          <a:p>
            <a:pPr marL="0" indent="0">
              <a:buNone/>
            </a:pPr>
            <a:r>
              <a:rPr lang="en-IN" sz="2400" dirty="0"/>
              <a:t>Here, beg: starting index, last: ending index, mid:middle index</a:t>
            </a:r>
          </a:p>
        </p:txBody>
      </p:sp>
    </p:spTree>
    <p:extLst>
      <p:ext uri="{BB962C8B-B14F-4D97-AF65-F5344CB8AC3E}">
        <p14:creationId xmlns:p14="http://schemas.microsoft.com/office/powerpoint/2010/main" xmlns="" val="16708162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lstStyle/>
          <a:p>
            <a:r>
              <a:rPr lang="en-IN" dirty="0"/>
              <a:t>Q13</a:t>
            </a:r>
          </a:p>
        </p:txBody>
      </p:sp>
      <p:sp>
        <p:nvSpPr>
          <p:cNvPr id="3" name="Content Placeholder 2"/>
          <p:cNvSpPr>
            <a:spLocks noGrp="1"/>
          </p:cNvSpPr>
          <p:nvPr>
            <p:ph sz="half" idx="1"/>
          </p:nvPr>
        </p:nvSpPr>
        <p:spPr>
          <a:xfrm>
            <a:off x="457200" y="457200"/>
            <a:ext cx="4038600" cy="6096000"/>
          </a:xfrm>
        </p:spPr>
        <p:txBody>
          <a:bodyPr>
            <a:normAutofit fontScale="62500" lnSpcReduction="20000"/>
          </a:bodyPr>
          <a:lstStyle/>
          <a:p>
            <a:pPr marL="0" indent="0">
              <a:buNone/>
            </a:pPr>
            <a:r>
              <a:rPr lang="en-IN" dirty="0"/>
              <a:t>//What will be the output of the following program?</a:t>
            </a:r>
          </a:p>
          <a:p>
            <a:pPr marL="0" indent="0">
              <a:buNone/>
            </a:pPr>
            <a:r>
              <a:rPr lang="en-IN" dirty="0"/>
              <a:t>#include&lt;</a:t>
            </a:r>
            <a:r>
              <a:rPr lang="en-IN" dirty="0" err="1"/>
              <a:t>stdio.h</a:t>
            </a:r>
            <a:r>
              <a:rPr lang="en-IN" dirty="0"/>
              <a:t>&gt;</a:t>
            </a:r>
          </a:p>
          <a:p>
            <a:pPr marL="0" indent="0">
              <a:buNone/>
            </a:pPr>
            <a:r>
              <a:rPr lang="en-IN" dirty="0"/>
              <a:t>void process(</a:t>
            </a:r>
            <a:r>
              <a:rPr lang="en-IN" dirty="0" err="1"/>
              <a:t>int</a:t>
            </a:r>
            <a:r>
              <a:rPr lang="en-IN" dirty="0"/>
              <a:t>[],</a:t>
            </a:r>
            <a:r>
              <a:rPr lang="en-IN" dirty="0" err="1"/>
              <a:t>int</a:t>
            </a:r>
            <a:r>
              <a:rPr lang="en-IN" dirty="0"/>
              <a:t>);</a:t>
            </a:r>
          </a:p>
          <a:p>
            <a:pPr marL="0" indent="0">
              <a:buNone/>
            </a:pPr>
            <a:r>
              <a:rPr lang="en-IN" dirty="0" err="1"/>
              <a:t>int</a:t>
            </a:r>
            <a:r>
              <a:rPr lang="en-IN" dirty="0"/>
              <a:t> main()</a:t>
            </a:r>
          </a:p>
          <a:p>
            <a:pPr marL="0" indent="0">
              <a:buNone/>
            </a:pPr>
            <a:r>
              <a:rPr lang="en-IN" dirty="0"/>
              <a:t>{</a:t>
            </a:r>
          </a:p>
          <a:p>
            <a:pPr marL="0" indent="0">
              <a:buNone/>
            </a:pPr>
            <a:r>
              <a:rPr lang="en-IN" dirty="0" err="1"/>
              <a:t>int</a:t>
            </a:r>
            <a:r>
              <a:rPr lang="en-IN" dirty="0"/>
              <a:t> a[5] = {15, 3, 10, 4, 6};</a:t>
            </a:r>
          </a:p>
          <a:p>
            <a:pPr marL="0" indent="0">
              <a:buNone/>
            </a:pPr>
            <a:r>
              <a:rPr lang="en-IN" dirty="0"/>
              <a:t>process(a,5);</a:t>
            </a:r>
          </a:p>
          <a:p>
            <a:pPr marL="0" indent="0">
              <a:buNone/>
            </a:pPr>
            <a:r>
              <a:rPr lang="en-IN" dirty="0" err="1"/>
              <a:t>printf</a:t>
            </a:r>
            <a:r>
              <a:rPr lang="en-IN" dirty="0"/>
              <a:t>("%</a:t>
            </a:r>
            <a:r>
              <a:rPr lang="en-IN" dirty="0" err="1"/>
              <a:t>d",a</a:t>
            </a:r>
            <a:r>
              <a:rPr lang="en-IN" dirty="0"/>
              <a:t>[0]+a[1]);</a:t>
            </a:r>
          </a:p>
          <a:p>
            <a:pPr marL="0" indent="0">
              <a:buNone/>
            </a:pPr>
            <a:r>
              <a:rPr lang="en-IN" dirty="0"/>
              <a:t>return 0;</a:t>
            </a:r>
          </a:p>
          <a:p>
            <a:pPr marL="0" indent="0">
              <a:buNone/>
            </a:pPr>
            <a:r>
              <a:rPr lang="en-IN" dirty="0"/>
              <a:t>}</a:t>
            </a:r>
          </a:p>
          <a:p>
            <a:pPr marL="0" indent="0">
              <a:buNone/>
            </a:pPr>
            <a:r>
              <a:rPr lang="en-IN" dirty="0"/>
              <a:t>void process(</a:t>
            </a:r>
            <a:r>
              <a:rPr lang="en-IN" dirty="0" err="1"/>
              <a:t>int</a:t>
            </a:r>
            <a:r>
              <a:rPr lang="en-IN" dirty="0"/>
              <a:t> x[],</a:t>
            </a:r>
            <a:r>
              <a:rPr lang="en-IN" dirty="0" err="1"/>
              <a:t>int</a:t>
            </a:r>
            <a:r>
              <a:rPr lang="en-IN" dirty="0"/>
              <a:t> z)</a:t>
            </a:r>
          </a:p>
          <a:p>
            <a:pPr marL="0" indent="0">
              <a:buNone/>
            </a:pPr>
            <a:r>
              <a:rPr lang="en-IN" dirty="0"/>
              <a:t>{</a:t>
            </a:r>
          </a:p>
          <a:p>
            <a:pPr marL="0" indent="0">
              <a:buNone/>
            </a:pPr>
            <a:r>
              <a:rPr lang="en-IN" dirty="0"/>
              <a:t>    </a:t>
            </a:r>
            <a:r>
              <a:rPr lang="en-IN" dirty="0" err="1"/>
              <a:t>int</a:t>
            </a:r>
            <a:r>
              <a:rPr lang="en-IN" dirty="0"/>
              <a:t> </a:t>
            </a:r>
            <a:r>
              <a:rPr lang="en-IN" dirty="0" err="1"/>
              <a:t>i</a:t>
            </a:r>
            <a:r>
              <a:rPr lang="en-IN" dirty="0"/>
              <a:t>;</a:t>
            </a:r>
          </a:p>
          <a:p>
            <a:pPr marL="0" indent="0">
              <a:buNone/>
            </a:pPr>
            <a:r>
              <a:rPr lang="en-IN" dirty="0"/>
              <a:t>    for(</a:t>
            </a:r>
            <a:r>
              <a:rPr lang="en-IN" dirty="0" err="1"/>
              <a:t>i</a:t>
            </a:r>
            <a:r>
              <a:rPr lang="en-IN" dirty="0"/>
              <a:t>=0;i&lt;</a:t>
            </a:r>
            <a:r>
              <a:rPr lang="en-IN" dirty="0" err="1"/>
              <a:t>z;i</a:t>
            </a:r>
            <a:r>
              <a:rPr lang="en-IN" dirty="0"/>
              <a:t>++)</a:t>
            </a:r>
          </a:p>
          <a:p>
            <a:pPr marL="0" indent="0">
              <a:buNone/>
            </a:pPr>
            <a:r>
              <a:rPr lang="en-IN" dirty="0"/>
              <a:t>    {</a:t>
            </a:r>
          </a:p>
          <a:p>
            <a:pPr marL="0" indent="0">
              <a:buNone/>
            </a:pPr>
            <a:r>
              <a:rPr lang="en-IN" dirty="0"/>
              <a:t>        if(x[</a:t>
            </a:r>
            <a:r>
              <a:rPr lang="en-IN" dirty="0" err="1"/>
              <a:t>i</a:t>
            </a:r>
            <a:r>
              <a:rPr lang="en-IN" dirty="0"/>
              <a:t>]%5==0)</a:t>
            </a:r>
          </a:p>
          <a:p>
            <a:pPr marL="0" indent="0">
              <a:buNone/>
            </a:pPr>
            <a:r>
              <a:rPr lang="en-IN" dirty="0"/>
              <a:t>        {</a:t>
            </a:r>
          </a:p>
          <a:p>
            <a:pPr marL="0" indent="0">
              <a:buNone/>
            </a:pPr>
            <a:r>
              <a:rPr lang="en-IN" dirty="0"/>
              <a:t>            x[</a:t>
            </a:r>
            <a:r>
              <a:rPr lang="en-IN" dirty="0" err="1"/>
              <a:t>i</a:t>
            </a:r>
            <a:r>
              <a:rPr lang="en-IN" dirty="0"/>
              <a:t>]=-1;</a:t>
            </a:r>
          </a:p>
          <a:p>
            <a:pPr marL="0" indent="0">
              <a:buNone/>
            </a:pPr>
            <a:r>
              <a:rPr lang="en-IN" dirty="0"/>
              <a:t>        }</a:t>
            </a:r>
          </a:p>
          <a:p>
            <a:pPr marL="0" indent="0">
              <a:buNone/>
            </a:pPr>
            <a:r>
              <a:rPr lang="en-IN" dirty="0"/>
              <a:t>    }</a:t>
            </a:r>
          </a:p>
          <a:p>
            <a:pPr marL="0" indent="0">
              <a:buNone/>
            </a:pPr>
            <a:r>
              <a:rPr lang="en-IN" dirty="0"/>
              <a:t>}</a:t>
            </a:r>
          </a:p>
          <a:p>
            <a:pPr marL="0" indent="0">
              <a:buNone/>
            </a:pPr>
            <a:endParaRPr lang="en-IN" dirty="0"/>
          </a:p>
          <a:p>
            <a:endParaRPr lang="en-IN" dirty="0"/>
          </a:p>
        </p:txBody>
      </p:sp>
      <p:sp>
        <p:nvSpPr>
          <p:cNvPr id="4" name="Content Placeholder 3"/>
          <p:cNvSpPr>
            <a:spLocks noGrp="1"/>
          </p:cNvSpPr>
          <p:nvPr>
            <p:ph sz="half" idx="2"/>
          </p:nvPr>
        </p:nvSpPr>
        <p:spPr>
          <a:xfrm>
            <a:off x="4648200" y="457200"/>
            <a:ext cx="4038600" cy="5638799"/>
          </a:xfrm>
        </p:spPr>
        <p:txBody>
          <a:bodyPr>
            <a:normAutofit fontScale="62500" lnSpcReduction="20000"/>
          </a:bodyPr>
          <a:lstStyle/>
          <a:p>
            <a:pPr marL="0" indent="0">
              <a:buNone/>
            </a:pPr>
            <a:r>
              <a:rPr lang="en-IN" sz="3800" dirty="0"/>
              <a:t>A. 18</a:t>
            </a:r>
          </a:p>
          <a:p>
            <a:pPr marL="0" indent="0">
              <a:buNone/>
            </a:pPr>
            <a:r>
              <a:rPr lang="en-IN" sz="3800" dirty="0"/>
              <a:t>B. 2</a:t>
            </a:r>
          </a:p>
          <a:p>
            <a:pPr marL="0" indent="0">
              <a:buNone/>
            </a:pPr>
            <a:r>
              <a:rPr lang="en-IN" sz="3800" dirty="0"/>
              <a:t>C. -2</a:t>
            </a:r>
          </a:p>
          <a:p>
            <a:pPr marL="0" indent="0">
              <a:buNone/>
            </a:pPr>
            <a:r>
              <a:rPr lang="en-IN" sz="3800" dirty="0"/>
              <a:t>D. 3</a:t>
            </a:r>
          </a:p>
          <a:p>
            <a:endParaRPr lang="en-IN" dirty="0"/>
          </a:p>
        </p:txBody>
      </p:sp>
    </p:spTree>
    <p:extLst>
      <p:ext uri="{BB962C8B-B14F-4D97-AF65-F5344CB8AC3E}">
        <p14:creationId xmlns:p14="http://schemas.microsoft.com/office/powerpoint/2010/main" xmlns="" val="378702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lIns="92075" tIns="46038" rIns="92075" bIns="46038"/>
          <a:lstStyle/>
          <a:p>
            <a:r>
              <a:rPr lang="en-US" dirty="0"/>
              <a:t>Arrays</a:t>
            </a:r>
          </a:p>
        </p:txBody>
      </p:sp>
      <p:sp>
        <p:nvSpPr>
          <p:cNvPr id="5123" name="Rectangle 3"/>
          <p:cNvSpPr>
            <a:spLocks noGrp="1" noChangeArrowheads="1"/>
          </p:cNvSpPr>
          <p:nvPr>
            <p:ph idx="1"/>
          </p:nvPr>
        </p:nvSpPr>
        <p:spPr/>
        <p:txBody>
          <a:bodyPr lIns="92075" tIns="46038" rIns="92075" bIns="46038"/>
          <a:lstStyle/>
          <a:p>
            <a:r>
              <a:rPr lang="en-US" dirty="0"/>
              <a:t>An </a:t>
            </a:r>
            <a:r>
              <a:rPr lang="en-US" i="1" dirty="0"/>
              <a:t>array</a:t>
            </a:r>
            <a:r>
              <a:rPr lang="en-US" dirty="0"/>
              <a:t> is an ordered list of values</a:t>
            </a:r>
          </a:p>
        </p:txBody>
      </p:sp>
      <p:sp>
        <p:nvSpPr>
          <p:cNvPr id="12292" name="Rectangle 4"/>
          <p:cNvSpPr>
            <a:spLocks noChangeArrowheads="1"/>
          </p:cNvSpPr>
          <p:nvPr/>
        </p:nvSpPr>
        <p:spPr bwMode="auto">
          <a:xfrm>
            <a:off x="2895600" y="2895600"/>
            <a:ext cx="5334000" cy="3699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p>
            <a:r>
              <a:rPr lang="en-US" dirty="0">
                <a:latin typeface="Times New Roman" pitchFamily="18" charset="0"/>
              </a:rPr>
              <a:t>c[0]  c[1]   c[2]  c[3]   c[4]   c[5]   c[6]   c[7]   c[8]   c[9]</a:t>
            </a:r>
          </a:p>
        </p:txBody>
      </p:sp>
      <p:grpSp>
        <p:nvGrpSpPr>
          <p:cNvPr id="2" name="Group 23"/>
          <p:cNvGrpSpPr>
            <a:grpSpLocks/>
          </p:cNvGrpSpPr>
          <p:nvPr/>
        </p:nvGrpSpPr>
        <p:grpSpPr bwMode="auto">
          <a:xfrm>
            <a:off x="2903538" y="3352800"/>
            <a:ext cx="5380037" cy="714375"/>
            <a:chOff x="1829" y="2112"/>
            <a:chExt cx="3389" cy="450"/>
          </a:xfrm>
        </p:grpSpPr>
        <p:grpSp>
          <p:nvGrpSpPr>
            <p:cNvPr id="3" name="Group 6"/>
            <p:cNvGrpSpPr>
              <a:grpSpLocks/>
            </p:cNvGrpSpPr>
            <p:nvPr/>
          </p:nvGrpSpPr>
          <p:grpSpPr bwMode="auto">
            <a:xfrm>
              <a:off x="1829" y="2112"/>
              <a:ext cx="3389" cy="450"/>
              <a:chOff x="1533" y="3128"/>
              <a:chExt cx="3389" cy="450"/>
            </a:xfrm>
          </p:grpSpPr>
          <p:sp>
            <p:nvSpPr>
              <p:cNvPr id="5137" name="Rectangle 7"/>
              <p:cNvSpPr>
                <a:spLocks noChangeArrowheads="1"/>
              </p:cNvSpPr>
              <p:nvPr/>
            </p:nvSpPr>
            <p:spPr bwMode="auto">
              <a:xfrm>
                <a:off x="1533" y="3132"/>
                <a:ext cx="3389" cy="442"/>
              </a:xfrm>
              <a:prstGeom prst="rect">
                <a:avLst/>
              </a:prstGeom>
              <a:solidFill>
                <a:srgbClr val="F5E985"/>
              </a:solidFill>
              <a:ln w="12700">
                <a:solidFill>
                  <a:schemeClr val="tx1"/>
                </a:solidFill>
                <a:miter lim="800000"/>
                <a:headEnd/>
                <a:tailEnd/>
              </a:ln>
            </p:spPr>
            <p:txBody>
              <a:bodyPr wrap="none" anchor="ctr"/>
              <a:lstStyle/>
              <a:p>
                <a:endParaRPr lang="en-US">
                  <a:latin typeface="Calibri" pitchFamily="34" charset="0"/>
                </a:endParaRPr>
              </a:p>
            </p:txBody>
          </p:sp>
          <p:sp>
            <p:nvSpPr>
              <p:cNvPr id="5138" name="Rectangle 8"/>
              <p:cNvSpPr>
                <a:spLocks noChangeArrowheads="1"/>
              </p:cNvSpPr>
              <p:nvPr/>
            </p:nvSpPr>
            <p:spPr bwMode="auto">
              <a:xfrm>
                <a:off x="1888" y="3132"/>
                <a:ext cx="333" cy="442"/>
              </a:xfrm>
              <a:prstGeom prst="rect">
                <a:avLst/>
              </a:prstGeom>
              <a:solidFill>
                <a:srgbClr val="F5E985"/>
              </a:solidFill>
              <a:ln w="12700">
                <a:solidFill>
                  <a:schemeClr val="tx1"/>
                </a:solidFill>
                <a:miter lim="800000"/>
                <a:headEnd/>
                <a:tailEnd/>
              </a:ln>
            </p:spPr>
            <p:txBody>
              <a:bodyPr wrap="none" anchor="ctr"/>
              <a:lstStyle/>
              <a:p>
                <a:endParaRPr lang="en-US">
                  <a:latin typeface="Calibri" pitchFamily="34" charset="0"/>
                </a:endParaRPr>
              </a:p>
            </p:txBody>
          </p:sp>
          <p:sp>
            <p:nvSpPr>
              <p:cNvPr id="5139" name="Rectangle 9"/>
              <p:cNvSpPr>
                <a:spLocks noChangeArrowheads="1"/>
              </p:cNvSpPr>
              <p:nvPr/>
            </p:nvSpPr>
            <p:spPr bwMode="auto">
              <a:xfrm>
                <a:off x="2543" y="3132"/>
                <a:ext cx="333" cy="442"/>
              </a:xfrm>
              <a:prstGeom prst="rect">
                <a:avLst/>
              </a:prstGeom>
              <a:solidFill>
                <a:srgbClr val="F5E985"/>
              </a:solidFill>
              <a:ln w="12700">
                <a:solidFill>
                  <a:schemeClr val="tx1"/>
                </a:solidFill>
                <a:miter lim="800000"/>
                <a:headEnd/>
                <a:tailEnd/>
              </a:ln>
            </p:spPr>
            <p:txBody>
              <a:bodyPr wrap="none" anchor="ctr"/>
              <a:lstStyle/>
              <a:p>
                <a:endParaRPr lang="en-US">
                  <a:latin typeface="Calibri" pitchFamily="34" charset="0"/>
                </a:endParaRPr>
              </a:p>
            </p:txBody>
          </p:sp>
          <p:sp>
            <p:nvSpPr>
              <p:cNvPr id="5140" name="Rectangle 10"/>
              <p:cNvSpPr>
                <a:spLocks noChangeArrowheads="1"/>
              </p:cNvSpPr>
              <p:nvPr/>
            </p:nvSpPr>
            <p:spPr bwMode="auto">
              <a:xfrm>
                <a:off x="3225" y="3132"/>
                <a:ext cx="333" cy="442"/>
              </a:xfrm>
              <a:prstGeom prst="rect">
                <a:avLst/>
              </a:prstGeom>
              <a:solidFill>
                <a:srgbClr val="F5E985"/>
              </a:solidFill>
              <a:ln w="12700">
                <a:solidFill>
                  <a:schemeClr val="tx1"/>
                </a:solidFill>
                <a:miter lim="800000"/>
                <a:headEnd/>
                <a:tailEnd/>
              </a:ln>
            </p:spPr>
            <p:txBody>
              <a:bodyPr wrap="none" anchor="ctr"/>
              <a:lstStyle/>
              <a:p>
                <a:endParaRPr lang="en-US">
                  <a:latin typeface="Calibri" pitchFamily="34" charset="0"/>
                </a:endParaRPr>
              </a:p>
            </p:txBody>
          </p:sp>
          <p:sp>
            <p:nvSpPr>
              <p:cNvPr id="5141" name="Rectangle 11"/>
              <p:cNvSpPr>
                <a:spLocks noChangeArrowheads="1"/>
              </p:cNvSpPr>
              <p:nvPr/>
            </p:nvSpPr>
            <p:spPr bwMode="auto">
              <a:xfrm>
                <a:off x="3893" y="3132"/>
                <a:ext cx="333" cy="442"/>
              </a:xfrm>
              <a:prstGeom prst="rect">
                <a:avLst/>
              </a:prstGeom>
              <a:solidFill>
                <a:srgbClr val="F5E985"/>
              </a:solidFill>
              <a:ln w="12700">
                <a:solidFill>
                  <a:schemeClr val="tx1"/>
                </a:solidFill>
                <a:miter lim="800000"/>
                <a:headEnd/>
                <a:tailEnd/>
              </a:ln>
            </p:spPr>
            <p:txBody>
              <a:bodyPr wrap="none" anchor="ctr"/>
              <a:lstStyle/>
              <a:p>
                <a:endParaRPr lang="en-US">
                  <a:latin typeface="Calibri" pitchFamily="34" charset="0"/>
                </a:endParaRPr>
              </a:p>
            </p:txBody>
          </p:sp>
          <p:sp>
            <p:nvSpPr>
              <p:cNvPr id="5142" name="Line 12"/>
              <p:cNvSpPr>
                <a:spLocks noChangeShapeType="1"/>
              </p:cNvSpPr>
              <p:nvPr/>
            </p:nvSpPr>
            <p:spPr bwMode="auto">
              <a:xfrm>
                <a:off x="4571" y="3128"/>
                <a:ext cx="0" cy="4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5136" name="Rectangle 13"/>
            <p:cNvSpPr>
              <a:spLocks noChangeArrowheads="1"/>
            </p:cNvSpPr>
            <p:nvPr/>
          </p:nvSpPr>
          <p:spPr bwMode="auto">
            <a:xfrm>
              <a:off x="1860" y="2200"/>
              <a:ext cx="333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2400" dirty="0">
                  <a:latin typeface="Times New Roman" pitchFamily="18" charset="0"/>
                </a:rPr>
                <a:t>79   87   94   82   67   98   87   81   74   91</a:t>
              </a:r>
            </a:p>
          </p:txBody>
        </p:sp>
      </p:grpSp>
      <p:sp>
        <p:nvSpPr>
          <p:cNvPr id="12302" name="Text Box 14"/>
          <p:cNvSpPr txBox="1">
            <a:spLocks noChangeArrowheads="1"/>
          </p:cNvSpPr>
          <p:nvPr/>
        </p:nvSpPr>
        <p:spPr bwMode="auto">
          <a:xfrm>
            <a:off x="2276035" y="4573588"/>
            <a:ext cx="49824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dirty="0">
                <a:latin typeface="Arial Unicode MS" pitchFamily="34" charset="-128"/>
              </a:rPr>
              <a:t>An array of size </a:t>
            </a:r>
            <a:r>
              <a:rPr lang="en-US" b="1" dirty="0">
                <a:solidFill>
                  <a:srgbClr val="FF0000"/>
                </a:solidFill>
                <a:latin typeface="Arial Unicode MS" pitchFamily="34" charset="-128"/>
              </a:rPr>
              <a:t>N</a:t>
            </a:r>
            <a:r>
              <a:rPr lang="en-US" dirty="0">
                <a:latin typeface="Arial Unicode MS" pitchFamily="34" charset="-128"/>
              </a:rPr>
              <a:t> is indexed from </a:t>
            </a:r>
            <a:r>
              <a:rPr lang="en-US" sz="2000" b="1" dirty="0">
                <a:solidFill>
                  <a:srgbClr val="FF0000"/>
                </a:solidFill>
                <a:latin typeface="Arial Unicode MS" pitchFamily="34" charset="-128"/>
              </a:rPr>
              <a:t>zero to N-1</a:t>
            </a:r>
            <a:endParaRPr lang="en-US" b="1" dirty="0">
              <a:solidFill>
                <a:srgbClr val="FF0000"/>
              </a:solidFill>
              <a:latin typeface="Arial Unicode MS" pitchFamily="34" charset="-128"/>
            </a:endParaRPr>
          </a:p>
        </p:txBody>
      </p:sp>
      <p:grpSp>
        <p:nvGrpSpPr>
          <p:cNvPr id="4" name="Group 15"/>
          <p:cNvGrpSpPr>
            <a:grpSpLocks/>
          </p:cNvGrpSpPr>
          <p:nvPr/>
        </p:nvGrpSpPr>
        <p:grpSpPr bwMode="auto">
          <a:xfrm>
            <a:off x="1143000" y="2058989"/>
            <a:ext cx="2339975" cy="1892300"/>
            <a:chOff x="495" y="1345"/>
            <a:chExt cx="1474" cy="1192"/>
          </a:xfrm>
        </p:grpSpPr>
        <p:sp>
          <p:nvSpPr>
            <p:cNvPr id="5132" name="Rectangle 16"/>
            <p:cNvSpPr>
              <a:spLocks noChangeArrowheads="1"/>
            </p:cNvSpPr>
            <p:nvPr/>
          </p:nvSpPr>
          <p:spPr bwMode="auto">
            <a:xfrm>
              <a:off x="1107" y="2304"/>
              <a:ext cx="204"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dirty="0">
                  <a:latin typeface="Courier New" pitchFamily="49" charset="0"/>
                </a:rPr>
                <a:t>c</a:t>
              </a:r>
            </a:p>
          </p:txBody>
        </p:sp>
        <p:sp>
          <p:nvSpPr>
            <p:cNvPr id="5133" name="Text Box 17"/>
            <p:cNvSpPr txBox="1">
              <a:spLocks noChangeArrowheads="1"/>
            </p:cNvSpPr>
            <p:nvPr/>
          </p:nvSpPr>
          <p:spPr bwMode="auto">
            <a:xfrm>
              <a:off x="495" y="1345"/>
              <a:ext cx="1474" cy="4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atin typeface="Arial Unicode MS" pitchFamily="34" charset="-128"/>
                </a:rPr>
                <a:t>The entire array</a:t>
              </a:r>
            </a:p>
            <a:p>
              <a:pPr algn="ctr"/>
              <a:r>
                <a:rPr lang="en-US">
                  <a:latin typeface="Arial Unicode MS" pitchFamily="34" charset="-128"/>
                </a:rPr>
                <a:t>has a single name</a:t>
              </a:r>
            </a:p>
          </p:txBody>
        </p:sp>
        <p:sp>
          <p:nvSpPr>
            <p:cNvPr id="5134" name="Line 18"/>
            <p:cNvSpPr>
              <a:spLocks noChangeShapeType="1"/>
            </p:cNvSpPr>
            <p:nvPr/>
          </p:nvSpPr>
          <p:spPr bwMode="auto">
            <a:xfrm>
              <a:off x="1200" y="1824"/>
              <a:ext cx="0" cy="480"/>
            </a:xfrm>
            <a:prstGeom prst="line">
              <a:avLst/>
            </a:prstGeom>
            <a:noFill/>
            <a:ln w="38100">
              <a:solidFill>
                <a:srgbClr val="FF0000"/>
              </a:solidFill>
              <a:round/>
              <a:headEnd type="none" w="sm" len="sm"/>
              <a:tailEnd type="triangle" w="lg" len="me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5" name="Group 19"/>
          <p:cNvGrpSpPr>
            <a:grpSpLocks/>
          </p:cNvGrpSpPr>
          <p:nvPr/>
        </p:nvGrpSpPr>
        <p:grpSpPr bwMode="auto">
          <a:xfrm>
            <a:off x="4083050" y="2057400"/>
            <a:ext cx="3960813" cy="836613"/>
            <a:chOff x="2052" y="1393"/>
            <a:chExt cx="2495" cy="527"/>
          </a:xfrm>
        </p:grpSpPr>
        <p:sp>
          <p:nvSpPr>
            <p:cNvPr id="5130" name="Text Box 20"/>
            <p:cNvSpPr txBox="1">
              <a:spLocks noChangeArrowheads="1"/>
            </p:cNvSpPr>
            <p:nvPr/>
          </p:nvSpPr>
          <p:spPr bwMode="auto">
            <a:xfrm>
              <a:off x="2052" y="1393"/>
              <a:ext cx="2495"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atin typeface="Arial Unicode MS" pitchFamily="34" charset="-128"/>
                </a:rPr>
                <a:t>Each value has a numeric </a:t>
              </a:r>
              <a:r>
                <a:rPr lang="en-US" i="1">
                  <a:latin typeface="Arial Unicode MS" pitchFamily="34" charset="-128"/>
                </a:rPr>
                <a:t>index</a:t>
              </a:r>
            </a:p>
          </p:txBody>
        </p:sp>
        <p:sp>
          <p:nvSpPr>
            <p:cNvPr id="5131" name="Line 21"/>
            <p:cNvSpPr>
              <a:spLocks noChangeShapeType="1"/>
            </p:cNvSpPr>
            <p:nvPr/>
          </p:nvSpPr>
          <p:spPr bwMode="auto">
            <a:xfrm flipH="1">
              <a:off x="3264" y="1632"/>
              <a:ext cx="336" cy="288"/>
            </a:xfrm>
            <a:prstGeom prst="line">
              <a:avLst/>
            </a:prstGeom>
            <a:noFill/>
            <a:ln w="38100">
              <a:solidFill>
                <a:srgbClr val="FF0000"/>
              </a:solidFill>
              <a:round/>
              <a:headEnd type="none" w="sm" len="sm"/>
              <a:tailEnd type="triangle" w="lg" len="me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12310" name="Text Box 22"/>
          <p:cNvSpPr txBox="1">
            <a:spLocks noChangeArrowheads="1"/>
          </p:cNvSpPr>
          <p:nvPr/>
        </p:nvSpPr>
        <p:spPr bwMode="auto">
          <a:xfrm>
            <a:off x="1428750" y="5183188"/>
            <a:ext cx="69389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atin typeface="Arial Unicode MS" pitchFamily="34" charset="-128"/>
              </a:rPr>
              <a:t>This array holds 10 values that are indexed from 0 to 9</a:t>
            </a:r>
          </a:p>
        </p:txBody>
      </p:sp>
    </p:spTree>
    <p:extLst>
      <p:ext uri="{BB962C8B-B14F-4D97-AF65-F5344CB8AC3E}">
        <p14:creationId xmlns:p14="http://schemas.microsoft.com/office/powerpoint/2010/main" xmlns="" val="21166386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2292"/>
                                        </p:tgtEl>
                                        <p:attrNameLst>
                                          <p:attrName>style.visibility</p:attrName>
                                        </p:attrNameLst>
                                      </p:cBhvr>
                                      <p:to>
                                        <p:strVal val="visible"/>
                                      </p:to>
                                    </p:set>
                                    <p:animEffect transition="in" filter="dissolve">
                                      <p:cBhvr>
                                        <p:cTn id="18" dur="500"/>
                                        <p:tgtEl>
                                          <p:spTgt spid="12292"/>
                                        </p:tgtEl>
                                      </p:cBhvr>
                                    </p:animEffect>
                                  </p:childTnLst>
                                </p:cTn>
                              </p:par>
                            </p:childTnLst>
                          </p:cTn>
                        </p:par>
                        <p:par>
                          <p:cTn id="19" fill="hold" nodeType="afterGroup">
                            <p:stCondLst>
                              <p:cond delay="500"/>
                            </p:stCondLst>
                            <p:childTnLst>
                              <p:par>
                                <p:cTn id="20" presetID="22" presetClass="entr" presetSubtype="1"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2302"/>
                                        </p:tgtEl>
                                        <p:attrNameLst>
                                          <p:attrName>style.visibility</p:attrName>
                                        </p:attrNameLst>
                                      </p:cBhvr>
                                      <p:to>
                                        <p:strVal val="visible"/>
                                      </p:to>
                                    </p:set>
                                    <p:animEffect transition="in" filter="wipe(up)">
                                      <p:cBhvr>
                                        <p:cTn id="27" dur="500"/>
                                        <p:tgtEl>
                                          <p:spTgt spid="123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2310"/>
                                        </p:tgtEl>
                                        <p:attrNameLst>
                                          <p:attrName>style.visibility</p:attrName>
                                        </p:attrNameLst>
                                      </p:cBhvr>
                                      <p:to>
                                        <p:strVal val="visible"/>
                                      </p:to>
                                    </p:set>
                                    <p:animEffect transition="in" filter="wipe(up)">
                                      <p:cBhvr>
                                        <p:cTn id="32" dur="500"/>
                                        <p:tgtEl>
                                          <p:spTgt spid="12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autoUpdateAnimBg="0"/>
      <p:bldP spid="12302" grpId="0" autoUpdateAnimBg="0"/>
      <p:bldP spid="12310"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r>
              <a:rPr lang="en-US" dirty="0"/>
              <a:t>Arrays</a:t>
            </a:r>
          </a:p>
        </p:txBody>
      </p:sp>
      <p:sp>
        <p:nvSpPr>
          <p:cNvPr id="35845" name="Rectangle 5"/>
          <p:cNvSpPr>
            <a:spLocks noGrp="1" noChangeArrowheads="1"/>
          </p:cNvSpPr>
          <p:nvPr>
            <p:ph idx="1"/>
          </p:nvPr>
        </p:nvSpPr>
        <p:spPr/>
        <p:txBody>
          <a:bodyPr/>
          <a:lstStyle/>
          <a:p>
            <a:r>
              <a:rPr lang="en-US" sz="2800" dirty="0"/>
              <a:t>Array elements are like normal variables</a:t>
            </a:r>
          </a:p>
          <a:p>
            <a:pPr lvl="2">
              <a:buFontTx/>
              <a:buNone/>
            </a:pPr>
            <a:r>
              <a:rPr lang="en-US" dirty="0">
                <a:latin typeface="Courier New" pitchFamily="49" charset="0"/>
                <a:cs typeface="Courier New" pitchFamily="49" charset="0"/>
              </a:rPr>
              <a:t>c[0] =  3;</a:t>
            </a:r>
            <a:r>
              <a:rPr lang="en-US" dirty="0">
                <a:cs typeface="Courier New" pitchFamily="49" charset="0"/>
              </a:rPr>
              <a:t>/*stores 3 to c[0] element*/</a:t>
            </a:r>
          </a:p>
          <a:p>
            <a:pPr lvl="2">
              <a:buFontTx/>
              <a:buNone/>
            </a:pPr>
            <a:r>
              <a:rPr lang="en-US" dirty="0">
                <a:latin typeface="Courier New" pitchFamily="49" charset="0"/>
                <a:cs typeface="Courier New" pitchFamily="49" charset="0"/>
              </a:rPr>
              <a:t>scanf (“%d”, &amp;c[1]);</a:t>
            </a:r>
            <a:r>
              <a:rPr lang="en-US" dirty="0">
                <a:cs typeface="Courier New" pitchFamily="49" charset="0"/>
              </a:rPr>
              <a:t>/*reads c[1] element*/</a:t>
            </a:r>
            <a:endParaRPr lang="en-US" dirty="0">
              <a:latin typeface="Courier New" pitchFamily="49" charset="0"/>
              <a:cs typeface="Courier New" pitchFamily="49" charset="0"/>
            </a:endParaRPr>
          </a:p>
          <a:p>
            <a:pPr lvl="2">
              <a:buFontTx/>
              <a:buNone/>
            </a:pPr>
            <a:r>
              <a:rPr lang="en-US" dirty="0">
                <a:latin typeface="Courier New" pitchFamily="49" charset="0"/>
                <a:cs typeface="Courier New" pitchFamily="49" charset="0"/>
              </a:rPr>
              <a:t>printf (“%d, %d”, c[0], c[1]);</a:t>
            </a:r>
            <a:r>
              <a:rPr lang="en-US" dirty="0">
                <a:cs typeface="Courier New" pitchFamily="49" charset="0"/>
              </a:rPr>
              <a:t> /*displays 				c[0] &amp; c[1] element*/</a:t>
            </a:r>
            <a:endParaRPr lang="en-US" dirty="0">
              <a:latin typeface="Courier New" pitchFamily="49" charset="0"/>
              <a:cs typeface="Courier New" pitchFamily="49" charset="0"/>
            </a:endParaRPr>
          </a:p>
          <a:p>
            <a:r>
              <a:rPr lang="en-US" sz="2800" dirty="0"/>
              <a:t>The position number inside square brackets is called </a:t>
            </a:r>
            <a:r>
              <a:rPr lang="en-US" sz="2800" b="1" dirty="0"/>
              <a:t>subscript/index</a:t>
            </a:r>
            <a:r>
              <a:rPr lang="en-US" sz="2800" dirty="0"/>
              <a:t>.</a:t>
            </a:r>
          </a:p>
          <a:p>
            <a:r>
              <a:rPr lang="en-US" sz="2800" dirty="0"/>
              <a:t>Subscript must be integer or an integer expression</a:t>
            </a:r>
          </a:p>
          <a:p>
            <a:pPr lvl="2">
              <a:buFontTx/>
              <a:buNone/>
            </a:pPr>
            <a:r>
              <a:rPr lang="en-US" dirty="0">
                <a:latin typeface="Courier New" pitchFamily="49" charset="0"/>
                <a:cs typeface="Courier New" pitchFamily="49" charset="0"/>
              </a:rPr>
              <a:t>c[5 - 2] = 7;  (i.e. c[3] = 7)</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Grp="1" noChangeArrowheads="1"/>
          </p:cNvSpPr>
          <p:nvPr>
            <p:ph type="title"/>
          </p:nvPr>
        </p:nvSpPr>
        <p:spPr/>
        <p:txBody>
          <a:bodyPr/>
          <a:lstStyle/>
          <a:p>
            <a:r>
              <a:rPr lang="en-US" dirty="0"/>
              <a:t>Defining Arrays</a:t>
            </a:r>
          </a:p>
        </p:txBody>
      </p:sp>
      <p:sp>
        <p:nvSpPr>
          <p:cNvPr id="8197" name="Rectangle 5"/>
          <p:cNvSpPr>
            <a:spLocks noGrp="1" noChangeArrowheads="1"/>
          </p:cNvSpPr>
          <p:nvPr>
            <p:ph idx="1"/>
          </p:nvPr>
        </p:nvSpPr>
        <p:spPr/>
        <p:txBody>
          <a:bodyPr>
            <a:normAutofit fontScale="85000" lnSpcReduction="20000"/>
          </a:bodyPr>
          <a:lstStyle/>
          <a:p>
            <a:r>
              <a:rPr lang="en-US" dirty="0"/>
              <a:t>When defining arrays, specify:</a:t>
            </a:r>
          </a:p>
          <a:p>
            <a:pPr lvl="1"/>
            <a:r>
              <a:rPr lang="en-US" dirty="0"/>
              <a:t>Name</a:t>
            </a:r>
          </a:p>
          <a:p>
            <a:pPr lvl="1"/>
            <a:r>
              <a:rPr lang="en-US" dirty="0"/>
              <a:t>Data Type of array</a:t>
            </a:r>
          </a:p>
          <a:p>
            <a:pPr lvl="1"/>
            <a:r>
              <a:rPr lang="en-US" dirty="0"/>
              <a:t>Number of elements</a:t>
            </a:r>
          </a:p>
          <a:p>
            <a:pPr lvl="2">
              <a:buFontTx/>
              <a:buNone/>
            </a:pPr>
            <a:r>
              <a:rPr lang="en-US" sz="2800" dirty="0" err="1">
                <a:latin typeface="Courier New" pitchFamily="49" charset="0"/>
                <a:cs typeface="Courier New" pitchFamily="49" charset="0"/>
              </a:rPr>
              <a:t>datatype</a:t>
            </a:r>
            <a:r>
              <a:rPr lang="en-US" sz="2800" dirty="0">
                <a:latin typeface="Courier New" pitchFamily="49" charset="0"/>
                <a:cs typeface="Courier New" pitchFamily="49" charset="0"/>
              </a:rPr>
              <a:t> </a:t>
            </a:r>
            <a:r>
              <a:rPr lang="en-US" sz="2800" dirty="0" err="1">
                <a:latin typeface="Courier New" pitchFamily="49" charset="0"/>
                <a:cs typeface="Courier New" pitchFamily="49" charset="0"/>
              </a:rPr>
              <a:t>arrayName</a:t>
            </a:r>
            <a:r>
              <a:rPr lang="en-US" sz="2800" dirty="0">
                <a:latin typeface="Courier New" pitchFamily="49" charset="0"/>
                <a:cs typeface="Courier New" pitchFamily="49" charset="0"/>
              </a:rPr>
              <a:t>[</a:t>
            </a:r>
            <a:r>
              <a:rPr lang="en-US" sz="2800" dirty="0" err="1">
                <a:latin typeface="Courier New" pitchFamily="49" charset="0"/>
                <a:cs typeface="Courier New" pitchFamily="49" charset="0"/>
              </a:rPr>
              <a:t>numberOfElements</a:t>
            </a:r>
            <a:r>
              <a:rPr lang="en-US" sz="2800" dirty="0">
                <a:latin typeface="Courier New" pitchFamily="49" charset="0"/>
                <a:cs typeface="Courier New" pitchFamily="49" charset="0"/>
              </a:rPr>
              <a:t>];</a:t>
            </a:r>
          </a:p>
          <a:p>
            <a:pPr lvl="1"/>
            <a:r>
              <a:rPr lang="en-US" dirty="0"/>
              <a:t>Examples:	</a:t>
            </a:r>
          </a:p>
          <a:p>
            <a:pPr lvl="2">
              <a:buFontTx/>
              <a:buNone/>
            </a:pPr>
            <a:r>
              <a:rPr lang="en-US" sz="2800" dirty="0">
                <a:latin typeface="Courier New" pitchFamily="49" charset="0"/>
                <a:cs typeface="Courier New" pitchFamily="49" charset="0"/>
              </a:rPr>
              <a:t>int students[10];  </a:t>
            </a:r>
          </a:p>
          <a:p>
            <a:pPr lvl="2">
              <a:buFontTx/>
              <a:buNone/>
            </a:pPr>
            <a:r>
              <a:rPr lang="en-US" sz="2800" dirty="0">
                <a:latin typeface="Courier New" pitchFamily="49" charset="0"/>
                <a:cs typeface="Courier New" pitchFamily="49" charset="0"/>
              </a:rPr>
              <a:t>float </a:t>
            </a:r>
            <a:r>
              <a:rPr lang="en-US" sz="2800" dirty="0" err="1">
                <a:latin typeface="Courier New" pitchFamily="49" charset="0"/>
                <a:cs typeface="Courier New" pitchFamily="49" charset="0"/>
              </a:rPr>
              <a:t>myArray</a:t>
            </a:r>
            <a:r>
              <a:rPr lang="en-US" sz="2800" dirty="0">
                <a:latin typeface="Courier New" pitchFamily="49" charset="0"/>
                <a:cs typeface="Courier New" pitchFamily="49" charset="0"/>
              </a:rPr>
              <a:t>[3284];</a:t>
            </a:r>
          </a:p>
          <a:p>
            <a:r>
              <a:rPr lang="en-US" dirty="0"/>
              <a:t>Defining multiple arrays of same data type</a:t>
            </a:r>
          </a:p>
          <a:p>
            <a:pPr lvl="1"/>
            <a:r>
              <a:rPr lang="en-US" dirty="0"/>
              <a:t>Format is similar to regular variables</a:t>
            </a:r>
          </a:p>
          <a:p>
            <a:pPr lvl="1"/>
            <a:r>
              <a:rPr lang="en-US" dirty="0"/>
              <a:t>Example:</a:t>
            </a:r>
          </a:p>
          <a:p>
            <a:pPr lvl="2">
              <a:buFontTx/>
              <a:buNone/>
            </a:pPr>
            <a:r>
              <a:rPr lang="en-US" sz="2800" dirty="0">
                <a:latin typeface="Courier New" pitchFamily="49" charset="0"/>
                <a:cs typeface="Courier New" pitchFamily="49" charset="0"/>
              </a:rPr>
              <a:t>int b[100], x[27];</a:t>
            </a:r>
            <a:r>
              <a:rPr lang="en-US" sz="2800" b="1" dirty="0">
                <a:latin typeface="Lucida Console" pitchFamily="49" charset="0"/>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US" dirty="0"/>
              <a:t>Initializing Arrays</a:t>
            </a:r>
          </a:p>
        </p:txBody>
      </p:sp>
      <p:sp>
        <p:nvSpPr>
          <p:cNvPr id="9221" name="Rectangle 5"/>
          <p:cNvSpPr>
            <a:spLocks noGrp="1" noChangeArrowheads="1"/>
          </p:cNvSpPr>
          <p:nvPr>
            <p:ph idx="1"/>
          </p:nvPr>
        </p:nvSpPr>
        <p:spPr>
          <a:xfrm>
            <a:off x="457200" y="1600200"/>
            <a:ext cx="8686800" cy="4525963"/>
          </a:xfrm>
        </p:spPr>
        <p:txBody>
          <a:bodyPr>
            <a:normAutofit/>
          </a:bodyPr>
          <a:lstStyle/>
          <a:p>
            <a:pPr marL="0" indent="0">
              <a:buNone/>
            </a:pPr>
            <a:r>
              <a:rPr lang="en-US" sz="2800" b="1" u="sng" dirty="0"/>
              <a:t>Different ways of initializing ID Arrays</a:t>
            </a:r>
          </a:p>
          <a:p>
            <a:pPr marL="0" indent="0">
              <a:buNone/>
            </a:pPr>
            <a:r>
              <a:rPr lang="en-US" sz="2000" b="1" i="1" dirty="0"/>
              <a:t>1) Initializing array at the point of declaration</a:t>
            </a:r>
          </a:p>
          <a:p>
            <a:r>
              <a:rPr lang="en-US" sz="2000" dirty="0" err="1"/>
              <a:t>int</a:t>
            </a:r>
            <a:r>
              <a:rPr lang="en-US" sz="2000" dirty="0"/>
              <a:t> a[5]={1,2,3,4,5};</a:t>
            </a:r>
          </a:p>
          <a:p>
            <a:r>
              <a:rPr lang="en-US" sz="2000" dirty="0" err="1"/>
              <a:t>int</a:t>
            </a:r>
            <a:r>
              <a:rPr lang="en-US" sz="2000" dirty="0"/>
              <a:t> a[]={1,2,3,4,5};//Here compiler will automatically depict the size:5</a:t>
            </a:r>
          </a:p>
          <a:p>
            <a:r>
              <a:rPr lang="en-US" sz="2000" dirty="0" err="1"/>
              <a:t>int</a:t>
            </a:r>
            <a:r>
              <a:rPr lang="en-US" sz="2000" dirty="0"/>
              <a:t> a[5]={1,2,3};//Partial initialization[Remaining elements will be initialized to default values for integer, i.e. 0]</a:t>
            </a:r>
          </a:p>
          <a:p>
            <a:r>
              <a:rPr lang="en-US" sz="2000" dirty="0" err="1"/>
              <a:t>int</a:t>
            </a:r>
            <a:r>
              <a:rPr lang="en-US" sz="2000" dirty="0"/>
              <a:t> a[5]={};//All elements will be initialized to zero</a:t>
            </a:r>
          </a:p>
          <a:p>
            <a:r>
              <a:rPr lang="en-US" sz="2000" dirty="0" err="1"/>
              <a:t>int</a:t>
            </a:r>
            <a:r>
              <a:rPr lang="en-US" sz="2000" dirty="0"/>
              <a:t> a[5]={1};//First element is one and the remaining elements are default values for integer, i.e. 0</a:t>
            </a:r>
          </a:p>
          <a:p>
            <a:pPr marL="0" indent="0">
              <a:buNone/>
            </a:pPr>
            <a:endParaRPr lang="en-US" sz="2000" b="1" i="1" dirty="0"/>
          </a:p>
          <a:p>
            <a:pPr marL="0" indent="0">
              <a:buNone/>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pu theme final with copyright">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FINAL LPU THEME</Template>
  <TotalTime>2142</TotalTime>
  <Words>3014</Words>
  <Application>Microsoft Office PowerPoint</Application>
  <PresentationFormat>On-screen Show (4:3)</PresentationFormat>
  <Paragraphs>769</Paragraphs>
  <Slides>54</Slides>
  <Notes>14</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Lpu theme final with copyright</vt:lpstr>
      <vt:lpstr>CSE101-Lec#15,16, 17</vt:lpstr>
      <vt:lpstr>Introduction</vt:lpstr>
      <vt:lpstr>Types</vt:lpstr>
      <vt:lpstr>1-D array</vt:lpstr>
      <vt:lpstr>Arrays(1D)</vt:lpstr>
      <vt:lpstr>Arrays</vt:lpstr>
      <vt:lpstr>Arrays</vt:lpstr>
      <vt:lpstr>Defining Arrays</vt:lpstr>
      <vt:lpstr>Initializing Arrays</vt:lpstr>
      <vt:lpstr>Initializing Arrays</vt:lpstr>
      <vt:lpstr>Printing base address of the array and address of any array element</vt:lpstr>
      <vt:lpstr>Program example 1-WAP to read and display elements of 1D Array</vt:lpstr>
      <vt:lpstr>Program example-2 WAP to find the sum of all 1D array elements</vt:lpstr>
      <vt:lpstr>Program example 3-WAP to display the largest and smallest element from 1D array elements</vt:lpstr>
      <vt:lpstr>Passing Arrays to Function</vt:lpstr>
      <vt:lpstr>Pass entire array</vt:lpstr>
      <vt:lpstr>Passing array element by element</vt:lpstr>
      <vt:lpstr>Passing Arrays to Functions</vt:lpstr>
      <vt:lpstr>Program example-1 Passing Array to a function using by reference(or Passing entire array at once)</vt:lpstr>
      <vt:lpstr>Program example-2 Passing Array to a function using by value(or Passing element by element)</vt:lpstr>
      <vt:lpstr> Application Of Array : </vt:lpstr>
      <vt:lpstr>Slide 22</vt:lpstr>
      <vt:lpstr>Searching in Arrays</vt:lpstr>
      <vt:lpstr>Linear search</vt:lpstr>
      <vt:lpstr>Program example-WAP to implement linear search in 1D array element</vt:lpstr>
      <vt:lpstr>Binary search</vt:lpstr>
      <vt:lpstr>Binary search</vt:lpstr>
      <vt:lpstr>Program example-WAP to implement Binary Search in 1D array elements</vt:lpstr>
      <vt:lpstr>Dry running</vt:lpstr>
      <vt:lpstr>Sorting </vt:lpstr>
      <vt:lpstr>Bubble sort</vt:lpstr>
      <vt:lpstr>Bubble sort</vt:lpstr>
      <vt:lpstr>Bubble sort</vt:lpstr>
      <vt:lpstr>Bubble sort</vt:lpstr>
      <vt:lpstr>Program example-WAP to sort elements of 1D array in ascending order using Bubble sort</vt:lpstr>
      <vt:lpstr>Dry running</vt:lpstr>
      <vt:lpstr>Operations on arrays</vt:lpstr>
      <vt:lpstr>Write a program to insert an element at a given position in 1D array </vt:lpstr>
      <vt:lpstr>Dry running</vt:lpstr>
      <vt:lpstr>Write a program delete an element from a given position in 1D array </vt:lpstr>
      <vt:lpstr>Dry running</vt:lpstr>
      <vt:lpstr>Q1</vt:lpstr>
      <vt:lpstr>Q2</vt:lpstr>
      <vt:lpstr>Q3</vt:lpstr>
      <vt:lpstr>Q4</vt:lpstr>
      <vt:lpstr>Q5</vt:lpstr>
      <vt:lpstr>Q6</vt:lpstr>
      <vt:lpstr>Q7</vt:lpstr>
      <vt:lpstr>Q8</vt:lpstr>
      <vt:lpstr>Q9</vt:lpstr>
      <vt:lpstr>Q10</vt:lpstr>
      <vt:lpstr>Q11</vt:lpstr>
      <vt:lpstr>Q12</vt:lpstr>
      <vt:lpstr>Q13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CSE101-Lec#17</dc:title>
  <dc:creator>Aman</dc:creator>
  <cp:lastModifiedBy>ADMIN</cp:lastModifiedBy>
  <cp:revision>52</cp:revision>
  <dcterms:created xsi:type="dcterms:W3CDTF">2014-05-22T21:35:55Z</dcterms:created>
  <dcterms:modified xsi:type="dcterms:W3CDTF">2023-03-22T05:21:39Z</dcterms:modified>
</cp:coreProperties>
</file>