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embeddedFontLst>
    <p:embeddedFont>
      <p:font typeface="Calibri" pitchFamily="34" charset="0"/>
      <p:regular r:id="rId57"/>
      <p:bold r:id="rId58"/>
      <p:italic r:id="rId59"/>
      <p:boldItalic r:id="rId60"/>
    </p:embeddedFont>
    <p:embeddedFont>
      <p:font typeface="Arial Black" pitchFamily="34" charset="0"/>
      <p:bold r:id="rId61"/>
    </p:embeddedFont>
    <p:embeddedFont>
      <p:font typeface="Questrial" charset="0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jLome9WZNaHShIht9w9I6s3pln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85C9370-294B-4513-B5A6-34C613910153}">
  <a:tblStyle styleId="{E85C9370-294B-4513-B5A6-34C61391015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e, E, and f show six digit precision to the right of the decimal point by default.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 always prints at least one digit to the left of the decimal point.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 or E print lowercase e and uppercase E, respectively, preceding the exponent and print exactly one digit to the left of the decimal point.</a:t>
            </a:r>
            <a:endParaRPr/>
          </a:p>
        </p:txBody>
      </p:sp>
      <p:sp>
        <p:nvSpPr>
          <p:cNvPr id="114" name="Google Shape;11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Minus sign(-) uses one character position in the field.</a:t>
            </a:r>
            <a:endParaRPr/>
          </a:p>
        </p:txBody>
      </p:sp>
      <p:sp>
        <p:nvSpPr>
          <p:cNvPr id="168" name="Google Shape;16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Minus sign(-) uses one character position in the field.</a:t>
            </a:r>
            <a:endParaRPr/>
          </a:p>
        </p:txBody>
      </p:sp>
      <p:sp>
        <p:nvSpPr>
          <p:cNvPr id="188" name="Google Shape;18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</a:t>
            </a:r>
            <a:endParaRPr/>
          </a:p>
        </p:txBody>
      </p:sp>
      <p:sp>
        <p:nvSpPr>
          <p:cNvPr id="349" name="Google Shape;34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</a:t>
            </a:r>
            <a:endParaRPr/>
          </a:p>
        </p:txBody>
      </p:sp>
      <p:sp>
        <p:nvSpPr>
          <p:cNvPr id="355" name="Google Shape;35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</a:t>
            </a:r>
            <a:endParaRPr/>
          </a:p>
        </p:txBody>
      </p:sp>
      <p:sp>
        <p:nvSpPr>
          <p:cNvPr id="361" name="Google Shape;36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</a:t>
            </a:r>
            <a:endParaRPr/>
          </a:p>
        </p:txBody>
      </p:sp>
      <p:sp>
        <p:nvSpPr>
          <p:cNvPr id="367" name="Google Shape;36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mtClean="0"/>
              <a:t>D</a:t>
            </a:r>
            <a:endParaRPr/>
          </a:p>
        </p:txBody>
      </p:sp>
      <p:sp>
        <p:nvSpPr>
          <p:cNvPr id="373" name="Google Shape;37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0" name="Google Shape;20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21" name="Google Shape;21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 i="0" u="none" strike="noStrike" cap="none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2" name="Google Shape;22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23" name="Google Shape;23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 i="0" u="none" strike="noStrike" cap="none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7;p5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28" name="Google Shape;28;p51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body" idx="2"/>
          </p:nvPr>
        </p:nvSpPr>
        <p:spPr>
          <a:xfrm>
            <a:off x="64008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" name="Google Shape;38;p54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5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55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44" name="Google Shape;44;p55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8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CSE101-Lec#8 and 9</a:t>
            </a:r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Formatted and Unformatted </a:t>
            </a:r>
            <a:r>
              <a:rPr lang="en-US" sz="2800"/>
              <a:t>Input/Output functions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Type conversion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Type modifiers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36576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void 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"%d\n", 890);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"%i\n", 890); // i same as d in printf</a:t>
            </a: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"%d\n", +890 ); // plus sign does not //print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"%d\n", -890 ); // minus sign prints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"%hd\n", 32000 );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"%ld\n", 2000000000L ); // L suffix makes   //literal a long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 "%u\n", 890 );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 "%u\n", -890 );	// Not allowed</a:t>
            </a: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0" name="Google Shape;110;p10"/>
          <p:cNvSpPr txBox="1"/>
          <p:nvPr/>
        </p:nvSpPr>
        <p:spPr>
          <a:xfrm>
            <a:off x="457200" y="4419600"/>
            <a:ext cx="8229600" cy="19389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-890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200000000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3246435674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Printing Floating-Point number</a:t>
            </a:r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Decimal point numbers like 0.01, 98.07 or -23.78</a:t>
            </a:r>
            <a:endParaRPr sz="2800"/>
          </a:p>
        </p:txBody>
      </p:sp>
      <p:graphicFrame>
        <p:nvGraphicFramePr>
          <p:cNvPr id="118" name="Google Shape;118;p11"/>
          <p:cNvGraphicFramePr/>
          <p:nvPr/>
        </p:nvGraphicFramePr>
        <p:xfrm>
          <a:off x="609600" y="2362201"/>
          <a:ext cx="7924800" cy="4084370"/>
        </p:xfrm>
        <a:graphic>
          <a:graphicData uri="http://schemas.openxmlformats.org/drawingml/2006/table">
            <a:tbl>
              <a:tblPr firstRow="1" bandRow="1">
                <a:noFill/>
                <a:tableStyleId>{E85C9370-294B-4513-B5A6-34C613910153}</a:tableStyleId>
              </a:tblPr>
              <a:tblGrid>
                <a:gridCol w="1371600"/>
                <a:gridCol w="3911600"/>
                <a:gridCol w="2641600"/>
              </a:tblGrid>
              <a:tr h="56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Conversion Specifier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Description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Example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</a:tr>
              <a:tr h="51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 or 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a floating-point value in exponential notation.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printf(“%e”,-1234567.89);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1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 or 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floating-point values in fixed-point notation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printf(“%f”,1234567.89);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96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 or 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a floating-point value in either the floating-point from f or the exponential form e based on the magnitude of the value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printf(“%g”, 1234567.89);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79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Used before any floating-point conversion specifier to indicate that a long double is displayed.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printf(“%lf”,1234567.89L);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36576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void 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"%e\n", 1234567.89 );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"%e\n", -1234567.89 );//minus prints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"%E\n", 1234567.89 );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"%f\n", 1234567.89 );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"%g\n", 1234567.89 );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"%G\n", 1234567.89 );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24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4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457200" y="4419600"/>
            <a:ext cx="8229600" cy="14773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1.234568e+006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-1.234568e+006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1.234568E+006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1234567.890000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1.234568e+006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1.234568E+006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Printing Strings and Characters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/>
              <a:t>Character = ‘A’ and String= “This is string”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/>
          </a:p>
          <a:p>
            <a:pPr marL="34290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Conversion Specifier 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 causes characters to be printed until a terminating null(‘\0’) character is encountered.</a:t>
            </a:r>
            <a:endParaRPr/>
          </a:p>
        </p:txBody>
      </p:sp>
      <p:graphicFrame>
        <p:nvGraphicFramePr>
          <p:cNvPr id="131" name="Google Shape;131;p13"/>
          <p:cNvGraphicFramePr/>
          <p:nvPr/>
        </p:nvGraphicFramePr>
        <p:xfrm>
          <a:off x="609600" y="2362201"/>
          <a:ext cx="7924800" cy="1858240"/>
        </p:xfrm>
        <a:graphic>
          <a:graphicData uri="http://schemas.openxmlformats.org/drawingml/2006/table">
            <a:tbl>
              <a:tblPr firstRow="1" bandRow="1">
                <a:noFill/>
                <a:tableStyleId>{E85C9370-294B-4513-B5A6-34C613910153}</a:tableStyleId>
              </a:tblPr>
              <a:tblGrid>
                <a:gridCol w="1371600"/>
                <a:gridCol w="3911600"/>
                <a:gridCol w="2641600"/>
              </a:tblGrid>
              <a:tr h="56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Conversion Specifier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Description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Example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</a:tr>
              <a:tr h="51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a single character argument.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printf(“%c”,  ‘A’);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1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Displays a string and requires a pointer to a character argument.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printf(“%s”, “This is String”);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43434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void )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char character = 'A'; // initialize char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char string[] = "This is a string"; // initialize char array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"%c\n", character );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"%s\n", "This is a string" );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"%s\n", string );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457200" y="5004137"/>
            <a:ext cx="8229600" cy="7848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Conversion Specifier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Pointer holds the address of another variable.</a:t>
            </a:r>
            <a:endParaRPr/>
          </a:p>
        </p:txBody>
      </p:sp>
      <p:graphicFrame>
        <p:nvGraphicFramePr>
          <p:cNvPr id="144" name="Google Shape;144;p15"/>
          <p:cNvGraphicFramePr/>
          <p:nvPr/>
        </p:nvGraphicFramePr>
        <p:xfrm>
          <a:off x="609600" y="2362201"/>
          <a:ext cx="7924800" cy="2132560"/>
        </p:xfrm>
        <a:graphic>
          <a:graphicData uri="http://schemas.openxmlformats.org/drawingml/2006/table">
            <a:tbl>
              <a:tblPr firstRow="1" bandRow="1">
                <a:noFill/>
                <a:tableStyleId>{E85C9370-294B-4513-B5A6-34C613910153}</a:tableStyleId>
              </a:tblPr>
              <a:tblGrid>
                <a:gridCol w="1371600"/>
                <a:gridCol w="3911600"/>
                <a:gridCol w="2641600"/>
              </a:tblGrid>
              <a:tr h="56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Conversion Specifier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Description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Example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</a:tr>
              <a:tr h="51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a pointer value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Int *ptr=&amp;score;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printf(“%p”,  ptr);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printf(“%p”,  &amp;score);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51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Displays the percent character.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printf(“a%%”);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36576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void 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*ptr; // define pointer to int</a:t>
            </a: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x = 12345; // initialize int x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ptr = &amp;x; // assign address of x to ptr</a:t>
            </a: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"The value of ptr is %p\n", ptr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"The address of x is %p\n\n", &amp;x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"Printing a %% in a format control string\n"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457200" y="4419600"/>
            <a:ext cx="8229600" cy="107721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value of ptr is 002ER443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address of x is 002ER443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Printing a % in a format control string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How?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Till now we have displayed numbers in left justified manner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Consider the program that displays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        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      12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    123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  1234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12345</a:t>
            </a:r>
            <a:endParaRPr/>
          </a:p>
        </p:txBody>
      </p:sp>
      <p:pic>
        <p:nvPicPr>
          <p:cNvPr id="157" name="Google Shape;157;p17" descr="C:\Program Files (x86)\Microsoft Office\MEDIA\CAGCAT10\j0234687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9600"/>
            <a:ext cx="9906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Printing with Field widths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Field width: the exact size of field in which data is printed is specified by field width.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The data is printed in the specified field and </a:t>
            </a:r>
            <a:r>
              <a:rPr lang="en-US" b="1">
                <a:solidFill>
                  <a:srgbClr val="FF0000"/>
                </a:solidFill>
              </a:rPr>
              <a:t>right justified</a:t>
            </a:r>
            <a:r>
              <a:rPr lang="en-US"/>
              <a:t>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The integer representing the width size is inserted between percent sign(%) and the conversion specifier(e.g. %8d).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36576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248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248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8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48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8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48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"%4d\n", 123 );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8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48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"%4d\n", 1234 );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8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48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"%4d\n\n", 12345 );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248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48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457200" y="4419600"/>
            <a:ext cx="8229600" cy="12464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123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1234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12345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Formatted Input/Output functions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printf() function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scanf() function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Conversion Specifiers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How?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Dividing 7 by 3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Answer 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		2.33333333333……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But the required output is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		2.3333</a:t>
            </a:r>
            <a:endParaRPr/>
          </a:p>
        </p:txBody>
      </p:sp>
      <p:pic>
        <p:nvPicPr>
          <p:cNvPr id="178" name="Google Shape;178;p20" descr="C:\Program Files (x86)\Microsoft Office\MEDIA\CAGCAT10\j0234687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9600"/>
            <a:ext cx="9906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Printing with Precision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Specifies precision with which data is printed.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Precision with </a:t>
            </a:r>
            <a:r>
              <a:rPr lang="en-US" sz="2960" b="1">
                <a:solidFill>
                  <a:srgbClr val="FF0000"/>
                </a:solidFill>
              </a:rPr>
              <a:t>integer</a:t>
            </a:r>
            <a:r>
              <a:rPr lang="en-US" sz="2960"/>
              <a:t> conversion specifier indicates </a:t>
            </a:r>
            <a:r>
              <a:rPr lang="en-US" sz="2960" b="1"/>
              <a:t>the minimum number of digits to be printed.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Precision with </a:t>
            </a:r>
            <a:r>
              <a:rPr lang="en-US" sz="2960" b="1">
                <a:solidFill>
                  <a:srgbClr val="FF0000"/>
                </a:solidFill>
              </a:rPr>
              <a:t>floating-point</a:t>
            </a:r>
            <a:r>
              <a:rPr lang="en-US" sz="2960"/>
              <a:t> conversion specifier indicates</a:t>
            </a:r>
            <a:r>
              <a:rPr lang="en-US" sz="2960" b="1"/>
              <a:t> the number of digits to appear after the decimal point.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Precision with </a:t>
            </a:r>
            <a:r>
              <a:rPr lang="en-US" sz="2960" b="1">
                <a:solidFill>
                  <a:srgbClr val="FF0000"/>
                </a:solidFill>
              </a:rPr>
              <a:t>string</a:t>
            </a:r>
            <a:r>
              <a:rPr lang="en-US" sz="2960"/>
              <a:t> specifier indicates</a:t>
            </a:r>
            <a:r>
              <a:rPr lang="en-US" sz="2960" b="1"/>
              <a:t> the maximum number of characters to be written from the string.</a:t>
            </a:r>
            <a:endParaRPr sz="296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37338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void 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i = 873; // initialize int i</a:t>
            </a:r>
            <a:endParaRPr sz="152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double f = 123.94536; // initialize double f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char s[] = "Happy Birthday"; // initialize char array 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"Using precision for integers"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“%.4d \n %.9d \n\n", i, i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"Using precision for floating-point numbers"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“%.3f \n %.3e\n %.3g \n\n", f, f, f ); 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printf( "Using precision for strings"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 “%.11s \n", s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2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457200" y="4288810"/>
            <a:ext cx="8229600" cy="24622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precision for integers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0873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000000873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precision for floating-point numbers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123.945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1.239e+002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precision for strings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Happy Birth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How?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Suppose the output required is 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914400" y="2438400"/>
            <a:ext cx="3124200" cy="17173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there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There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9" name="Google Shape;199;p23" descr="C:\Program Files (x86)\Microsoft Office\MEDIA\CAGCAT10\j0234687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9600"/>
            <a:ext cx="9906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Printing literals and escape sequences</a:t>
            </a:r>
            <a:endParaRPr sz="3959"/>
          </a:p>
        </p:txBody>
      </p:sp>
      <p:graphicFrame>
        <p:nvGraphicFramePr>
          <p:cNvPr id="205" name="Google Shape;205;p24"/>
          <p:cNvGraphicFramePr/>
          <p:nvPr/>
        </p:nvGraphicFramePr>
        <p:xfrm>
          <a:off x="457200" y="1600200"/>
          <a:ext cx="8229600" cy="2966800"/>
        </p:xfrm>
        <a:graphic>
          <a:graphicData uri="http://schemas.openxmlformats.org/drawingml/2006/table">
            <a:tbl>
              <a:tblPr firstRow="1" bandRow="1">
                <a:noFill/>
                <a:tableStyleId>{E85C9370-294B-4513-B5A6-34C613910153}</a:tableStyleId>
              </a:tblPr>
              <a:tblGrid>
                <a:gridCol w="2286000"/>
                <a:gridCol w="59436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Escape sequence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\’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Output the single quote(‘) character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\”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Output the double quote(“) character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\\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Output the backslash (\) character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\a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Cause an audible(bell)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\b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Move the cursor back one position on the current line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\n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Move the cursor to the beginning of the next line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\t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Move the cursor to the next horizontal tab position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Formatted Functions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/>
              <a:t>The scanf() function: (Formatted input)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/>
              <a:t>scanf() is a function that reads data from the keyboard. It interprets character input to the computer and stores the interpretation in specified variable(s).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/>
              <a:t>	</a:t>
            </a:r>
            <a:r>
              <a:rPr lang="en-US" sz="2400"/>
              <a:t>In general terms, the scanf function is written as: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 b="1" i="1"/>
          </a:p>
          <a:p>
            <a:pPr marL="342900" lvl="0" indent="-1905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The format-control-string can contain: 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US" sz="2400"/>
              <a:t>Describes the format of the input.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US" sz="2400"/>
              <a:t>Conversion specifications that begin with a % sign.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The arguments are the pointers to variables in which the input will be stored.</a:t>
            </a:r>
            <a:endParaRPr sz="2400" b="1"/>
          </a:p>
        </p:txBody>
      </p:sp>
      <p:grpSp>
        <p:nvGrpSpPr>
          <p:cNvPr id="212" name="Google Shape;212;p25"/>
          <p:cNvGrpSpPr/>
          <p:nvPr/>
        </p:nvGrpSpPr>
        <p:grpSpPr>
          <a:xfrm>
            <a:off x="914400" y="3505200"/>
            <a:ext cx="6934200" cy="737059"/>
            <a:chOff x="914400" y="2920541"/>
            <a:chExt cx="6934200" cy="737059"/>
          </a:xfrm>
        </p:grpSpPr>
        <p:grpSp>
          <p:nvGrpSpPr>
            <p:cNvPr id="213" name="Google Shape;213;p25"/>
            <p:cNvGrpSpPr/>
            <p:nvPr/>
          </p:nvGrpSpPr>
          <p:grpSpPr>
            <a:xfrm>
              <a:off x="914400" y="2920541"/>
              <a:ext cx="6934200" cy="737059"/>
              <a:chOff x="914400" y="1547338"/>
              <a:chExt cx="5283200" cy="5310662"/>
            </a:xfrm>
          </p:grpSpPr>
          <p:sp>
            <p:nvSpPr>
              <p:cNvPr id="214" name="Google Shape;214;p25"/>
              <p:cNvSpPr/>
              <p:nvPr/>
            </p:nvSpPr>
            <p:spPr>
              <a:xfrm>
                <a:off x="914400" y="2286001"/>
                <a:ext cx="5283200" cy="4571999"/>
              </a:xfrm>
              <a:prstGeom prst="verticalScroll">
                <a:avLst>
                  <a:gd name="adj" fmla="val 25000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5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6" name="Google Shape;216;p25"/>
            <p:cNvSpPr/>
            <p:nvPr/>
          </p:nvSpPr>
          <p:spPr>
            <a:xfrm>
              <a:off x="1066800" y="3200400"/>
              <a:ext cx="67265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scanf (format-control-string, arg1, arg2,………., argN);</a:t>
              </a:r>
              <a:endParaRPr sz="16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scanf(“%s %d %f”, name, &amp;age, &amp;salary);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this :-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“%s %d %f”-	</a:t>
            </a: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a control string.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name – </a:t>
            </a: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a string argument and it’s a array name and implicit memory address reference.</a:t>
            </a:r>
            <a:r>
              <a:rPr lang="en-US" sz="2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age	- </a:t>
            </a: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a decimal integer variable preceded by &amp;.</a:t>
            </a:r>
            <a:endParaRPr sz="2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salary - </a:t>
            </a: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floating-point value preceded by &amp;.</a:t>
            </a:r>
            <a:endParaRPr sz="2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Reading data</a:t>
            </a:r>
            <a:endParaRPr/>
          </a:p>
        </p:txBody>
      </p:sp>
      <p:graphicFrame>
        <p:nvGraphicFramePr>
          <p:cNvPr id="229" name="Google Shape;229;p27"/>
          <p:cNvGraphicFramePr/>
          <p:nvPr/>
        </p:nvGraphicFramePr>
        <p:xfrm>
          <a:off x="457200" y="1600201"/>
          <a:ext cx="7772400" cy="4236820"/>
        </p:xfrm>
        <a:graphic>
          <a:graphicData uri="http://schemas.openxmlformats.org/drawingml/2006/table">
            <a:tbl>
              <a:tblPr firstRow="1" bandRow="1">
                <a:noFill/>
                <a:tableStyleId>{E85C9370-294B-4513-B5A6-34C613910153}</a:tableStyleId>
              </a:tblPr>
              <a:tblGrid>
                <a:gridCol w="2590800"/>
                <a:gridCol w="5181600"/>
              </a:tblGrid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Conversion Specifier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Description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Read signed decimal integer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Read a signed decimal integer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Read an unsigned decimal integer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 or 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Used before any integer conversion specifier to indicate that a short or long integer is to be input, respectively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e, E, f, g, 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Read a floating-point value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Read a character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Read a string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Read an address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Skip the percent sign(%) in the input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39624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 void 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	int a, c;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float f;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day[10];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printf( "Enter integers: "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scanf( "%d %u", &amp;a, &amp;c);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 "Enter floating-point numbers:"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scanf( "%f", &amp;f);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 "%s", "Enter a string: "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scanf( "%8s", day 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6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457200" y="4573250"/>
            <a:ext cx="8229600" cy="140038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integers: -89 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floating-point numbers: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1.34256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a string: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monday</a:t>
            </a:r>
            <a:endParaRPr sz="1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Unformatted Input/Output functions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getchar()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putchar()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getch()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putch()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gets()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puts()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Presentation of output is very important.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Formatted functions scanf and printf :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these functions input data from standard input stream and 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output data to standard output stream.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Include the header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Unformatted Functions</a:t>
            </a: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C has three types of I/O functions:</a:t>
            </a:r>
            <a:endParaRPr/>
          </a:p>
          <a:p>
            <a:pPr marL="971550" lvl="1" indent="-571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romanLcPeriod"/>
            </a:pPr>
            <a:r>
              <a:rPr lang="en-US"/>
              <a:t>Character I/O</a:t>
            </a:r>
            <a:endParaRPr/>
          </a:p>
          <a:p>
            <a:pPr marL="971550" lvl="1" indent="-571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romanLcPeriod"/>
            </a:pPr>
            <a:r>
              <a:rPr lang="en-US"/>
              <a:t>String I/O</a:t>
            </a:r>
            <a:endParaRPr/>
          </a:p>
          <a:p>
            <a:pPr marL="971550" lvl="1" indent="-571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romanLcPeriod"/>
            </a:pPr>
            <a:r>
              <a:rPr lang="en-US"/>
              <a:t>File I/O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getchar()</a:t>
            </a: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This function reads a character-type data from standard input.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It reads one character at a time till the user presses the enter key.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	char c;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    	c = getchar();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pSp>
        <p:nvGrpSpPr>
          <p:cNvPr id="255" name="Google Shape;255;p31"/>
          <p:cNvGrpSpPr/>
          <p:nvPr/>
        </p:nvGrpSpPr>
        <p:grpSpPr>
          <a:xfrm>
            <a:off x="914400" y="3507205"/>
            <a:ext cx="4191000" cy="1163082"/>
            <a:chOff x="914400" y="2974576"/>
            <a:chExt cx="6400800" cy="803582"/>
          </a:xfrm>
        </p:grpSpPr>
        <p:grpSp>
          <p:nvGrpSpPr>
            <p:cNvPr id="256" name="Google Shape;256;p31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257" name="Google Shape;257;p31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31"/>
              <p:cNvSpPr txBox="1"/>
              <p:nvPr/>
            </p:nvSpPr>
            <p:spPr>
              <a:xfrm>
                <a:off x="2743200" y="1936672"/>
                <a:ext cx="1676400" cy="1991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31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Variable-name = </a:t>
              </a: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getchar()</a:t>
              </a:r>
              <a:r>
                <a:rPr lang="en-US"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sz="20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505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char c;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(“enter a character”);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c=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getchar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(“c = %c ”,c);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</p:txBody>
      </p:sp>
      <p:sp>
        <p:nvSpPr>
          <p:cNvPr id="266" name="Google Shape;266;p32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a character   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putchar()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This function prints one character on the screen at a time which is read by standard input.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Example: char c= ‘c’;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        putchar (c);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pSp>
        <p:nvGrpSpPr>
          <p:cNvPr id="273" name="Google Shape;273;p33"/>
          <p:cNvGrpSpPr/>
          <p:nvPr/>
        </p:nvGrpSpPr>
        <p:grpSpPr>
          <a:xfrm>
            <a:off x="914400" y="3278605"/>
            <a:ext cx="3657600" cy="1163082"/>
            <a:chOff x="914400" y="2974576"/>
            <a:chExt cx="6400800" cy="803582"/>
          </a:xfrm>
        </p:grpSpPr>
        <p:grpSp>
          <p:nvGrpSpPr>
            <p:cNvPr id="274" name="Google Shape;274;p33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275" name="Google Shape;275;p33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33"/>
              <p:cNvSpPr txBox="1"/>
              <p:nvPr/>
            </p:nvSpPr>
            <p:spPr>
              <a:xfrm>
                <a:off x="2743200" y="1936672"/>
                <a:ext cx="1676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" name="Google Shape;277;p33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putchar</a:t>
              </a:r>
              <a:r>
                <a:rPr lang="en-US"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( variable name);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505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ch;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printf(“enter a character: 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scanf(“%c”, &amp;ch);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putchar(ch);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84" name="Google Shape;284;p34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a character: 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getch() &amp; getche()</a:t>
            </a:r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These functions read any alphanumeric character from the standard input device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The character entered is not displayed by the getch() function until enter is pressed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The </a:t>
            </a:r>
            <a:r>
              <a:rPr lang="en-US" sz="2800" b="1"/>
              <a:t>getche()</a:t>
            </a:r>
            <a:r>
              <a:rPr lang="en-US" sz="2800"/>
              <a:t> accepts and displays the character. 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/>
              <a:t>The </a:t>
            </a:r>
            <a:r>
              <a:rPr lang="en-US" sz="2800" b="1"/>
              <a:t>getch() </a:t>
            </a:r>
            <a:r>
              <a:rPr lang="en-US" sz="2800"/>
              <a:t>accepts but  does not display the character.</a:t>
            </a:r>
            <a:endParaRPr/>
          </a:p>
        </p:txBody>
      </p:sp>
      <p:grpSp>
        <p:nvGrpSpPr>
          <p:cNvPr id="291" name="Google Shape;291;p35"/>
          <p:cNvGrpSpPr/>
          <p:nvPr/>
        </p:nvGrpSpPr>
        <p:grpSpPr>
          <a:xfrm>
            <a:off x="914400" y="4953000"/>
            <a:ext cx="3352800" cy="1295402"/>
            <a:chOff x="914400" y="2974577"/>
            <a:chExt cx="6400800" cy="683027"/>
          </a:xfrm>
        </p:grpSpPr>
        <p:grpSp>
          <p:nvGrpSpPr>
            <p:cNvPr id="292" name="Google Shape;292;p35"/>
            <p:cNvGrpSpPr/>
            <p:nvPr/>
          </p:nvGrpSpPr>
          <p:grpSpPr>
            <a:xfrm>
              <a:off x="914400" y="2974577"/>
              <a:ext cx="6400800" cy="683027"/>
              <a:chOff x="914400" y="1936671"/>
              <a:chExt cx="4876800" cy="4921344"/>
            </a:xfrm>
          </p:grpSpPr>
          <p:sp>
            <p:nvSpPr>
              <p:cNvPr id="293" name="Google Shape;293;p35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35"/>
              <p:cNvSpPr txBox="1"/>
              <p:nvPr/>
            </p:nvSpPr>
            <p:spPr>
              <a:xfrm>
                <a:off x="2743200" y="1936671"/>
                <a:ext cx="1676400" cy="1520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5" name="Google Shape;295;p35"/>
            <p:cNvSpPr/>
            <p:nvPr/>
          </p:nvSpPr>
          <p:spPr>
            <a:xfrm>
              <a:off x="1475234" y="3289074"/>
              <a:ext cx="5320982" cy="21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getche();</a:t>
              </a:r>
              <a:endParaRPr sz="20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505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</a:t>
            </a:r>
            <a:r>
              <a:rPr lang="en-U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(“Enter two alphabets:”);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getche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02" name="Google Shape;302;p36"/>
          <p:cNvSpPr txBox="1"/>
          <p:nvPr/>
        </p:nvSpPr>
        <p:spPr>
          <a:xfrm>
            <a:off x="457200" y="4992469"/>
            <a:ext cx="822960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two alphabets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putch()</a:t>
            </a:r>
            <a:endParaRPr/>
          </a:p>
        </p:txBody>
      </p:sp>
      <p:sp>
        <p:nvSpPr>
          <p:cNvPr id="308" name="Google Shape;308;p3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This function prints any alphanumeric character taken by the standard input device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Example: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09" name="Google Shape;309;p37"/>
          <p:cNvSpPr txBox="1"/>
          <p:nvPr/>
        </p:nvSpPr>
        <p:spPr>
          <a:xfrm>
            <a:off x="457200" y="2362200"/>
            <a:ext cx="8229600" cy="3124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n-US" sz="217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</a:t>
            </a:r>
            <a:r>
              <a:rPr lang="en-US" sz="217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-US" sz="217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n-US" sz="217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17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17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(“Press any key to continue”);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n-US" sz="217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17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-US" sz="217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17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getch</a:t>
            </a:r>
            <a:r>
              <a:rPr lang="en-US" sz="217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n-US" sz="217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17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17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 you pressed:”);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n-US" sz="217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17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putch</a:t>
            </a:r>
            <a:r>
              <a:rPr lang="en-US" sz="217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7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-US" sz="217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n-US" sz="217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457200" y="5638800"/>
            <a:ext cx="82296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Press any key to continue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 pressed : 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gets()</a:t>
            </a:r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b="1"/>
              <a:t>String I/O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This function is used for accepting any string until enter key is pressed (string will be covered later)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pSp>
        <p:nvGrpSpPr>
          <p:cNvPr id="317" name="Google Shape;317;p38"/>
          <p:cNvGrpSpPr/>
          <p:nvPr/>
        </p:nvGrpSpPr>
        <p:grpSpPr>
          <a:xfrm>
            <a:off x="914400" y="3549354"/>
            <a:ext cx="5562600" cy="1479847"/>
            <a:chOff x="914400" y="3011167"/>
            <a:chExt cx="6400800" cy="646437"/>
          </a:xfrm>
        </p:grpSpPr>
        <p:grpSp>
          <p:nvGrpSpPr>
            <p:cNvPr id="318" name="Google Shape;318;p38"/>
            <p:cNvGrpSpPr/>
            <p:nvPr/>
          </p:nvGrpSpPr>
          <p:grpSpPr>
            <a:xfrm>
              <a:off x="914400" y="3011167"/>
              <a:ext cx="6400800" cy="646437"/>
              <a:chOff x="914400" y="2200309"/>
              <a:chExt cx="4876800" cy="4657706"/>
            </a:xfrm>
          </p:grpSpPr>
          <p:sp>
            <p:nvSpPr>
              <p:cNvPr id="319" name="Google Shape;319;p38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8"/>
              <p:cNvSpPr txBox="1"/>
              <p:nvPr/>
            </p:nvSpPr>
            <p:spPr>
              <a:xfrm>
                <a:off x="2743200" y="2200309"/>
                <a:ext cx="1676400" cy="12593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1" name="Google Shape;321;p38"/>
            <p:cNvSpPr/>
            <p:nvPr/>
          </p:nvSpPr>
          <p:spPr>
            <a:xfrm>
              <a:off x="1352811" y="3209785"/>
              <a:ext cx="5561670" cy="309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 str[</a:t>
              </a:r>
              <a:r>
                <a:rPr lang="en-US"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length of string in number</a:t>
              </a: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gets(str);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505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main()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ch[30];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printf(“Enter the string:”);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gets(ch);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printf(“Entered string: %s”, ch);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the string: Use of data!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Entered string: Use of data!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Standard I/O Functions</a:t>
            </a:r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There are many library functions available for standard I/O.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These functions are divided into two categories: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–</a:t>
            </a:r>
            <a:r>
              <a:rPr lang="en-US" b="1"/>
              <a:t>Unformatted functions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–</a:t>
            </a:r>
            <a:r>
              <a:rPr lang="en-US" b="1"/>
              <a:t>Formatted functions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puts()</a:t>
            </a:r>
            <a:endParaRPr/>
          </a:p>
        </p:txBody>
      </p:sp>
      <p:sp>
        <p:nvSpPr>
          <p:cNvPr id="334" name="Google Shape;334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This function prints the string or character array. It is opposite to gets()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pSp>
        <p:nvGrpSpPr>
          <p:cNvPr id="335" name="Google Shape;335;p40"/>
          <p:cNvGrpSpPr/>
          <p:nvPr/>
        </p:nvGrpSpPr>
        <p:grpSpPr>
          <a:xfrm>
            <a:off x="914400" y="3079732"/>
            <a:ext cx="5562600" cy="1721124"/>
            <a:chOff x="914400" y="3023062"/>
            <a:chExt cx="6400800" cy="634542"/>
          </a:xfrm>
        </p:grpSpPr>
        <p:grpSp>
          <p:nvGrpSpPr>
            <p:cNvPr id="336" name="Google Shape;336;p40"/>
            <p:cNvGrpSpPr/>
            <p:nvPr/>
          </p:nvGrpSpPr>
          <p:grpSpPr>
            <a:xfrm>
              <a:off x="914400" y="3023062"/>
              <a:ext cx="6400800" cy="634542"/>
              <a:chOff x="914400" y="2286017"/>
              <a:chExt cx="4876800" cy="4571998"/>
            </a:xfrm>
          </p:grpSpPr>
          <p:sp>
            <p:nvSpPr>
              <p:cNvPr id="337" name="Google Shape;337;p40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0"/>
              <p:cNvSpPr txBox="1"/>
              <p:nvPr/>
            </p:nvSpPr>
            <p:spPr>
              <a:xfrm>
                <a:off x="2743200" y="2404142"/>
                <a:ext cx="1676400" cy="1062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9" name="Google Shape;339;p40"/>
            <p:cNvSpPr/>
            <p:nvPr/>
          </p:nvSpPr>
          <p:spPr>
            <a:xfrm>
              <a:off x="1490484" y="3209786"/>
              <a:ext cx="5561670" cy="374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 str[</a:t>
              </a:r>
              <a:r>
                <a:rPr lang="en-US"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length of string in number</a:t>
              </a: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gets(str);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puts(str);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505200"/>
          </a:xfrm>
          <a:prstGeom prst="rect">
            <a:avLst/>
          </a:prstGeom>
          <a:gradFill>
            <a:gsLst>
              <a:gs pos="0">
                <a:srgbClr val="8EB5FF"/>
              </a:gs>
              <a:gs pos="35000">
                <a:srgbClr val="B1C9FF"/>
              </a:gs>
              <a:gs pos="100000">
                <a:srgbClr val="E0EBFF"/>
              </a:gs>
            </a:gsLst>
            <a:lin ang="16200000" scaled="0"/>
          </a:gradFill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main()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ch[30];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printf(“Enter the string:”);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gets(ch);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puts(“Entered string:”);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puts(ch);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346" name="Google Shape;346;p41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the string: puts is in 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Entered string: puts is in 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959"/>
              <a:t>Q1</a:t>
            </a:r>
            <a:endParaRPr sz="3959"/>
          </a:p>
        </p:txBody>
      </p:sp>
      <p:sp>
        <p:nvSpPr>
          <p:cNvPr id="352" name="Google Shape;352;p5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#include&lt;</a:t>
            </a:r>
            <a:r>
              <a:rPr lang="en-US" sz="2720" dirty="0" err="1"/>
              <a:t>stdio.h</a:t>
            </a:r>
            <a:r>
              <a:rPr lang="en-US" sz="2720" dirty="0"/>
              <a:t>&gt;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 err="1"/>
              <a:t>int</a:t>
            </a:r>
            <a:r>
              <a:rPr lang="en-US" sz="2720" dirty="0"/>
              <a:t> main()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{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float x=12.6784;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 err="1"/>
              <a:t>printf</a:t>
            </a:r>
            <a:r>
              <a:rPr lang="en-US" sz="2720" dirty="0"/>
              <a:t>("%.3f",x);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return 0;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}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72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A. 12.678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B. 12.6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C. 12.679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D. 12.0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72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>
            <a:spLocks noGrp="1"/>
          </p:cNvSpPr>
          <p:nvPr>
            <p:ph type="title"/>
          </p:nvPr>
        </p:nvSpPr>
        <p:spPr>
          <a:xfrm>
            <a:off x="294968" y="-197310"/>
            <a:ext cx="8229600" cy="75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959"/>
              <a:t>Q2</a:t>
            </a:r>
            <a:endParaRPr sz="3959"/>
          </a:p>
        </p:txBody>
      </p:sp>
      <p:sp>
        <p:nvSpPr>
          <p:cNvPr id="358" name="Google Shape;358;p57"/>
          <p:cNvSpPr txBox="1">
            <a:spLocks noGrp="1"/>
          </p:cNvSpPr>
          <p:nvPr>
            <p:ph type="body" idx="1"/>
          </p:nvPr>
        </p:nvSpPr>
        <p:spPr>
          <a:xfrm>
            <a:off x="457200" y="560440"/>
            <a:ext cx="8229600" cy="556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#include&lt;</a:t>
            </a:r>
            <a:r>
              <a:rPr lang="en-US" sz="2720" dirty="0" err="1"/>
              <a:t>stdio.h</a:t>
            </a:r>
            <a:r>
              <a:rPr lang="en-US" sz="2720" dirty="0"/>
              <a:t>&gt;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#include&lt;</a:t>
            </a:r>
            <a:r>
              <a:rPr lang="en-US" sz="2720" dirty="0" err="1"/>
              <a:t>math.h</a:t>
            </a:r>
            <a:r>
              <a:rPr lang="en-US" sz="2720" dirty="0"/>
              <a:t>&gt;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 err="1"/>
              <a:t>int</a:t>
            </a:r>
            <a:r>
              <a:rPr lang="en-US" sz="2720" dirty="0"/>
              <a:t> main()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{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double x=3.456;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 err="1"/>
              <a:t>printf</a:t>
            </a:r>
            <a:r>
              <a:rPr lang="en-US" sz="2720" dirty="0"/>
              <a:t>("%</a:t>
            </a:r>
            <a:r>
              <a:rPr lang="en-US" sz="2720" dirty="0" err="1"/>
              <a:t>lf",floor</a:t>
            </a:r>
            <a:r>
              <a:rPr lang="en-US" sz="2720" dirty="0"/>
              <a:t>(x));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return 0;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}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72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A. 3.460000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B. 3.000000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C. 4.000000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D. 3.500000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72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72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72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>
            <a:spLocks noGrp="1"/>
          </p:cNvSpPr>
          <p:nvPr>
            <p:ph type="title"/>
          </p:nvPr>
        </p:nvSpPr>
        <p:spPr>
          <a:xfrm>
            <a:off x="457200" y="-3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Q3</a:t>
            </a:r>
            <a:endParaRPr/>
          </a:p>
        </p:txBody>
      </p:sp>
      <p:sp>
        <p:nvSpPr>
          <p:cNvPr id="364" name="Google Shape;364;p58"/>
          <p:cNvSpPr txBox="1">
            <a:spLocks noGrp="1"/>
          </p:cNvSpPr>
          <p:nvPr>
            <p:ph type="body" idx="1"/>
          </p:nvPr>
        </p:nvSpPr>
        <p:spPr>
          <a:xfrm>
            <a:off x="457200" y="753961"/>
            <a:ext cx="8229600" cy="537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#include&lt;</a:t>
            </a:r>
            <a:r>
              <a:rPr lang="en-US" sz="2720" dirty="0" err="1"/>
              <a:t>stdio.h</a:t>
            </a:r>
            <a:r>
              <a:rPr lang="en-US" sz="2720" dirty="0"/>
              <a:t>&gt;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#include&lt;</a:t>
            </a:r>
            <a:r>
              <a:rPr lang="en-US" sz="2720" dirty="0" err="1"/>
              <a:t>math.h</a:t>
            </a:r>
            <a:r>
              <a:rPr lang="en-US" sz="2720" dirty="0"/>
              <a:t>&gt;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 err="1"/>
              <a:t>int</a:t>
            </a:r>
            <a:r>
              <a:rPr lang="en-US" sz="2720" dirty="0"/>
              <a:t> main()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{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double x=3.001;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 err="1"/>
              <a:t>printf</a:t>
            </a:r>
            <a:r>
              <a:rPr lang="en-US" sz="2720" dirty="0"/>
              <a:t>("%</a:t>
            </a:r>
            <a:r>
              <a:rPr lang="en-US" sz="2720" dirty="0" err="1"/>
              <a:t>lf",ceil</a:t>
            </a:r>
            <a:r>
              <a:rPr lang="en-US" sz="2720" dirty="0"/>
              <a:t>(x));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return 0;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}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72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A. 3.010000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B. 3.000000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C. 4.000000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720" dirty="0"/>
              <a:t>D. 3.500000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72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Q4</a:t>
            </a:r>
            <a:endParaRPr/>
          </a:p>
        </p:txBody>
      </p:sp>
      <p:sp>
        <p:nvSpPr>
          <p:cNvPr id="370" name="Google Shape;370;p59"/>
          <p:cNvSpPr txBox="1">
            <a:spLocks noGrp="1"/>
          </p:cNvSpPr>
          <p:nvPr>
            <p:ph type="body" idx="1"/>
          </p:nvPr>
        </p:nvSpPr>
        <p:spPr>
          <a:xfrm>
            <a:off x="457200" y="1253614"/>
            <a:ext cx="8229600" cy="487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#include&lt;</a:t>
            </a:r>
            <a:r>
              <a:rPr lang="en-US" sz="2240" dirty="0" err="1"/>
              <a:t>stdio.h</a:t>
            </a:r>
            <a:r>
              <a:rPr lang="en-US" sz="2240" dirty="0"/>
              <a:t>&gt;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#include&lt;</a:t>
            </a:r>
            <a:r>
              <a:rPr lang="en-US" sz="2240" dirty="0" err="1"/>
              <a:t>math.h</a:t>
            </a:r>
            <a:r>
              <a:rPr lang="en-US" sz="2240" dirty="0"/>
              <a:t>&gt;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 err="1"/>
              <a:t>int</a:t>
            </a:r>
            <a:r>
              <a:rPr lang="en-US" sz="2240" dirty="0"/>
              <a:t> main()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{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double x=10.0,y=7.0;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 err="1"/>
              <a:t>printf</a:t>
            </a:r>
            <a:r>
              <a:rPr lang="en-US" sz="2240" dirty="0"/>
              <a:t>("%</a:t>
            </a:r>
            <a:r>
              <a:rPr lang="en-US" sz="2240" dirty="0" err="1"/>
              <a:t>lf",fmod</a:t>
            </a:r>
            <a:r>
              <a:rPr lang="en-US" sz="2240" dirty="0"/>
              <a:t>(</a:t>
            </a:r>
            <a:r>
              <a:rPr lang="en-US" sz="2240" dirty="0" err="1"/>
              <a:t>x,y</a:t>
            </a:r>
            <a:r>
              <a:rPr lang="en-US" sz="2240" dirty="0"/>
              <a:t>));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return 0;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}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24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A. 1.000000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B. 3.000000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C. 1.428571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D. Error</a:t>
            </a:r>
            <a:endParaRPr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24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24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24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>
            <a:spLocks noGrp="1"/>
          </p:cNvSpPr>
          <p:nvPr>
            <p:ph type="title"/>
          </p:nvPr>
        </p:nvSpPr>
        <p:spPr>
          <a:xfrm>
            <a:off x="457200" y="-418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Q5</a:t>
            </a:r>
            <a:endParaRPr/>
          </a:p>
        </p:txBody>
      </p:sp>
      <p:sp>
        <p:nvSpPr>
          <p:cNvPr id="376" name="Google Shape;376;p60"/>
          <p:cNvSpPr txBox="1">
            <a:spLocks noGrp="1"/>
          </p:cNvSpPr>
          <p:nvPr>
            <p:ph type="body" idx="1"/>
          </p:nvPr>
        </p:nvSpPr>
        <p:spPr>
          <a:xfrm>
            <a:off x="457200" y="724464"/>
            <a:ext cx="8229600" cy="5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#include&lt;</a:t>
            </a:r>
            <a:r>
              <a:rPr lang="en-US" sz="2240" dirty="0" err="1"/>
              <a:t>stdio.h</a:t>
            </a:r>
            <a:r>
              <a:rPr lang="en-US" sz="2240" dirty="0"/>
              <a:t>&gt;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#include&lt;</a:t>
            </a:r>
            <a:r>
              <a:rPr lang="en-US" sz="2240" dirty="0" err="1"/>
              <a:t>math.h</a:t>
            </a:r>
            <a:r>
              <a:rPr lang="en-US" sz="2240" dirty="0"/>
              <a:t>&gt;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 err="1"/>
              <a:t>int</a:t>
            </a:r>
            <a:r>
              <a:rPr lang="en-US" sz="2240" dirty="0"/>
              <a:t> main()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{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 err="1"/>
              <a:t>int</a:t>
            </a:r>
            <a:r>
              <a:rPr lang="en-US" sz="2240" dirty="0"/>
              <a:t> x;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x=</a:t>
            </a:r>
            <a:r>
              <a:rPr lang="en-US" sz="2240" dirty="0" err="1"/>
              <a:t>printf</a:t>
            </a:r>
            <a:r>
              <a:rPr lang="en-US" sz="2240" dirty="0"/>
              <a:t>("ABC");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 err="1"/>
              <a:t>printf</a:t>
            </a:r>
            <a:r>
              <a:rPr lang="en-US" sz="2240" dirty="0"/>
              <a:t>(" %</a:t>
            </a:r>
            <a:r>
              <a:rPr lang="en-US" sz="2240" dirty="0" err="1"/>
              <a:t>d",x</a:t>
            </a:r>
            <a:r>
              <a:rPr lang="en-US" sz="2240" dirty="0"/>
              <a:t>);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return 0;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}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240"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A. ABC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B. ABC 1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C. 3 ABC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40" dirty="0"/>
              <a:t>D. ABC 3</a:t>
            </a:r>
            <a:endParaRPr/>
          </a:p>
          <a:p>
            <a:pPr marL="2540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24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240"/>
          </a:p>
          <a:p>
            <a:pPr marL="45720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sz="224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Q6</a:t>
            </a:r>
            <a:endParaRPr/>
          </a:p>
        </p:txBody>
      </p:sp>
      <p:sp>
        <p:nvSpPr>
          <p:cNvPr id="382" name="Google Shape;382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Which of the following is a non-standard input  unformatted function in C?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printf()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getch()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getchar()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scanf()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Q7</a:t>
            </a:r>
            <a:endParaRPr/>
          </a:p>
        </p:txBody>
      </p:sp>
      <p:sp>
        <p:nvSpPr>
          <p:cNvPr id="388" name="Google Shape;388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Which of the following unformatted function waits for the user to press the enter key, after the character input is provided?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putch()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getch()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getchar()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getche()</a:t>
            </a:r>
            <a:endParaRPr/>
          </a:p>
          <a:p>
            <a:pPr marL="53975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conversion</a:t>
            </a:r>
            <a:endParaRPr/>
          </a:p>
        </p:txBody>
      </p:sp>
      <p:sp>
        <p:nvSpPr>
          <p:cNvPr id="394" name="Google Shape;394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Conversion from one type to another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It can happen in two ways: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AutoNum type="arabicParenR"/>
            </a:pPr>
            <a:r>
              <a:rPr lang="en-US"/>
              <a:t>Implicit type conversion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AutoNum type="arabicParenR"/>
            </a:pPr>
            <a:r>
              <a:rPr lang="en-US"/>
              <a:t>Explicit type conversion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Formatted Functions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With Formatted functions, input and output is formatted as per our requirement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US" sz="2590"/>
              <a:t>For example, if </a:t>
            </a:r>
            <a:r>
              <a:rPr lang="en-US" sz="2590" i="1"/>
              <a:t>different values are to be displayed</a:t>
            </a:r>
            <a:r>
              <a:rPr lang="en-US" sz="2590"/>
              <a:t>, how much field width i.e., how many columns on screen, is to be used, and how much space between two values is to be given. If a value to be displayed is of real type, then how  many decimal places to output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Formatted functions are: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US" sz="2590"/>
              <a:t>printf()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en-US" sz="2590"/>
              <a:t>scanf() </a:t>
            </a:r>
            <a:endParaRPr sz="259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Implicit type conversion(or automatic type conversion)</a:t>
            </a:r>
            <a:endParaRPr sz="2800"/>
          </a:p>
        </p:txBody>
      </p:sp>
      <p:sp>
        <p:nvSpPr>
          <p:cNvPr id="400" name="Google Shape;400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Char char="•"/>
            </a:pPr>
            <a:r>
              <a:rPr lang="en-US" sz="2480"/>
              <a:t>Done by the compiler on its own, without any external trigger from the user.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Char char="•"/>
            </a:pPr>
            <a:r>
              <a:rPr lang="en-US" sz="2480"/>
              <a:t>Generally takes place when in an expression more than one data type is present. In such condition type conversion (type promotion) takes place to avoid lose of data.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Char char="•"/>
            </a:pPr>
            <a:r>
              <a:rPr lang="en-US" sz="2480"/>
              <a:t>All the data types of the variables are upgraded to the data type of the variable with largest data type.  </a:t>
            </a:r>
            <a:endParaRPr sz="2480"/>
          </a:p>
          <a:p>
            <a:pPr marL="34290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Char char="•"/>
            </a:pPr>
            <a:r>
              <a:rPr lang="en-US" sz="2480"/>
              <a:t> char -&gt; short int -&gt; int -&gt; unsigned int -&gt; long -&gt; unsigned -&gt; long long -&gt; float -&gt; double -&gt; long double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Char char="•"/>
            </a:pPr>
            <a:r>
              <a:rPr lang="en-US" sz="2480"/>
              <a:t>It is possible for implicit conversions to lose information, signs can be lost (when signed is implicitly converted to unsigned), and overflow can occur (when long long is implicitly converted to float).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implicit conversion</a:t>
            </a:r>
            <a:endParaRPr/>
          </a:p>
        </p:txBody>
      </p:sp>
      <p:sp>
        <p:nvSpPr>
          <p:cNvPr id="406" name="Google Shape;406;p4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// An example of implicit conversion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#include&lt;stdio.h&gt;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int main()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{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int x = 10; // integer x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char y = 'a'; // character c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5"/>
              <a:buNone/>
            </a:pPr>
            <a:endParaRPr sz="1804"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// y implicitly converted to int. ASCII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// value of 'a' is 97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x = x + y;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// x is implicitly converted to float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float z = x + 1.0;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5"/>
              <a:buNone/>
            </a:pPr>
            <a:endParaRPr sz="1804"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printf("x = %d, z = %f", x, z);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	return 0;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61"/>
              </a:spcBef>
              <a:spcAft>
                <a:spcPts val="0"/>
              </a:spcAft>
              <a:buClr>
                <a:schemeClr val="accent1"/>
              </a:buClr>
              <a:buSzPts val="1804"/>
              <a:buNone/>
            </a:pPr>
            <a:r>
              <a:rPr lang="en-US" sz="1804"/>
              <a:t>}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US" sz="1520"/>
              <a:t>Output: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US" sz="1520"/>
              <a:t>x = 107, z = 108.000000</a:t>
            </a:r>
            <a:endParaRPr sz="1520"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Explicit type conversion</a:t>
            </a:r>
            <a:endParaRPr/>
          </a:p>
        </p:txBody>
      </p:sp>
      <p:sp>
        <p:nvSpPr>
          <p:cNvPr id="412" name="Google Shape;412;p4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65"/>
              <a:buChar char="•"/>
            </a:pPr>
            <a:r>
              <a:rPr lang="en-US" sz="1665"/>
              <a:t>This process is also called type casting and it is user defined. Here the user can type cast the result to make it of a particular data type.</a:t>
            </a:r>
            <a:endParaRPr sz="1665"/>
          </a:p>
          <a:p>
            <a:pPr marL="342900" lvl="0" indent="-34290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Char char="•"/>
            </a:pPr>
            <a:r>
              <a:rPr lang="en-US" sz="1665"/>
              <a:t>The syntax in C: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(type) expression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Char char="•"/>
            </a:pPr>
            <a:r>
              <a:rPr lang="en-US" sz="1665"/>
              <a:t>Type indicated the data type to which the final result is converted.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// C program to demonstrate explicit type casting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#include&lt;stdio.h&gt;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int main()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{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	double x = 1.2;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endParaRPr sz="1665"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	// Explicit conversion from double to int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	int sum = (int)x + 1;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endParaRPr sz="1665"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	printf("sum = %d", sum);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endParaRPr sz="1665"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	return 0;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}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Output: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ts val="1665"/>
              <a:buNone/>
            </a:pPr>
            <a:r>
              <a:rPr lang="en-US" sz="1665"/>
              <a:t>sum=2</a:t>
            </a:r>
            <a:endParaRPr sz="1665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modifiers</a:t>
            </a:r>
            <a:endParaRPr/>
          </a:p>
        </p:txBody>
      </p:sp>
      <p:sp>
        <p:nvSpPr>
          <p:cNvPr id="418" name="Google Shape;418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Modifiers are prefixed with basic data types to modify (either increase or decrease) the amount of storage space allocated to a variable.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/>
              <a:t>short, long, signed and unsigned are the type modifiers in C</a:t>
            </a:r>
            <a:endParaRPr sz="2960"/>
          </a:p>
          <a:p>
            <a:pPr marL="342900" lvl="0" indent="-15494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modifiers</a:t>
            </a:r>
            <a:endParaRPr/>
          </a:p>
        </p:txBody>
      </p:sp>
      <p:pic>
        <p:nvPicPr>
          <p:cNvPr id="424" name="Google Shape;424;p4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417638"/>
            <a:ext cx="7924800" cy="505936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7"/>
          <p:cNvSpPr txBox="1"/>
          <p:nvPr/>
        </p:nvSpPr>
        <p:spPr>
          <a:xfrm>
            <a:off x="5188950" y="1702100"/>
            <a:ext cx="165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7"/>
          <p:cNvSpPr txBox="1"/>
          <p:nvPr/>
        </p:nvSpPr>
        <p:spPr>
          <a:xfrm>
            <a:off x="5337675" y="1949975"/>
            <a:ext cx="280800" cy="23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Unformatted functions</a:t>
            </a: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body" idx="1"/>
          </p:nvPr>
        </p:nvSpPr>
        <p:spPr>
          <a:xfrm>
            <a:off x="457200" y="1570037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The unformatted functions work only with character data type.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They do not require format conversion symbol for formatting of data types because they work only with character data type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Unformatted functions are: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US" sz="2400"/>
              <a:t>getchar() and putchar()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US" sz="2400"/>
              <a:t>getch() and putch()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US" sz="2400"/>
              <a:t>gets() and puts()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Formatted output with printf function</a:t>
            </a:r>
            <a:endParaRPr sz="3959"/>
          </a:p>
        </p:txBody>
      </p:sp>
      <p:sp>
        <p:nvSpPr>
          <p:cNvPr id="86" name="Google Shape;86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US" sz="2220" b="1"/>
              <a:t>The printf() function: (Formatted output)</a:t>
            </a:r>
            <a:endParaRPr/>
          </a:p>
          <a:p>
            <a:pPr marL="400050" lvl="1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US" sz="2220"/>
              <a:t>printf() is an output function that takes text and  values from within the program and sends it out onto the screen.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US" sz="2220"/>
              <a:t>	In general terms, the printf function is written as:</a:t>
            </a:r>
            <a:endParaRPr/>
          </a:p>
          <a:p>
            <a:pPr marL="342900" lvl="0" indent="-20193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endParaRPr sz="2220"/>
          </a:p>
          <a:p>
            <a:pPr marL="342900" lvl="0" indent="-20193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endParaRPr sz="2220"/>
          </a:p>
          <a:p>
            <a:pPr marL="342900" lvl="0" indent="-34290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US" sz="2220"/>
              <a:t>The format-control-string can contain: </a:t>
            </a:r>
            <a:endParaRPr sz="2220"/>
          </a:p>
          <a:p>
            <a:pPr marL="742950" lvl="1" indent="-28575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220"/>
              <a:buChar char="–"/>
            </a:pPr>
            <a:r>
              <a:rPr lang="en-US" sz="2220">
                <a:solidFill>
                  <a:srgbClr val="FF0000"/>
                </a:solidFill>
              </a:rPr>
              <a:t>Characters</a:t>
            </a:r>
            <a:r>
              <a:rPr lang="en-US" sz="2220"/>
              <a:t> that are simply printed as they are 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220"/>
              <a:buChar char="–"/>
            </a:pPr>
            <a:r>
              <a:rPr lang="en-US" sz="2220">
                <a:solidFill>
                  <a:srgbClr val="FF0000"/>
                </a:solidFill>
              </a:rPr>
              <a:t>Conversion specifications </a:t>
            </a:r>
            <a:r>
              <a:rPr lang="en-US" sz="2220"/>
              <a:t>that begin with a % sign 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220"/>
              <a:buChar char="–"/>
            </a:pPr>
            <a:r>
              <a:rPr lang="en-US" sz="2220">
                <a:solidFill>
                  <a:srgbClr val="FF0000"/>
                </a:solidFill>
              </a:rPr>
              <a:t>Escape sequences </a:t>
            </a:r>
            <a:r>
              <a:rPr lang="en-US" sz="2220"/>
              <a:t>that begin with a \ sign 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Noto Sans Symbols"/>
              <a:buChar char="✔"/>
            </a:pPr>
            <a:r>
              <a:rPr lang="en-US" sz="2220"/>
              <a:t>The arguments can be written as constants, single variable or array names, or more complex expressions. </a:t>
            </a:r>
            <a:endParaRPr/>
          </a:p>
          <a:p>
            <a:pPr marL="400050" lvl="1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endParaRPr sz="2220"/>
          </a:p>
        </p:txBody>
      </p:sp>
      <p:grpSp>
        <p:nvGrpSpPr>
          <p:cNvPr id="87" name="Google Shape;87;p7"/>
          <p:cNvGrpSpPr/>
          <p:nvPr/>
        </p:nvGrpSpPr>
        <p:grpSpPr>
          <a:xfrm>
            <a:off x="914400" y="2920541"/>
            <a:ext cx="6454125" cy="737059"/>
            <a:chOff x="914400" y="2920541"/>
            <a:chExt cx="6454125" cy="737059"/>
          </a:xfrm>
        </p:grpSpPr>
        <p:grpSp>
          <p:nvGrpSpPr>
            <p:cNvPr id="88" name="Google Shape;88;p7"/>
            <p:cNvGrpSpPr/>
            <p:nvPr/>
          </p:nvGrpSpPr>
          <p:grpSpPr>
            <a:xfrm>
              <a:off x="914400" y="2920541"/>
              <a:ext cx="6400800" cy="737059"/>
              <a:chOff x="914400" y="1547338"/>
              <a:chExt cx="4876800" cy="5310662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914400" y="2286002"/>
                <a:ext cx="4876800" cy="4571998"/>
              </a:xfrm>
              <a:prstGeom prst="verticalScroll">
                <a:avLst>
                  <a:gd name="adj" fmla="val 25000"/>
                </a:avLst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7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" name="Google Shape;91;p7"/>
            <p:cNvSpPr/>
            <p:nvPr/>
          </p:nvSpPr>
          <p:spPr>
            <a:xfrm>
              <a:off x="1066800" y="3200400"/>
              <a:ext cx="6301725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printf(“format-control-string”, arg1,arg2,……….,argN);</a:t>
              </a:r>
              <a:endParaRPr sz="1500" b="0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printf(“Area of circle is %f units \n”, area);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/>
              <a:t>In this :-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“Area of circle is %f units \n”-	</a:t>
            </a:r>
            <a:r>
              <a:rPr lang="en-US" sz="2800"/>
              <a:t>is a control string.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area	-	</a:t>
            </a:r>
            <a:r>
              <a:rPr lang="en-US" sz="2800"/>
              <a:t>is a variable whose value will be printed.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%f-	</a:t>
            </a:r>
            <a:r>
              <a:rPr lang="en-US" sz="2800"/>
              <a:t>is the conversion specifier indicating the type of corresponding value to be printed.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Printing Integers </a:t>
            </a: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Integer values can be 0, 890, -328.</a:t>
            </a:r>
            <a:endParaRPr/>
          </a:p>
        </p:txBody>
      </p:sp>
      <p:graphicFrame>
        <p:nvGraphicFramePr>
          <p:cNvPr id="104" name="Google Shape;104;p9"/>
          <p:cNvGraphicFramePr/>
          <p:nvPr/>
        </p:nvGraphicFramePr>
        <p:xfrm>
          <a:off x="609600" y="2362200"/>
          <a:ext cx="7924800" cy="3581350"/>
        </p:xfrm>
        <a:graphic>
          <a:graphicData uri="http://schemas.openxmlformats.org/drawingml/2006/table">
            <a:tbl>
              <a:tblPr firstRow="1" bandRow="1">
                <a:noFill/>
                <a:tableStyleId>{E85C9370-294B-4513-B5A6-34C613910153}</a:tableStyleId>
              </a:tblPr>
              <a:tblGrid>
                <a:gridCol w="1371600"/>
                <a:gridCol w="3911600"/>
                <a:gridCol w="2641600"/>
              </a:tblGrid>
              <a:tr h="85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Conversion Specifier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Description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/>
                        <a:t>Example</a:t>
                      </a:r>
                      <a:endParaRPr sz="2000" b="1" u="none" strike="noStrike" cap="none"/>
                    </a:p>
                  </a:txBody>
                  <a:tcPr marL="91450" marR="91450" marT="45725" marB="45725"/>
                </a:tc>
              </a:tr>
              <a:tr h="49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as a signed decimal integer.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printf(“%d”, -890);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49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as a signed decimal integer.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printf(“%i”, -890);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49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Display as an unsigned decimal integer.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printf(“%u”, 890);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1227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 or 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Used before any integer conversion specifier to indicate that a short or long integer is displayed, respectively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printf(“%hd”, 890);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printf(“%ld”, 800000000L)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2492</Words>
  <PresentationFormat>On-screen Show (4:3)</PresentationFormat>
  <Paragraphs>605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 New</vt:lpstr>
      <vt:lpstr>Noto Sans Symbols</vt:lpstr>
      <vt:lpstr>Arial Black</vt:lpstr>
      <vt:lpstr>Arial Rounded</vt:lpstr>
      <vt:lpstr>Questrial</vt:lpstr>
      <vt:lpstr>Lpu theme final with copyright</vt:lpstr>
      <vt:lpstr>CSE101-Lec#8 and 9</vt:lpstr>
      <vt:lpstr>Outline</vt:lpstr>
      <vt:lpstr>Introduction </vt:lpstr>
      <vt:lpstr>Standard I/O Functions</vt:lpstr>
      <vt:lpstr>Formatted Functions</vt:lpstr>
      <vt:lpstr>Unformatted functions</vt:lpstr>
      <vt:lpstr>Formatted output with printf function</vt:lpstr>
      <vt:lpstr>Example</vt:lpstr>
      <vt:lpstr>Printing Integers </vt:lpstr>
      <vt:lpstr>Slide 10</vt:lpstr>
      <vt:lpstr>Printing Floating-Point number</vt:lpstr>
      <vt:lpstr>Slide 12</vt:lpstr>
      <vt:lpstr>Printing Strings and Characters</vt:lpstr>
      <vt:lpstr>Slide 14</vt:lpstr>
      <vt:lpstr>Other Conversion Specifier</vt:lpstr>
      <vt:lpstr>Slide 16</vt:lpstr>
      <vt:lpstr>How?</vt:lpstr>
      <vt:lpstr>Printing with Field widths</vt:lpstr>
      <vt:lpstr>Slide 19</vt:lpstr>
      <vt:lpstr>How?</vt:lpstr>
      <vt:lpstr>Printing with Precision</vt:lpstr>
      <vt:lpstr>Slide 22</vt:lpstr>
      <vt:lpstr>How?</vt:lpstr>
      <vt:lpstr>Printing literals and escape sequences</vt:lpstr>
      <vt:lpstr>Formatted Functions</vt:lpstr>
      <vt:lpstr>Example:</vt:lpstr>
      <vt:lpstr>Reading data</vt:lpstr>
      <vt:lpstr>Slide 28</vt:lpstr>
      <vt:lpstr>Outline </vt:lpstr>
      <vt:lpstr>Unformatted Functions</vt:lpstr>
      <vt:lpstr>getchar()</vt:lpstr>
      <vt:lpstr>Slide 32</vt:lpstr>
      <vt:lpstr>putchar()</vt:lpstr>
      <vt:lpstr>Slide 34</vt:lpstr>
      <vt:lpstr>getch() &amp; getche()</vt:lpstr>
      <vt:lpstr>Slide 36</vt:lpstr>
      <vt:lpstr>putch()</vt:lpstr>
      <vt:lpstr>gets()</vt:lpstr>
      <vt:lpstr>Slide 39</vt:lpstr>
      <vt:lpstr>puts()</vt:lpstr>
      <vt:lpstr>Slide 41</vt:lpstr>
      <vt:lpstr>Q1</vt:lpstr>
      <vt:lpstr>Q2</vt:lpstr>
      <vt:lpstr>Q3</vt:lpstr>
      <vt:lpstr>Q4</vt:lpstr>
      <vt:lpstr>Q5</vt:lpstr>
      <vt:lpstr>Q6</vt:lpstr>
      <vt:lpstr>Q7</vt:lpstr>
      <vt:lpstr>Type conversion</vt:lpstr>
      <vt:lpstr>Implicit type conversion(or automatic type conversion)</vt:lpstr>
      <vt:lpstr>Example of implicit conversion</vt:lpstr>
      <vt:lpstr>Explicit type conversion</vt:lpstr>
      <vt:lpstr>Type modifiers</vt:lpstr>
      <vt:lpstr>Type modifiers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CSE101-Lec#8 and 9</dc:title>
  <dc:creator>Aman</dc:creator>
  <cp:lastModifiedBy>ADMIN</cp:lastModifiedBy>
  <cp:revision>6</cp:revision>
  <dcterms:created xsi:type="dcterms:W3CDTF">2014-05-14T10:59:24Z</dcterms:created>
  <dcterms:modified xsi:type="dcterms:W3CDTF">2023-02-19T12:54:17Z</dcterms:modified>
</cp:coreProperties>
</file>