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7" r:id="rId31"/>
    <p:sldId id="286" r:id="rId32"/>
    <p:sldId id="289" r:id="rId33"/>
    <p:sldId id="285" r:id="rId34"/>
    <p:sldId id="290" r:id="rId35"/>
    <p:sldId id="288" r:id="rId36"/>
  </p:sldIdLst>
  <p:sldSz cx="9144000" cy="6858000" type="screen4x3"/>
  <p:notesSz cx="6858000" cy="9144000"/>
  <p:embeddedFontLst>
    <p:embeddedFont>
      <p:font typeface="Calibri" pitchFamily="34" charset="0"/>
      <p:regular r:id="rId38"/>
      <p:bold r:id="rId39"/>
      <p:italic r:id="rId40"/>
      <p:boldItalic r:id="rId41"/>
    </p:embeddedFont>
    <p:embeddedFont>
      <p:font typeface="Arial Black" pitchFamily="34" charset="0"/>
      <p:bold r:id="rId42"/>
    </p:embeddedFont>
    <p:embeddedFont>
      <p:font typeface="Questrial"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jjCadKWAt0gXzEVlSU6nEVk748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697934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800"/>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extLst>
      <p:ext uri="{BB962C8B-B14F-4D97-AF65-F5344CB8AC3E}">
        <p14:creationId xmlns="" xmlns:p14="http://schemas.microsoft.com/office/powerpoint/2010/main" val="158179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153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32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7833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9746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8801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1096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750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1162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3983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395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3625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00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31921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4665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630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951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8878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4299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27</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28</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29</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65706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30</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31</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32</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33</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34</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35</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4617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341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0770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1469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47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26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24" name="Google Shape;24;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25" name="Google Shape;25;p30"/>
          <p:cNvSpPr txBox="1"/>
          <p:nvPr/>
        </p:nvSpPr>
        <p:spPr>
          <a:xfrm>
            <a:off x="4572000" y="5562600"/>
            <a:ext cx="457200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SME (CSE) LPU</a:t>
            </a:r>
            <a:endParaRPr sz="2000" b="1">
              <a:solidFill>
                <a:srgbClr val="002060"/>
              </a:solidFill>
              <a:latin typeface="Arial Rounded"/>
              <a:ea typeface="Arial Rounded"/>
              <a:cs typeface="Arial Rounded"/>
              <a:sym typeface="Arial Rounded"/>
            </a:endParaRPr>
          </a:p>
        </p:txBody>
      </p:sp>
      <p:cxnSp>
        <p:nvCxnSpPr>
          <p:cNvPr id="26" name="Google Shape;26;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pic>
        <p:nvPicPr>
          <p:cNvPr id="27" name="Google Shape;27;p30"/>
          <p:cNvPicPr preferRelativeResize="0"/>
          <p:nvPr/>
        </p:nvPicPr>
        <p:blipFill rotWithShape="1">
          <a:blip r:embed="rId2">
            <a:alphaModFix/>
          </a:blip>
          <a:srcRect/>
          <a:stretch/>
        </p:blipFill>
        <p:spPr>
          <a:xfrm>
            <a:off x="22244" y="0"/>
            <a:ext cx="9124950" cy="942975"/>
          </a:xfrm>
          <a:prstGeom prst="rect">
            <a:avLst/>
          </a:prstGeom>
          <a:noFill/>
          <a:ln>
            <a:noFill/>
          </a:ln>
        </p:spPr>
      </p:pic>
      <p:sp>
        <p:nvSpPr>
          <p:cNvPr id="28" name="Google Shape;28;p30"/>
          <p:cNvSpPr txBox="1"/>
          <p:nvPr/>
        </p:nvSpPr>
        <p:spPr>
          <a:xfrm>
            <a:off x="1375935" y="3886200"/>
            <a:ext cx="6400800" cy="1752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C00000"/>
              </a:buClr>
              <a:buSzPts val="3200"/>
              <a:buFont typeface="Arial"/>
              <a:buNone/>
            </a:pPr>
            <a:endParaRPr sz="3200">
              <a:solidFill>
                <a:srgbClr val="C00000"/>
              </a:solidFill>
              <a:latin typeface="Calibri"/>
              <a:ea typeface="Calibri"/>
              <a:cs typeface="Calibri"/>
              <a:sym typeface="Calibri"/>
            </a:endParaRPr>
          </a:p>
        </p:txBody>
      </p:sp>
      <p:cxnSp>
        <p:nvCxnSpPr>
          <p:cNvPr id="29" name="Google Shape;29;p30"/>
          <p:cNvCxnSpPr/>
          <p:nvPr/>
        </p:nvCxnSpPr>
        <p:spPr>
          <a:xfrm>
            <a:off x="1043608" y="3352800"/>
            <a:ext cx="7056784" cy="0"/>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31"/>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32" name="Google Shape;32;p31"/>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3" name="Google Shape;33;p31"/>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34" name="Google Shape;34;p31"/>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8"/>
        <p:cNvGrpSpPr/>
        <p:nvPr/>
      </p:nvGrpSpPr>
      <p:grpSpPr>
        <a:xfrm>
          <a:off x="0" y="0"/>
          <a:ext cx="0" cy="0"/>
          <a:chOff x="0" y="0"/>
          <a:chExt cx="0" cy="0"/>
        </a:xfrm>
      </p:grpSpPr>
      <p:sp>
        <p:nvSpPr>
          <p:cNvPr id="39" name="Google Shape;39;p33"/>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
        <p:nvSpPr>
          <p:cNvPr id="40" name="Google Shape;40;p33"/>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1"/>
        <p:cNvGrpSpPr/>
        <p:nvPr/>
      </p:nvGrpSpPr>
      <p:grpSpPr>
        <a:xfrm>
          <a:off x="0" y="0"/>
          <a:ext cx="0" cy="0"/>
          <a:chOff x="0" y="0"/>
          <a:chExt cx="0" cy="0"/>
        </a:xfrm>
      </p:grpSpPr>
      <p:pic>
        <p:nvPicPr>
          <p:cNvPr id="42" name="Google Shape;42;p34"/>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43" name="Google Shape;43;p34"/>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4" name="Google Shape;44;p34"/>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45" name="Google Shape;45;p34"/>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0">
            <a:alphaModFix/>
          </a:blip>
          <a:srcRect/>
          <a:stretch/>
        </p:blipFill>
        <p:spPr>
          <a:xfrm>
            <a:off x="0" y="0"/>
            <a:ext cx="9124950" cy="942975"/>
          </a:xfrm>
          <a:prstGeom prst="rect">
            <a:avLst/>
          </a:prstGeom>
          <a:noFill/>
          <a:ln>
            <a:noFill/>
          </a:ln>
        </p:spPr>
      </p:pic>
      <p:sp>
        <p:nvSpPr>
          <p:cNvPr id="11" name="Google Shape;1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1200"/>
              <a:buFont typeface="Arial"/>
              <a:buNone/>
            </a:pPr>
            <a:endParaRPr sz="12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595" y="10459"/>
            <a:ext cx="9139237" cy="944452"/>
          </a:xfrm>
          <a:prstGeom prst="rect">
            <a:avLst/>
          </a:prstGeom>
          <a:noFill/>
          <a:ln>
            <a:noFill/>
          </a:ln>
        </p:spPr>
      </p:pic>
      <p:sp>
        <p:nvSpPr>
          <p:cNvPr id="55" name="Google Shape;55;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CSE101-lec#13</a:t>
            </a:r>
            <a:endParaRPr/>
          </a:p>
        </p:txBody>
      </p:sp>
      <p:sp>
        <p:nvSpPr>
          <p:cNvPr id="56" name="Google Shape;56;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Storage Classes and Scope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1524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200" dirty="0"/>
              <a:t>More points in relation to static storage class</a:t>
            </a:r>
            <a:endParaRPr sz="3200" dirty="0"/>
          </a:p>
        </p:txBody>
      </p:sp>
      <p:sp>
        <p:nvSpPr>
          <p:cNvPr id="113" name="Google Shape;11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dirty="0"/>
              <a:t>Static variables have a property of preserving their value even after they are out of their scope! Hence, static variables preserve the value of their last use in their scope. </a:t>
            </a:r>
            <a:endParaRPr sz="2400" dirty="0"/>
          </a:p>
          <a:p>
            <a:pPr marL="342900" lvl="0" indent="-342900" algn="just" rtl="0">
              <a:spcBef>
                <a:spcPts val="480"/>
              </a:spcBef>
              <a:spcAft>
                <a:spcPts val="0"/>
              </a:spcAft>
              <a:buClr>
                <a:schemeClr val="accent1"/>
              </a:buClr>
              <a:buSzPts val="2400"/>
              <a:buChar char="•"/>
            </a:pPr>
            <a:r>
              <a:rPr lang="en-IN" sz="2400" dirty="0"/>
              <a:t>So we can say that they are initialized only once and exist till the termination of the program. Thus, no new memory is allocated because they are not re-declared. </a:t>
            </a:r>
            <a:endParaRPr sz="2400" dirty="0"/>
          </a:p>
          <a:p>
            <a:pPr marL="342900" lvl="0" indent="-342900" algn="just" rtl="0">
              <a:spcBef>
                <a:spcPts val="480"/>
              </a:spcBef>
              <a:spcAft>
                <a:spcPts val="0"/>
              </a:spcAft>
              <a:buClr>
                <a:schemeClr val="accent1"/>
              </a:buClr>
              <a:buSzPts val="2400"/>
              <a:buChar char="•"/>
            </a:pPr>
            <a:r>
              <a:rPr lang="en-IN" sz="2400" dirty="0"/>
              <a:t>Their scope is local to the function to which they were defined. Global static variables can be accessed anywhere in the program. By default, they are assigned the value 0 by the compiler.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228600"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example-static storage class</a:t>
            </a:r>
            <a:endParaRPr/>
          </a:p>
        </p:txBody>
      </p:sp>
      <p:sp>
        <p:nvSpPr>
          <p:cNvPr id="119" name="Google Shape;119;p11"/>
          <p:cNvSpPr txBox="1">
            <a:spLocks noGrp="1"/>
          </p:cNvSpPr>
          <p:nvPr>
            <p:ph type="body" idx="1"/>
          </p:nvPr>
        </p:nvSpPr>
        <p:spPr>
          <a:xfrm>
            <a:off x="457200" y="533400"/>
            <a:ext cx="45720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800"/>
              <a:buNone/>
            </a:pPr>
            <a:r>
              <a:rPr lang="en-IN" sz="1800"/>
              <a:t>#include&lt;stdio.h&gt;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int main()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return 0;</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int a=10;</a:t>
            </a:r>
            <a:endParaRPr/>
          </a:p>
          <a:p>
            <a:pPr marL="0" lvl="0" indent="0" algn="l" rtl="0">
              <a:spcBef>
                <a:spcPts val="360"/>
              </a:spcBef>
              <a:spcAft>
                <a:spcPts val="0"/>
              </a:spcAft>
              <a:buClr>
                <a:schemeClr val="accent1"/>
              </a:buClr>
              <a:buSzPts val="1800"/>
              <a:buNone/>
            </a:pPr>
            <a:r>
              <a:rPr lang="en-IN" sz="1800"/>
              <a:t>    static int b=10;</a:t>
            </a:r>
            <a:endParaRPr/>
          </a:p>
          <a:p>
            <a:pPr marL="0" lvl="0" indent="0" algn="l" rtl="0">
              <a:spcBef>
                <a:spcPts val="360"/>
              </a:spcBef>
              <a:spcAft>
                <a:spcPts val="0"/>
              </a:spcAft>
              <a:buClr>
                <a:schemeClr val="accent1"/>
              </a:buClr>
              <a:buSzPts val="1800"/>
              <a:buNone/>
            </a:pPr>
            <a:r>
              <a:rPr lang="en-IN" sz="1800"/>
              <a:t>    printf("\n Value of a:%d, Value of b:%d",a,b);</a:t>
            </a:r>
            <a:endParaRPr/>
          </a:p>
          <a:p>
            <a:pPr marL="0" lvl="0" indent="0" algn="l" rtl="0">
              <a:spcBef>
                <a:spcPts val="360"/>
              </a:spcBef>
              <a:spcAft>
                <a:spcPts val="0"/>
              </a:spcAft>
              <a:buClr>
                <a:schemeClr val="accent1"/>
              </a:buClr>
              <a:buSzPts val="1800"/>
              <a:buNone/>
            </a:pPr>
            <a:r>
              <a:rPr lang="en-IN" sz="1800"/>
              <a:t>    a++;</a:t>
            </a:r>
            <a:endParaRPr/>
          </a:p>
          <a:p>
            <a:pPr marL="0" lvl="0" indent="0" algn="l" rtl="0">
              <a:spcBef>
                <a:spcPts val="360"/>
              </a:spcBef>
              <a:spcAft>
                <a:spcPts val="0"/>
              </a:spcAft>
              <a:buClr>
                <a:schemeClr val="accent1"/>
              </a:buClr>
              <a:buSzPts val="1800"/>
              <a:buNone/>
            </a:pPr>
            <a:r>
              <a:rPr lang="en-IN" sz="1800"/>
              <a:t>    b++;</a:t>
            </a:r>
            <a:endParaRPr/>
          </a:p>
          <a:p>
            <a:pPr marL="0" lvl="0" indent="0" algn="l" rtl="0">
              <a:spcBef>
                <a:spcPts val="360"/>
              </a:spcBef>
              <a:spcAft>
                <a:spcPts val="0"/>
              </a:spcAft>
              <a:buClr>
                <a:schemeClr val="accent1"/>
              </a:buClr>
              <a:buSzPts val="1800"/>
              <a:buNone/>
            </a:pPr>
            <a:r>
              <a:rPr lang="en-IN" sz="1800"/>
              <a:t>}</a:t>
            </a:r>
            <a:endParaRPr/>
          </a:p>
        </p:txBody>
      </p:sp>
      <p:sp>
        <p:nvSpPr>
          <p:cNvPr id="120" name="Google Shape;120;p11"/>
          <p:cNvSpPr txBox="1">
            <a:spLocks noGrp="1"/>
          </p:cNvSpPr>
          <p:nvPr>
            <p:ph type="body" idx="2"/>
          </p:nvPr>
        </p:nvSpPr>
        <p:spPr>
          <a:xfrm>
            <a:off x="5029200" y="1600200"/>
            <a:ext cx="3657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a:10, Value of b:10</a:t>
            </a:r>
            <a:endParaRPr/>
          </a:p>
          <a:p>
            <a:pPr marL="0" lvl="0" indent="0" algn="l" rtl="0">
              <a:spcBef>
                <a:spcPts val="480"/>
              </a:spcBef>
              <a:spcAft>
                <a:spcPts val="0"/>
              </a:spcAft>
              <a:buClr>
                <a:schemeClr val="accent1"/>
              </a:buClr>
              <a:buSzPts val="2400"/>
              <a:buNone/>
            </a:pPr>
            <a:r>
              <a:rPr lang="en-IN" sz="2400"/>
              <a:t>Value of a:10, Value of b:11</a:t>
            </a:r>
            <a:endParaRPr sz="2400"/>
          </a:p>
          <a:p>
            <a:pPr marL="0" lvl="0" indent="0" algn="l" rtl="0">
              <a:spcBef>
                <a:spcPts val="480"/>
              </a:spcBef>
              <a:spcAft>
                <a:spcPts val="0"/>
              </a:spcAft>
              <a:buClr>
                <a:schemeClr val="accent1"/>
              </a:buClr>
              <a:buSzPts val="2400"/>
              <a:buNone/>
            </a:pPr>
            <a:r>
              <a:rPr lang="en-IN" sz="2400"/>
              <a:t>Value of a:10, Value of b:12</a:t>
            </a:r>
            <a:endParaRPr sz="2400"/>
          </a:p>
          <a:p>
            <a:pPr marL="0" lvl="0" indent="0" algn="l" rtl="0">
              <a:spcBef>
                <a:spcPts val="720"/>
              </a:spcBef>
              <a:spcAft>
                <a:spcPts val="0"/>
              </a:spcAft>
              <a:buClr>
                <a:schemeClr val="accent1"/>
              </a:buClr>
              <a:buSzPts val="3600"/>
              <a:buNone/>
            </a:pPr>
            <a:endParaRPr sz="3600"/>
          </a:p>
          <a:p>
            <a:pPr marL="342900" lvl="0" indent="-165100" algn="l" rtl="0">
              <a:spcBef>
                <a:spcPts val="560"/>
              </a:spcBef>
              <a:spcAft>
                <a:spcPts val="0"/>
              </a:spcAft>
              <a:buClr>
                <a:schemeClr val="accen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extern</a:t>
            </a:r>
            <a:endParaRPr/>
          </a:p>
        </p:txBody>
      </p:sp>
      <p:sp>
        <p:nvSpPr>
          <p:cNvPr id="126" name="Google Shape;126;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2800"/>
              <a:buNone/>
            </a:pPr>
            <a:r>
              <a:rPr lang="en-IN" sz="2800"/>
              <a:t>Extern storage class simply tells us that the variable is defined elsewhere and not within the same block where it is used. Basically, the value is assigned to it in a different block and this can be overwritten/changed in a different block as well</a:t>
            </a:r>
            <a:endParaRPr sz="2600"/>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r>
              <a:rPr lang="en-IN" sz="2600"/>
              <a:t>.</a:t>
            </a:r>
            <a:endParaRPr sz="2600"/>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Global</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Life − As long as the program’s execution doesn’t come to an end.</a:t>
            </a:r>
            <a:endParaRPr/>
          </a:p>
          <a:p>
            <a:pPr marL="342900" lvl="0" indent="-342900" algn="l" rtl="0">
              <a:spcBef>
                <a:spcPts val="640"/>
              </a:spcBef>
              <a:spcAft>
                <a:spcPts val="0"/>
              </a:spcAft>
              <a:buClr>
                <a:schemeClr val="accent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048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959"/>
              <a:buFont typeface="Calibri"/>
              <a:buNone/>
            </a:pPr>
            <a:r>
              <a:rPr lang="en-IN" sz="3959"/>
              <a:t>More points in relation to extern storage class</a:t>
            </a:r>
            <a:endParaRPr sz="3959"/>
          </a:p>
        </p:txBody>
      </p:sp>
      <p:sp>
        <p:nvSpPr>
          <p:cNvPr id="132" name="Google Shape;13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accent1"/>
              </a:buClr>
              <a:buSzPts val="2720"/>
              <a:buChar char="•"/>
            </a:pPr>
            <a:r>
              <a:rPr lang="en-IN" sz="2720"/>
              <a:t>extern variable is nothing but a global variable initialized with a legal value where it is declared in order to be used elsewhere. It can be accessed within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Also, a normal global variable can be made extern as well by placing the ‘extern’ keyword before its declaration/definition 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This basically signifies that we are not initializing a new variable but instead we are using/accessing the global variable only. The main purpose of using extern variables is that they can be accessed between two different files which are part of a large program.</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80"/>
              <a:buFont typeface="Calibri"/>
              <a:buNone/>
            </a:pPr>
            <a:r>
              <a:rPr lang="en-IN" sz="2880"/>
              <a:t>Program example 1-extern storage class</a:t>
            </a:r>
            <a:br>
              <a:rPr lang="en-IN" sz="2880"/>
            </a:br>
            <a:r>
              <a:rPr lang="en-IN" sz="2880"/>
              <a:t>External variable in the same file</a:t>
            </a:r>
            <a:endParaRPr sz="2880"/>
          </a:p>
        </p:txBody>
      </p:sp>
      <p:sp>
        <p:nvSpPr>
          <p:cNvPr id="138" name="Google Shape;138;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main()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first();</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Changes done by first are visible here</a:t>
            </a:r>
            <a:endParaRPr dirty="0"/>
          </a:p>
          <a:p>
            <a:pPr marL="0" lvl="0" indent="0" algn="l" rtl="0">
              <a:lnSpc>
                <a:spcPct val="80000"/>
              </a:lnSpc>
              <a:spcBef>
                <a:spcPts val="352"/>
              </a:spcBef>
              <a:spcAft>
                <a:spcPts val="0"/>
              </a:spcAft>
              <a:buClr>
                <a:schemeClr val="accent1"/>
              </a:buClr>
              <a:buSzPts val="1760"/>
              <a:buNone/>
            </a:pPr>
            <a:r>
              <a:rPr lang="en-IN" sz="1760" dirty="0"/>
              <a:t> return 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first()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again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x=x+10;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x=10;          /* definition of external variable, here x is global variable */</a:t>
            </a:r>
            <a:endParaRPr dirty="0"/>
          </a:p>
          <a:p>
            <a:pPr marL="342900" lvl="0" indent="-231140" algn="l" rtl="0">
              <a:lnSpc>
                <a:spcPct val="80000"/>
              </a:lnSpc>
              <a:spcBef>
                <a:spcPts val="352"/>
              </a:spcBef>
              <a:spcAft>
                <a:spcPts val="0"/>
              </a:spcAft>
              <a:buClr>
                <a:schemeClr val="accent1"/>
              </a:buClr>
              <a:buSzPts val="1760"/>
              <a:buNone/>
            </a:pPr>
            <a:endParaRPr sz="1760" dirty="0"/>
          </a:p>
          <a:p>
            <a:pPr marL="342900" lvl="0" indent="-231140" algn="l" rtl="0">
              <a:lnSpc>
                <a:spcPct val="80000"/>
              </a:lnSpc>
              <a:spcBef>
                <a:spcPts val="352"/>
              </a:spcBef>
              <a:spcAft>
                <a:spcPts val="0"/>
              </a:spcAft>
              <a:buClr>
                <a:schemeClr val="accent1"/>
              </a:buClr>
              <a:buSzPts val="1760"/>
              <a:buNone/>
            </a:pPr>
            <a:endParaRPr sz="17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t>Program example 2-extern storage class</a:t>
            </a:r>
            <a:br>
              <a:rPr lang="en-IN" sz="2800"/>
            </a:br>
            <a:r>
              <a:rPr lang="en-IN" sz="2800"/>
              <a:t>External variable in different file</a:t>
            </a:r>
            <a:endParaRPr/>
          </a:p>
        </p:txBody>
      </p:sp>
      <p:sp>
        <p:nvSpPr>
          <p:cNvPr id="144" name="Google Shape;144;p15"/>
          <p:cNvSpPr txBox="1">
            <a:spLocks noGrp="1"/>
          </p:cNvSpPr>
          <p:nvPr>
            <p:ph type="body" idx="1"/>
          </p:nvPr>
        </p:nvSpPr>
        <p:spPr>
          <a:xfrm>
            <a:off x="457200" y="1417638"/>
            <a:ext cx="4495800" cy="47085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i="1" u="sng" dirty="0"/>
              <a:t>extern1.c file</a:t>
            </a:r>
            <a:endParaRPr dirty="0"/>
          </a:p>
          <a:p>
            <a:pPr marL="0" lvl="0" indent="0" algn="l" rtl="0">
              <a:spcBef>
                <a:spcPts val="360"/>
              </a:spcBef>
              <a:spcAft>
                <a:spcPts val="0"/>
              </a:spcAft>
              <a:buClr>
                <a:schemeClr val="accent1"/>
              </a:buClr>
              <a:buSzPts val="1800"/>
              <a:buNone/>
            </a:pPr>
            <a:r>
              <a:rPr lang="en-IN" sz="1800" dirty="0"/>
              <a:t>#include&lt;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#include"extern2.c"</a:t>
            </a:r>
            <a:endParaRPr dirty="0"/>
          </a:p>
          <a:p>
            <a:pPr marL="0" lvl="0" indent="0" algn="l" rtl="0">
              <a:spcBef>
                <a:spcPts val="360"/>
              </a:spcBef>
              <a:spcAft>
                <a:spcPts val="0"/>
              </a:spcAft>
              <a:buClr>
                <a:schemeClr val="accent1"/>
              </a:buClr>
              <a:buSzPts val="1800"/>
              <a:buNone/>
            </a:pPr>
            <a:r>
              <a:rPr lang="en-IN" sz="1800" dirty="0"/>
              <a:t>//Global variable declared in extern1.c</a:t>
            </a:r>
            <a:endParaRPr dirty="0"/>
          </a:p>
          <a:p>
            <a:pPr marL="0" lvl="0" indent="0" algn="l" rtl="0">
              <a:spcBef>
                <a:spcPts val="360"/>
              </a:spcBef>
              <a:spcAft>
                <a:spcPts val="0"/>
              </a:spcAft>
              <a:buClr>
                <a:schemeClr val="accent1"/>
              </a:buClr>
              <a:buSzPts val="1800"/>
              <a:buNone/>
            </a:pPr>
            <a:r>
              <a:rPr lang="en-IN" sz="1800" dirty="0" err="1"/>
              <a:t>int</a:t>
            </a:r>
            <a:r>
              <a:rPr lang="en-IN" sz="1800" dirty="0"/>
              <a:t> x=30;</a:t>
            </a:r>
            <a:endParaRPr dirty="0"/>
          </a:p>
          <a:p>
            <a:pPr marL="0" lvl="0" indent="0" algn="l" rtl="0">
              <a:spcBef>
                <a:spcPts val="360"/>
              </a:spcBef>
              <a:spcAft>
                <a:spcPts val="0"/>
              </a:spcAft>
              <a:buClr>
                <a:schemeClr val="accent1"/>
              </a:buClr>
              <a:buSzPts val="1800"/>
              <a:buNone/>
            </a:pPr>
            <a:r>
              <a:rPr lang="en-IN" sz="1800" dirty="0" err="1"/>
              <a:t>int</a:t>
            </a:r>
            <a:r>
              <a:rPr lang="en-IN" sz="1800" dirty="0"/>
              <a:t> main()</a:t>
            </a:r>
            <a:endParaRPr dirty="0"/>
          </a:p>
          <a:p>
            <a:pPr marL="0" lvl="0" indent="0" algn="l" rtl="0">
              <a:spcBef>
                <a:spcPts val="360"/>
              </a:spcBef>
              <a:spcAft>
                <a:spcPts val="0"/>
              </a:spcAft>
              <a:buClr>
                <a:schemeClr val="accent1"/>
              </a:buClr>
              <a:buSzPts val="1800"/>
              <a:buNone/>
            </a:pPr>
            <a:r>
              <a:rPr lang="en-IN" sz="1800" dirty="0"/>
              <a:t>{</a:t>
            </a:r>
            <a:endParaRPr dirty="0"/>
          </a:p>
          <a:p>
            <a:pPr marL="0" lvl="0" indent="0" algn="l" rtl="0">
              <a:spcBef>
                <a:spcPts val="360"/>
              </a:spcBef>
              <a:spcAft>
                <a:spcPts val="0"/>
              </a:spcAft>
              <a:buClr>
                <a:schemeClr val="accent1"/>
              </a:buClr>
              <a:buSzPts val="1800"/>
              <a:buNone/>
            </a:pPr>
            <a:r>
              <a:rPr lang="en-IN" sz="1800" dirty="0" smtClean="0"/>
              <a:t>print</a:t>
            </a:r>
            <a:r>
              <a:rPr lang="en-IN" sz="1800" dirty="0"/>
              <a:t>();</a:t>
            </a:r>
            <a:endParaRPr dirty="0"/>
          </a:p>
          <a:p>
            <a:pPr marL="0" lvl="0" indent="0" algn="l" rtl="0">
              <a:spcBef>
                <a:spcPts val="360"/>
              </a:spcBef>
              <a:spcAft>
                <a:spcPts val="0"/>
              </a:spcAft>
              <a:buClr>
                <a:schemeClr val="accent1"/>
              </a:buClr>
              <a:buSzPts val="1800"/>
              <a:buNone/>
            </a:pPr>
            <a:r>
              <a:rPr lang="en-IN" sz="1800" dirty="0" err="1"/>
              <a:t>printf</a:t>
            </a:r>
            <a:r>
              <a:rPr lang="en-IN" sz="1800" dirty="0"/>
              <a:t>("%</a:t>
            </a:r>
            <a:r>
              <a:rPr lang="en-IN" sz="1800" dirty="0" err="1"/>
              <a:t>d",x</a:t>
            </a:r>
            <a:r>
              <a:rPr lang="en-IN" sz="1800" dirty="0"/>
              <a:t>);//Changes done by extern2.c file are also reflected</a:t>
            </a:r>
            <a:endParaRPr sz="1800" dirty="0"/>
          </a:p>
          <a:p>
            <a:pPr marL="0" lvl="0" indent="0" algn="l" rtl="0">
              <a:spcBef>
                <a:spcPts val="360"/>
              </a:spcBef>
              <a:spcAft>
                <a:spcPts val="0"/>
              </a:spcAft>
              <a:buClr>
                <a:schemeClr val="accent1"/>
              </a:buClr>
              <a:buSzPts val="1800"/>
              <a:buNone/>
            </a:pPr>
            <a:r>
              <a:rPr lang="en-IN" sz="1800" dirty="0"/>
              <a:t>}</a:t>
            </a:r>
            <a:endParaRPr dirty="0"/>
          </a:p>
          <a:p>
            <a:pPr marL="342900" lvl="0" indent="-165100" algn="l" rtl="0">
              <a:spcBef>
                <a:spcPts val="560"/>
              </a:spcBef>
              <a:spcAft>
                <a:spcPts val="0"/>
              </a:spcAft>
              <a:buClr>
                <a:schemeClr val="accent1"/>
              </a:buClr>
              <a:buSzPts val="2800"/>
              <a:buNone/>
            </a:pPr>
            <a:endParaRPr dirty="0"/>
          </a:p>
        </p:txBody>
      </p:sp>
      <p:sp>
        <p:nvSpPr>
          <p:cNvPr id="145" name="Google Shape;145;p15"/>
          <p:cNvSpPr txBox="1">
            <a:spLocks noGrp="1"/>
          </p:cNvSpPr>
          <p:nvPr>
            <p:ph type="body" idx="2"/>
          </p:nvPr>
        </p:nvSpPr>
        <p:spPr>
          <a:xfrm>
            <a:off x="4953000" y="1600201"/>
            <a:ext cx="3886200" cy="3810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accent1"/>
              </a:buClr>
              <a:buSzPts val="1800"/>
              <a:buNone/>
            </a:pPr>
            <a:r>
              <a:rPr lang="en-IN" sz="1800" i="1" u="sng" dirty="0"/>
              <a:t>extern2.c file</a:t>
            </a:r>
            <a:endParaRPr dirty="0"/>
          </a:p>
          <a:p>
            <a:pPr marL="0" lvl="0" indent="0" algn="l" rtl="0">
              <a:spcBef>
                <a:spcPts val="360"/>
              </a:spcBef>
              <a:spcAft>
                <a:spcPts val="0"/>
              </a:spcAft>
              <a:buClr>
                <a:schemeClr val="accent1"/>
              </a:buClr>
              <a:buSzPts val="1800"/>
              <a:buNone/>
            </a:pPr>
            <a:r>
              <a:rPr lang="en-IN" sz="1800" dirty="0" smtClean="0"/>
              <a:t>void </a:t>
            </a:r>
            <a:r>
              <a:rPr lang="en-IN" sz="1800" dirty="0"/>
              <a:t>print()</a:t>
            </a:r>
            <a:endParaRPr sz="1800" dirty="0"/>
          </a:p>
          <a:p>
            <a:pPr marL="0" lvl="0" indent="0" algn="l" rtl="0">
              <a:spcBef>
                <a:spcPts val="360"/>
              </a:spcBef>
              <a:spcAft>
                <a:spcPts val="0"/>
              </a:spcAft>
              <a:buClr>
                <a:schemeClr val="accent1"/>
              </a:buClr>
              <a:buSzPts val="1800"/>
              <a:buNone/>
            </a:pPr>
            <a:r>
              <a:rPr lang="en-IN" sz="1800" dirty="0" smtClean="0"/>
              <a:t>{</a:t>
            </a:r>
          </a:p>
          <a:p>
            <a:pPr marL="0" indent="0">
              <a:spcBef>
                <a:spcPts val="360"/>
              </a:spcBef>
              <a:buSzPts val="1800"/>
              <a:buNone/>
            </a:pPr>
            <a:r>
              <a:rPr lang="en-IN" sz="1800" dirty="0"/>
              <a:t>extern </a:t>
            </a:r>
            <a:r>
              <a:rPr lang="en-IN" sz="1800" dirty="0" err="1"/>
              <a:t>int</a:t>
            </a:r>
            <a:r>
              <a:rPr lang="en-IN" sz="1800" dirty="0"/>
              <a:t> x;//Taking reference of global variable in different file or </a:t>
            </a:r>
            <a:r>
              <a:rPr lang="en-IN" sz="1800" dirty="0" smtClean="0"/>
              <a:t>Declaration</a:t>
            </a:r>
            <a:endParaRPr sz="1800" dirty="0"/>
          </a:p>
          <a:p>
            <a:pPr marL="0" lvl="0" indent="0" algn="l" rtl="0">
              <a:spcBef>
                <a:spcPts val="360"/>
              </a:spcBef>
              <a:spcAft>
                <a:spcPts val="0"/>
              </a:spcAft>
              <a:buClr>
                <a:schemeClr val="accent1"/>
              </a:buClr>
              <a:buSzPts val="1800"/>
              <a:buNone/>
            </a:pPr>
            <a:r>
              <a:rPr lang="en-IN" sz="1800" dirty="0" err="1" smtClean="0"/>
              <a:t>printf</a:t>
            </a:r>
            <a:r>
              <a:rPr lang="en-IN" sz="1800" dirty="0"/>
              <a:t>("%d\</a:t>
            </a:r>
            <a:r>
              <a:rPr lang="en-IN" sz="1800" dirty="0" err="1"/>
              <a:t>n",x</a:t>
            </a:r>
            <a:r>
              <a:rPr lang="en-IN" sz="1800" dirty="0"/>
              <a:t>);</a:t>
            </a:r>
            <a:endParaRPr sz="1800" dirty="0"/>
          </a:p>
          <a:p>
            <a:pPr marL="0" lvl="0" indent="0" algn="l" rtl="0">
              <a:spcBef>
                <a:spcPts val="360"/>
              </a:spcBef>
              <a:spcAft>
                <a:spcPts val="0"/>
              </a:spcAft>
              <a:buClr>
                <a:schemeClr val="accent1"/>
              </a:buClr>
              <a:buSzPts val="1800"/>
              <a:buNone/>
            </a:pPr>
            <a:r>
              <a:rPr lang="en-IN" sz="1800" dirty="0" smtClean="0"/>
              <a:t>x=x+10</a:t>
            </a:r>
            <a:r>
              <a:rPr lang="en-IN" sz="1800" dirty="0"/>
              <a:t>;</a:t>
            </a:r>
            <a:endParaRPr sz="1800" dirty="0"/>
          </a:p>
          <a:p>
            <a:pPr marL="0" lvl="0" indent="0" algn="l" rtl="0">
              <a:spcBef>
                <a:spcPts val="360"/>
              </a:spcBef>
              <a:spcAft>
                <a:spcPts val="0"/>
              </a:spcAft>
              <a:buClr>
                <a:schemeClr val="accent1"/>
              </a:buClr>
              <a:buSzPts val="1800"/>
              <a:buNone/>
            </a:pPr>
            <a:r>
              <a:rPr lang="en-IN" sz="1800" dirty="0"/>
              <a:t>}</a:t>
            </a:r>
            <a:endParaRPr sz="1800" dirty="0"/>
          </a:p>
          <a:p>
            <a:pPr marL="0" lvl="0" indent="0" algn="l" rtl="0">
              <a:spcBef>
                <a:spcPts val="360"/>
              </a:spcBef>
              <a:spcAft>
                <a:spcPts val="0"/>
              </a:spcAft>
              <a:buClr>
                <a:schemeClr val="accent1"/>
              </a:buClr>
              <a:buSzPts val="1800"/>
              <a:buNone/>
            </a:pPr>
            <a:r>
              <a:rPr lang="en-IN" sz="1800" dirty="0"/>
              <a:t>//Output:</a:t>
            </a:r>
            <a:endParaRPr dirty="0"/>
          </a:p>
          <a:p>
            <a:pPr marL="0" lvl="0" indent="0" algn="l" rtl="0">
              <a:spcBef>
                <a:spcPts val="360"/>
              </a:spcBef>
              <a:spcAft>
                <a:spcPts val="0"/>
              </a:spcAft>
              <a:buClr>
                <a:schemeClr val="accent1"/>
              </a:buClr>
              <a:buSzPts val="1800"/>
              <a:buNone/>
            </a:pPr>
            <a:r>
              <a:rPr lang="en-IN" sz="1800" dirty="0"/>
              <a:t>30</a:t>
            </a:r>
            <a:endParaRPr dirty="0"/>
          </a:p>
          <a:p>
            <a:pPr marL="0" lvl="0" indent="0" algn="l" rtl="0">
              <a:spcBef>
                <a:spcPts val="360"/>
              </a:spcBef>
              <a:spcAft>
                <a:spcPts val="0"/>
              </a:spcAft>
              <a:buClr>
                <a:schemeClr val="accent1"/>
              </a:buClr>
              <a:buSzPts val="1800"/>
              <a:buNone/>
            </a:pPr>
            <a:r>
              <a:rPr lang="en-IN" sz="1800" dirty="0"/>
              <a:t>40</a:t>
            </a:r>
            <a:endParaRPr dirty="0"/>
          </a:p>
          <a:p>
            <a:pPr marL="342900" lvl="0" indent="-165100" algn="l" rtl="0">
              <a:spcBef>
                <a:spcPts val="560"/>
              </a:spcBef>
              <a:spcAft>
                <a:spcPts val="0"/>
              </a:spcAft>
              <a:buClr>
                <a:schemeClr val="accent1"/>
              </a:buClr>
              <a:buSzPts val="2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Summary</a:t>
            </a:r>
            <a:endParaRPr/>
          </a:p>
        </p:txBody>
      </p:sp>
      <p:pic>
        <p:nvPicPr>
          <p:cNvPr id="151" name="Google Shape;151;p16"/>
          <p:cNvPicPr preferRelativeResize="0">
            <a:picLocks noGrp="1"/>
          </p:cNvPicPr>
          <p:nvPr>
            <p:ph type="body" idx="1"/>
          </p:nvPr>
        </p:nvPicPr>
        <p:blipFill rotWithShape="1">
          <a:blip r:embed="rId3">
            <a:alphaModFix/>
          </a:blip>
          <a:srcRect/>
          <a:stretch/>
        </p:blipFill>
        <p:spPr>
          <a:xfrm>
            <a:off x="457200" y="1417638"/>
            <a:ext cx="7619999" cy="452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Scope Rules</a:t>
            </a:r>
            <a:endParaRPr/>
          </a:p>
        </p:txBody>
      </p:sp>
      <p:sp>
        <p:nvSpPr>
          <p:cNvPr id="157" name="Google Shape;15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The </a:t>
            </a:r>
            <a:r>
              <a:rPr lang="en-IN" i="1"/>
              <a:t>scope </a:t>
            </a:r>
            <a:r>
              <a:rPr lang="en-IN"/>
              <a:t> of a variable is the portion of a program where the variable has meaning (where it exists).</a:t>
            </a:r>
            <a:endParaRPr/>
          </a:p>
          <a:p>
            <a:pPr marL="342900" lvl="0" indent="-342900" algn="l" rtl="0">
              <a:spcBef>
                <a:spcPts val="640"/>
              </a:spcBef>
              <a:spcAft>
                <a:spcPts val="0"/>
              </a:spcAft>
              <a:buClr>
                <a:schemeClr val="accent1"/>
              </a:buClr>
              <a:buSzPts val="3200"/>
              <a:buChar char="•"/>
            </a:pPr>
            <a:r>
              <a:rPr lang="en-IN"/>
              <a:t>A global variable has global (unlimited) scope.</a:t>
            </a:r>
            <a:endParaRPr/>
          </a:p>
          <a:p>
            <a:pPr marL="342900" lvl="0" indent="-342900" algn="l" rtl="0">
              <a:spcBef>
                <a:spcPts val="640"/>
              </a:spcBef>
              <a:spcAft>
                <a:spcPts val="0"/>
              </a:spcAft>
              <a:buClr>
                <a:schemeClr val="accent1"/>
              </a:buClr>
              <a:buSzPts val="3200"/>
              <a:buChar char="•"/>
            </a:pPr>
            <a:r>
              <a:rPr lang="en-IN"/>
              <a:t>A local variable’s scope is restricted to the function that declares the variable. </a:t>
            </a:r>
            <a:endParaRPr/>
          </a:p>
          <a:p>
            <a:pPr marL="342900" lvl="0" indent="-342900" algn="l" rtl="0">
              <a:spcBef>
                <a:spcPts val="640"/>
              </a:spcBef>
              <a:spcAft>
                <a:spcPts val="0"/>
              </a:spcAft>
              <a:buClr>
                <a:schemeClr val="accent1"/>
              </a:buClr>
              <a:buSzPts val="3200"/>
              <a:buChar char="•"/>
            </a:pPr>
            <a:r>
              <a:rPr lang="en-IN"/>
              <a:t>A block variable’s scope is restricted to the block in which the variable is declared.</a:t>
            </a:r>
            <a:endParaRPr/>
          </a:p>
          <a:p>
            <a:pPr marL="342900" lvl="0" indent="-139700" algn="l" rtl="0">
              <a:spcBef>
                <a:spcPts val="640"/>
              </a:spcBef>
              <a:spcAft>
                <a:spcPts val="0"/>
              </a:spcAft>
              <a:buClr>
                <a:schemeClr val="accent1"/>
              </a:buClr>
              <a:buSzPts val="3200"/>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Local variables</a:t>
            </a:r>
            <a:endParaRPr/>
          </a:p>
        </p:txBody>
      </p:sp>
      <p:sp>
        <p:nvSpPr>
          <p:cNvPr id="163" name="Google Shape;16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Parameters and variables declared inside the definition of a function are </a:t>
            </a:r>
            <a:r>
              <a:rPr lang="en-IN" i="1"/>
              <a:t>local</a:t>
            </a:r>
            <a:r>
              <a:rPr lang="en-IN"/>
              <a:t>.</a:t>
            </a:r>
            <a:endParaRPr/>
          </a:p>
          <a:p>
            <a:pPr marL="342900" lvl="0" indent="-342900" algn="l" rtl="0">
              <a:spcBef>
                <a:spcPts val="640"/>
              </a:spcBef>
              <a:spcAft>
                <a:spcPts val="0"/>
              </a:spcAft>
              <a:buClr>
                <a:schemeClr val="accent1"/>
              </a:buClr>
              <a:buSzPts val="3200"/>
              <a:buChar char="•"/>
            </a:pPr>
            <a:r>
              <a:rPr lang="en-IN"/>
              <a:t>They only exist inside the function body.</a:t>
            </a:r>
            <a:endParaRPr/>
          </a:p>
          <a:p>
            <a:pPr marL="342900" lvl="0" indent="-342900" algn="l" rtl="0">
              <a:spcBef>
                <a:spcPts val="640"/>
              </a:spcBef>
              <a:spcAft>
                <a:spcPts val="0"/>
              </a:spcAft>
              <a:buClr>
                <a:schemeClr val="accent1"/>
              </a:buClr>
              <a:buSzPts val="3200"/>
              <a:buChar char="•"/>
            </a:pPr>
            <a:r>
              <a:rPr lang="en-IN"/>
              <a:t>Once the function returns, the variables no longer exist!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Example-local variable</a:t>
            </a:r>
            <a:endParaRPr/>
          </a:p>
        </p:txBody>
      </p:sp>
      <p:sp>
        <p:nvSpPr>
          <p:cNvPr id="169" name="Google Shape;16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000"/>
              <a:buNone/>
            </a:pPr>
            <a:r>
              <a:rPr lang="en-IN" sz="2000" dirty="0"/>
              <a:t>#include&lt;</a:t>
            </a:r>
            <a:r>
              <a:rPr lang="en-IN" sz="2000" dirty="0" err="1"/>
              <a:t>stdio.h</a:t>
            </a:r>
            <a:r>
              <a:rPr lang="en-IN" sz="2000" dirty="0"/>
              <a:t>&gt;</a:t>
            </a:r>
            <a:endParaRPr/>
          </a:p>
          <a:p>
            <a:pPr marL="0" lvl="0" indent="0" algn="l" rtl="0">
              <a:lnSpc>
                <a:spcPct val="80000"/>
              </a:lnSpc>
              <a:spcBef>
                <a:spcPts val="400"/>
              </a:spcBef>
              <a:spcAft>
                <a:spcPts val="0"/>
              </a:spcAft>
              <a:buClr>
                <a:schemeClr val="accent1"/>
              </a:buClr>
              <a:buSzPts val="2000"/>
              <a:buNone/>
            </a:pPr>
            <a:r>
              <a:rPr lang="en-IN" sz="2000" dirty="0"/>
              <a:t>void function();</a:t>
            </a:r>
            <a:endParaRPr/>
          </a:p>
          <a:p>
            <a:pPr marL="0" lvl="0" indent="0" algn="l" rtl="0">
              <a:lnSpc>
                <a:spcPct val="80000"/>
              </a:lnSpc>
              <a:spcBef>
                <a:spcPts val="400"/>
              </a:spcBef>
              <a:spcAft>
                <a:spcPts val="0"/>
              </a:spcAft>
              <a:buClr>
                <a:schemeClr val="accent1"/>
              </a:buClr>
              <a:buSzPts val="2000"/>
              <a:buNone/>
            </a:pPr>
            <a:r>
              <a:rPr lang="en-IN" sz="2000" dirty="0" err="1"/>
              <a:t>int</a:t>
            </a:r>
            <a:r>
              <a:rPr lang="en-IN" sz="2000" dirty="0"/>
              <a:t> main()</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int</a:t>
            </a:r>
            <a:r>
              <a:rPr lang="en-IN" sz="2000" dirty="0"/>
              <a:t> a=1,b=2;</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printf</a:t>
            </a:r>
            <a:r>
              <a:rPr lang="en-IN" sz="2000" dirty="0"/>
              <a:t>("\n a is:%</a:t>
            </a:r>
            <a:r>
              <a:rPr lang="en-IN" sz="2000" dirty="0" err="1"/>
              <a:t>d,b</a:t>
            </a:r>
            <a:r>
              <a:rPr lang="en-IN" sz="2000" dirty="0"/>
              <a:t> is:%</a:t>
            </a:r>
            <a:r>
              <a:rPr lang="en-IN" sz="2000" dirty="0" err="1"/>
              <a:t>d",a,b</a:t>
            </a:r>
            <a:r>
              <a:rPr lang="en-IN" sz="2000" dirty="0"/>
              <a:t>);//</a:t>
            </a:r>
            <a:r>
              <a:rPr lang="en-IN" sz="2000" dirty="0" err="1"/>
              <a:t>a,b</a:t>
            </a:r>
            <a:r>
              <a:rPr lang="en-IN" sz="2000" dirty="0"/>
              <a:t> are local variables of main()</a:t>
            </a:r>
            <a:endParaRPr/>
          </a:p>
          <a:p>
            <a:pPr marL="0" lvl="0" indent="0" algn="l" rtl="0">
              <a:lnSpc>
                <a:spcPct val="80000"/>
              </a:lnSpc>
              <a:spcBef>
                <a:spcPts val="400"/>
              </a:spcBef>
              <a:spcAft>
                <a:spcPts val="0"/>
              </a:spcAft>
              <a:buClr>
                <a:schemeClr val="accent1"/>
              </a:buClr>
              <a:buSzPts val="2000"/>
              <a:buNone/>
            </a:pPr>
            <a:r>
              <a:rPr lang="en-IN" sz="2000" dirty="0"/>
              <a:t>    function();</a:t>
            </a:r>
            <a:endParaRPr/>
          </a:p>
          <a:p>
            <a:pPr marL="0" lvl="0" indent="0" algn="l" rtl="0">
              <a:lnSpc>
                <a:spcPct val="80000"/>
              </a:lnSpc>
              <a:spcBef>
                <a:spcPts val="400"/>
              </a:spcBef>
              <a:spcAft>
                <a:spcPts val="0"/>
              </a:spcAft>
              <a:buClr>
                <a:schemeClr val="accent1"/>
              </a:buClr>
              <a:buSzPts val="2000"/>
              <a:buNone/>
            </a:pPr>
            <a:r>
              <a:rPr lang="en-IN" sz="2000" dirty="0"/>
              <a:t>    return 0;</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void function()</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int</a:t>
            </a:r>
            <a:r>
              <a:rPr lang="en-IN" sz="2000" dirty="0"/>
              <a:t> c=3;</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printf</a:t>
            </a:r>
            <a:r>
              <a:rPr lang="en-IN" sz="2000" dirty="0"/>
              <a:t>("\n Value of c is:%</a:t>
            </a:r>
            <a:r>
              <a:rPr lang="en-IN" sz="2000" dirty="0" err="1"/>
              <a:t>d",c</a:t>
            </a:r>
            <a:r>
              <a:rPr lang="en-IN" sz="2000" dirty="0"/>
              <a:t>);// c is a local variable of function</a:t>
            </a:r>
            <a:endParaRPr/>
          </a:p>
          <a:p>
            <a:pPr marL="0" lvl="0" indent="0" algn="l" rtl="0">
              <a:lnSpc>
                <a:spcPct val="80000"/>
              </a:lnSpc>
              <a:spcBef>
                <a:spcPts val="400"/>
              </a:spcBef>
              <a:spcAft>
                <a:spcPts val="0"/>
              </a:spcAft>
              <a:buClr>
                <a:schemeClr val="accent1"/>
              </a:buClr>
              <a:buSzPts val="2000"/>
              <a:buNone/>
            </a:pPr>
            <a:r>
              <a:rPr lang="en-IN" sz="2000" dirty="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Outline</a:t>
            </a:r>
            <a:endParaRPr/>
          </a:p>
        </p:txBody>
      </p:sp>
      <p:sp>
        <p:nvSpPr>
          <p:cNvPr id="62" name="Google Shape;6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Storage Classes</a:t>
            </a:r>
            <a:endParaRPr/>
          </a:p>
          <a:p>
            <a:pPr marL="742950" lvl="1" indent="-285750" algn="l" rtl="0">
              <a:spcBef>
                <a:spcPts val="560"/>
              </a:spcBef>
              <a:spcAft>
                <a:spcPts val="0"/>
              </a:spcAft>
              <a:buClr>
                <a:schemeClr val="accent1"/>
              </a:buClr>
              <a:buSzPts val="2800"/>
              <a:buChar char="–"/>
            </a:pPr>
            <a:r>
              <a:rPr lang="en-IN">
                <a:solidFill>
                  <a:schemeClr val="accent1"/>
                </a:solidFill>
              </a:rPr>
              <a:t>auto</a:t>
            </a:r>
            <a:endParaRPr/>
          </a:p>
          <a:p>
            <a:pPr marL="742950" lvl="1" indent="-285750" algn="l" rtl="0">
              <a:spcBef>
                <a:spcPts val="560"/>
              </a:spcBef>
              <a:spcAft>
                <a:spcPts val="0"/>
              </a:spcAft>
              <a:buClr>
                <a:schemeClr val="accent1"/>
              </a:buClr>
              <a:buSzPts val="2800"/>
              <a:buChar char="–"/>
            </a:pPr>
            <a:r>
              <a:rPr lang="en-IN">
                <a:solidFill>
                  <a:schemeClr val="accent1"/>
                </a:solidFill>
              </a:rPr>
              <a:t>static</a:t>
            </a:r>
            <a:endParaRPr/>
          </a:p>
          <a:p>
            <a:pPr marL="742950" lvl="1" indent="-285750" algn="l" rtl="0">
              <a:spcBef>
                <a:spcPts val="560"/>
              </a:spcBef>
              <a:spcAft>
                <a:spcPts val="0"/>
              </a:spcAft>
              <a:buClr>
                <a:schemeClr val="accent1"/>
              </a:buClr>
              <a:buSzPts val="2800"/>
              <a:buChar char="–"/>
            </a:pPr>
            <a:r>
              <a:rPr lang="en-IN">
                <a:solidFill>
                  <a:schemeClr val="accent1"/>
                </a:solidFill>
              </a:rPr>
              <a:t>extern</a:t>
            </a:r>
            <a:endParaRPr/>
          </a:p>
          <a:p>
            <a:pPr marL="742950" lvl="1" indent="-285750" algn="l" rtl="0">
              <a:spcBef>
                <a:spcPts val="560"/>
              </a:spcBef>
              <a:spcAft>
                <a:spcPts val="0"/>
              </a:spcAft>
              <a:buClr>
                <a:schemeClr val="accent1"/>
              </a:buClr>
              <a:buSzPts val="2800"/>
              <a:buChar char="–"/>
            </a:pPr>
            <a:r>
              <a:rPr lang="en-IN">
                <a:solidFill>
                  <a:schemeClr val="accent1"/>
                </a:solidFill>
              </a:rPr>
              <a:t>register</a:t>
            </a:r>
            <a:endParaRPr/>
          </a:p>
          <a:p>
            <a:pPr marL="342900" lvl="0" indent="-342900" algn="l" rtl="0">
              <a:spcBef>
                <a:spcPts val="640"/>
              </a:spcBef>
              <a:spcAft>
                <a:spcPts val="0"/>
              </a:spcAft>
              <a:buClr>
                <a:schemeClr val="accent1"/>
              </a:buClr>
              <a:buSzPts val="3200"/>
              <a:buChar char="•"/>
            </a:pPr>
            <a:r>
              <a:rPr lang="en-IN">
                <a:solidFill>
                  <a:schemeClr val="accent1"/>
                </a:solidFill>
              </a:rPr>
              <a:t>Scope Rules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xEl>
                                              <p:pRg st="3" end="3"/>
                                            </p:txEl>
                                          </p:spTgt>
                                        </p:tgtEl>
                                        <p:attrNameLst>
                                          <p:attrName>style.visibility</p:attrName>
                                        </p:attrNameLst>
                                      </p:cBhvr>
                                      <p:to>
                                        <p:strVal val="visible"/>
                                      </p:to>
                                    </p:set>
                                    <p:animEffect transition="in" filter="fade">
                                      <p:cBhvr>
                                        <p:cTn id="16" dur="500"/>
                                        <p:tgtEl>
                                          <p:spTgt spid="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xEl>
                                              <p:pRg st="4" end="4"/>
                                            </p:txEl>
                                          </p:spTgt>
                                        </p:tgtEl>
                                        <p:attrNameLst>
                                          <p:attrName>style.visibility</p:attrName>
                                        </p:attrNameLst>
                                      </p:cBhvr>
                                      <p:to>
                                        <p:strVal val="visible"/>
                                      </p:to>
                                    </p:set>
                                    <p:animEffect transition="in" filter="fade">
                                      <p:cBhvr>
                                        <p:cTn id="19" dur="500"/>
                                        <p:tgtEl>
                                          <p:spTgt spid="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xEl>
                                              <p:pRg st="5" end="5"/>
                                            </p:txEl>
                                          </p:spTgt>
                                        </p:tgtEl>
                                        <p:attrNameLst>
                                          <p:attrName>style.visibility</p:attrName>
                                        </p:attrNameLst>
                                      </p:cBhvr>
                                      <p:to>
                                        <p:strVal val="visible"/>
                                      </p:to>
                                    </p:set>
                                    <p:animEffect transition="in" filter="fade">
                                      <p:cBhvr>
                                        <p:cTn id="22" dur="500"/>
                                        <p:tgtEl>
                                          <p:spTgt spid="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Block Variables</a:t>
            </a:r>
            <a:endParaRPr/>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IN"/>
              <a:t>You can also declare variables that exist only within the </a:t>
            </a:r>
            <a:r>
              <a:rPr lang="en-IN" i="1"/>
              <a:t>body</a:t>
            </a:r>
            <a:r>
              <a:rPr lang="en-IN"/>
              <a:t> of a compound statement </a:t>
            </a:r>
            <a:r>
              <a:rPr lang="en-IN" i="1"/>
              <a:t>(a block</a:t>
            </a:r>
            <a:r>
              <a:rPr lang="en-IN"/>
              <a:t>)</a:t>
            </a:r>
            <a:r>
              <a:rPr lang="en-IN" i="1"/>
              <a:t>:</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int f;</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Example-block scoped variable</a:t>
            </a:r>
            <a:endParaRPr/>
          </a:p>
        </p:txBody>
      </p:sp>
      <p:sp>
        <p:nvSpPr>
          <p:cNvPr id="181" name="Google Shape;18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480"/>
              <a:buNone/>
            </a:pPr>
            <a:r>
              <a:rPr lang="en-IN" sz="2480" dirty="0"/>
              <a:t>#include&lt;</a:t>
            </a:r>
            <a:r>
              <a:rPr lang="en-IN" sz="2480" dirty="0" err="1"/>
              <a:t>stdio.h</a:t>
            </a:r>
            <a:r>
              <a:rPr lang="en-IN" sz="2480" dirty="0"/>
              <a:t>&gt;</a:t>
            </a:r>
            <a:endParaRPr/>
          </a:p>
          <a:p>
            <a:pPr marL="0" lvl="0" indent="0" algn="l" rtl="0">
              <a:lnSpc>
                <a:spcPct val="80000"/>
              </a:lnSpc>
              <a:spcBef>
                <a:spcPts val="496"/>
              </a:spcBef>
              <a:spcAft>
                <a:spcPts val="0"/>
              </a:spcAft>
              <a:buClr>
                <a:schemeClr val="accent1"/>
              </a:buClr>
              <a:buSzPts val="2480"/>
              <a:buNone/>
            </a:pPr>
            <a:r>
              <a:rPr lang="en-IN" sz="2480" dirty="0" err="1"/>
              <a:t>int</a:t>
            </a:r>
            <a:r>
              <a:rPr lang="en-IN" sz="2480" dirty="0"/>
              <a:t> main()</a:t>
            </a:r>
            <a:endParaRPr/>
          </a:p>
          <a:p>
            <a:pPr marL="0" lvl="0" indent="0" algn="l" rtl="0">
              <a:lnSpc>
                <a:spcPct val="80000"/>
              </a:lnSpc>
              <a:spcBef>
                <a:spcPts val="496"/>
              </a:spcBef>
              <a:spcAft>
                <a:spcPts val="0"/>
              </a:spcAft>
              <a:buClr>
                <a:schemeClr val="accent1"/>
              </a:buClr>
              <a:buSzPts val="2480"/>
              <a:buNone/>
            </a:pP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int</a:t>
            </a:r>
            <a:r>
              <a:rPr lang="en-IN" sz="2480" dirty="0"/>
              <a:t> b=2;</a:t>
            </a:r>
            <a:endParaRPr/>
          </a:p>
          <a:p>
            <a:pPr marL="0" lvl="0" indent="0" algn="l" rtl="0">
              <a:lnSpc>
                <a:spcPct val="80000"/>
              </a:lnSpc>
              <a:spcBef>
                <a:spcPts val="496"/>
              </a:spcBef>
              <a:spcAft>
                <a:spcPts val="0"/>
              </a:spcAft>
              <a:buClr>
                <a:schemeClr val="accent1"/>
              </a:buClr>
              <a:buSzPts val="2480"/>
              <a:buNone/>
            </a:pPr>
            <a:r>
              <a:rPr lang="en-IN" sz="2480" dirty="0"/>
              <a:t>    {</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int</a:t>
            </a:r>
            <a:r>
              <a:rPr lang="en-IN" sz="2480" dirty="0"/>
              <a:t> a=1; // a is block variable</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printf</a:t>
            </a:r>
            <a:r>
              <a:rPr lang="en-IN" sz="2480" dirty="0"/>
              <a:t>("\</a:t>
            </a:r>
            <a:r>
              <a:rPr lang="en-IN" sz="2480" dirty="0" err="1"/>
              <a:t>nValue</a:t>
            </a:r>
            <a:r>
              <a:rPr lang="en-IN" sz="2480" dirty="0"/>
              <a:t> of a is:%</a:t>
            </a:r>
            <a:r>
              <a:rPr lang="en-IN" sz="2480" dirty="0" err="1"/>
              <a:t>d",a</a:t>
            </a: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printf</a:t>
            </a:r>
            <a:r>
              <a:rPr lang="en-IN" sz="2480" dirty="0"/>
              <a:t>("\</a:t>
            </a:r>
            <a:r>
              <a:rPr lang="en-IN" sz="2480" dirty="0" err="1"/>
              <a:t>nValue</a:t>
            </a:r>
            <a:r>
              <a:rPr lang="en-IN" sz="2480" dirty="0"/>
              <a:t> of b is:%</a:t>
            </a:r>
            <a:r>
              <a:rPr lang="en-IN" sz="2480" dirty="0" err="1"/>
              <a:t>d",b</a:t>
            </a: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return 0;</a:t>
            </a:r>
            <a:endParaRPr/>
          </a:p>
          <a:p>
            <a:pPr marL="0" lvl="0" indent="0" algn="l" rtl="0">
              <a:lnSpc>
                <a:spcPct val="80000"/>
              </a:lnSpc>
              <a:spcBef>
                <a:spcPts val="496"/>
              </a:spcBef>
              <a:spcAft>
                <a:spcPts val="0"/>
              </a:spcAft>
              <a:buClr>
                <a:schemeClr val="accent1"/>
              </a:buClr>
              <a:buSzPts val="2480"/>
              <a:buNone/>
            </a:pPr>
            <a:r>
              <a:rPr lang="en-IN" sz="2480" dirty="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Global variables</a:t>
            </a:r>
            <a:endParaRPr/>
          </a:p>
        </p:txBody>
      </p:sp>
      <p:sp>
        <p:nvSpPr>
          <p:cNvPr id="187" name="Google Shape;18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You can declare variables outside of any function definition – these variables are  </a:t>
            </a:r>
            <a:r>
              <a:rPr lang="en-IN" i="1"/>
              <a:t>global variables</a:t>
            </a:r>
            <a:r>
              <a:rPr lang="en-IN"/>
              <a:t>.</a:t>
            </a:r>
            <a:endParaRPr/>
          </a:p>
          <a:p>
            <a:pPr marL="342900" lvl="0" indent="-342900" algn="l" rtl="0">
              <a:spcBef>
                <a:spcPts val="640"/>
              </a:spcBef>
              <a:spcAft>
                <a:spcPts val="0"/>
              </a:spcAft>
              <a:buClr>
                <a:schemeClr val="accent1"/>
              </a:buClr>
              <a:buSzPts val="3200"/>
              <a:buChar char="•"/>
            </a:pPr>
            <a:r>
              <a:rPr lang="en-IN"/>
              <a:t>Any function can access/change global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Example-global variable</a:t>
            </a:r>
            <a:endParaRPr/>
          </a:p>
        </p:txBody>
      </p:sp>
      <p:sp>
        <p:nvSpPr>
          <p:cNvPr id="193" name="Google Shape;19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40"/>
              <a:buNone/>
            </a:pPr>
            <a:r>
              <a:rPr lang="en-IN" sz="2240" dirty="0"/>
              <a:t>#include&lt;</a:t>
            </a:r>
            <a:r>
              <a:rPr lang="en-IN" sz="2240" dirty="0" err="1"/>
              <a:t>stdio.h</a:t>
            </a:r>
            <a:r>
              <a:rPr lang="en-IN" sz="2240" dirty="0"/>
              <a:t>&gt;</a:t>
            </a:r>
            <a:endParaRPr/>
          </a:p>
          <a:p>
            <a:pPr marL="0" lvl="0" indent="0" algn="l" rtl="0">
              <a:lnSpc>
                <a:spcPct val="80000"/>
              </a:lnSpc>
              <a:spcBef>
                <a:spcPts val="448"/>
              </a:spcBef>
              <a:spcAft>
                <a:spcPts val="0"/>
              </a:spcAft>
              <a:buClr>
                <a:schemeClr val="accent1"/>
              </a:buClr>
              <a:buSzPts val="2240"/>
              <a:buNone/>
            </a:pPr>
            <a:r>
              <a:rPr lang="en-IN" sz="2240" dirty="0" err="1"/>
              <a:t>int</a:t>
            </a:r>
            <a:r>
              <a:rPr lang="en-IN" sz="2240" dirty="0"/>
              <a:t> a=1;// a is a global variable</a:t>
            </a:r>
            <a:endParaRPr/>
          </a:p>
          <a:p>
            <a:pPr marL="0" lvl="0" indent="0" algn="l" rtl="0">
              <a:lnSpc>
                <a:spcPct val="80000"/>
              </a:lnSpc>
              <a:spcBef>
                <a:spcPts val="448"/>
              </a:spcBef>
              <a:spcAft>
                <a:spcPts val="0"/>
              </a:spcAft>
              <a:buClr>
                <a:schemeClr val="accent1"/>
              </a:buClr>
              <a:buSzPts val="2240"/>
              <a:buNone/>
            </a:pPr>
            <a:r>
              <a:rPr lang="en-IN" sz="2240" dirty="0"/>
              <a:t>void print();</a:t>
            </a:r>
            <a:endParaRPr/>
          </a:p>
          <a:p>
            <a:pPr marL="0" lvl="0" indent="0" algn="l" rtl="0">
              <a:lnSpc>
                <a:spcPct val="80000"/>
              </a:lnSpc>
              <a:spcBef>
                <a:spcPts val="448"/>
              </a:spcBef>
              <a:spcAft>
                <a:spcPts val="0"/>
              </a:spcAft>
              <a:buClr>
                <a:schemeClr val="accent1"/>
              </a:buClr>
              <a:buSzPts val="2240"/>
              <a:buNone/>
            </a:pPr>
            <a:r>
              <a:rPr lang="en-IN" sz="2240" dirty="0" err="1"/>
              <a:t>int</a:t>
            </a:r>
            <a:r>
              <a:rPr lang="en-IN" sz="2240" dirty="0"/>
              <a:t> main()</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a:t>
            </a:r>
            <a:r>
              <a:rPr lang="en-IN" sz="2240" dirty="0" err="1"/>
              <a:t>printf</a:t>
            </a:r>
            <a:r>
              <a:rPr lang="en-IN" sz="2240" dirty="0"/>
              <a:t>("\</a:t>
            </a:r>
            <a:r>
              <a:rPr lang="en-IN" sz="2240" dirty="0" err="1"/>
              <a:t>nValue</a:t>
            </a:r>
            <a:r>
              <a:rPr lang="en-IN" sz="2240" dirty="0"/>
              <a:t> of a is:%</a:t>
            </a:r>
            <a:r>
              <a:rPr lang="en-IN" sz="2240" dirty="0" err="1"/>
              <a:t>d",a</a:t>
            </a: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print();</a:t>
            </a:r>
            <a:endParaRPr/>
          </a:p>
          <a:p>
            <a:pPr marL="0" lvl="0" indent="0" algn="l" rtl="0">
              <a:lnSpc>
                <a:spcPct val="80000"/>
              </a:lnSpc>
              <a:spcBef>
                <a:spcPts val="448"/>
              </a:spcBef>
              <a:spcAft>
                <a:spcPts val="0"/>
              </a:spcAft>
              <a:buClr>
                <a:schemeClr val="accent1"/>
              </a:buClr>
              <a:buSzPts val="2240"/>
              <a:buNone/>
            </a:pPr>
            <a:r>
              <a:rPr lang="en-IN" sz="2240" dirty="0"/>
              <a:t>    return 0;</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void print()</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a:t>
            </a:r>
            <a:r>
              <a:rPr lang="en-IN" sz="2240" dirty="0" err="1"/>
              <a:t>printf</a:t>
            </a:r>
            <a:r>
              <a:rPr lang="en-IN" sz="2240" dirty="0"/>
              <a:t>("\</a:t>
            </a:r>
            <a:r>
              <a:rPr lang="en-IN" sz="2240" dirty="0" err="1"/>
              <a:t>nValue</a:t>
            </a:r>
            <a:r>
              <a:rPr lang="en-IN" sz="2240" dirty="0"/>
              <a:t> of a is:%</a:t>
            </a:r>
            <a:r>
              <a:rPr lang="en-IN" sz="2240" dirty="0" err="1"/>
              <a:t>d",a</a:t>
            </a: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342900" lvl="0" indent="-200660" algn="l" rtl="0">
              <a:lnSpc>
                <a:spcPct val="80000"/>
              </a:lnSpc>
              <a:spcBef>
                <a:spcPts val="448"/>
              </a:spcBef>
              <a:spcAft>
                <a:spcPts val="0"/>
              </a:spcAft>
              <a:buClr>
                <a:schemeClr val="accent1"/>
              </a:buClr>
              <a:buSzPts val="2240"/>
              <a:buNone/>
            </a:pP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199" name="Google Shape;19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a=10;// a is a global variable</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a=1;</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local a</a:t>
            </a:r>
            <a:endParaRPr/>
          </a:p>
          <a:p>
            <a:pPr marL="0" lvl="0" indent="0" algn="l" rtl="0">
              <a:lnSpc>
                <a:spcPct val="80000"/>
              </a:lnSpc>
              <a:spcBef>
                <a:spcPts val="350"/>
              </a:spcBef>
              <a:spcAft>
                <a:spcPts val="0"/>
              </a:spcAft>
              <a:buClr>
                <a:schemeClr val="accent1"/>
              </a:buClr>
              <a:buSzPts val="1750"/>
              <a:buNone/>
            </a:pPr>
            <a:r>
              <a:rPr lang="en-IN" sz="1750"/>
              <a:t>    print();</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global a</a:t>
            </a:r>
            <a:endParaRPr/>
          </a:p>
          <a:p>
            <a:pPr marL="0" lvl="0" indent="0" algn="l" rtl="0">
              <a:lnSpc>
                <a:spcPct val="80000"/>
              </a:lnSpc>
              <a:spcBef>
                <a:spcPts val="350"/>
              </a:spcBef>
              <a:spcAft>
                <a:spcPts val="0"/>
              </a:spcAft>
              <a:buClr>
                <a:schemeClr val="accent1"/>
              </a:buClr>
              <a:buSzPts val="1750"/>
              <a:buNone/>
            </a:pPr>
            <a:r>
              <a:rPr lang="en-IN" sz="1750"/>
              <a:t>}</a:t>
            </a:r>
            <a:endParaRPr/>
          </a:p>
        </p:txBody>
      </p:sp>
      <p:sp>
        <p:nvSpPr>
          <p:cNvPr id="200" name="Google Shape;200;p24"/>
          <p:cNvSpPr txBox="1">
            <a:spLocks noGrp="1"/>
          </p:cNvSpPr>
          <p:nvPr>
            <p:ph type="body" idx="2"/>
          </p:nvPr>
        </p:nvSpPr>
        <p:spPr>
          <a:xfrm>
            <a:off x="4419600" y="1600200"/>
            <a:ext cx="426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 is:1</a:t>
            </a:r>
            <a:endParaRPr/>
          </a:p>
          <a:p>
            <a:pPr marL="0" lvl="0" indent="0" algn="l" rtl="0">
              <a:spcBef>
                <a:spcPts val="480"/>
              </a:spcBef>
              <a:spcAft>
                <a:spcPts val="0"/>
              </a:spcAft>
              <a:buClr>
                <a:schemeClr val="accent1"/>
              </a:buClr>
              <a:buSzPts val="2400"/>
              <a:buNone/>
            </a:pPr>
            <a:r>
              <a:rPr lang="en-IN" sz="2400"/>
              <a:t>Value of a is:10</a:t>
            </a:r>
            <a:endParaRPr/>
          </a:p>
          <a:p>
            <a:pPr marL="0" lvl="0" indent="0" algn="l" rtl="0">
              <a:spcBef>
                <a:spcPts val="480"/>
              </a:spcBef>
              <a:spcAft>
                <a:spcPts val="0"/>
              </a:spcAft>
              <a:buClr>
                <a:schemeClr val="accent1"/>
              </a:buClr>
              <a:buSzPts val="2400"/>
              <a:buNone/>
            </a:pPr>
            <a:r>
              <a:rPr lang="en-IN" sz="2400" i="1" u="sng"/>
              <a:t>Note:</a:t>
            </a:r>
            <a:endParaRPr/>
          </a:p>
          <a:p>
            <a:pPr marL="0" lvl="0" indent="0" algn="just" rtl="0">
              <a:spcBef>
                <a:spcPts val="480"/>
              </a:spcBef>
              <a:spcAft>
                <a:spcPts val="0"/>
              </a:spcAft>
              <a:buClr>
                <a:schemeClr val="accent1"/>
              </a:buClr>
              <a:buSzPts val="2400"/>
              <a:buNone/>
            </a:pPr>
            <a:r>
              <a:rPr lang="en-IN" sz="2400"/>
              <a:t>When we have same named local and global variables, priority is always given to local variable first, that is why in main() function value of local a is printed, whereas in function definition, there is no local variable so preference is given to global version of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06" name="Google Shape;206;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600"/>
              <a:buNone/>
            </a:pPr>
            <a:r>
              <a:rPr lang="en-IN" sz="1600"/>
              <a:t>#include&lt;stdio.h&gt;</a:t>
            </a:r>
            <a:endParaRPr/>
          </a:p>
          <a:p>
            <a:pPr marL="0" lvl="0" indent="0" algn="l" rtl="0">
              <a:spcBef>
                <a:spcPts val="320"/>
              </a:spcBef>
              <a:spcAft>
                <a:spcPts val="0"/>
              </a:spcAft>
              <a:buClr>
                <a:schemeClr val="accent1"/>
              </a:buClr>
              <a:buSzPts val="1600"/>
              <a:buNone/>
            </a:pPr>
            <a:r>
              <a:rPr lang="en-IN" sz="1600"/>
              <a:t>int a=10;// a is a global variable</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int main()</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print();</a:t>
            </a:r>
            <a:endParaRPr/>
          </a:p>
          <a:p>
            <a:pPr marL="0" lvl="0" indent="0" algn="l" rtl="0">
              <a:spcBef>
                <a:spcPts val="320"/>
              </a:spcBef>
              <a:spcAft>
                <a:spcPts val="0"/>
              </a:spcAft>
              <a:buClr>
                <a:schemeClr val="accent1"/>
              </a:buClr>
              <a:buSzPts val="1600"/>
              <a:buNone/>
            </a:pPr>
            <a:r>
              <a:rPr lang="en-IN" sz="1600"/>
              <a:t>    printf("\nValue of a is:%d",a);// Change done by print to global a is reflected here</a:t>
            </a:r>
            <a:endParaRPr/>
          </a:p>
          <a:p>
            <a:pPr marL="0" lvl="0" indent="0" algn="l" rtl="0">
              <a:spcBef>
                <a:spcPts val="320"/>
              </a:spcBef>
              <a:spcAft>
                <a:spcPts val="0"/>
              </a:spcAft>
              <a:buClr>
                <a:schemeClr val="accent1"/>
              </a:buClr>
              <a:buSzPts val="1600"/>
              <a:buNone/>
            </a:pPr>
            <a:r>
              <a:rPr lang="en-IN" sz="1600"/>
              <a:t>    return 0;</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a=20;</a:t>
            </a:r>
            <a:endParaRPr/>
          </a:p>
          <a:p>
            <a:pPr marL="0" lvl="0" indent="0" algn="l" rtl="0">
              <a:spcBef>
                <a:spcPts val="320"/>
              </a:spcBef>
              <a:spcAft>
                <a:spcPts val="0"/>
              </a:spcAft>
              <a:buClr>
                <a:schemeClr val="accent1"/>
              </a:buClr>
              <a:buSzPts val="1600"/>
              <a:buNone/>
            </a:pPr>
            <a:r>
              <a:rPr lang="en-IN" sz="1600"/>
              <a:t>}</a:t>
            </a:r>
            <a:endParaRPr/>
          </a:p>
        </p:txBody>
      </p:sp>
      <p:sp>
        <p:nvSpPr>
          <p:cNvPr id="207" name="Google Shape;207;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540"/>
              <a:buNone/>
            </a:pPr>
            <a:r>
              <a:rPr lang="en-IN" sz="1540"/>
              <a:t>Output:</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is:20</a:t>
            </a:r>
            <a:endParaRPr sz="15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13" name="Google Shape;213;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a=5;</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a=500;</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p:txBody>
      </p:sp>
      <p:sp>
        <p:nvSpPr>
          <p:cNvPr id="214" name="Google Shape;214;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Output:</a:t>
            </a:r>
            <a:endParaRPr/>
          </a:p>
          <a:p>
            <a:pPr marL="0" lvl="0" indent="0" algn="l" rtl="0">
              <a:lnSpc>
                <a:spcPct val="80000"/>
              </a:lnSpc>
              <a:spcBef>
                <a:spcPts val="350"/>
              </a:spcBef>
              <a:spcAft>
                <a:spcPts val="0"/>
              </a:spcAft>
              <a:buClr>
                <a:schemeClr val="accent1"/>
              </a:buClr>
              <a:buSzPts val="1750"/>
              <a:buNone/>
            </a:pPr>
            <a:r>
              <a:rPr lang="en-IN" sz="1750"/>
              <a:t>a:500</a:t>
            </a:r>
            <a:endParaRPr/>
          </a:p>
          <a:p>
            <a:pPr marL="0" lvl="0" indent="0" algn="l" rtl="0">
              <a:lnSpc>
                <a:spcPct val="80000"/>
              </a:lnSpc>
              <a:spcBef>
                <a:spcPts val="350"/>
              </a:spcBef>
              <a:spcAft>
                <a:spcPts val="0"/>
              </a:spcAft>
              <a:buClr>
                <a:schemeClr val="accent1"/>
              </a:buClr>
              <a:buSzPts val="1750"/>
              <a:buNone/>
            </a:pPr>
            <a:r>
              <a:rPr lang="en-IN" sz="1750"/>
              <a:t>a:50</a:t>
            </a:r>
            <a:endParaRPr/>
          </a:p>
          <a:p>
            <a:pPr marL="0" lvl="0" indent="0" algn="l" rtl="0">
              <a:lnSpc>
                <a:spcPct val="80000"/>
              </a:lnSpc>
              <a:spcBef>
                <a:spcPts val="350"/>
              </a:spcBef>
              <a:spcAft>
                <a:spcPts val="0"/>
              </a:spcAft>
              <a:buClr>
                <a:schemeClr val="accent1"/>
              </a:buClr>
              <a:buSzPts val="1750"/>
              <a:buNone/>
            </a:pPr>
            <a:r>
              <a:rPr lang="en-IN" sz="1750"/>
              <a:t>a:5</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8229600" cy="411162"/>
          </a:xfrm>
        </p:spPr>
        <p:txBody>
          <a:bodyPr>
            <a:normAutofit fontScale="90000"/>
          </a:bodyPr>
          <a:lstStyle/>
          <a:p>
            <a:r>
              <a:rPr lang="en-IN" dirty="0" smtClean="0"/>
              <a:t>Q1</a:t>
            </a:r>
            <a:endParaRPr lang="en-IN" dirty="0"/>
          </a:p>
        </p:txBody>
      </p:sp>
      <p:sp>
        <p:nvSpPr>
          <p:cNvPr id="3" name="Text Placeholder 2"/>
          <p:cNvSpPr>
            <a:spLocks noGrp="1"/>
          </p:cNvSpPr>
          <p:nvPr>
            <p:ph type="body" idx="1"/>
          </p:nvPr>
        </p:nvSpPr>
        <p:spPr>
          <a:xfrm>
            <a:off x="457200" y="557213"/>
            <a:ext cx="4038600" cy="5986461"/>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a:t>
            </a:r>
          </a:p>
          <a:p>
            <a:pPr marL="50800" indent="0">
              <a:buNone/>
            </a:pPr>
            <a:r>
              <a:rPr lang="en-IN" dirty="0"/>
              <a:t>    void m();</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4;</a:t>
            </a:r>
          </a:p>
          <a:p>
            <a:pPr marL="50800" indent="0">
              <a:buNone/>
            </a:pPr>
            <a:r>
              <a:rPr lang="en-IN" dirty="0"/>
              <a:t>    }</a:t>
            </a:r>
          </a:p>
          <a:p>
            <a:pPr marL="50800" indent="0">
              <a:buNone/>
            </a:pPr>
            <a:r>
              <a:rPr lang="en-IN" dirty="0"/>
              <a:t>A. 0</a:t>
            </a:r>
          </a:p>
          <a:p>
            <a:pPr marL="50800" indent="0">
              <a:buNone/>
            </a:pPr>
            <a:r>
              <a:rPr lang="en-IN" dirty="0"/>
              <a:t>B. 4</a:t>
            </a:r>
          </a:p>
          <a:p>
            <a:pPr marL="50800" indent="0">
              <a:buNone/>
            </a:pPr>
            <a:r>
              <a:rPr lang="en-IN" dirty="0"/>
              <a:t>C. Compile time error</a:t>
            </a:r>
          </a:p>
          <a:p>
            <a:pPr marL="50800" indent="0">
              <a:buNone/>
            </a:pPr>
            <a:r>
              <a:rPr lang="en-IN" dirty="0"/>
              <a:t>D. Runtime error</a:t>
            </a:r>
          </a:p>
        </p:txBody>
      </p:sp>
    </p:spTree>
    <p:extLst>
      <p:ext uri="{BB962C8B-B14F-4D97-AF65-F5344CB8AC3E}">
        <p14:creationId xmlns="" xmlns:p14="http://schemas.microsoft.com/office/powerpoint/2010/main" val="4058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5412"/>
            <a:ext cx="8229600" cy="568325"/>
          </a:xfrm>
        </p:spPr>
        <p:txBody>
          <a:bodyPr>
            <a:normAutofit fontScale="90000"/>
          </a:bodyPr>
          <a:lstStyle/>
          <a:p>
            <a:r>
              <a:rPr lang="en-IN" dirty="0" smtClean="0"/>
              <a:t>Q2</a:t>
            </a:r>
            <a:endParaRPr lang="en-IN" dirty="0"/>
          </a:p>
        </p:txBody>
      </p:sp>
      <p:sp>
        <p:nvSpPr>
          <p:cNvPr id="6" name="Text Placeholder 5"/>
          <p:cNvSpPr>
            <a:spLocks noGrp="1"/>
          </p:cNvSpPr>
          <p:nvPr>
            <p:ph type="body" idx="1"/>
          </p:nvPr>
        </p:nvSpPr>
        <p:spPr>
          <a:xfrm>
            <a:off x="457200" y="442913"/>
            <a:ext cx="4914900" cy="6415087"/>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 = 5</a:t>
            </a:r>
            <a:r>
              <a:rPr lang="en-IN" dirty="0" smtClean="0"/>
              <a:t>;</a:t>
            </a:r>
          </a:p>
          <a:p>
            <a:pPr marL="50800" indent="0">
              <a:buNone/>
            </a:pPr>
            <a:r>
              <a:rPr lang="en-IN" dirty="0" smtClean="0"/>
              <a:t>    void m();</a:t>
            </a:r>
          </a:p>
          <a:p>
            <a:pPr marL="50800" indent="0">
              <a:buNone/>
            </a:pPr>
            <a:r>
              <a:rPr lang="en-IN" dirty="0" smtClean="0"/>
              <a:t>    void n();</a:t>
            </a:r>
            <a:endParaRPr lang="en-IN" dirty="0"/>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 = 3;</a:t>
            </a:r>
          </a:p>
          <a:p>
            <a:pPr marL="50800" indent="0">
              <a:buNone/>
            </a:pPr>
            <a:r>
              <a:rPr lang="en-IN" dirty="0"/>
              <a:t>        m();</a:t>
            </a:r>
          </a:p>
          <a:p>
            <a:pPr marL="50800" indent="0">
              <a:buNone/>
            </a:pPr>
            <a:r>
              <a:rPr lang="en-IN" dirty="0"/>
              <a:t>        </a:t>
            </a:r>
            <a:r>
              <a:rPr lang="en-IN" dirty="0" err="1"/>
              <a:t>printf</a:t>
            </a:r>
            <a:r>
              <a:rPr lang="en-IN" dirty="0" smtClean="0"/>
              <a:t>("%d</a:t>
            </a:r>
            <a:r>
              <a:rPr lang="en-IN" dirty="0"/>
              <a:t>",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8;</a:t>
            </a:r>
          </a:p>
          <a:p>
            <a:pPr marL="50800" indent="0">
              <a:buNone/>
            </a:pPr>
            <a:r>
              <a:rPr lang="en-IN" dirty="0"/>
              <a:t>        n();</a:t>
            </a:r>
          </a:p>
          <a:p>
            <a:pPr marL="50800" indent="0">
              <a:buNone/>
            </a:pPr>
            <a:r>
              <a:rPr lang="en-IN" dirty="0"/>
              <a:t>    }</a:t>
            </a:r>
          </a:p>
          <a:p>
            <a:pPr marL="50800" indent="0">
              <a:buNone/>
            </a:pPr>
            <a:r>
              <a:rPr lang="en-IN" dirty="0"/>
              <a:t>    void n()</a:t>
            </a:r>
          </a:p>
          <a:p>
            <a:pPr marL="50800" indent="0">
              <a:buNone/>
            </a:pPr>
            <a:r>
              <a:rPr lang="en-IN" dirty="0"/>
              <a:t>    {</a:t>
            </a:r>
          </a:p>
          <a:p>
            <a:pPr marL="50800" indent="0">
              <a:buNone/>
            </a:pPr>
            <a:r>
              <a:rPr lang="en-IN" dirty="0"/>
              <a:t>        </a:t>
            </a:r>
            <a:r>
              <a:rPr lang="en-IN" dirty="0" err="1"/>
              <a:t>printf</a:t>
            </a:r>
            <a:r>
              <a:rPr lang="en-IN" dirty="0"/>
              <a:t>("%</a:t>
            </a:r>
            <a:r>
              <a:rPr lang="en-IN" dirty="0" smtClean="0"/>
              <a:t>d ", </a:t>
            </a:r>
            <a:r>
              <a:rPr lang="en-IN" dirty="0"/>
              <a:t>x);</a:t>
            </a:r>
          </a:p>
          <a:p>
            <a:pPr marL="50800" indent="0">
              <a:buNone/>
            </a:pPr>
            <a:r>
              <a:rPr lang="en-IN" dirty="0"/>
              <a:t>    </a:t>
            </a:r>
            <a:r>
              <a:rPr lang="en-IN" dirty="0" smtClean="0"/>
              <a:t>}</a:t>
            </a:r>
            <a:endParaRPr lang="en-IN" dirty="0"/>
          </a:p>
        </p:txBody>
      </p:sp>
      <p:sp>
        <p:nvSpPr>
          <p:cNvPr id="7" name="Text Placeholder 6"/>
          <p:cNvSpPr>
            <a:spLocks noGrp="1"/>
          </p:cNvSpPr>
          <p:nvPr>
            <p:ph type="body" idx="2"/>
          </p:nvPr>
        </p:nvSpPr>
        <p:spPr>
          <a:xfrm>
            <a:off x="5372100" y="585788"/>
            <a:ext cx="3238500" cy="4525963"/>
          </a:xfrm>
        </p:spPr>
        <p:txBody>
          <a:bodyPr/>
          <a:lstStyle/>
          <a:p>
            <a:pPr marL="50800" indent="0">
              <a:buNone/>
            </a:pPr>
            <a:r>
              <a:rPr lang="en-IN" dirty="0"/>
              <a:t>A. 8 3</a:t>
            </a:r>
          </a:p>
          <a:p>
            <a:pPr marL="50800" indent="0">
              <a:buNone/>
            </a:pPr>
            <a:r>
              <a:rPr lang="en-IN" dirty="0"/>
              <a:t>B. 3 8</a:t>
            </a:r>
          </a:p>
          <a:p>
            <a:pPr marL="50800" indent="0">
              <a:buNone/>
            </a:pPr>
            <a:r>
              <a:rPr lang="en-IN" dirty="0"/>
              <a:t>C. 8 5</a:t>
            </a:r>
          </a:p>
          <a:p>
            <a:pPr marL="50800" indent="0">
              <a:buNone/>
            </a:pPr>
            <a:r>
              <a:rPr lang="en-IN" dirty="0"/>
              <a:t>D. 5 3</a:t>
            </a:r>
          </a:p>
          <a:p>
            <a:pPr marL="50800" indent="0">
              <a:buNone/>
            </a:pPr>
            <a:endParaRPr lang="en-IN" dirty="0"/>
          </a:p>
        </p:txBody>
      </p:sp>
    </p:spTree>
    <p:extLst>
      <p:ext uri="{BB962C8B-B14F-4D97-AF65-F5344CB8AC3E}">
        <p14:creationId xmlns="" xmlns:p14="http://schemas.microsoft.com/office/powerpoint/2010/main" val="4900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Q3</a:t>
            </a:r>
            <a:endParaRPr lang="en-IN" dirty="0"/>
          </a:p>
        </p:txBody>
      </p:sp>
      <p:sp>
        <p:nvSpPr>
          <p:cNvPr id="3" name="Text Placeholder 2"/>
          <p:cNvSpPr>
            <a:spLocks noGrp="1"/>
          </p:cNvSpPr>
          <p:nvPr>
            <p:ph type="body" idx="1"/>
          </p:nvPr>
        </p:nvSpPr>
        <p:spPr>
          <a:xfrm>
            <a:off x="457200" y="1128714"/>
            <a:ext cx="4038600" cy="4997450"/>
          </a:xfrm>
        </p:spPr>
        <p:txBody>
          <a:bodyPr>
            <a:normAutofit fontScale="70000" lnSpcReduction="20000"/>
          </a:bodyPr>
          <a:lstStyle/>
          <a:p>
            <a:pPr marL="50800" indent="0">
              <a:buNone/>
            </a:pPr>
            <a:r>
              <a:rPr lang="en-IN" dirty="0"/>
              <a:t>What will be the output of following code?    </a:t>
            </a:r>
          </a:p>
          <a:p>
            <a:pPr marL="50800" indent="0">
              <a:buNone/>
            </a:pPr>
            <a:r>
              <a:rPr lang="en-IN" dirty="0"/>
              <a:t>#include &lt;</a:t>
            </a:r>
            <a:r>
              <a:rPr lang="en-IN" dirty="0" err="1"/>
              <a:t>stdio.h</a:t>
            </a:r>
            <a:r>
              <a:rPr lang="en-IN" dirty="0"/>
              <a:t>&gt;</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x=1;</a:t>
            </a:r>
          </a:p>
          <a:p>
            <a:pPr marL="50800" indent="0">
              <a:buNone/>
            </a:pPr>
            <a:r>
              <a:rPr lang="en-IN" dirty="0"/>
              <a:t>        {</a:t>
            </a:r>
          </a:p>
          <a:p>
            <a:pPr marL="50800" indent="0">
              <a:buNone/>
            </a:pPr>
            <a:r>
              <a:rPr lang="en-IN" dirty="0"/>
              <a:t>            x=2;</a:t>
            </a:r>
          </a:p>
          <a:p>
            <a:pPr marL="50800" indent="0">
              <a:buNone/>
            </a:pPr>
            <a:r>
              <a:rPr lang="en-IN" dirty="0"/>
              <a:t>            {</a:t>
            </a:r>
          </a:p>
          <a:p>
            <a:pPr marL="50800" indent="0">
              <a:buNone/>
            </a:pPr>
            <a:r>
              <a:rPr lang="en-IN" dirty="0"/>
              <a:t>                </a:t>
            </a:r>
            <a:r>
              <a:rPr lang="en-IN" dirty="0" err="1"/>
              <a:t>int</a:t>
            </a:r>
            <a:r>
              <a:rPr lang="en-IN" dirty="0"/>
              <a:t> x=3;</a:t>
            </a:r>
          </a:p>
          <a:p>
            <a:pPr marL="50800" indent="0">
              <a:buNone/>
            </a:pPr>
            <a:r>
              <a:rPr lang="en-IN" dirty="0"/>
              <a:t>            }</a:t>
            </a:r>
          </a:p>
          <a:p>
            <a:pPr marL="50800" indent="0">
              <a:buNone/>
            </a:pPr>
            <a:r>
              <a:rPr lang="en-IN" dirty="0"/>
              <a:t>        }</a:t>
            </a:r>
          </a:p>
          <a:p>
            <a:pPr marL="50800" indent="0">
              <a:buNone/>
            </a:pPr>
            <a:r>
              <a:rPr lang="en-IN" dirty="0"/>
              <a:t>        </a:t>
            </a:r>
            <a:r>
              <a:rPr lang="en-IN" dirty="0" err="1"/>
              <a:t>printf</a:t>
            </a:r>
            <a:r>
              <a:rPr lang="en-IN" dirty="0"/>
              <a:t>("%</a:t>
            </a:r>
            <a:r>
              <a:rPr lang="en-IN" dirty="0" err="1"/>
              <a:t>d",x</a:t>
            </a:r>
            <a:r>
              <a:rPr lang="en-IN" dirty="0"/>
              <a:t>);</a:t>
            </a:r>
          </a:p>
          <a:p>
            <a:pPr marL="50800" indent="0">
              <a:buNone/>
            </a:pPr>
            <a:r>
              <a:rPr lang="en-IN" dirty="0"/>
              <a:t>        return 0;</a:t>
            </a:r>
          </a:p>
          <a:p>
            <a:pPr marL="50800" indent="0">
              <a:buNone/>
            </a:pPr>
            <a:r>
              <a:rPr lang="en-IN" dirty="0"/>
              <a:t>    </a:t>
            </a:r>
            <a:r>
              <a:rPr lang="en-IN" dirty="0" smtClean="0"/>
              <a:t>}</a:t>
            </a:r>
            <a:endParaRPr lang="en-IN" dirty="0"/>
          </a:p>
        </p:txBody>
      </p:sp>
      <p:sp>
        <p:nvSpPr>
          <p:cNvPr id="4" name="Text Placeholder 3"/>
          <p:cNvSpPr>
            <a:spLocks noGrp="1"/>
          </p:cNvSpPr>
          <p:nvPr>
            <p:ph type="body" idx="2"/>
          </p:nvPr>
        </p:nvSpPr>
        <p:spPr/>
        <p:txBody>
          <a:bodyPr/>
          <a:lstStyle/>
          <a:p>
            <a:pPr marL="50800" indent="0">
              <a:buNone/>
            </a:pPr>
            <a:r>
              <a:rPr lang="en-IN" dirty="0"/>
              <a:t>A. 1</a:t>
            </a:r>
          </a:p>
          <a:p>
            <a:pPr marL="50800" indent="0">
              <a:buNone/>
            </a:pPr>
            <a:r>
              <a:rPr lang="en-IN" dirty="0"/>
              <a:t>B. 2</a:t>
            </a:r>
          </a:p>
          <a:p>
            <a:pPr marL="50800" indent="0">
              <a:buNone/>
            </a:pPr>
            <a:r>
              <a:rPr lang="en-IN" dirty="0"/>
              <a:t>C. 3</a:t>
            </a:r>
          </a:p>
          <a:p>
            <a:pPr marL="50800" indent="0">
              <a:buNone/>
            </a:pPr>
            <a:r>
              <a:rPr lang="en-IN" dirty="0"/>
              <a:t>D. Compile time error</a:t>
            </a:r>
          </a:p>
          <a:p>
            <a:pPr marL="50800" indent="0">
              <a:buNone/>
            </a:pPr>
            <a:endParaRPr lang="en-IN" dirty="0"/>
          </a:p>
        </p:txBody>
      </p:sp>
    </p:spTree>
    <p:extLst>
      <p:ext uri="{BB962C8B-B14F-4D97-AF65-F5344CB8AC3E}">
        <p14:creationId xmlns="" xmlns:p14="http://schemas.microsoft.com/office/powerpoint/2010/main" val="29109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a:t>
            </a:r>
            <a:endParaRPr/>
          </a:p>
        </p:txBody>
      </p:sp>
      <p:sp>
        <p:nvSpPr>
          <p:cNvPr id="68" name="Google Shape;6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a:t>Storage Classes are used to describe the features of a variable. These features basically include the scope, visibility and life-time which help us to trace the existence of a particular variable during the runtime of a program.</a:t>
            </a:r>
            <a:endParaRPr/>
          </a:p>
          <a:p>
            <a:pPr marL="342900" lvl="0" indent="-342900" algn="just" rtl="0">
              <a:spcBef>
                <a:spcPts val="480"/>
              </a:spcBef>
              <a:spcAft>
                <a:spcPts val="0"/>
              </a:spcAft>
              <a:buClr>
                <a:schemeClr val="accent1"/>
              </a:buClr>
              <a:buSzPts val="2400"/>
              <a:buChar char="•"/>
            </a:pPr>
            <a:r>
              <a:rPr lang="en-IN" sz="2400" u="sng"/>
              <a:t>Storage class specifies four things-</a:t>
            </a:r>
            <a:endParaRPr/>
          </a:p>
          <a:p>
            <a:pPr marL="514350" lvl="0" indent="-514350" algn="just" rtl="0">
              <a:spcBef>
                <a:spcPts val="480"/>
              </a:spcBef>
              <a:spcAft>
                <a:spcPts val="0"/>
              </a:spcAft>
              <a:buClr>
                <a:schemeClr val="accent1"/>
              </a:buClr>
              <a:buSzPts val="2400"/>
              <a:buFont typeface="Calibri"/>
              <a:buAutoNum type="romanUcPeriod"/>
            </a:pPr>
            <a:r>
              <a:rPr lang="en-IN" sz="2400" b="1" i="1" u="sng"/>
              <a:t>Storage location</a:t>
            </a:r>
            <a:r>
              <a:rPr lang="en-IN" sz="2400"/>
              <a:t>: Where the variable will be stored?[ In memory /or CPU register]</a:t>
            </a:r>
            <a:endParaRPr/>
          </a:p>
          <a:p>
            <a:pPr marL="514350" lvl="0" indent="-514350" algn="l" rtl="0">
              <a:spcBef>
                <a:spcPts val="480"/>
              </a:spcBef>
              <a:spcAft>
                <a:spcPts val="0"/>
              </a:spcAft>
              <a:buClr>
                <a:schemeClr val="accent1"/>
              </a:buClr>
              <a:buSzPts val="2400"/>
              <a:buFont typeface="Calibri"/>
              <a:buAutoNum type="romanUcPeriod"/>
            </a:pPr>
            <a:r>
              <a:rPr lang="en-IN" sz="2400" b="1" i="1" u="sng"/>
              <a:t>Scope</a:t>
            </a:r>
            <a:r>
              <a:rPr lang="en-IN" sz="2400" u="sng"/>
              <a:t>:</a:t>
            </a:r>
            <a:r>
              <a:rPr lang="en-IN" sz="2400"/>
              <a:t> Block in which the variable is accessible.</a:t>
            </a:r>
            <a:endParaRPr/>
          </a:p>
          <a:p>
            <a:pPr marL="514350" lvl="0" indent="-514350" algn="l" rtl="0">
              <a:spcBef>
                <a:spcPts val="480"/>
              </a:spcBef>
              <a:spcAft>
                <a:spcPts val="0"/>
              </a:spcAft>
              <a:buClr>
                <a:schemeClr val="accent1"/>
              </a:buClr>
              <a:buSzPts val="2400"/>
              <a:buFont typeface="Calibri"/>
              <a:buAutoNum type="romanUcPeriod"/>
            </a:pPr>
            <a:r>
              <a:rPr lang="en-IN" sz="2400" b="1" i="1" u="sng"/>
              <a:t>Lifetime:</a:t>
            </a:r>
            <a:r>
              <a:rPr lang="en-IN" sz="2400"/>
              <a:t> How long would the variable exist?</a:t>
            </a:r>
            <a:endParaRPr sz="2400"/>
          </a:p>
          <a:p>
            <a:pPr marL="514350" lvl="0" indent="-514350" algn="l" rtl="0">
              <a:spcBef>
                <a:spcPts val="480"/>
              </a:spcBef>
              <a:spcAft>
                <a:spcPts val="0"/>
              </a:spcAft>
              <a:buClr>
                <a:schemeClr val="accent1"/>
              </a:buClr>
              <a:buSzPts val="2400"/>
              <a:buFont typeface="Calibri"/>
              <a:buAutoNum type="romanUcPeriod"/>
            </a:pPr>
            <a:r>
              <a:rPr lang="en-IN" sz="2400" b="1" i="1" u="sng"/>
              <a:t>Default initial value</a:t>
            </a:r>
            <a:r>
              <a:rPr lang="en-IN" sz="2400"/>
              <a:t>: What will be the initial value of the variable, if initial value is not specifically assigned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9040"/>
            <a:ext cx="8229600" cy="1143000"/>
          </a:xfrm>
        </p:spPr>
        <p:txBody>
          <a:bodyPr/>
          <a:lstStyle/>
          <a:p>
            <a:r>
              <a:rPr lang="en-IN" dirty="0" smtClean="0"/>
              <a:t>Q4</a:t>
            </a:r>
            <a:endParaRPr lang="en-IN" dirty="0"/>
          </a:p>
        </p:txBody>
      </p:sp>
      <p:sp>
        <p:nvSpPr>
          <p:cNvPr id="6" name="Text Placeholder 5"/>
          <p:cNvSpPr>
            <a:spLocks noGrp="1"/>
          </p:cNvSpPr>
          <p:nvPr>
            <p:ph type="body" idx="1"/>
          </p:nvPr>
        </p:nvSpPr>
        <p:spPr>
          <a:xfrm>
            <a:off x="457200" y="753960"/>
            <a:ext cx="8229600" cy="5372203"/>
          </a:xfrm>
        </p:spPr>
        <p:txBody>
          <a:bodyPr/>
          <a:lstStyle/>
          <a:p>
            <a:pPr marL="25400" indent="0">
              <a:buNone/>
            </a:pPr>
            <a:r>
              <a:rPr lang="en-IN" dirty="0"/>
              <a:t>In case of a conflict between the names of a local and global variable what happens?</a:t>
            </a:r>
          </a:p>
          <a:p>
            <a:pPr marL="25400" indent="0">
              <a:buNone/>
            </a:pPr>
            <a:r>
              <a:rPr lang="en-IN" dirty="0"/>
              <a:t>A. The global variable is given a priority.</a:t>
            </a:r>
          </a:p>
          <a:p>
            <a:pPr marL="25400" indent="0">
              <a:buNone/>
            </a:pPr>
            <a:r>
              <a:rPr lang="en-IN" dirty="0"/>
              <a:t>B. The local variable is given a priority.</a:t>
            </a:r>
          </a:p>
          <a:p>
            <a:pPr marL="25400" indent="0">
              <a:buNone/>
            </a:pPr>
            <a:r>
              <a:rPr lang="en-IN" dirty="0"/>
              <a:t>C. Which one will get a priority depends upon which one is defined first.</a:t>
            </a:r>
          </a:p>
          <a:p>
            <a:pPr marL="25400" indent="0">
              <a:buNone/>
            </a:pPr>
            <a:r>
              <a:rPr lang="en-IN" dirty="0"/>
              <a:t>D. The compiler reports an error.</a:t>
            </a:r>
          </a:p>
        </p:txBody>
      </p:sp>
    </p:spTree>
    <p:extLst>
      <p:ext uri="{BB962C8B-B14F-4D97-AF65-F5344CB8AC3E}">
        <p14:creationId xmlns="" xmlns:p14="http://schemas.microsoft.com/office/powerpoint/2010/main" val="176740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8820"/>
            <a:ext cx="8229600" cy="625014"/>
          </a:xfrm>
        </p:spPr>
        <p:txBody>
          <a:bodyPr>
            <a:normAutofit fontScale="90000"/>
          </a:bodyPr>
          <a:lstStyle/>
          <a:p>
            <a:r>
              <a:rPr lang="en-IN" dirty="0" smtClean="0"/>
              <a:t>Q5</a:t>
            </a:r>
            <a:endParaRPr lang="en-IN" dirty="0"/>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What will be the storage class of variable </a:t>
            </a:r>
            <a:r>
              <a:rPr lang="en-IN" dirty="0" err="1"/>
              <a:t>i</a:t>
            </a:r>
            <a:r>
              <a:rPr lang="en-IN" dirty="0"/>
              <a:t> in the code written below?</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err="1"/>
              <a:t>int</a:t>
            </a:r>
            <a:r>
              <a:rPr lang="en-IN" dirty="0"/>
              <a:t> </a:t>
            </a:r>
            <a:r>
              <a:rPr lang="en-IN" dirty="0" err="1"/>
              <a:t>i</a:t>
            </a:r>
            <a:r>
              <a:rPr lang="en-IN" dirty="0"/>
              <a:t> = 10;</a:t>
            </a:r>
          </a:p>
          <a:p>
            <a:pPr marL="25400" indent="0">
              <a:buNone/>
            </a:pPr>
            <a:r>
              <a:rPr lang="en-IN" dirty="0" err="1"/>
              <a:t>printf</a:t>
            </a:r>
            <a:r>
              <a:rPr lang="en-IN" dirty="0"/>
              <a:t>("%d",</a:t>
            </a:r>
            <a:r>
              <a:rPr lang="en-IN" dirty="0" err="1"/>
              <a:t>i</a:t>
            </a:r>
            <a:r>
              <a:rPr lang="en-IN" dirty="0"/>
              <a:t>);</a:t>
            </a:r>
          </a:p>
          <a:p>
            <a:pPr marL="25400" indent="0">
              <a:buNone/>
            </a:pPr>
            <a:r>
              <a:rPr lang="en-IN" dirty="0"/>
              <a:t>return 0;</a:t>
            </a:r>
          </a:p>
          <a:p>
            <a:pPr marL="25400" indent="0">
              <a:buNone/>
            </a:pPr>
            <a:r>
              <a:rPr lang="en-IN" dirty="0"/>
              <a:t>}</a:t>
            </a:r>
          </a:p>
          <a:p>
            <a:pPr marL="25400" indent="0">
              <a:buNone/>
            </a:pPr>
            <a:r>
              <a:rPr lang="en-IN" dirty="0"/>
              <a:t>A. Automatic storage class</a:t>
            </a:r>
          </a:p>
          <a:p>
            <a:pPr marL="25400" indent="0">
              <a:buNone/>
            </a:pPr>
            <a:r>
              <a:rPr lang="en-IN" dirty="0"/>
              <a:t>B. Extern storage class</a:t>
            </a:r>
          </a:p>
          <a:p>
            <a:pPr marL="25400" indent="0">
              <a:buNone/>
            </a:pPr>
            <a:r>
              <a:rPr lang="en-IN" dirty="0"/>
              <a:t>C. Static storage class</a:t>
            </a:r>
          </a:p>
          <a:p>
            <a:pPr marL="25400" indent="0">
              <a:buNone/>
            </a:pPr>
            <a:r>
              <a:rPr lang="en-IN" dirty="0"/>
              <a:t>D. Register storage class</a:t>
            </a:r>
          </a:p>
        </p:txBody>
      </p:sp>
    </p:spTree>
    <p:extLst>
      <p:ext uri="{BB962C8B-B14F-4D97-AF65-F5344CB8AC3E}">
        <p14:creationId xmlns="" xmlns:p14="http://schemas.microsoft.com/office/powerpoint/2010/main" val="27117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5298"/>
            <a:ext cx="8229600" cy="934730"/>
          </a:xfrm>
        </p:spPr>
        <p:txBody>
          <a:bodyPr/>
          <a:lstStyle/>
          <a:p>
            <a:r>
              <a:rPr lang="en-IN" dirty="0" smtClean="0"/>
              <a:t>Q6</a:t>
            </a:r>
            <a:endParaRPr lang="en-IN" dirty="0"/>
          </a:p>
        </p:txBody>
      </p:sp>
      <p:sp>
        <p:nvSpPr>
          <p:cNvPr id="6" name="Text Placeholder 5"/>
          <p:cNvSpPr>
            <a:spLocks noGrp="1"/>
          </p:cNvSpPr>
          <p:nvPr>
            <p:ph type="body" idx="1"/>
          </p:nvPr>
        </p:nvSpPr>
        <p:spPr>
          <a:xfrm>
            <a:off x="457200" y="619432"/>
            <a:ext cx="8229600" cy="5506731"/>
          </a:xfrm>
        </p:spPr>
        <p:txBody>
          <a:bodyPr>
            <a:normAutofit fontScale="85000" lnSpcReduction="20000"/>
          </a:bodyPr>
          <a:lstStyle/>
          <a:p>
            <a:pPr marL="25400" indent="0">
              <a:buNone/>
            </a:pPr>
            <a:r>
              <a:rPr lang="en-IN" dirty="0"/>
              <a:t>What will be the behaviour of following code?</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register </a:t>
            </a:r>
            <a:r>
              <a:rPr lang="en-IN" dirty="0" err="1"/>
              <a:t>int</a:t>
            </a:r>
            <a:r>
              <a:rPr lang="en-IN" dirty="0"/>
              <a:t> a;</a:t>
            </a:r>
          </a:p>
          <a:p>
            <a:pPr marL="25400" indent="0">
              <a:buNone/>
            </a:pPr>
            <a:r>
              <a:rPr lang="en-IN" dirty="0" err="1"/>
              <a:t>printf</a:t>
            </a:r>
            <a:r>
              <a:rPr lang="en-IN" dirty="0"/>
              <a:t>("\</a:t>
            </a:r>
            <a:r>
              <a:rPr lang="en-IN" dirty="0" err="1"/>
              <a:t>nEnter</a:t>
            </a:r>
            <a:r>
              <a:rPr lang="en-IN" dirty="0"/>
              <a:t> value of a:");</a:t>
            </a:r>
          </a:p>
          <a:p>
            <a:pPr marL="25400" indent="0">
              <a:buNone/>
            </a:pPr>
            <a:r>
              <a:rPr lang="en-IN" dirty="0" err="1"/>
              <a:t>scanf</a:t>
            </a:r>
            <a:r>
              <a:rPr lang="en-IN" dirty="0"/>
              <a:t>("%</a:t>
            </a:r>
            <a:r>
              <a:rPr lang="en-IN" dirty="0" err="1"/>
              <a:t>d",&amp;a</a:t>
            </a:r>
            <a:r>
              <a:rPr lang="en-IN" dirty="0"/>
              <a:t>);</a:t>
            </a:r>
          </a:p>
          <a:p>
            <a:pPr marL="25400" indent="0">
              <a:buNone/>
            </a:pPr>
            <a:r>
              <a:rPr lang="en-IN" dirty="0"/>
              <a:t>return 0;</a:t>
            </a:r>
          </a:p>
          <a:p>
            <a:pPr marL="25400" indent="0">
              <a:buNone/>
            </a:pPr>
            <a:r>
              <a:rPr lang="en-IN" dirty="0"/>
              <a:t>}</a:t>
            </a:r>
          </a:p>
          <a:p>
            <a:pPr marL="25400" indent="0">
              <a:buNone/>
            </a:pPr>
            <a:r>
              <a:rPr lang="en-IN" dirty="0"/>
              <a:t>A. Program will work normally</a:t>
            </a:r>
          </a:p>
          <a:p>
            <a:pPr marL="25400" indent="0">
              <a:buNone/>
            </a:pPr>
            <a:r>
              <a:rPr lang="en-IN" dirty="0"/>
              <a:t>B. Compile time error</a:t>
            </a:r>
          </a:p>
          <a:p>
            <a:pPr marL="25400" indent="0">
              <a:buNone/>
            </a:pPr>
            <a:r>
              <a:rPr lang="en-IN" dirty="0"/>
              <a:t>C. Runtime error</a:t>
            </a:r>
          </a:p>
          <a:p>
            <a:pPr marL="25400" indent="0">
              <a:buNone/>
            </a:pPr>
            <a:r>
              <a:rPr lang="en-IN" dirty="0"/>
              <a:t>D. None of the above</a:t>
            </a:r>
          </a:p>
        </p:txBody>
      </p:sp>
    </p:spTree>
    <p:extLst>
      <p:ext uri="{BB962C8B-B14F-4D97-AF65-F5344CB8AC3E}">
        <p14:creationId xmlns="" xmlns:p14="http://schemas.microsoft.com/office/powerpoint/2010/main" val="182847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542"/>
            <a:ext cx="8229600" cy="1096961"/>
          </a:xfrm>
        </p:spPr>
        <p:txBody>
          <a:bodyPr/>
          <a:lstStyle/>
          <a:p>
            <a:r>
              <a:rPr lang="en-IN" dirty="0" smtClean="0"/>
              <a:t>Q7</a:t>
            </a:r>
            <a:endParaRPr lang="en-IN" dirty="0"/>
          </a:p>
        </p:txBody>
      </p:sp>
      <p:sp>
        <p:nvSpPr>
          <p:cNvPr id="5" name="Text Placeholder 4"/>
          <p:cNvSpPr>
            <a:spLocks noGrp="1"/>
          </p:cNvSpPr>
          <p:nvPr>
            <p:ph type="body" idx="1"/>
          </p:nvPr>
        </p:nvSpPr>
        <p:spPr>
          <a:xfrm>
            <a:off x="457200" y="560439"/>
            <a:ext cx="4038600" cy="5565725"/>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err="1"/>
              <a:t>int</a:t>
            </a:r>
            <a:r>
              <a:rPr lang="en-IN" dirty="0"/>
              <a:t> </a:t>
            </a:r>
            <a:r>
              <a:rPr lang="en-IN" dirty="0" err="1"/>
              <a:t>incr</a:t>
            </a:r>
            <a:r>
              <a:rPr lang="en-IN" dirty="0"/>
              <a:t>(</a:t>
            </a:r>
            <a:r>
              <a:rPr lang="en-IN" dirty="0" err="1"/>
              <a:t>int</a:t>
            </a:r>
            <a:r>
              <a:rPr lang="en-IN" dirty="0"/>
              <a:t> </a:t>
            </a:r>
            <a:r>
              <a:rPr lang="en-IN" dirty="0" err="1"/>
              <a:t>i</a:t>
            </a:r>
            <a:r>
              <a:rPr lang="en-IN" dirty="0"/>
              <a:t>)</a:t>
            </a:r>
          </a:p>
          <a:p>
            <a:pPr marL="50800" indent="0">
              <a:buNone/>
            </a:pPr>
            <a:r>
              <a:rPr lang="en-IN" dirty="0"/>
              <a:t>{</a:t>
            </a:r>
          </a:p>
          <a:p>
            <a:pPr marL="50800" indent="0">
              <a:buNone/>
            </a:pPr>
            <a:r>
              <a:rPr lang="en-IN" dirty="0"/>
              <a:t>   static </a:t>
            </a:r>
            <a:r>
              <a:rPr lang="en-IN" dirty="0" err="1"/>
              <a:t>int</a:t>
            </a:r>
            <a:r>
              <a:rPr lang="en-IN" dirty="0"/>
              <a:t> count = 0;</a:t>
            </a:r>
          </a:p>
          <a:p>
            <a:pPr marL="50800" indent="0">
              <a:buNone/>
            </a:pPr>
            <a:r>
              <a:rPr lang="en-IN" dirty="0"/>
              <a:t>   count = count + </a:t>
            </a:r>
            <a:r>
              <a:rPr lang="en-IN" dirty="0" err="1"/>
              <a:t>i</a:t>
            </a:r>
            <a:r>
              <a:rPr lang="en-IN" dirty="0"/>
              <a:t>;</a:t>
            </a:r>
          </a:p>
          <a:p>
            <a:pPr marL="50800" indent="0">
              <a:buNone/>
            </a:pPr>
            <a:r>
              <a:rPr lang="en-IN" dirty="0"/>
              <a:t>   return (count);</a:t>
            </a:r>
          </a:p>
          <a:p>
            <a:pPr marL="50800" indent="0">
              <a:buNone/>
            </a:pPr>
            <a:r>
              <a:rPr lang="en-IN" dirty="0"/>
              <a:t>}</a:t>
            </a:r>
          </a:p>
          <a:p>
            <a:pPr marL="50800" indent="0">
              <a:buNone/>
            </a:pPr>
            <a:r>
              <a:rPr lang="en-IN" dirty="0" err="1"/>
              <a:t>int</a:t>
            </a:r>
            <a:r>
              <a:rPr lang="en-IN" dirty="0"/>
              <a:t> main()</a:t>
            </a:r>
          </a:p>
          <a:p>
            <a:pPr marL="50800" indent="0">
              <a:buNone/>
            </a:pPr>
            <a:r>
              <a:rPr lang="en-IN" dirty="0"/>
              <a:t>{</a:t>
            </a:r>
          </a:p>
          <a:p>
            <a:pPr marL="50800" indent="0">
              <a:buNone/>
            </a:pPr>
            <a:r>
              <a:rPr lang="en-IN" dirty="0"/>
              <a:t>   </a:t>
            </a:r>
            <a:r>
              <a:rPr lang="en-IN" dirty="0" err="1"/>
              <a:t>int</a:t>
            </a:r>
            <a:r>
              <a:rPr lang="en-IN" dirty="0"/>
              <a:t> </a:t>
            </a:r>
            <a:r>
              <a:rPr lang="en-IN" dirty="0" err="1"/>
              <a:t>i,j</a:t>
            </a:r>
            <a:r>
              <a:rPr lang="en-IN" dirty="0"/>
              <a:t>;</a:t>
            </a:r>
          </a:p>
          <a:p>
            <a:pPr marL="50800" indent="0">
              <a:buNone/>
            </a:pPr>
            <a:r>
              <a:rPr lang="en-IN" dirty="0"/>
              <a:t>   for (</a:t>
            </a:r>
            <a:r>
              <a:rPr lang="en-IN" dirty="0" err="1"/>
              <a:t>i</a:t>
            </a:r>
            <a:r>
              <a:rPr lang="en-IN" dirty="0"/>
              <a:t> = 0; </a:t>
            </a:r>
            <a:r>
              <a:rPr lang="en-IN" dirty="0" err="1"/>
              <a:t>i</a:t>
            </a:r>
            <a:r>
              <a:rPr lang="en-IN" dirty="0"/>
              <a:t> &lt;=2; </a:t>
            </a:r>
            <a:r>
              <a:rPr lang="en-IN" dirty="0" err="1"/>
              <a:t>i</a:t>
            </a:r>
            <a:r>
              <a:rPr lang="en-IN" dirty="0"/>
              <a:t>++)</a:t>
            </a:r>
          </a:p>
          <a:p>
            <a:pPr marL="50800" indent="0">
              <a:buNone/>
            </a:pPr>
            <a:r>
              <a:rPr lang="en-IN" dirty="0"/>
              <a:t>      j = </a:t>
            </a:r>
            <a:r>
              <a:rPr lang="en-IN" dirty="0" err="1"/>
              <a:t>incr</a:t>
            </a:r>
            <a:r>
              <a:rPr lang="en-IN" dirty="0"/>
              <a:t>(</a:t>
            </a:r>
            <a:r>
              <a:rPr lang="en-IN" dirty="0" err="1"/>
              <a:t>i</a:t>
            </a:r>
            <a:r>
              <a:rPr lang="en-IN" dirty="0"/>
              <a:t>);</a:t>
            </a:r>
          </a:p>
          <a:p>
            <a:pPr marL="50800" indent="0">
              <a:buNone/>
            </a:pPr>
            <a:r>
              <a:rPr lang="en-IN" dirty="0"/>
              <a:t>      </a:t>
            </a:r>
            <a:r>
              <a:rPr lang="en-IN" dirty="0" err="1"/>
              <a:t>printf</a:t>
            </a:r>
            <a:r>
              <a:rPr lang="en-IN" dirty="0"/>
              <a:t>("%</a:t>
            </a:r>
            <a:r>
              <a:rPr lang="en-IN" dirty="0" err="1"/>
              <a:t>d",j</a:t>
            </a:r>
            <a:r>
              <a:rPr lang="en-IN" dirty="0"/>
              <a:t>);</a:t>
            </a:r>
          </a:p>
          <a:p>
            <a:pPr marL="50800" indent="0">
              <a:buNone/>
            </a:pPr>
            <a:r>
              <a:rPr lang="en-IN" dirty="0"/>
              <a:t>return 0;</a:t>
            </a:r>
          </a:p>
          <a:p>
            <a:pPr marL="50800" indent="0">
              <a:buNone/>
            </a:pPr>
            <a:r>
              <a:rPr lang="en-IN" dirty="0"/>
              <a:t>}</a:t>
            </a:r>
          </a:p>
        </p:txBody>
      </p:sp>
      <p:sp>
        <p:nvSpPr>
          <p:cNvPr id="6" name="Text Placeholder 5"/>
          <p:cNvSpPr>
            <a:spLocks noGrp="1"/>
          </p:cNvSpPr>
          <p:nvPr>
            <p:ph type="body" idx="2"/>
          </p:nvPr>
        </p:nvSpPr>
        <p:spPr>
          <a:xfrm>
            <a:off x="4854678" y="560439"/>
            <a:ext cx="2166938" cy="2457449"/>
          </a:xfrm>
        </p:spPr>
        <p:txBody>
          <a:bodyPr/>
          <a:lstStyle/>
          <a:p>
            <a:pPr marL="565150" indent="-514350">
              <a:buAutoNum type="alphaUcPeriod"/>
            </a:pPr>
            <a:r>
              <a:rPr lang="en-IN" dirty="0" smtClean="0"/>
              <a:t>10</a:t>
            </a:r>
          </a:p>
          <a:p>
            <a:pPr marL="565150" indent="-514350">
              <a:buAutoNum type="alphaUcPeriod"/>
            </a:pPr>
            <a:r>
              <a:rPr lang="en-IN" dirty="0" smtClean="0"/>
              <a:t>4</a:t>
            </a:r>
          </a:p>
          <a:p>
            <a:pPr marL="565150" indent="-514350">
              <a:buAutoNum type="alphaUcPeriod"/>
            </a:pPr>
            <a:r>
              <a:rPr lang="en-IN" dirty="0" smtClean="0"/>
              <a:t>3</a:t>
            </a:r>
          </a:p>
          <a:p>
            <a:pPr marL="565150" indent="-514350">
              <a:buAutoNum type="alphaUcPeriod"/>
            </a:pPr>
            <a:r>
              <a:rPr lang="en-IN" dirty="0"/>
              <a:t>2</a:t>
            </a:r>
          </a:p>
        </p:txBody>
      </p:sp>
    </p:spTree>
    <p:extLst>
      <p:ext uri="{BB962C8B-B14F-4D97-AF65-F5344CB8AC3E}">
        <p14:creationId xmlns="" xmlns:p14="http://schemas.microsoft.com/office/powerpoint/2010/main" val="3938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490" y="-138316"/>
            <a:ext cx="8229600" cy="654510"/>
          </a:xfrm>
        </p:spPr>
        <p:txBody>
          <a:bodyPr>
            <a:normAutofit fontScale="90000"/>
          </a:bodyPr>
          <a:lstStyle/>
          <a:p>
            <a:r>
              <a:rPr lang="en-IN" dirty="0" smtClean="0"/>
              <a:t>Q8</a:t>
            </a:r>
            <a:endParaRPr lang="en-IN" dirty="0"/>
          </a:p>
        </p:txBody>
      </p:sp>
      <p:sp>
        <p:nvSpPr>
          <p:cNvPr id="6" name="Text Placeholder 5"/>
          <p:cNvSpPr>
            <a:spLocks noGrp="1"/>
          </p:cNvSpPr>
          <p:nvPr>
            <p:ph type="body" idx="1"/>
          </p:nvPr>
        </p:nvSpPr>
        <p:spPr>
          <a:xfrm>
            <a:off x="457200" y="516194"/>
            <a:ext cx="4038600" cy="5609970"/>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a:t>void update();</a:t>
            </a:r>
          </a:p>
          <a:p>
            <a:pPr marL="50800" indent="0">
              <a:buNone/>
            </a:pPr>
            <a:r>
              <a:rPr lang="en-IN" dirty="0" err="1"/>
              <a:t>int</a:t>
            </a:r>
            <a:r>
              <a:rPr lang="en-IN" dirty="0"/>
              <a:t> main()</a:t>
            </a:r>
          </a:p>
          <a:p>
            <a:pPr marL="50800" indent="0">
              <a:buNone/>
            </a:pPr>
            <a:r>
              <a:rPr lang="en-IN" dirty="0"/>
              <a:t>{</a:t>
            </a:r>
          </a:p>
          <a:p>
            <a:pPr marL="50800" indent="0">
              <a:buNone/>
            </a:pPr>
            <a:r>
              <a:rPr lang="en-IN" dirty="0"/>
              <a:t>update();</a:t>
            </a:r>
          </a:p>
          <a:p>
            <a:pPr marL="50800" indent="0">
              <a:buNone/>
            </a:pPr>
            <a:r>
              <a:rPr lang="en-IN" dirty="0"/>
              <a:t>update();</a:t>
            </a:r>
          </a:p>
          <a:p>
            <a:pPr marL="50800" indent="0">
              <a:buNone/>
            </a:pPr>
            <a:r>
              <a:rPr lang="en-IN" dirty="0"/>
              <a:t>return 0;</a:t>
            </a:r>
          </a:p>
          <a:p>
            <a:pPr marL="50800" indent="0">
              <a:buNone/>
            </a:pPr>
            <a:r>
              <a:rPr lang="en-IN" dirty="0"/>
              <a:t>}</a:t>
            </a:r>
          </a:p>
          <a:p>
            <a:pPr marL="50800" indent="0">
              <a:buNone/>
            </a:pPr>
            <a:r>
              <a:rPr lang="en-IN" dirty="0"/>
              <a:t>void update()</a:t>
            </a:r>
          </a:p>
          <a:p>
            <a:pPr marL="50800" indent="0">
              <a:buNone/>
            </a:pPr>
            <a:r>
              <a:rPr lang="en-IN" dirty="0"/>
              <a:t>{</a:t>
            </a:r>
          </a:p>
          <a:p>
            <a:pPr marL="50800" indent="0">
              <a:buNone/>
            </a:pPr>
            <a:r>
              <a:rPr lang="en-IN" dirty="0"/>
              <a:t>    auto </a:t>
            </a:r>
            <a:r>
              <a:rPr lang="en-IN" dirty="0" err="1"/>
              <a:t>int</a:t>
            </a:r>
            <a:r>
              <a:rPr lang="en-IN" dirty="0"/>
              <a:t> a=1;</a:t>
            </a:r>
          </a:p>
          <a:p>
            <a:pPr marL="50800" indent="0">
              <a:buNone/>
            </a:pPr>
            <a:r>
              <a:rPr lang="en-IN" dirty="0"/>
              <a:t>    static </a:t>
            </a:r>
            <a:r>
              <a:rPr lang="en-IN" dirty="0" err="1"/>
              <a:t>int</a:t>
            </a:r>
            <a:r>
              <a:rPr lang="en-IN" dirty="0"/>
              <a:t> b=1;</a:t>
            </a:r>
          </a:p>
          <a:p>
            <a:pPr marL="50800" indent="0">
              <a:buNone/>
            </a:pPr>
            <a:r>
              <a:rPr lang="en-IN" dirty="0"/>
              <a:t>    a++;</a:t>
            </a:r>
          </a:p>
          <a:p>
            <a:pPr marL="50800" indent="0">
              <a:buNone/>
            </a:pPr>
            <a:r>
              <a:rPr lang="en-IN" dirty="0"/>
              <a:t>    b++;</a:t>
            </a:r>
          </a:p>
          <a:p>
            <a:pPr marL="50800" indent="0">
              <a:buNone/>
            </a:pPr>
            <a:r>
              <a:rPr lang="en-IN" dirty="0"/>
              <a:t>    </a:t>
            </a:r>
            <a:r>
              <a:rPr lang="en-IN" dirty="0" err="1"/>
              <a:t>printf</a:t>
            </a:r>
            <a:r>
              <a:rPr lang="en-IN" dirty="0"/>
              <a:t>("%</a:t>
            </a:r>
            <a:r>
              <a:rPr lang="en-IN" dirty="0" err="1"/>
              <a:t>d,%d</a:t>
            </a:r>
            <a:r>
              <a:rPr lang="en-IN" dirty="0"/>
              <a:t>\n",</a:t>
            </a:r>
            <a:r>
              <a:rPr lang="en-IN" dirty="0" err="1"/>
              <a:t>a,b</a:t>
            </a:r>
            <a:r>
              <a:rPr lang="en-IN" dirty="0"/>
              <a:t>);</a:t>
            </a:r>
          </a:p>
          <a:p>
            <a:pPr marL="50800" indent="0">
              <a:buNone/>
            </a:pPr>
            <a:r>
              <a:rPr lang="en-IN" dirty="0" smtClean="0"/>
              <a:t>}</a:t>
            </a:r>
            <a:endParaRPr lang="en-IN" dirty="0"/>
          </a:p>
        </p:txBody>
      </p:sp>
      <p:sp>
        <p:nvSpPr>
          <p:cNvPr id="7" name="Text Placeholder 6"/>
          <p:cNvSpPr>
            <a:spLocks noGrp="1"/>
          </p:cNvSpPr>
          <p:nvPr>
            <p:ph type="body" idx="2"/>
          </p:nvPr>
        </p:nvSpPr>
        <p:spPr>
          <a:xfrm>
            <a:off x="4648200" y="516194"/>
            <a:ext cx="4038600" cy="5609969"/>
          </a:xfrm>
        </p:spPr>
        <p:txBody>
          <a:bodyPr/>
          <a:lstStyle/>
          <a:p>
            <a:pPr marL="50800" indent="0">
              <a:buNone/>
            </a:pPr>
            <a:r>
              <a:rPr lang="en-IN" dirty="0"/>
              <a:t>A. 2,2</a:t>
            </a:r>
          </a:p>
          <a:p>
            <a:pPr marL="50800" indent="0">
              <a:buNone/>
            </a:pPr>
            <a:r>
              <a:rPr lang="en-IN" dirty="0"/>
              <a:t>   </a:t>
            </a:r>
            <a:r>
              <a:rPr lang="en-IN" dirty="0" smtClean="0"/>
              <a:t>  2,3</a:t>
            </a:r>
            <a:endParaRPr lang="en-IN" dirty="0"/>
          </a:p>
          <a:p>
            <a:pPr marL="50800" indent="0">
              <a:buNone/>
            </a:pPr>
            <a:r>
              <a:rPr lang="en-IN" dirty="0"/>
              <a:t>B. 2,2</a:t>
            </a:r>
          </a:p>
          <a:p>
            <a:pPr marL="50800" indent="0">
              <a:buNone/>
            </a:pPr>
            <a:r>
              <a:rPr lang="en-IN" dirty="0"/>
              <a:t>   </a:t>
            </a:r>
            <a:r>
              <a:rPr lang="en-IN" dirty="0" smtClean="0"/>
              <a:t>  2,2</a:t>
            </a:r>
            <a:endParaRPr lang="en-IN" dirty="0"/>
          </a:p>
          <a:p>
            <a:pPr marL="50800" indent="0">
              <a:buNone/>
            </a:pPr>
            <a:r>
              <a:rPr lang="en-IN" dirty="0"/>
              <a:t>C. 1,1</a:t>
            </a:r>
          </a:p>
          <a:p>
            <a:pPr marL="50800" indent="0">
              <a:buNone/>
            </a:pPr>
            <a:r>
              <a:rPr lang="en-IN" dirty="0"/>
              <a:t>   </a:t>
            </a:r>
            <a:r>
              <a:rPr lang="en-IN" dirty="0" smtClean="0"/>
              <a:t>  1,2</a:t>
            </a:r>
            <a:endParaRPr lang="en-IN" dirty="0"/>
          </a:p>
          <a:p>
            <a:pPr marL="50800" indent="0">
              <a:buNone/>
            </a:pPr>
            <a:r>
              <a:rPr lang="en-IN" dirty="0"/>
              <a:t>D. 2,1</a:t>
            </a:r>
          </a:p>
          <a:p>
            <a:pPr marL="50800" indent="0">
              <a:buNone/>
            </a:pPr>
            <a:r>
              <a:rPr lang="en-IN" dirty="0"/>
              <a:t>   </a:t>
            </a:r>
            <a:r>
              <a:rPr lang="en-IN" dirty="0" smtClean="0"/>
              <a:t>  2,2</a:t>
            </a:r>
            <a:endParaRPr lang="en-IN" dirty="0"/>
          </a:p>
          <a:p>
            <a:endParaRPr lang="en-IN" dirty="0"/>
          </a:p>
        </p:txBody>
      </p:sp>
    </p:spTree>
    <p:extLst>
      <p:ext uri="{BB962C8B-B14F-4D97-AF65-F5344CB8AC3E}">
        <p14:creationId xmlns="" xmlns:p14="http://schemas.microsoft.com/office/powerpoint/2010/main" val="59467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7310"/>
            <a:ext cx="8229600" cy="713504"/>
          </a:xfrm>
        </p:spPr>
        <p:txBody>
          <a:bodyPr>
            <a:normAutofit fontScale="90000"/>
          </a:bodyPr>
          <a:lstStyle/>
          <a:p>
            <a:r>
              <a:rPr lang="en-IN" dirty="0" smtClean="0"/>
              <a:t>Q9</a:t>
            </a:r>
            <a:endParaRPr lang="en-IN" dirty="0"/>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extern </a:t>
            </a:r>
            <a:r>
              <a:rPr lang="en-IN" dirty="0" err="1"/>
              <a:t>int</a:t>
            </a:r>
            <a:r>
              <a:rPr lang="en-IN" dirty="0"/>
              <a:t> a;</a:t>
            </a:r>
          </a:p>
          <a:p>
            <a:pPr marL="25400" indent="0">
              <a:buNone/>
            </a:pPr>
            <a:r>
              <a:rPr lang="en-IN" dirty="0" err="1"/>
              <a:t>printf</a:t>
            </a:r>
            <a:r>
              <a:rPr lang="en-IN" dirty="0"/>
              <a:t>("%d",++a);</a:t>
            </a:r>
          </a:p>
          <a:p>
            <a:pPr marL="25400" indent="0">
              <a:buNone/>
            </a:pPr>
            <a:r>
              <a:rPr lang="en-IN" dirty="0"/>
              <a:t>return 0;</a:t>
            </a:r>
          </a:p>
          <a:p>
            <a:pPr marL="25400" indent="0">
              <a:buNone/>
            </a:pPr>
            <a:r>
              <a:rPr lang="en-IN" dirty="0"/>
              <a:t>}</a:t>
            </a:r>
          </a:p>
          <a:p>
            <a:pPr marL="25400" indent="0">
              <a:buNone/>
            </a:pPr>
            <a:r>
              <a:rPr lang="en-IN" dirty="0" err="1"/>
              <a:t>int</a:t>
            </a:r>
            <a:r>
              <a:rPr lang="en-IN" dirty="0"/>
              <a:t> a;</a:t>
            </a:r>
          </a:p>
          <a:p>
            <a:pPr marL="25400" indent="0">
              <a:buNone/>
            </a:pPr>
            <a:endParaRPr lang="en-IN" dirty="0"/>
          </a:p>
          <a:p>
            <a:pPr marL="25400" indent="0">
              <a:buNone/>
            </a:pPr>
            <a:r>
              <a:rPr lang="en-IN" dirty="0"/>
              <a:t>A. 0</a:t>
            </a:r>
          </a:p>
          <a:p>
            <a:pPr marL="25400" indent="0">
              <a:buNone/>
            </a:pPr>
            <a:r>
              <a:rPr lang="en-IN" dirty="0"/>
              <a:t>B. 1</a:t>
            </a:r>
          </a:p>
          <a:p>
            <a:pPr marL="25400" indent="0">
              <a:buNone/>
            </a:pPr>
            <a:r>
              <a:rPr lang="en-IN" dirty="0"/>
              <a:t>C. -1</a:t>
            </a:r>
          </a:p>
          <a:p>
            <a:pPr marL="25400" indent="0">
              <a:buNone/>
            </a:pPr>
            <a:r>
              <a:rPr lang="en-IN" dirty="0"/>
              <a:t>D. Compile time error</a:t>
            </a:r>
          </a:p>
        </p:txBody>
      </p:sp>
    </p:spTree>
    <p:extLst>
      <p:ext uri="{BB962C8B-B14F-4D97-AF65-F5344CB8AC3E}">
        <p14:creationId xmlns="" xmlns:p14="http://schemas.microsoft.com/office/powerpoint/2010/main" val="230084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Auto</a:t>
            </a:r>
            <a:endParaRPr/>
          </a:p>
        </p:txBody>
      </p:sp>
      <p:sp>
        <p:nvSpPr>
          <p:cNvPr id="74" name="Google Shape;7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accent1"/>
              </a:buClr>
              <a:buSzPts val="2960"/>
              <a:buChar char="•"/>
            </a:pPr>
            <a:r>
              <a:rPr lang="en-IN" sz="2960">
                <a:solidFill>
                  <a:schemeClr val="accent1"/>
                </a:solidFill>
              </a:rPr>
              <a:t>Automatic storage </a:t>
            </a:r>
            <a:endParaRPr/>
          </a:p>
          <a:p>
            <a:pPr marL="742950" lvl="1" indent="-285750" algn="l" rtl="0">
              <a:lnSpc>
                <a:spcPct val="80000"/>
              </a:lnSpc>
              <a:spcBef>
                <a:spcPts val="333"/>
              </a:spcBef>
              <a:spcAft>
                <a:spcPts val="0"/>
              </a:spcAft>
              <a:buClr>
                <a:schemeClr val="accent1"/>
              </a:buClr>
              <a:buSzPts val="1665"/>
              <a:buChar char="–"/>
            </a:pPr>
            <a:r>
              <a:rPr lang="en-IN" sz="1665">
                <a:solidFill>
                  <a:schemeClr val="accent1"/>
                </a:solidFill>
                <a:latin typeface="Droid Sans Mono"/>
                <a:ea typeface="Droid Sans Mono"/>
                <a:cs typeface="Droid Sans Mono"/>
                <a:sym typeface="Droid Sans Mono"/>
              </a:rPr>
              <a:t>auto int x, y;</a:t>
            </a:r>
            <a:endParaRPr/>
          </a:p>
          <a:p>
            <a:pPr marL="742950" lvl="1" indent="-285750" algn="just" rtl="0">
              <a:lnSpc>
                <a:spcPct val="80000"/>
              </a:lnSpc>
              <a:spcBef>
                <a:spcPts val="518"/>
              </a:spcBef>
              <a:spcAft>
                <a:spcPts val="0"/>
              </a:spcAft>
              <a:buClr>
                <a:schemeClr val="accent1"/>
              </a:buClr>
              <a:buSzPts val="2590"/>
              <a:buChar char="–"/>
            </a:pPr>
            <a:r>
              <a:rPr lang="en-IN" sz="2590"/>
              <a:t>It is the default storage class for a local variable</a:t>
            </a:r>
            <a:endParaRPr/>
          </a:p>
          <a:p>
            <a:pPr marL="742950" lvl="1" indent="-285750" algn="just" rtl="0">
              <a:lnSpc>
                <a:spcPct val="80000"/>
              </a:lnSpc>
              <a:spcBef>
                <a:spcPts val="518"/>
              </a:spcBef>
              <a:spcAft>
                <a:spcPts val="0"/>
              </a:spcAft>
              <a:buClr>
                <a:schemeClr val="accent1"/>
              </a:buClr>
              <a:buSzPts val="2590"/>
              <a:buChar char="–"/>
            </a:pPr>
            <a:r>
              <a:rPr lang="en-IN" sz="2590"/>
              <a:t>This is the default storage class for all the variables declared inside a function or a block</a:t>
            </a:r>
            <a:endParaRPr sz="2590"/>
          </a:p>
          <a:p>
            <a:pPr marL="342900" lvl="0" indent="-342900" algn="l" rtl="0">
              <a:lnSpc>
                <a:spcPct val="80000"/>
              </a:lnSpc>
              <a:spcBef>
                <a:spcPts val="518"/>
              </a:spcBef>
              <a:spcAft>
                <a:spcPts val="0"/>
              </a:spcAft>
              <a:buClr>
                <a:schemeClr val="accent1"/>
              </a:buClr>
              <a:buSzPts val="2590"/>
              <a:buFont typeface="Noto Sans Symbols"/>
              <a:buChar char="⮚"/>
            </a:pPr>
            <a:r>
              <a:rPr lang="en-IN" sz="2590"/>
              <a:t>Storage − </a:t>
            </a:r>
            <a:r>
              <a:rPr lang="en-IN" sz="2590" b="1"/>
              <a:t>Memory(RAM).</a:t>
            </a:r>
            <a:endParaRPr sz="2590" b="1"/>
          </a:p>
          <a:p>
            <a:pPr marL="342900" lvl="0" indent="-342900" algn="l" rtl="0">
              <a:lnSpc>
                <a:spcPct val="80000"/>
              </a:lnSpc>
              <a:spcBef>
                <a:spcPts val="518"/>
              </a:spcBef>
              <a:spcAft>
                <a:spcPts val="0"/>
              </a:spcAft>
              <a:buClr>
                <a:schemeClr val="accent1"/>
              </a:buClr>
              <a:buSzPts val="2590"/>
              <a:buFont typeface="Noto Sans Symbols"/>
              <a:buChar char="⮚"/>
            </a:pPr>
            <a:r>
              <a:rPr lang="en-IN" sz="2590"/>
              <a:t>Default initial value − An unpredictable value, which is often called a </a:t>
            </a:r>
            <a:r>
              <a:rPr lang="en-IN" sz="2590" b="1"/>
              <a:t>garbage value.</a:t>
            </a:r>
            <a:endParaRPr/>
          </a:p>
          <a:p>
            <a:pPr marL="342900" lvl="0" indent="-342900" algn="l" rtl="0">
              <a:lnSpc>
                <a:spcPct val="80000"/>
              </a:lnSpc>
              <a:spcBef>
                <a:spcPts val="518"/>
              </a:spcBef>
              <a:spcAft>
                <a:spcPts val="0"/>
              </a:spcAft>
              <a:buClr>
                <a:schemeClr val="accent1"/>
              </a:buClr>
              <a:buSzPts val="2590"/>
              <a:buFont typeface="Noto Sans Symbols"/>
              <a:buChar char="⮚"/>
            </a:pPr>
            <a:r>
              <a:rPr lang="en-IN" sz="2590"/>
              <a:t>Scope − </a:t>
            </a:r>
            <a:r>
              <a:rPr lang="en-IN" sz="2590" b="1"/>
              <a:t>Local to the block </a:t>
            </a:r>
            <a:r>
              <a:rPr lang="en-IN" sz="2590"/>
              <a:t>in which the variable is defined.</a:t>
            </a:r>
            <a:endParaRPr/>
          </a:p>
          <a:p>
            <a:pPr marL="342900" lvl="0" indent="-342900" algn="l" rtl="0">
              <a:lnSpc>
                <a:spcPct val="80000"/>
              </a:lnSpc>
              <a:spcBef>
                <a:spcPts val="592"/>
              </a:spcBef>
              <a:spcAft>
                <a:spcPts val="0"/>
              </a:spcAft>
              <a:buClr>
                <a:schemeClr val="accent1"/>
              </a:buClr>
              <a:buSzPts val="2590"/>
              <a:buFont typeface="Noto Sans Symbols"/>
              <a:buChar char="⮚"/>
            </a:pPr>
            <a:r>
              <a:rPr lang="en-IN" sz="2590"/>
              <a:t>Lifetime − Till the control remains within the block in which the variable is defined</a:t>
            </a:r>
            <a:r>
              <a:rPr lang="en-IN" sz="2960"/>
              <a:t>.</a:t>
            </a:r>
            <a:endParaRPr/>
          </a:p>
          <a:p>
            <a:pPr marL="342900" lvl="0" indent="-154940" algn="just" rtl="0">
              <a:lnSpc>
                <a:spcPct val="80000"/>
              </a:lnSpc>
              <a:spcBef>
                <a:spcPts val="592"/>
              </a:spcBef>
              <a:spcAft>
                <a:spcPts val="0"/>
              </a:spcAft>
              <a:buClr>
                <a:schemeClr val="accent1"/>
              </a:buClr>
              <a:buSzPts val="2960"/>
              <a:buNone/>
            </a:pP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959"/>
              <a:t>Program example-auto storage class</a:t>
            </a:r>
            <a:endParaRPr sz="3959"/>
          </a:p>
        </p:txBody>
      </p:sp>
      <p:sp>
        <p:nvSpPr>
          <p:cNvPr id="80" name="Google Shape;80;p5"/>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a:p>
          <a:p>
            <a:pPr marL="0" lvl="0" indent="0" algn="l" rtl="0">
              <a:lnSpc>
                <a:spcPct val="80000"/>
              </a:lnSpc>
              <a:spcBef>
                <a:spcPts val="352"/>
              </a:spcBef>
              <a:spcAft>
                <a:spcPts val="0"/>
              </a:spcAft>
              <a:buClr>
                <a:schemeClr val="accent1"/>
              </a:buClr>
              <a:buSzPts val="1760"/>
              <a:buNone/>
            </a:pPr>
            <a:r>
              <a:rPr lang="en-IN" sz="1760" dirty="0"/>
              <a:t>void func1()</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a=10;    // Local variable of func1()</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void func2()</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a=20; //Local variable of func2()</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a=30;//Local variable of main()</a:t>
            </a:r>
            <a:endParaRPr/>
          </a:p>
          <a:p>
            <a:pPr marL="0" lvl="0" indent="0" algn="l" rtl="0">
              <a:lnSpc>
                <a:spcPct val="80000"/>
              </a:lnSpc>
              <a:spcBef>
                <a:spcPts val="352"/>
              </a:spcBef>
              <a:spcAft>
                <a:spcPts val="0"/>
              </a:spcAft>
              <a:buClr>
                <a:schemeClr val="accent1"/>
              </a:buClr>
              <a:buSzPts val="1760"/>
              <a:buNone/>
            </a:pPr>
            <a:r>
              <a:rPr lang="en-IN" sz="1760" dirty="0"/>
              <a:t>	func1();</a:t>
            </a:r>
            <a:endParaRPr/>
          </a:p>
          <a:p>
            <a:pPr marL="0" lvl="0" indent="0" algn="l" rtl="0">
              <a:lnSpc>
                <a:spcPct val="80000"/>
              </a:lnSpc>
              <a:spcBef>
                <a:spcPts val="352"/>
              </a:spcBef>
              <a:spcAft>
                <a:spcPts val="0"/>
              </a:spcAft>
              <a:buClr>
                <a:schemeClr val="accent1"/>
              </a:buClr>
              <a:buSzPts val="1760"/>
              <a:buNone/>
            </a:pPr>
            <a:r>
              <a:rPr lang="en-IN" sz="1760" dirty="0"/>
              <a:t>	func2();</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sz="1760"/>
          </a:p>
          <a:p>
            <a:pPr marL="0" lvl="0" indent="0" algn="l" rtl="0">
              <a:lnSpc>
                <a:spcPct val="80000"/>
              </a:lnSpc>
              <a:spcBef>
                <a:spcPts val="352"/>
              </a:spcBef>
              <a:spcAft>
                <a:spcPts val="0"/>
              </a:spcAft>
              <a:buClr>
                <a:schemeClr val="accent1"/>
              </a:buClr>
              <a:buSzPts val="1760"/>
              <a:buNone/>
            </a:pPr>
            <a:r>
              <a:rPr lang="en-IN" sz="1760" dirty="0"/>
              <a:t>         return 0;</a:t>
            </a:r>
            <a:endParaRPr sz="1760"/>
          </a:p>
          <a:p>
            <a:pPr marL="0" lvl="0" indent="0" algn="l" rtl="0">
              <a:lnSpc>
                <a:spcPct val="80000"/>
              </a:lnSpc>
              <a:spcBef>
                <a:spcPts val="352"/>
              </a:spcBef>
              <a:spcAft>
                <a:spcPts val="0"/>
              </a:spcAft>
              <a:buClr>
                <a:schemeClr val="accent1"/>
              </a:buClr>
              <a:buSzPts val="1760"/>
              <a:buNone/>
            </a:pPr>
            <a:r>
              <a:rPr lang="en-IN" sz="1760" dirty="0"/>
              <a:t>}</a:t>
            </a:r>
            <a:endParaRPr sz="17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Register</a:t>
            </a:r>
            <a:endParaRPr/>
          </a:p>
        </p:txBody>
      </p:sp>
      <p:sp>
        <p:nvSpPr>
          <p:cNvPr id="86" name="Google Shape;8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2400"/>
              <a:buChar char="•"/>
            </a:pPr>
            <a:r>
              <a:rPr lang="en-IN" sz="2400">
                <a:latin typeface="Droid Sans Mono"/>
                <a:ea typeface="Droid Sans Mono"/>
                <a:cs typeface="Droid Sans Mono"/>
                <a:sym typeface="Droid Sans Mono"/>
              </a:rPr>
              <a:t>register:</a:t>
            </a:r>
            <a:r>
              <a:rPr lang="en-IN"/>
              <a:t> tries to put variable into high-speed registers.</a:t>
            </a:r>
            <a:endParaRPr/>
          </a:p>
          <a:p>
            <a:pPr marL="742950" lvl="1" indent="-285750" algn="l" rtl="0">
              <a:spcBef>
                <a:spcPts val="560"/>
              </a:spcBef>
              <a:spcAft>
                <a:spcPts val="0"/>
              </a:spcAft>
              <a:buClr>
                <a:srgbClr val="0F6FC6"/>
              </a:buClr>
              <a:buSzPts val="1400"/>
              <a:buChar char="–"/>
            </a:pPr>
            <a:r>
              <a:rPr lang="en-IN" sz="1400">
                <a:solidFill>
                  <a:srgbClr val="0F6FC6"/>
                </a:solidFill>
                <a:latin typeface="Droid Sans Mono"/>
                <a:ea typeface="Droid Sans Mono"/>
                <a:cs typeface="Droid Sans Mono"/>
                <a:sym typeface="Droid Sans Mono"/>
              </a:rPr>
              <a:t>register int counter = 1;</a:t>
            </a:r>
            <a:r>
              <a:rPr lang="en-IN"/>
              <a:t>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CPU registers</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Garbage value.</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Lifetime - Till the control remains within the block in which the variable is defined.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More points in relation to register storage class</a:t>
            </a:r>
            <a:endParaRPr sz="3200"/>
          </a:p>
        </p:txBody>
      </p:sp>
      <p:sp>
        <p:nvSpPr>
          <p:cNvPr id="92" name="Google Shape;9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000"/>
              <a:buChar char="•"/>
            </a:pPr>
            <a:r>
              <a:rPr lang="en-IN" sz="2000"/>
              <a:t>This storage class declares register variables which have the same functionality as that of the auto variables. The only difference is that the compiler tries to store these variables in the register of the microprocessor if a free register is available. </a:t>
            </a:r>
            <a:endParaRPr sz="2000"/>
          </a:p>
          <a:p>
            <a:pPr marL="342900" lvl="0" indent="-342900" algn="just" rtl="0">
              <a:spcBef>
                <a:spcPts val="400"/>
              </a:spcBef>
              <a:spcAft>
                <a:spcPts val="0"/>
              </a:spcAft>
              <a:buClr>
                <a:schemeClr val="accent1"/>
              </a:buClr>
              <a:buSzPts val="2000"/>
              <a:buChar char="•"/>
            </a:pPr>
            <a:r>
              <a:rPr lang="en-IN" sz="2000"/>
              <a:t>This makes the use of register variables to be much faster than that of the variables stored in the memory during the runtime of the program. If a free register is not available, these are then stored in the memory only. </a:t>
            </a:r>
            <a:endParaRPr sz="2000"/>
          </a:p>
          <a:p>
            <a:pPr marL="342900" lvl="0" indent="-342900" algn="just" rtl="0">
              <a:spcBef>
                <a:spcPts val="400"/>
              </a:spcBef>
              <a:spcAft>
                <a:spcPts val="0"/>
              </a:spcAft>
              <a:buClr>
                <a:schemeClr val="accent1"/>
              </a:buClr>
              <a:buSzPts val="2000"/>
              <a:buChar char="•"/>
            </a:pPr>
            <a:r>
              <a:rPr lang="en-IN" sz="2000"/>
              <a:t>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example-register storage class</a:t>
            </a:r>
            <a:endParaRPr/>
          </a:p>
        </p:txBody>
      </p:sp>
      <p:sp>
        <p:nvSpPr>
          <p:cNvPr id="98" name="Google Shape;98;p8"/>
          <p:cNvSpPr txBox="1">
            <a:spLocks noGrp="1"/>
          </p:cNvSpPr>
          <p:nvPr>
            <p:ph type="body" idx="1"/>
          </p:nvPr>
        </p:nvSpPr>
        <p:spPr>
          <a:xfrm>
            <a:off x="228600" y="1295400"/>
            <a:ext cx="86868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#include&lt;stdio.h&gt;</a:t>
            </a:r>
            <a:endParaRPr/>
          </a:p>
          <a:p>
            <a:pPr marL="0" lvl="0" indent="0" algn="l" rtl="0">
              <a:spcBef>
                <a:spcPts val="400"/>
              </a:spcBef>
              <a:spcAft>
                <a:spcPts val="0"/>
              </a:spcAft>
              <a:buClr>
                <a:schemeClr val="accent1"/>
              </a:buClr>
              <a:buSzPts val="2000"/>
              <a:buNone/>
            </a:pPr>
            <a:r>
              <a:rPr lang="en-IN" sz="2000"/>
              <a:t>int main()</a:t>
            </a:r>
            <a:endParaRPr/>
          </a:p>
          <a:p>
            <a:pPr marL="0" lvl="0" indent="0" algn="l" rtl="0">
              <a:spcBef>
                <a:spcPts val="400"/>
              </a:spcBef>
              <a:spcAft>
                <a:spcPts val="0"/>
              </a:spcAft>
              <a:buClr>
                <a:schemeClr val="accent1"/>
              </a:buClr>
              <a:buSzPts val="2000"/>
              <a:buNone/>
            </a:pPr>
            <a:r>
              <a:rPr lang="en-IN" sz="2000"/>
              <a:t>{</a:t>
            </a:r>
            <a:endParaRPr/>
          </a:p>
          <a:p>
            <a:pPr marL="0" lvl="0" indent="0" algn="l" rtl="0">
              <a:spcBef>
                <a:spcPts val="400"/>
              </a:spcBef>
              <a:spcAft>
                <a:spcPts val="0"/>
              </a:spcAft>
              <a:buClr>
                <a:schemeClr val="accent1"/>
              </a:buClr>
              <a:buSzPts val="2000"/>
              <a:buNone/>
            </a:pPr>
            <a:r>
              <a:rPr lang="en-IN" sz="2000"/>
              <a:t>    register int i; // i will be used frequently so, it can be given register storage class</a:t>
            </a:r>
            <a:endParaRPr/>
          </a:p>
          <a:p>
            <a:pPr marL="0" lvl="0" indent="0" algn="l" rtl="0">
              <a:spcBef>
                <a:spcPts val="400"/>
              </a:spcBef>
              <a:spcAft>
                <a:spcPts val="0"/>
              </a:spcAft>
              <a:buClr>
                <a:schemeClr val="accent1"/>
              </a:buClr>
              <a:buSzPts val="2000"/>
              <a:buNone/>
            </a:pPr>
            <a:r>
              <a:rPr lang="en-IN" sz="2000"/>
              <a:t>    for(i=1;i&lt;=20;i++)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printf("\n%d",i);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Static</a:t>
            </a:r>
            <a:endParaRPr/>
          </a:p>
        </p:txBody>
      </p:sp>
      <p:sp>
        <p:nvSpPr>
          <p:cNvPr id="104" name="Google Shape;10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Static storage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endParaRPr sz="2600" b="1"/>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 time − variable will retain its value throughout the program</a:t>
            </a:r>
            <a:endParaRPr sz="2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2368</Words>
  <Application>Microsoft Office PowerPoint</Application>
  <PresentationFormat>On-screen Show (4:3)</PresentationFormat>
  <Paragraphs>445</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Droid Sans Mono</vt:lpstr>
      <vt:lpstr>Noto Sans Symbols</vt:lpstr>
      <vt:lpstr>Courier New</vt:lpstr>
      <vt:lpstr>Arial Black</vt:lpstr>
      <vt:lpstr>Arial Rounded</vt:lpstr>
      <vt:lpstr>Questrial</vt:lpstr>
      <vt:lpstr>Lpu theme final with copyright</vt:lpstr>
      <vt:lpstr>CSE101-lec#13</vt:lpstr>
      <vt:lpstr>Outline</vt:lpstr>
      <vt:lpstr>Storage Classes</vt:lpstr>
      <vt:lpstr>Storage Classes: Auto</vt:lpstr>
      <vt:lpstr>Program example-auto storage class</vt:lpstr>
      <vt:lpstr>Storage Classes: Register</vt:lpstr>
      <vt:lpstr>More points in relation to register storage class</vt:lpstr>
      <vt:lpstr>Program example-register storage class</vt:lpstr>
      <vt:lpstr>Storage Classes: Static</vt:lpstr>
      <vt:lpstr>More points in relation to static storage class</vt:lpstr>
      <vt:lpstr>Program example-static storage class</vt:lpstr>
      <vt:lpstr>Storage Classes: extern</vt:lpstr>
      <vt:lpstr>More points in relation to extern storage class</vt:lpstr>
      <vt:lpstr>Program example 1-extern storage class External variable in the same file</vt:lpstr>
      <vt:lpstr>Program example 2-extern storage class External variable in different file</vt:lpstr>
      <vt:lpstr>Summary</vt:lpstr>
      <vt:lpstr>Scope Rules</vt:lpstr>
      <vt:lpstr>Local variables</vt:lpstr>
      <vt:lpstr>Example-local variable</vt:lpstr>
      <vt:lpstr>Block Variables</vt:lpstr>
      <vt:lpstr>Example-block scoped variable</vt:lpstr>
      <vt:lpstr>Global variables</vt:lpstr>
      <vt:lpstr>Example-global variable</vt:lpstr>
      <vt:lpstr>More examples-Scope rules</vt:lpstr>
      <vt:lpstr>More examples-Scope rules</vt:lpstr>
      <vt:lpstr>More examples-Scope rules</vt:lpstr>
      <vt:lpstr>Q1</vt:lpstr>
      <vt:lpstr>Q2</vt:lpstr>
      <vt:lpstr>Q3</vt:lpstr>
      <vt:lpstr>Q4</vt:lpstr>
      <vt:lpstr>Q5</vt:lpstr>
      <vt:lpstr>Q6</vt:lpstr>
      <vt:lpstr>Q7</vt:lpstr>
      <vt:lpstr>Q8</vt:lpstr>
      <vt:lpstr>Q9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CSE101-lec#13</dc:title>
  <dc:creator>sanjeev</dc:creator>
  <cp:lastModifiedBy>ADMIN</cp:lastModifiedBy>
  <cp:revision>20</cp:revision>
  <dcterms:created xsi:type="dcterms:W3CDTF">2014-05-22T12:04:07Z</dcterms:created>
  <dcterms:modified xsi:type="dcterms:W3CDTF">2023-03-06T08:12:22Z</dcterms:modified>
</cp:coreProperties>
</file>