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317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</p:sldIdLst>
  <p:sldSz cx="9144000" cy="6858000" type="screen4x3"/>
  <p:notesSz cx="6858000" cy="9144000"/>
  <p:embeddedFontLst>
    <p:embeddedFont>
      <p:font typeface="Calibri" pitchFamily="34" charset="0"/>
      <p:regular r:id="rId53"/>
      <p:bold r:id="rId54"/>
      <p:italic r:id="rId55"/>
      <p:boldItalic r:id="rId56"/>
    </p:embeddedFont>
    <p:embeddedFont>
      <p:font typeface="Times" charset="0"/>
      <p:regular r:id="rId57"/>
      <p:bold r:id="rId58"/>
      <p:italic r:id="rId59"/>
      <p:boldItalic r:id="rId60"/>
    </p:embeddedFont>
    <p:embeddedFont>
      <p:font typeface="Arial Black" pitchFamily="34" charset="0"/>
      <p:bold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jfmQPq92e5FKl/qFM1b7BX4efK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2D5DEB-A894-48F0-8D42-1E3204372554}">
  <a:tblStyle styleId="{152D5DEB-A894-48F0-8D42-1E320437255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89" Type="http://customschemas.google.com/relationships/presentationmetadata" Target="metadata"/><Relationship Id="rId7" Type="http://schemas.openxmlformats.org/officeDocument/2006/relationships/slide" Target="slides/slide6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5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65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6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pic>
        <p:nvPicPr>
          <p:cNvPr id="26" name="Google Shape;26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0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3" name="Google Shape;33;p7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4" name="Google Shape;34;p7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35" name="Google Shape;35;p7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6" name="Google Shape;36;p7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37" name="Google Shape;37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1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71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2" name="Google Shape;42;p71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2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72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47;p72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3" name="Google Shape;53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520" y="1295490"/>
            <a:ext cx="180975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3"/>
          <p:cNvSpPr txBox="1"/>
          <p:nvPr/>
        </p:nvSpPr>
        <p:spPr>
          <a:xfrm>
            <a:off x="5940152" y="6237312"/>
            <a:ext cx="3192748" cy="61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3"/>
          <p:cNvSpPr txBox="1">
            <a:spLocks noGrp="1"/>
          </p:cNvSpPr>
          <p:nvPr>
            <p:ph type="body" idx="1"/>
          </p:nvPr>
        </p:nvSpPr>
        <p:spPr>
          <a:xfrm>
            <a:off x="2916238" y="2492375"/>
            <a:ext cx="4620288" cy="7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3"/>
          <p:cNvSpPr txBox="1">
            <a:spLocks noGrp="1"/>
          </p:cNvSpPr>
          <p:nvPr>
            <p:ph type="body" idx="2"/>
          </p:nvPr>
        </p:nvSpPr>
        <p:spPr>
          <a:xfrm>
            <a:off x="2916238" y="3500438"/>
            <a:ext cx="4620288" cy="109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6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3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CSE101-Lec#23</a:t>
            </a:r>
            <a:endParaRPr/>
          </a:p>
        </p:txBody>
      </p:sp>
      <p:sp>
        <p:nvSpPr>
          <p:cNvPr id="114" name="Google Shape;114;p1"/>
          <p:cNvSpPr txBox="1">
            <a:spLocks noGrp="1"/>
          </p:cNvSpPr>
          <p:nvPr>
            <p:ph type="body" idx="1"/>
          </p:nvPr>
        </p:nvSpPr>
        <p:spPr>
          <a:xfrm>
            <a:off x="3505200" y="2133600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None/>
            </a:pPr>
            <a:r>
              <a:rPr lang="en-IN" sz="5400">
                <a:solidFill>
                  <a:srgbClr val="C00000"/>
                </a:solidFill>
              </a:rPr>
              <a:t>Strings</a:t>
            </a:r>
            <a:r>
              <a:rPr lang="en-IN" sz="4400">
                <a:solidFill>
                  <a:srgbClr val="C00000"/>
                </a:solidFill>
              </a:rPr>
              <a:t> </a:t>
            </a:r>
            <a:endParaRPr sz="4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List of functions in </a:t>
            </a:r>
            <a:r>
              <a:rPr lang="en-I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#include&lt;stdio.h&gt;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Used for string input/output functions.</a:t>
            </a:r>
            <a:endParaRPr>
              <a:solidFill>
                <a:schemeClr val="accent1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Standard I/O Library Functions </a:t>
            </a:r>
            <a:endParaRPr/>
          </a:p>
        </p:txBody>
      </p:sp>
      <p:graphicFrame>
        <p:nvGraphicFramePr>
          <p:cNvPr id="183" name="Google Shape;183;p11"/>
          <p:cNvGraphicFramePr/>
          <p:nvPr/>
        </p:nvGraphicFramePr>
        <p:xfrm>
          <a:off x="914400" y="2971800"/>
          <a:ext cx="7315200" cy="1645920"/>
        </p:xfrm>
        <a:graphic>
          <a:graphicData uri="http://schemas.openxmlformats.org/drawingml/2006/table">
            <a:tbl>
              <a:tblPr firstRow="1" bandRow="1">
                <a:noFill/>
                <a:tableStyleId>{152D5DEB-A894-48F0-8D42-1E3204372554}</a:tableStyleId>
              </a:tblPr>
              <a:tblGrid>
                <a:gridCol w="220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2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Function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 Description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gets( char *s );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Inputs characters from the standard input into the array s until a </a:t>
                      </a:r>
                      <a:r>
                        <a:rPr lang="en-IN" sz="1800" b="1" u="none" strike="noStrike" cap="none"/>
                        <a:t>newline or end-of-file </a:t>
                      </a:r>
                      <a:r>
                        <a:rPr lang="en-IN" sz="1800" u="none" strike="noStrike" cap="none"/>
                        <a:t>character is encountered. A terminating null character is appended to the array.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puts( const char *s );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Prints the string s followed by a newline character.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45720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#include </a:t>
            </a:r>
            <a:r>
              <a:rPr lang="en-IN"/>
              <a:t>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int</a:t>
            </a:r>
            <a:r>
              <a:rPr lang="en-IN"/>
              <a:t> main()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 char </a:t>
            </a:r>
            <a:r>
              <a:rPr lang="en-IN"/>
              <a:t> name[100]; </a:t>
            </a:r>
            <a:r>
              <a:rPr lang="en-IN">
                <a:solidFill>
                  <a:srgbClr val="00B050"/>
                </a:solidFill>
              </a:rPr>
              <a:t>//string char array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puts(</a:t>
            </a:r>
            <a:r>
              <a:rPr lang="en-IN">
                <a:solidFill>
                  <a:schemeClr val="accent1"/>
                </a:solidFill>
              </a:rPr>
              <a:t>“\nEnter a string:”</a:t>
            </a:r>
            <a:r>
              <a:rPr lang="en-I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 </a:t>
            </a:r>
            <a:r>
              <a:rPr lang="en-IN"/>
              <a:t>gets(name); </a:t>
            </a:r>
            <a:r>
              <a:rPr lang="en-IN">
                <a:solidFill>
                  <a:srgbClr val="00B050"/>
                </a:solidFill>
              </a:rPr>
              <a:t>//to input string with space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printf(</a:t>
            </a:r>
            <a:r>
              <a:rPr lang="en-IN">
                <a:solidFill>
                  <a:schemeClr val="accent1"/>
                </a:solidFill>
              </a:rPr>
              <a:t>“\nString is:”</a:t>
            </a:r>
            <a:r>
              <a:rPr lang="en-I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puts(name); </a:t>
            </a:r>
            <a:r>
              <a:rPr lang="en-IN">
                <a:solidFill>
                  <a:srgbClr val="00B050"/>
                </a:solidFill>
              </a:rPr>
              <a:t>//to output const string</a:t>
            </a:r>
            <a:r>
              <a:rPr lang="en-I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}</a:t>
            </a:r>
            <a:r>
              <a:rPr lang="en-IN">
                <a:solidFill>
                  <a:srgbClr val="00B050"/>
                </a:solidFill>
              </a:rPr>
              <a:t>//end main </a:t>
            </a:r>
            <a:endParaRPr/>
          </a:p>
        </p:txBody>
      </p:sp>
      <p:sp>
        <p:nvSpPr>
          <p:cNvPr id="189" name="Google Shape;189;p12"/>
          <p:cNvSpPr txBox="1">
            <a:spLocks noGrp="1"/>
          </p:cNvSpPr>
          <p:nvPr>
            <p:ph type="body" idx="2"/>
          </p:nvPr>
        </p:nvSpPr>
        <p:spPr>
          <a:xfrm>
            <a:off x="64008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/>
              <a:t>Program to print strings with white spaces using library functions</a:t>
            </a:r>
            <a:endParaRPr/>
          </a:p>
        </p:txBody>
      </p:sp>
      <p:grpSp>
        <p:nvGrpSpPr>
          <p:cNvPr id="190" name="Google Shape;190;p12"/>
          <p:cNvGrpSpPr/>
          <p:nvPr/>
        </p:nvGrpSpPr>
        <p:grpSpPr>
          <a:xfrm>
            <a:off x="0" y="5257800"/>
            <a:ext cx="8686800" cy="1219200"/>
            <a:chOff x="0" y="5257800"/>
            <a:chExt cx="8686800" cy="1185200"/>
          </a:xfrm>
        </p:grpSpPr>
        <p:sp>
          <p:nvSpPr>
            <p:cNvPr id="191" name="Google Shape;191;p12"/>
            <p:cNvSpPr/>
            <p:nvPr/>
          </p:nvSpPr>
          <p:spPr>
            <a:xfrm>
              <a:off x="0" y="5257800"/>
              <a:ext cx="6439437" cy="1185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string: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Lovely Professional University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String is: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Lovely Professional University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2" name="Google Shape;192;p12"/>
            <p:cNvSpPr txBox="1"/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Arial"/>
                <a:buNone/>
              </a:pPr>
              <a:r>
                <a:rPr lang="en-IN" sz="2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9EE98BC-0674-4B08-8E6B-6F289576D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Drawback of gets():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   gets()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has been removed from c11. So it might give you a warning when implemented. 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 see here that it doesn’t bother about the size of the array. So, there is a chance of </a:t>
            </a:r>
            <a:r>
              <a:rPr lang="en-US" b="0" i="0" dirty="0">
                <a:effectLst/>
                <a:latin typeface="urw-din"/>
              </a:rPr>
              <a:t>Buffer</a:t>
            </a:r>
            <a:r>
              <a:rPr lang="en-US" b="0" u="sng" dirty="0">
                <a:latin typeface="urw-din"/>
              </a:rPr>
              <a:t> </a:t>
            </a:r>
            <a:r>
              <a:rPr lang="en-US" b="0" i="0" dirty="0">
                <a:effectLst/>
                <a:latin typeface="urw-din"/>
              </a:rPr>
              <a:t>Overflow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endParaRPr lang="en-US" b="0" dirty="0">
              <a:solidFill>
                <a:srgbClr val="273239"/>
              </a:solidFill>
              <a:latin typeface="urw-din"/>
            </a:endParaRP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Alternative of gets():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   To overcome the above limitation, we can use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fgets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as :</a:t>
            </a:r>
            <a:r>
              <a:rPr lang="en-US" dirty="0"/>
              <a:t/>
            </a:r>
            <a:br>
              <a:rPr lang="en-US" dirty="0"/>
            </a:b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Syntax 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char *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fgets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(char *str, int size, FILE *stream)</a:t>
            </a:r>
            <a:r>
              <a:rPr lang="en-US" dirty="0"/>
              <a:t/>
            </a:r>
            <a:br>
              <a:rPr lang="en-US" dirty="0"/>
            </a:b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Example 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fgets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(str, 20, stdin); as here, 20 is MAX_LIMIT according to declaration.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#include &lt;</a:t>
            </a:r>
            <a:r>
              <a:rPr lang="en-US" b="0" dirty="0" err="1">
                <a:solidFill>
                  <a:srgbClr val="273239"/>
                </a:solidFill>
                <a:latin typeface="urw-din"/>
              </a:rPr>
              <a:t>stdio.h</a:t>
            </a:r>
            <a:r>
              <a:rPr lang="en-US" b="0" dirty="0">
                <a:solidFill>
                  <a:srgbClr val="273239"/>
                </a:solidFill>
                <a:latin typeface="urw-din"/>
              </a:rPr>
              <a:t>&gt;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#define MAX_LIMIT 20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int main()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{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char str[MAX_LIMIT];</a:t>
            </a:r>
          </a:p>
          <a:p>
            <a:r>
              <a:rPr lang="en-US" b="0" dirty="0" err="1">
                <a:solidFill>
                  <a:srgbClr val="273239"/>
                </a:solidFill>
                <a:latin typeface="urw-din"/>
              </a:rPr>
              <a:t>fgets</a:t>
            </a:r>
            <a:r>
              <a:rPr lang="en-US" b="0" dirty="0">
                <a:solidFill>
                  <a:srgbClr val="273239"/>
                </a:solidFill>
                <a:latin typeface="urw-din"/>
              </a:rPr>
              <a:t>(str, MAX_LIMIT, stdin);</a:t>
            </a:r>
          </a:p>
          <a:p>
            <a:r>
              <a:rPr lang="en-US" b="0" dirty="0" err="1">
                <a:solidFill>
                  <a:srgbClr val="273239"/>
                </a:solidFill>
                <a:latin typeface="urw-din"/>
              </a:rPr>
              <a:t>printf</a:t>
            </a:r>
            <a:r>
              <a:rPr lang="en-US" b="0" dirty="0">
                <a:solidFill>
                  <a:srgbClr val="273239"/>
                </a:solidFill>
                <a:latin typeface="urw-din"/>
              </a:rPr>
              <a:t>("%s", str);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return 0;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}</a:t>
            </a:r>
          </a:p>
          <a:p>
            <a:endParaRPr lang="en-US" b="0" dirty="0">
              <a:solidFill>
                <a:srgbClr val="273239"/>
              </a:solidFill>
              <a:latin typeface="urw-din"/>
            </a:endParaRPr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8189EB-EC39-4662-8CCF-55E6ED9F1E7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070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1CFD62B-D751-43F9-B37F-ED955328F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Multiple words input using </a:t>
            </a:r>
            <a:r>
              <a:rPr lang="en-US" dirty="0" err="1"/>
              <a:t>scanf</a:t>
            </a:r>
            <a:r>
              <a:rPr lang="en-US" dirty="0"/>
              <a:t>():</a:t>
            </a:r>
          </a:p>
          <a:p>
            <a:r>
              <a:rPr lang="en-IN" dirty="0"/>
              <a:t>1)</a:t>
            </a:r>
          </a:p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char str[20];</a:t>
            </a:r>
          </a:p>
          <a:p>
            <a:r>
              <a:rPr lang="en-IN" dirty="0" err="1"/>
              <a:t>scanf</a:t>
            </a:r>
            <a:r>
              <a:rPr lang="en-IN" dirty="0"/>
              <a:t>("%[^\n]%*c", str);</a:t>
            </a:r>
          </a:p>
          <a:p>
            <a:r>
              <a:rPr lang="en-IN" dirty="0" err="1"/>
              <a:t>printf</a:t>
            </a:r>
            <a:r>
              <a:rPr lang="en-IN" dirty="0"/>
              <a:t>("%s", str);</a:t>
            </a:r>
          </a:p>
          <a:p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   Here,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[]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the </a:t>
            </a:r>
            <a:r>
              <a:rPr lang="en-US" b="0" i="0" dirty="0">
                <a:effectLst/>
                <a:latin typeface="urw-din"/>
              </a:rPr>
              <a:t>scanset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character.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^\n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tells to take input until newline doesn’t get encountered. Then, with this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%*c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it reads newline character and here used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*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indicates that this newline character is discarded.</a:t>
            </a:r>
          </a:p>
          <a:p>
            <a:pPr algn="just"/>
            <a:r>
              <a:rPr lang="en-IN" dirty="0"/>
              <a:t>2)</a:t>
            </a:r>
          </a:p>
          <a:p>
            <a:pPr algn="just"/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algn="just"/>
            <a:r>
              <a:rPr lang="en-US" dirty="0"/>
              <a:t>int main() {</a:t>
            </a:r>
          </a:p>
          <a:p>
            <a:pPr algn="just"/>
            <a:r>
              <a:rPr lang="en-US" dirty="0"/>
              <a:t>	char str[100];</a:t>
            </a:r>
          </a:p>
          <a:p>
            <a:pPr algn="just"/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("%[^\n]</a:t>
            </a:r>
            <a:r>
              <a:rPr lang="en-US" dirty="0" err="1"/>
              <a:t>s",str</a:t>
            </a:r>
            <a:r>
              <a:rPr lang="en-US" dirty="0"/>
              <a:t>);</a:t>
            </a:r>
          </a:p>
          <a:p>
            <a:pPr algn="just"/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s",str</a:t>
            </a:r>
            <a:r>
              <a:rPr lang="en-US" dirty="0"/>
              <a:t>);</a:t>
            </a:r>
          </a:p>
          <a:p>
            <a:pPr algn="just"/>
            <a:r>
              <a:rPr lang="en-US" dirty="0"/>
              <a:t>	return 0;</a:t>
            </a:r>
          </a:p>
          <a:p>
            <a:pPr algn="just"/>
            <a:r>
              <a:rPr lang="en-US" dirty="0"/>
              <a:t>}</a:t>
            </a:r>
          </a:p>
          <a:p>
            <a:pPr algn="just"/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BF3B87-A9FD-4D2C-A622-C25F0AEF05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82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45720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 dirty="0">
                <a:solidFill>
                  <a:srgbClr val="0000FF"/>
                </a:solidFill>
              </a:rPr>
              <a:t>#include </a:t>
            </a:r>
            <a:r>
              <a:rPr lang="en-IN" dirty="0"/>
              <a:t>&lt;</a:t>
            </a:r>
            <a:r>
              <a:rPr lang="en-IN" dirty="0" err="1"/>
              <a:t>stdio.h</a:t>
            </a:r>
            <a:r>
              <a:rPr lang="en-IN" dirty="0"/>
              <a:t>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 dirty="0">
                <a:solidFill>
                  <a:srgbClr val="0000FF"/>
                </a:solidFill>
              </a:rPr>
              <a:t>int</a:t>
            </a:r>
            <a:r>
              <a:rPr lang="en-IN" dirty="0"/>
              <a:t> main()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 dirty="0">
                <a:solidFill>
                  <a:srgbClr val="0000FF"/>
                </a:solidFill>
              </a:rPr>
              <a:t> char </a:t>
            </a:r>
            <a:r>
              <a:rPr lang="en-IN" dirty="0"/>
              <a:t> name[]=</a:t>
            </a:r>
            <a:r>
              <a:rPr lang="en-IN" dirty="0">
                <a:solidFill>
                  <a:schemeClr val="accent1"/>
                </a:solidFill>
              </a:rPr>
              <a:t>“Hello”</a:t>
            </a:r>
            <a:r>
              <a:rPr lang="en-IN" dirty="0"/>
              <a:t>; </a:t>
            </a:r>
            <a:r>
              <a:rPr lang="en-IN" dirty="0">
                <a:solidFill>
                  <a:srgbClr val="00B050"/>
                </a:solidFill>
              </a:rPr>
              <a:t>//string char array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0000FF"/>
                </a:solidFill>
              </a:rPr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0000FF"/>
                </a:solidFill>
              </a:rPr>
              <a:t>while</a:t>
            </a:r>
            <a:r>
              <a:rPr lang="en-IN" dirty="0"/>
              <a:t>(name[</a:t>
            </a:r>
            <a:r>
              <a:rPr lang="en-IN" dirty="0" err="1"/>
              <a:t>i</a:t>
            </a:r>
            <a:r>
              <a:rPr lang="en-IN" dirty="0"/>
              <a:t>]!='\0') </a:t>
            </a:r>
            <a:r>
              <a:rPr lang="en-IN" dirty="0">
                <a:solidFill>
                  <a:srgbClr val="00B050"/>
                </a:solidFill>
              </a:rPr>
              <a:t>//</a:t>
            </a:r>
            <a:r>
              <a:rPr lang="en-IN" dirty="0" err="1">
                <a:solidFill>
                  <a:srgbClr val="00B050"/>
                </a:solidFill>
              </a:rPr>
              <a:t>untill</a:t>
            </a:r>
            <a:r>
              <a:rPr lang="en-IN" dirty="0">
                <a:solidFill>
                  <a:srgbClr val="00B050"/>
                </a:solidFill>
              </a:rPr>
              <a:t> null character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 {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</a:t>
            </a:r>
            <a:r>
              <a:rPr lang="en-IN" dirty="0">
                <a:solidFill>
                  <a:schemeClr val="accent1"/>
                </a:solidFill>
              </a:rPr>
              <a:t>"%</a:t>
            </a:r>
            <a:r>
              <a:rPr lang="en-IN" dirty="0" err="1">
                <a:solidFill>
                  <a:schemeClr val="accent1"/>
                </a:solidFill>
              </a:rPr>
              <a:t>c"</a:t>
            </a:r>
            <a:r>
              <a:rPr lang="en-IN" dirty="0" err="1"/>
              <a:t>,name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  </a:t>
            </a:r>
            <a:r>
              <a:rPr lang="en-IN" dirty="0" err="1"/>
              <a:t>i</a:t>
            </a:r>
            <a:r>
              <a:rPr lang="en-IN" dirty="0"/>
              <a:t>++;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 }</a:t>
            </a:r>
            <a:r>
              <a:rPr lang="en-IN" dirty="0">
                <a:solidFill>
                  <a:srgbClr val="00B050"/>
                </a:solidFill>
              </a:rPr>
              <a:t>//end while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}</a:t>
            </a:r>
            <a:r>
              <a:rPr lang="en-IN" dirty="0">
                <a:solidFill>
                  <a:srgbClr val="00B050"/>
                </a:solidFill>
              </a:rPr>
              <a:t>//end main 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98" name="Google Shape;198;p13"/>
          <p:cNvSpPr txBox="1">
            <a:spLocks noGrp="1"/>
          </p:cNvSpPr>
          <p:nvPr>
            <p:ph type="body" idx="2"/>
          </p:nvPr>
        </p:nvSpPr>
        <p:spPr>
          <a:xfrm>
            <a:off x="64008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/>
              <a:t>Program to print strings character by character using loop.</a:t>
            </a:r>
            <a:endParaRPr/>
          </a:p>
        </p:txBody>
      </p:sp>
      <p:grpSp>
        <p:nvGrpSpPr>
          <p:cNvPr id="199" name="Google Shape;199;p13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200" name="Google Shape;200;p13"/>
            <p:cNvSpPr/>
            <p:nvPr/>
          </p:nvSpPr>
          <p:spPr>
            <a:xfrm>
              <a:off x="0" y="5257800"/>
              <a:ext cx="6439437" cy="9906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</a:t>
              </a:r>
              <a:r>
                <a:rPr lang="en-IN" sz="1800" b="1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ello</a:t>
              </a:r>
              <a:endParaRPr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1" name="Google Shape;201;p13"/>
            <p:cNvSpPr txBox="1"/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Arial"/>
                <a:buNone/>
              </a:pPr>
              <a:r>
                <a:rPr lang="en-IN" sz="2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String Handling Library</a:t>
            </a:r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Functions defined in  </a:t>
            </a:r>
            <a:r>
              <a:rPr lang="en-I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#include&lt;string.h&gt;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String handling library provides </a:t>
            </a:r>
            <a:r>
              <a:rPr lang="en-IN" b="1">
                <a:solidFill>
                  <a:schemeClr val="accent1"/>
                </a:solidFill>
              </a:rPr>
              <a:t>many</a:t>
            </a:r>
            <a:r>
              <a:rPr lang="en-IN">
                <a:solidFill>
                  <a:schemeClr val="accent1"/>
                </a:solidFill>
              </a:rPr>
              <a:t> useful functions:</a:t>
            </a:r>
            <a:endParaRPr>
              <a:solidFill>
                <a:schemeClr val="accent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Manipulate string data(copy and concatenate)</a:t>
            </a:r>
            <a:endParaRPr>
              <a:solidFill>
                <a:schemeClr val="accent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Comparing strings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Determine string length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-228600" y="-35939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String Manipulation Functions(or Functions in string library)</a:t>
            </a:r>
            <a:endParaRPr sz="2400"/>
          </a:p>
        </p:txBody>
      </p:sp>
      <p:pic>
        <p:nvPicPr>
          <p:cNvPr id="213" name="Google Shape;213;p15" descr="Imag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8878" y="762000"/>
            <a:ext cx="8839200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More functions in string library</a:t>
            </a:r>
            <a:endParaRPr sz="400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strlen()-It is used to find the length of string without counting the null character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strrev()-It is used to display the reverse of a string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strlwr()-Converting a string from upper to lower case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strupr()-Converting a string from lower to upper case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 Mono"/>
              <a:buNone/>
            </a:pPr>
            <a:r>
              <a:rPr lang="en-IN" sz="2800" b="1">
                <a:latin typeface="Droid Sans Mono"/>
                <a:ea typeface="Droid Sans Mono"/>
                <a:cs typeface="Droid Sans Mono"/>
                <a:sym typeface="Droid Sans Mono"/>
              </a:rPr>
              <a:t>strcpy() </a:t>
            </a:r>
            <a:r>
              <a:rPr lang="en-IN" sz="2800" b="1"/>
              <a:t>and</a:t>
            </a:r>
            <a:r>
              <a:rPr lang="en-IN" sz="2800" b="1">
                <a:latin typeface="Droid Sans Mono"/>
                <a:ea typeface="Droid Sans Mono"/>
                <a:cs typeface="Droid Sans Mono"/>
                <a:sym typeface="Droid Sans Mono"/>
              </a:rPr>
              <a:t> strncpy()</a:t>
            </a:r>
            <a:r>
              <a:rPr lang="en-IN" sz="2800" b="1"/>
              <a:t> </a:t>
            </a:r>
            <a:endParaRPr sz="2800" b="1"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 b="1">
                <a:latin typeface="Droid Sans Mono"/>
                <a:ea typeface="Droid Sans Mono"/>
                <a:cs typeface="Droid Sans Mono"/>
                <a:sym typeface="Droid Sans Mono"/>
              </a:rPr>
              <a:t>strcpy()</a:t>
            </a:r>
            <a:r>
              <a:rPr lang="en-IN" sz="2400"/>
              <a:t> copies the entire </a:t>
            </a:r>
            <a:r>
              <a:rPr lang="en-IN" sz="2400" b="1">
                <a:solidFill>
                  <a:schemeClr val="dk2"/>
                </a:solidFill>
              </a:rPr>
              <a:t>second</a:t>
            </a:r>
            <a:r>
              <a:rPr lang="en-IN" sz="2400"/>
              <a:t> argument string  into </a:t>
            </a:r>
            <a:r>
              <a:rPr lang="en-IN" sz="2400" b="1">
                <a:solidFill>
                  <a:schemeClr val="dk2"/>
                </a:solidFill>
              </a:rPr>
              <a:t>first</a:t>
            </a:r>
            <a:r>
              <a:rPr lang="en-IN" sz="2400"/>
              <a:t> argument.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b="1">
                <a:latin typeface="Droid Sans Mono"/>
                <a:ea typeface="Droid Sans Mono"/>
                <a:cs typeface="Droid Sans Mono"/>
                <a:sym typeface="Droid Sans Mono"/>
              </a:rPr>
              <a:t>			strcpy</a:t>
            </a:r>
            <a:r>
              <a:rPr lang="en-IN" sz="2400">
                <a:latin typeface="Droid Sans Mono"/>
                <a:ea typeface="Droid Sans Mono"/>
                <a:cs typeface="Droid Sans Mono"/>
                <a:sym typeface="Droid Sans Mono"/>
              </a:rPr>
              <a:t>( s1, s2);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 b="1">
                <a:latin typeface="Droid Sans Mono"/>
                <a:ea typeface="Droid Sans Mono"/>
                <a:cs typeface="Droid Sans Mono"/>
                <a:sym typeface="Droid Sans Mono"/>
              </a:rPr>
              <a:t>strncpy()</a:t>
            </a:r>
            <a:r>
              <a:rPr lang="en-IN" sz="2400"/>
              <a:t> copies the </a:t>
            </a:r>
            <a:r>
              <a:rPr lang="en-IN" sz="2400" b="1">
                <a:solidFill>
                  <a:schemeClr val="dk2"/>
                </a:solidFill>
              </a:rPr>
              <a:t>first </a:t>
            </a:r>
            <a:r>
              <a:rPr lang="en-IN" sz="2400" b="1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</a:t>
            </a:r>
            <a:r>
              <a:rPr lang="en-IN" sz="2400" b="1">
                <a:solidFill>
                  <a:schemeClr val="dk2"/>
                </a:solidFill>
              </a:rPr>
              <a:t> </a:t>
            </a:r>
            <a:r>
              <a:rPr lang="en-IN" sz="2400"/>
              <a:t>characters of </a:t>
            </a:r>
            <a:r>
              <a:rPr lang="en-IN" sz="2400" b="1">
                <a:solidFill>
                  <a:schemeClr val="dk2"/>
                </a:solidFill>
              </a:rPr>
              <a:t>second</a:t>
            </a:r>
            <a:r>
              <a:rPr lang="en-IN" sz="2400"/>
              <a:t> string argument into </a:t>
            </a:r>
            <a:r>
              <a:rPr lang="en-IN" sz="2400" b="1">
                <a:solidFill>
                  <a:schemeClr val="dk2"/>
                </a:solidFill>
              </a:rPr>
              <a:t>first</a:t>
            </a:r>
            <a:r>
              <a:rPr lang="en-IN" sz="2400"/>
              <a:t> string argument.</a:t>
            </a:r>
            <a:endParaRPr/>
          </a:p>
          <a:p>
            <a:pPr marL="34290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</a:t>
            </a:r>
            <a:r>
              <a:rPr lang="en-IN" sz="2400" b="1">
                <a:latin typeface="Droid Sans Mono"/>
                <a:ea typeface="Droid Sans Mono"/>
                <a:cs typeface="Droid Sans Mono"/>
                <a:sym typeface="Droid Sans Mono"/>
              </a:rPr>
              <a:t>strncpy</a:t>
            </a:r>
            <a:r>
              <a:rPr lang="en-IN" sz="2400">
                <a:latin typeface="Droid Sans Mono"/>
                <a:ea typeface="Droid Sans Mono"/>
                <a:cs typeface="Droid Sans Mono"/>
                <a:sym typeface="Droid Sans Mono"/>
              </a:rPr>
              <a:t>( s1, s2, 4);</a:t>
            </a:r>
            <a:r>
              <a:rPr lang="en-IN" sz="2400"/>
              <a:t>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IN" sz="2400"/>
              <a:t>A null character ('\0') is appended </a:t>
            </a:r>
            <a:r>
              <a:rPr lang="en-IN" sz="2400" b="1">
                <a:solidFill>
                  <a:schemeClr val="dk2"/>
                </a:solidFill>
              </a:rPr>
              <a:t>explicitly</a:t>
            </a:r>
            <a:r>
              <a:rPr lang="en-IN" sz="2400"/>
              <a:t> to first argument, because the call to strncpy in the program </a:t>
            </a:r>
            <a:r>
              <a:rPr lang="en-IN" sz="2400" b="1">
                <a:solidFill>
                  <a:schemeClr val="dk2"/>
                </a:solidFill>
              </a:rPr>
              <a:t>does not </a:t>
            </a:r>
            <a:r>
              <a:rPr lang="en-IN" sz="2400"/>
              <a:t>write a terminating null character.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IN" sz="2400"/>
              <a:t>The third argument is less than the string length of the second argument.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Examples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457200" y="533400"/>
            <a:ext cx="4038600" cy="559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//</a:t>
            </a:r>
            <a:r>
              <a:rPr lang="en-IN" sz="1750" dirty="0" err="1"/>
              <a:t>strcpy</a:t>
            </a:r>
            <a:r>
              <a:rPr lang="en-IN" sz="1750" dirty="0"/>
              <a:t>() function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#include&lt;stdio.h&gt;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#include&lt;string.h&gt;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//</a:t>
            </a:r>
            <a:r>
              <a:rPr lang="en-IN" sz="1750" dirty="0" err="1"/>
              <a:t>strcpy</a:t>
            </a:r>
            <a:r>
              <a:rPr lang="en-IN" sz="1750" dirty="0"/>
              <a:t> function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char </a:t>
            </a:r>
            <a:r>
              <a:rPr lang="en-IN" sz="1750" dirty="0" err="1"/>
              <a:t>ori</a:t>
            </a:r>
            <a:r>
              <a:rPr lang="en-IN" sz="1750" dirty="0"/>
              <a:t>[20],dup[20];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char *z;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Enter your name:");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</a:t>
            </a:r>
            <a:r>
              <a:rPr lang="en-IN" sz="1750" dirty="0" err="1"/>
              <a:t>ori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z=</a:t>
            </a:r>
            <a:r>
              <a:rPr lang="en-IN" sz="1750" dirty="0" err="1"/>
              <a:t>strcpy</a:t>
            </a:r>
            <a:r>
              <a:rPr lang="en-IN" sz="1750" dirty="0"/>
              <a:t>(</a:t>
            </a:r>
            <a:r>
              <a:rPr lang="en-IN" sz="1750" dirty="0" err="1"/>
              <a:t>dup,ori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("Original String is:%s",</a:t>
            </a:r>
            <a:r>
              <a:rPr lang="en-IN" sz="1750" dirty="0" err="1"/>
              <a:t>ori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nDuplicate</a:t>
            </a:r>
            <a:r>
              <a:rPr lang="en-IN" sz="1750" dirty="0"/>
              <a:t> String is:%</a:t>
            </a:r>
            <a:r>
              <a:rPr lang="en-IN" sz="1750" dirty="0" err="1"/>
              <a:t>s",dup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Value of z is:%</a:t>
            </a:r>
            <a:r>
              <a:rPr lang="en-IN" sz="1750" dirty="0" err="1"/>
              <a:t>s",z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}</a:t>
            </a:r>
            <a:endParaRPr dirty="0"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 dirty="0"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2"/>
          </p:nvPr>
        </p:nvSpPr>
        <p:spPr>
          <a:xfrm>
            <a:off x="4495800" y="533400"/>
            <a:ext cx="4495800" cy="559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//</a:t>
            </a:r>
            <a:r>
              <a:rPr lang="en-IN" sz="1750" dirty="0" err="1"/>
              <a:t>strncpy</a:t>
            </a:r>
            <a:r>
              <a:rPr lang="en-IN" sz="1750" dirty="0"/>
              <a:t>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#include&lt;stdio.h&gt;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#include&lt;string.h&gt;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char str1[15],str2[15];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int n;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nEnter</a:t>
            </a:r>
            <a:r>
              <a:rPr lang="en-IN" sz="1750" dirty="0"/>
              <a:t> Source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nEnter</a:t>
            </a:r>
            <a:r>
              <a:rPr lang="en-IN" sz="1750" dirty="0"/>
              <a:t> Destination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("Enter number of characters to copy in destination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scanf</a:t>
            </a:r>
            <a:r>
              <a:rPr lang="en-IN" sz="1750" dirty="0"/>
              <a:t>("%</a:t>
            </a:r>
            <a:r>
              <a:rPr lang="en-IN" sz="1750" dirty="0" err="1"/>
              <a:t>d",&amp;n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strncpy</a:t>
            </a:r>
            <a:r>
              <a:rPr lang="en-IN" sz="1750" dirty="0"/>
              <a:t>(str2,str1,n);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("Source string is:%s",str1);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nDestination</a:t>
            </a:r>
            <a:r>
              <a:rPr lang="en-IN" sz="1750" dirty="0"/>
              <a:t> String is:%s",str2);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Outline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>
                <a:solidFill>
                  <a:schemeClr val="accent1"/>
                </a:solidFill>
              </a:rPr>
              <a:t>Introduction to string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–"/>
            </a:pPr>
            <a:r>
              <a:rPr lang="en-IN" sz="2200">
                <a:solidFill>
                  <a:schemeClr val="accent1"/>
                </a:solidFill>
              </a:rPr>
              <a:t>Declaration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–"/>
            </a:pPr>
            <a:r>
              <a:rPr lang="en-IN" sz="2200">
                <a:solidFill>
                  <a:schemeClr val="accent1"/>
                </a:solidFill>
              </a:rPr>
              <a:t>Initialization</a:t>
            </a:r>
            <a:endParaRPr sz="220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>
                <a:solidFill>
                  <a:schemeClr val="accent1"/>
                </a:solidFill>
              </a:rPr>
              <a:t>Reading and writing strings 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–"/>
            </a:pPr>
            <a:r>
              <a:rPr lang="en-IN" sz="2200">
                <a:solidFill>
                  <a:schemeClr val="accent1"/>
                </a:solidFill>
              </a:rPr>
              <a:t>functions of the standard input/output library (stdio.h)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Processing of strings.	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IN" sz="2200"/>
              <a:t>String Manipulation Functions from the String Handling Library</a:t>
            </a:r>
            <a:endParaRPr/>
          </a:p>
          <a:p>
            <a:pPr marL="742950" lvl="2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Comparing strings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IN" sz="2200"/>
              <a:t>Determining the length of string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IN" sz="2200"/>
              <a:t>All string operations without inbuilt functions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IN" sz="2200"/>
              <a:t>Other programs related to strings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524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roid Sans Mono"/>
              <a:buNone/>
            </a:pPr>
            <a:r>
              <a:rPr lang="en-IN" sz="3600">
                <a:latin typeface="Droid Sans Mono"/>
                <a:ea typeface="Droid Sans Mono"/>
                <a:cs typeface="Droid Sans Mono"/>
                <a:sym typeface="Droid Sans Mono"/>
              </a:rPr>
              <a:t>strcat()</a:t>
            </a:r>
            <a:endParaRPr sz="3600"/>
          </a:p>
        </p:txBody>
      </p:sp>
      <p:sp>
        <p:nvSpPr>
          <p:cNvPr id="238" name="Google Shape;238;p19"/>
          <p:cNvSpPr txBox="1">
            <a:spLocks noGrp="1"/>
          </p:cNvSpPr>
          <p:nvPr>
            <p:ph type="body" idx="1"/>
          </p:nvPr>
        </p:nvSpPr>
        <p:spPr>
          <a:xfrm>
            <a:off x="533400" y="762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Function </a:t>
            </a:r>
            <a:r>
              <a:rPr lang="en-IN" b="1"/>
              <a:t>strcat appends its </a:t>
            </a:r>
            <a:r>
              <a:rPr lang="en-IN" b="1">
                <a:solidFill>
                  <a:schemeClr val="dk2"/>
                </a:solidFill>
              </a:rPr>
              <a:t>second</a:t>
            </a:r>
            <a:r>
              <a:rPr lang="en-IN" b="1"/>
              <a:t> argument string to its </a:t>
            </a:r>
            <a:r>
              <a:rPr lang="en-IN" b="1">
                <a:solidFill>
                  <a:schemeClr val="dk2"/>
                </a:solidFill>
              </a:rPr>
              <a:t>first</a:t>
            </a:r>
            <a:r>
              <a:rPr lang="en-IN" b="1"/>
              <a:t> argument string.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 b="1">
                <a:latin typeface="Droid Sans Mono"/>
                <a:ea typeface="Droid Sans Mono"/>
                <a:cs typeface="Droid Sans Mono"/>
                <a:sym typeface="Droid Sans Mono"/>
              </a:rPr>
              <a:t>			</a:t>
            </a:r>
            <a:r>
              <a:rPr lang="en-IN" sz="2800" b="1">
                <a:latin typeface="Droid Sans Mono"/>
                <a:ea typeface="Droid Sans Mono"/>
                <a:cs typeface="Droid Sans Mono"/>
                <a:sym typeface="Droid Sans Mono"/>
              </a:rPr>
              <a:t>strcat</a:t>
            </a:r>
            <a:r>
              <a:rPr lang="en-IN" sz="2800">
                <a:latin typeface="Droid Sans Mono"/>
                <a:ea typeface="Droid Sans Mono"/>
                <a:cs typeface="Droid Sans Mono"/>
                <a:sym typeface="Droid Sans Mono"/>
              </a:rPr>
              <a:t>( s1, s2);</a:t>
            </a:r>
            <a:endParaRPr sz="2800" b="1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The array used to store the first string should be large enough to store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IN" sz="2400"/>
              <a:t>the first string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IN" sz="2400"/>
              <a:t>the second string and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IN" sz="2400"/>
              <a:t>the terminating null character copied from the second string.</a:t>
            </a:r>
            <a:endParaRPr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roid Sans Mono"/>
              <a:buNone/>
            </a:pP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strncat()</a:t>
            </a:r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Function </a:t>
            </a:r>
            <a:r>
              <a:rPr lang="en-IN" sz="2800">
                <a:latin typeface="Droid Sans Mono"/>
                <a:ea typeface="Droid Sans Mono"/>
                <a:cs typeface="Droid Sans Mono"/>
                <a:sym typeface="Droid Sans Mono"/>
              </a:rPr>
              <a:t>strncat</a:t>
            </a:r>
            <a:r>
              <a:rPr lang="en-IN"/>
              <a:t> appends a specified number of characters from the second string to the first string.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 b="1"/>
              <a:t>			</a:t>
            </a:r>
            <a:r>
              <a:rPr lang="en-IN" sz="2800" b="1">
                <a:latin typeface="Droid Sans Mono"/>
                <a:ea typeface="Droid Sans Mono"/>
                <a:cs typeface="Droid Sans Mono"/>
                <a:sym typeface="Droid Sans Mono"/>
              </a:rPr>
              <a:t>strncat</a:t>
            </a:r>
            <a:r>
              <a:rPr lang="en-IN" sz="2800">
                <a:latin typeface="Droid Sans Mono"/>
                <a:ea typeface="Droid Sans Mono"/>
                <a:cs typeface="Droid Sans Mono"/>
                <a:sym typeface="Droid Sans Mono"/>
              </a:rPr>
              <a:t>( s1, s2, 6)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A terminating null character is </a:t>
            </a:r>
            <a:r>
              <a:rPr lang="en-IN" b="1"/>
              <a:t>automatically</a:t>
            </a:r>
            <a:r>
              <a:rPr lang="en-IN"/>
              <a:t> appended to the result.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Examples</a:t>
            </a:r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48768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//</a:t>
            </a:r>
            <a:r>
              <a:rPr lang="en-IN" sz="1750" dirty="0" err="1"/>
              <a:t>strcat</a:t>
            </a:r>
            <a:endParaRPr sz="1750"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#include&lt;stdio.h&gt;</a:t>
            </a:r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#include&lt;string.h&gt;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char str1[20],str2[10];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</a:t>
            </a:r>
            <a:r>
              <a:rPr lang="en-IN" sz="1625" dirty="0" err="1"/>
              <a:t>printf</a:t>
            </a:r>
            <a:r>
              <a:rPr lang="en-IN" sz="1625" dirty="0"/>
              <a:t>("\n Enter first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gets(str1);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</a:t>
            </a:r>
            <a:r>
              <a:rPr lang="en-IN" sz="1625" dirty="0" err="1"/>
              <a:t>printf</a:t>
            </a:r>
            <a:r>
              <a:rPr lang="en-IN" sz="1625" dirty="0"/>
              <a:t>("\n Enter second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gets(str2);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</a:t>
            </a:r>
            <a:r>
              <a:rPr lang="en-IN" sz="1625" dirty="0" err="1"/>
              <a:t>strcat</a:t>
            </a:r>
            <a:r>
              <a:rPr lang="en-IN" sz="1625" dirty="0"/>
              <a:t>(str1,str2);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</a:t>
            </a:r>
            <a:r>
              <a:rPr lang="en-IN" sz="1625" dirty="0" err="1"/>
              <a:t>printf</a:t>
            </a:r>
            <a:r>
              <a:rPr lang="en-IN" sz="1625" dirty="0"/>
              <a:t>("\n String after concatenation:%s",str1);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body" idx="2"/>
          </p:nvPr>
        </p:nvSpPr>
        <p:spPr>
          <a:xfrm>
            <a:off x="4648200" y="762000"/>
            <a:ext cx="43434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//</a:t>
            </a:r>
            <a:r>
              <a:rPr lang="en-IN" sz="1750" dirty="0" err="1"/>
              <a:t>strncat</a:t>
            </a:r>
            <a:endParaRPr sz="1750"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#include&lt;stdio.h&gt;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#include&lt;string.h&gt;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char str1[20],str2[10];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int n;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Enter first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Enter second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Enter number of characters you want to combine:");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scanf</a:t>
            </a:r>
            <a:r>
              <a:rPr lang="en-IN" sz="1750" dirty="0"/>
              <a:t>("%</a:t>
            </a:r>
            <a:r>
              <a:rPr lang="en-IN" sz="1750" dirty="0" err="1"/>
              <a:t>d",&amp;n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strncat</a:t>
            </a:r>
            <a:r>
              <a:rPr lang="en-IN" sz="1750" dirty="0"/>
              <a:t>(str1,str2,n);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String after concatenation:%s",str1);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467544" y="413792"/>
            <a:ext cx="821925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 dirty="0"/>
              <a:t>Comparison Functions of the </a:t>
            </a:r>
            <a:r>
              <a:rPr lang="en-IN" sz="3959" dirty="0" smtClean="0"/>
              <a:t>String </a:t>
            </a:r>
            <a:r>
              <a:rPr lang="en-IN" sz="3959" dirty="0"/>
              <a:t>Handling Library</a:t>
            </a:r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Comparing strings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Computer compares numeric ASCII codes of characters in string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</a:pP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strcmp()</a:t>
            </a:r>
            <a:r>
              <a:rPr lang="en-IN" sz="2000" b="1"/>
              <a:t> </a:t>
            </a:r>
            <a:r>
              <a:rPr lang="en-IN"/>
              <a:t>Compares its first string argument with its second string argument, character by character.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Function </a:t>
            </a: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strncmp()</a:t>
            </a:r>
            <a:r>
              <a:rPr lang="en-IN" sz="2000"/>
              <a:t> </a:t>
            </a:r>
            <a:r>
              <a:rPr lang="en-IN"/>
              <a:t>does not compare characters following a null character in a string.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roid Sans Mono"/>
              <a:buNone/>
            </a:pP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strcmp()</a:t>
            </a:r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int strcmp( const char *s1, const char *s2 );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Compares string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s1</a:t>
            </a:r>
            <a:r>
              <a:rPr lang="en-IN"/>
              <a:t> to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s2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Returns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a negative number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&lt; s2</a:t>
            </a:r>
            <a:r>
              <a:rPr lang="en-IN"/>
              <a:t>,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zero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== s2</a:t>
            </a:r>
            <a:r>
              <a:rPr lang="en-IN"/>
              <a:t>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a positive number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&gt; s2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roid Sans Mono"/>
              <a:buNone/>
            </a:pP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strncmp()</a:t>
            </a:r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int strncmp( const char *s1, const char *s2,</a:t>
            </a:r>
            <a:r>
              <a:rPr lang="en-IN" sz="2200" b="1"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 n);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Compares up to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n</a:t>
            </a:r>
            <a:r>
              <a:rPr lang="en-IN"/>
              <a:t> characters of string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s1</a:t>
            </a:r>
            <a:r>
              <a:rPr lang="en-IN"/>
              <a:t> to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s2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a negative number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&lt; s2</a:t>
            </a:r>
            <a:r>
              <a:rPr lang="en-IN"/>
              <a:t>,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zero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== s2</a:t>
            </a:r>
            <a:r>
              <a:rPr lang="en-IN"/>
              <a:t>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a positive number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&gt; s2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1524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Examples</a:t>
            </a:r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43434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//</a:t>
            </a:r>
            <a:r>
              <a:rPr lang="en-IN" sz="1397" dirty="0" err="1"/>
              <a:t>strcmp</a:t>
            </a:r>
            <a:endParaRPr sz="1397"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#include&lt;stdio.h&gt;</a:t>
            </a:r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US" sz="1400" dirty="0"/>
              <a:t>#include&lt;string.h&gt;</a:t>
            </a:r>
            <a:endParaRPr sz="1400"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char str1[20],str2[10];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int x;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</a:t>
            </a:r>
            <a:r>
              <a:rPr lang="en-IN" sz="1397" dirty="0" err="1"/>
              <a:t>printf</a:t>
            </a:r>
            <a:r>
              <a:rPr lang="en-IN" sz="1397" dirty="0"/>
              <a:t>("\n Enter first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gets(str1);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</a:t>
            </a:r>
            <a:r>
              <a:rPr lang="en-IN" sz="1397" dirty="0" err="1"/>
              <a:t>printf</a:t>
            </a:r>
            <a:r>
              <a:rPr lang="en-IN" sz="1397" dirty="0"/>
              <a:t>("\n Enter second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gets(str2);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x=</a:t>
            </a:r>
            <a:r>
              <a:rPr lang="en-IN" sz="1397" dirty="0" err="1"/>
              <a:t>strcmp</a:t>
            </a:r>
            <a:r>
              <a:rPr lang="en-IN" sz="1397" dirty="0"/>
              <a:t>(str1,str2);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if(x==0)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	</a:t>
            </a:r>
            <a:r>
              <a:rPr lang="en-IN" sz="1397" dirty="0" err="1"/>
              <a:t>printf</a:t>
            </a:r>
            <a:r>
              <a:rPr lang="en-IN" sz="1397" dirty="0"/>
              <a:t>("\n Strings are equal");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else if(x&gt;0)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	</a:t>
            </a:r>
            <a:r>
              <a:rPr lang="en-IN" sz="1397" dirty="0" err="1"/>
              <a:t>printf</a:t>
            </a:r>
            <a:r>
              <a:rPr lang="en-IN" sz="1397" dirty="0"/>
              <a:t>("\n First string is greater than second string(strings are not equal)");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else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	</a:t>
            </a:r>
            <a:r>
              <a:rPr lang="en-IN" sz="1397" dirty="0" err="1"/>
              <a:t>printf</a:t>
            </a:r>
            <a:r>
              <a:rPr lang="en-IN" sz="1397" dirty="0"/>
              <a:t>("\n First string is less than second string(strings are not equal)");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82"/>
              </a:spcBef>
              <a:spcAft>
                <a:spcPts val="0"/>
              </a:spcAft>
              <a:buClr>
                <a:schemeClr val="accent1"/>
              </a:buClr>
              <a:buSzPts val="910"/>
              <a:buNone/>
            </a:pPr>
            <a:endParaRPr sz="910"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body" idx="2"/>
          </p:nvPr>
        </p:nvSpPr>
        <p:spPr>
          <a:xfrm>
            <a:off x="4648200" y="457200"/>
            <a:ext cx="4343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// </a:t>
            </a:r>
            <a:r>
              <a:rPr lang="en-IN" sz="1200" dirty="0" err="1"/>
              <a:t>strncmp</a:t>
            </a:r>
            <a:endParaRPr sz="1200"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#include&lt;stdio.h&gt;</a:t>
            </a: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#include&lt;string.h&gt;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int main()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{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char str1[20],str2[10];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int </a:t>
            </a:r>
            <a:r>
              <a:rPr lang="en-IN" sz="1200" dirty="0" err="1"/>
              <a:t>x,n</a:t>
            </a:r>
            <a:r>
              <a:rPr lang="en-IN" sz="1200" dirty="0"/>
              <a:t>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first string:");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gets(str1);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second string:");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gets(str2);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no. of characters to compare:");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d",&amp;n</a:t>
            </a:r>
            <a:r>
              <a:rPr lang="en-IN" sz="1200" dirty="0"/>
              <a:t>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x=</a:t>
            </a:r>
            <a:r>
              <a:rPr lang="en-IN" sz="1200" dirty="0" err="1"/>
              <a:t>strncmp</a:t>
            </a:r>
            <a:r>
              <a:rPr lang="en-IN" sz="1200" dirty="0"/>
              <a:t>(str1,str2,n);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if(x==0)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{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Strings are equal");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}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else if(x&gt;0)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{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First string is greater than second string(strings are not equal)");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}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else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{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First string is less than second string(strings are not equal)");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}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return 0;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}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>
            <a:spLocks noGrp="1"/>
          </p:cNvSpPr>
          <p:nvPr>
            <p:ph type="title"/>
          </p:nvPr>
        </p:nvSpPr>
        <p:spPr>
          <a:xfrm>
            <a:off x="6824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stricmp()[Ignore case], stricmp will ignore the case</a:t>
            </a:r>
            <a:endParaRPr sz="2400"/>
          </a:p>
        </p:txBody>
      </p:sp>
      <p:sp>
        <p:nvSpPr>
          <p:cNvPr id="282" name="Google Shape;282;p26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#include&lt;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 err="1"/>
              <a:t>int</a:t>
            </a:r>
            <a:r>
              <a:rPr lang="en-IN" sz="140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char str1[20],str2[10];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x;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("\n Enter first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gets(str1);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("\n Enter second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gets(str2);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x=</a:t>
            </a:r>
            <a:r>
              <a:rPr lang="en-IN" sz="1400" dirty="0" err="1"/>
              <a:t>stricmp</a:t>
            </a:r>
            <a:r>
              <a:rPr lang="en-IN" sz="1400" dirty="0"/>
              <a:t>(str1,str2);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if(x==0)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	</a:t>
            </a:r>
            <a:r>
              <a:rPr lang="en-IN" sz="1400" dirty="0" err="1"/>
              <a:t>printf</a:t>
            </a:r>
            <a:r>
              <a:rPr lang="en-IN" sz="1400" dirty="0"/>
              <a:t>("\n Strings are equal");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else if(x&gt;0)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	</a:t>
            </a:r>
            <a:r>
              <a:rPr lang="en-IN" sz="1400" dirty="0" err="1"/>
              <a:t>printf</a:t>
            </a:r>
            <a:r>
              <a:rPr lang="en-IN" sz="1400" dirty="0"/>
              <a:t>("\n First string is greater than second string(strings are not equal)");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else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	</a:t>
            </a:r>
            <a:r>
              <a:rPr lang="en-IN" sz="1400" dirty="0" err="1"/>
              <a:t>printf</a:t>
            </a:r>
            <a:r>
              <a:rPr lang="en-IN" sz="1400" dirty="0"/>
              <a:t>("\n First string is less than second string(strings are not equal)");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//consider str1(HELLO) and str2(hello) and if we apply </a:t>
            </a:r>
            <a:r>
              <a:rPr lang="en-IN" sz="1400" dirty="0" err="1"/>
              <a:t>stricmp</a:t>
            </a:r>
            <a:r>
              <a:rPr lang="en-IN" sz="1400" dirty="0"/>
              <a:t> on these strings, then 0 will be returned, as strings are equal</a:t>
            </a:r>
            <a:endParaRPr sz="1400"/>
          </a:p>
          <a:p>
            <a:pPr marL="342900" lvl="0" indent="-261620" algn="l" rtl="0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accent1"/>
              </a:buClr>
              <a:buSzPts val="1280"/>
              <a:buNone/>
            </a:pPr>
            <a:endParaRPr sz="128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Determining the length of string</a:t>
            </a:r>
            <a:endParaRPr/>
          </a:p>
        </p:txBody>
      </p:sp>
      <p:sp>
        <p:nvSpPr>
          <p:cNvPr id="288" name="Google Shape;288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strlen()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 b="1" i="1"/>
              <a:t>Function </a:t>
            </a:r>
            <a:r>
              <a:rPr lang="en-IN" sz="2800">
                <a:latin typeface="Droid Sans Mono"/>
                <a:ea typeface="Droid Sans Mono"/>
                <a:cs typeface="Droid Sans Mono"/>
                <a:sym typeface="Droid Sans Mono"/>
              </a:rPr>
              <a:t>strlen</a:t>
            </a:r>
            <a:r>
              <a:rPr lang="en-IN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IN" sz="2800"/>
              <a:t>in</a:t>
            </a:r>
            <a:r>
              <a:rPr lang="en-IN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#include&lt;string.h&gt;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Function </a:t>
            </a:r>
            <a:r>
              <a:rPr lang="en-IN" b="1"/>
              <a:t>strlen()  </a:t>
            </a:r>
            <a:r>
              <a:rPr lang="en-IN"/>
              <a:t>takes a </a:t>
            </a:r>
            <a:r>
              <a:rPr lang="en-IN" b="1"/>
              <a:t>string</a:t>
            </a:r>
            <a:r>
              <a:rPr lang="en-IN"/>
              <a:t> as an argument and returns the</a:t>
            </a:r>
            <a:r>
              <a:rPr lang="en-IN" b="1"/>
              <a:t> number </a:t>
            </a:r>
            <a:r>
              <a:rPr lang="en-IN"/>
              <a:t>of characters in the string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the terminating null character is not included in the length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string.h</a:t>
            </a:r>
            <a:r>
              <a:rPr lang="en-IN" sz="2600" dirty="0"/>
              <a:t>&gt;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 dirty="0"/>
              <a:t>{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 dirty="0"/>
              <a:t>char </a:t>
            </a:r>
            <a:r>
              <a:rPr lang="en-IN" sz="2600" dirty="0" err="1"/>
              <a:t>str</a:t>
            </a:r>
            <a:r>
              <a:rPr lang="en-IN" sz="2600" dirty="0"/>
              <a:t>[]="Hello";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 dirty="0" err="1"/>
              <a:t>printf</a:t>
            </a:r>
            <a:r>
              <a:rPr lang="en-IN" sz="2600" dirty="0"/>
              <a:t>("\n Length of the given string is:%</a:t>
            </a:r>
            <a:r>
              <a:rPr lang="en-IN" sz="2600" dirty="0" err="1"/>
              <a:t>d",strlen</a:t>
            </a:r>
            <a:r>
              <a:rPr lang="en-IN" sz="2600" dirty="0"/>
              <a:t>(</a:t>
            </a:r>
            <a:r>
              <a:rPr lang="en-IN" sz="2600" dirty="0" err="1"/>
              <a:t>str</a:t>
            </a:r>
            <a:r>
              <a:rPr lang="en-IN" sz="2600" dirty="0"/>
              <a:t>));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 dirty="0"/>
              <a:t>return 0;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 dirty="0"/>
              <a:t>}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Fundamentals of strings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Strings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Array of characters treated as a single unit called string: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Can include </a:t>
            </a:r>
            <a:r>
              <a:rPr lang="en-IN" b="1">
                <a:solidFill>
                  <a:schemeClr val="dk2"/>
                </a:solidFill>
              </a:rPr>
              <a:t>letters</a:t>
            </a:r>
            <a:r>
              <a:rPr lang="en-IN"/>
              <a:t>, </a:t>
            </a:r>
            <a:r>
              <a:rPr lang="en-IN" b="1">
                <a:solidFill>
                  <a:schemeClr val="dk2"/>
                </a:solidFill>
              </a:rPr>
              <a:t>digits</a:t>
            </a:r>
            <a:r>
              <a:rPr lang="en-IN"/>
              <a:t> and </a:t>
            </a:r>
            <a:r>
              <a:rPr lang="en-IN" b="1">
                <a:solidFill>
                  <a:schemeClr val="dk2"/>
                </a:solidFill>
              </a:rPr>
              <a:t>special characters </a:t>
            </a:r>
            <a:r>
              <a:rPr lang="en-IN"/>
              <a:t>(*, /, $)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String literal (string constant) - written in </a:t>
            </a:r>
            <a:r>
              <a:rPr lang="en-IN" b="1">
                <a:solidFill>
                  <a:schemeClr val="dk2"/>
                </a:solidFill>
              </a:rPr>
              <a:t>double</a:t>
            </a:r>
            <a:r>
              <a:rPr lang="en-IN"/>
              <a:t> quotes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“Lovely Professional University."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strrev()-Example</a:t>
            </a:r>
            <a:endParaRPr/>
          </a:p>
        </p:txBody>
      </p:sp>
      <p:sp>
        <p:nvSpPr>
          <p:cNvPr id="300" name="Google Shape;300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#include&lt;stdio.h&gt;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#include&lt;string.h&gt;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int main()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	char s[100]="Hello";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	printf("%s",strrev(s));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	return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}</a:t>
            </a: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strlwr(),strupr()-Examples</a:t>
            </a:r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#include&lt;string.h&gt;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char s[]="hello";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strupr(s);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puts(s);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strlwr(s);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puts(s);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}</a:t>
            </a:r>
            <a:endParaRPr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/>
              <a:t>All string operations without inbuilt functions</a:t>
            </a:r>
            <a:endParaRPr sz="3200"/>
          </a:p>
        </p:txBody>
      </p:sp>
      <p:sp>
        <p:nvSpPr>
          <p:cNvPr id="312" name="Google Shape;312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Copying one string to another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Finding length of a string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Concatenation(or Combining) of two strings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Comparing two strings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Displaying reverse of a number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Checking whether a given string is palindrome or not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Converting all characters of a given string from lowercase to uppercase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Converting all characters of a given string from uppercase to lowercase</a:t>
            </a:r>
            <a:endParaRPr/>
          </a:p>
          <a:p>
            <a:pPr marL="342900" lvl="0" indent="-17018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>
            <a:spLocks noGrp="1"/>
          </p:cNvSpPr>
          <p:nvPr>
            <p:ph type="title"/>
          </p:nvPr>
        </p:nvSpPr>
        <p:spPr>
          <a:xfrm>
            <a:off x="-3048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WAP to copy one string to another without using strcpy()/or inbuilt function</a:t>
            </a:r>
            <a:endParaRPr sz="2400"/>
          </a:p>
        </p:txBody>
      </p:sp>
      <p:sp>
        <p:nvSpPr>
          <p:cNvPr id="318" name="Google Shape;318;p32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44958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int main()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char s1[100], s2[100];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int i;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printf("\nEnter the string 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gets(s1);//Hello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i =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while (s1[i] != '\0')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   s2[i] = s1[i];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s2[i] = '\0';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printf("\nCopied String is %s ", s2);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return (0);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}</a:t>
            </a:r>
            <a:endParaRPr/>
          </a:p>
          <a:p>
            <a:pPr marL="342900" lvl="0" indent="-205105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endParaRPr sz="2170"/>
          </a:p>
        </p:txBody>
      </p:sp>
      <p:sp>
        <p:nvSpPr>
          <p:cNvPr id="319" name="Google Shape;319;p32"/>
          <p:cNvSpPr txBox="1">
            <a:spLocks noGrp="1"/>
          </p:cNvSpPr>
          <p:nvPr>
            <p:ph type="body" idx="2"/>
          </p:nvPr>
        </p:nvSpPr>
        <p:spPr>
          <a:xfrm>
            <a:off x="4648200" y="685800"/>
            <a:ext cx="40386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051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endParaRPr sz="217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-3048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WAP to find the length of a string without using strlen()/ or inbuilt function</a:t>
            </a:r>
            <a:endParaRPr sz="2400"/>
          </a:p>
        </p:txBody>
      </p:sp>
      <p:sp>
        <p:nvSpPr>
          <p:cNvPr id="325" name="Google Shape;325;p33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57912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char x[100];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int i=0;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printf("\n Enter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gets(x);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while(x[i]!='\0')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	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printf("\n Length of the string is:%d",i);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}</a:t>
            </a:r>
            <a:endParaRPr/>
          </a:p>
          <a:p>
            <a:pPr marL="342900" lvl="0" indent="-205105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endParaRPr sz="2170"/>
          </a:p>
        </p:txBody>
      </p:sp>
      <p:sp>
        <p:nvSpPr>
          <p:cNvPr id="326" name="Google Shape;326;p33"/>
          <p:cNvSpPr txBox="1">
            <a:spLocks noGrp="1"/>
          </p:cNvSpPr>
          <p:nvPr>
            <p:ph type="body" idx="2"/>
          </p:nvPr>
        </p:nvSpPr>
        <p:spPr>
          <a:xfrm>
            <a:off x="4648200" y="838200"/>
            <a:ext cx="4038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051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endParaRPr sz="217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title"/>
          </p:nvPr>
        </p:nvSpPr>
        <p:spPr>
          <a:xfrm>
            <a:off x="-1524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WAP to concatenate(or combine) two strings without using strcat/ or inbuilt function</a:t>
            </a:r>
            <a:endParaRPr sz="2400"/>
          </a:p>
        </p:txBody>
      </p:sp>
      <p:sp>
        <p:nvSpPr>
          <p:cNvPr id="332" name="Google Shape;332;p34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40386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char str1[100],str2[100],str3[200];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int i=0,j=0;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printf("\n Enter the first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gets(str1);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printf("\n Enter the second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gets(str2);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while(str1[i]!='\0')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str3[j]=str1[i];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j++;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i=0;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</a:t>
            </a:r>
            <a:endParaRPr/>
          </a:p>
        </p:txBody>
      </p:sp>
      <p:sp>
        <p:nvSpPr>
          <p:cNvPr id="333" name="Google Shape;333;p34"/>
          <p:cNvSpPr txBox="1">
            <a:spLocks noGrp="1"/>
          </p:cNvSpPr>
          <p:nvPr>
            <p:ph type="body" idx="2"/>
          </p:nvPr>
        </p:nvSpPr>
        <p:spPr>
          <a:xfrm>
            <a:off x="4648200" y="762000"/>
            <a:ext cx="40386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while(str2[i]!='\0')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str3[j]=str2[i];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j++;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str3[j]='\0';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printf("\n The concatenated string is:");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puts(str3);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-1524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WAP to compare two strings without using strcmp()/ or inbuilt function</a:t>
            </a:r>
            <a:endParaRPr sz="2400"/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40386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#include &lt;stdio.h&gt;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#include&lt;string.h&gt;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int main ()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// declare variables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char str1 [30], str2 [30];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int i = 0, flag=0 ,length1, length2, length;</a:t>
            </a: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// take two string input 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printf ("Enter string1:");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gets (str1);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printf ("\nEnter string2:");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gets (str2);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//length of both string 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length1 = strlen (str1);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length2 = strlen (str2);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if(length1&gt;length2)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length=length1;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else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length=length2;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IN" sz="1400"/>
              <a:t>      </a:t>
            </a:r>
            <a:endParaRPr/>
          </a:p>
        </p:txBody>
      </p:sp>
      <p:sp>
        <p:nvSpPr>
          <p:cNvPr id="340" name="Google Shape;340;p35"/>
          <p:cNvSpPr txBox="1">
            <a:spLocks noGrp="1"/>
          </p:cNvSpPr>
          <p:nvPr>
            <p:ph type="body" idx="2"/>
          </p:nvPr>
        </p:nvSpPr>
        <p:spPr>
          <a:xfrm>
            <a:off x="4648200" y="457200"/>
            <a:ext cx="40386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while (i&lt;length)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if( str1 [i] == str2 [i])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continue;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}</a:t>
            </a:r>
            <a:endParaRPr sz="1540"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if( str1 [i] &lt; str2 [i])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flag = -1;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break;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if( str1 [i] &gt; str2 [i])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flag = 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break;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if (flag == 0)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printf ("\nBoth strings are equal 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if(flag == -1)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printf ("\nstring1 is less than string2 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if( flag == 1)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printf ("\nstring1 is greater than string2 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title"/>
          </p:nvPr>
        </p:nvSpPr>
        <p:spPr>
          <a:xfrm>
            <a:off x="3048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Dry running</a:t>
            </a:r>
            <a:endParaRPr sz="4000"/>
          </a:p>
        </p:txBody>
      </p:sp>
      <p:pic>
        <p:nvPicPr>
          <p:cNvPr id="346" name="Google Shape;346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457200"/>
            <a:ext cx="83820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>
            <a:spLocks noGrp="1"/>
          </p:cNvSpPr>
          <p:nvPr>
            <p:ph type="title"/>
          </p:nvPr>
        </p:nvSpPr>
        <p:spPr>
          <a:xfrm>
            <a:off x="-2286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/>
              <a:t>WAP to display the reverse of a given string without strrev()/ or inbuilt function</a:t>
            </a:r>
            <a:endParaRPr sz="2800"/>
          </a:p>
        </p:txBody>
      </p:sp>
      <p:sp>
        <p:nvSpPr>
          <p:cNvPr id="352" name="Google Shape;352;p3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#include&lt;string.h&gt;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main()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char str[100], temp;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int i, j;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printf("\nEnter the string 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gets(str);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i =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j = strlen(str) - 1;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while (i &lt; j)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temp = str[i];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str[i] = str[j];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str[j] = temp;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j--;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printf("\nReverse string is :%s", 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return (0);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  <p:sp>
        <p:nvSpPr>
          <p:cNvPr id="353" name="Google Shape;353;p37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317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>
            <a:spLocks noGrp="1"/>
          </p:cNvSpPr>
          <p:nvPr>
            <p:ph type="title"/>
          </p:nvPr>
        </p:nvSpPr>
        <p:spPr>
          <a:xfrm>
            <a:off x="3810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Dry running</a:t>
            </a:r>
            <a:endParaRPr/>
          </a:p>
        </p:txBody>
      </p:sp>
      <p:pic>
        <p:nvPicPr>
          <p:cNvPr id="359" name="Google Shape;359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57200"/>
            <a:ext cx="86106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What is a String??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String is a collection of characters terminated by null character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Strings are arrays of characters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/>
              <a:t>String is a </a:t>
            </a:r>
            <a:r>
              <a:rPr lang="en-IN" sz="2590" b="1">
                <a:solidFill>
                  <a:schemeClr val="dk2"/>
                </a:solidFill>
              </a:rPr>
              <a:t>pointer</a:t>
            </a:r>
            <a:r>
              <a:rPr lang="en-IN" sz="2590"/>
              <a:t> to first character (like array)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/>
              <a:t>Value of string is the </a:t>
            </a:r>
            <a:r>
              <a:rPr lang="en-IN" sz="2590" b="1">
                <a:solidFill>
                  <a:schemeClr val="dk2"/>
                </a:solidFill>
              </a:rPr>
              <a:t>address</a:t>
            </a:r>
            <a:r>
              <a:rPr lang="en-IN" sz="2590"/>
              <a:t> of first character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Each element of the string is stored in a </a:t>
            </a:r>
            <a:r>
              <a:rPr lang="en-IN" sz="2960" b="1">
                <a:solidFill>
                  <a:schemeClr val="dk2"/>
                </a:solidFill>
              </a:rPr>
              <a:t>contiguous</a:t>
            </a:r>
            <a:r>
              <a:rPr lang="en-IN" sz="2960"/>
              <a:t> memory locations.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Terminated by a </a:t>
            </a:r>
            <a:r>
              <a:rPr lang="en-IN" sz="2960" b="1">
                <a:solidFill>
                  <a:schemeClr val="dk2"/>
                </a:solidFill>
              </a:rPr>
              <a:t>null character</a:t>
            </a:r>
            <a:r>
              <a:rPr lang="en-IN" sz="2960"/>
              <a:t>(‘\0’) which is automatically inserted by the compiler to indicate the </a:t>
            </a:r>
            <a:r>
              <a:rPr lang="en-IN" sz="2960" b="1"/>
              <a:t>end of string</a:t>
            </a:r>
            <a:r>
              <a:rPr lang="en-IN" sz="2960"/>
              <a:t>.</a:t>
            </a:r>
            <a:endParaRPr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 txBox="1">
            <a:spLocks noGrp="1"/>
          </p:cNvSpPr>
          <p:nvPr>
            <p:ph type="title"/>
          </p:nvPr>
        </p:nvSpPr>
        <p:spPr>
          <a:xfrm>
            <a:off x="-2286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WAP to check whether the given string is palindrome or not(without using strrev())</a:t>
            </a:r>
            <a:r>
              <a:rPr lang="en-IN" sz="2400"/>
              <a:t/>
            </a:r>
            <a:br>
              <a:rPr lang="en-IN" sz="2400"/>
            </a:br>
            <a:endParaRPr sz="2400"/>
          </a:p>
        </p:txBody>
      </p:sp>
      <p:sp>
        <p:nvSpPr>
          <p:cNvPr id="365" name="Google Shape;365;p3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#include&lt;string.h&gt;</a:t>
            </a:r>
            <a:endParaRPr sz="175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main()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char str[100], temp;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char str1[100];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int i, j;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printf("\nEnter the string 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gets(str);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i =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j = strlen(str) - 1;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strcpy(str1,str);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while (i &lt; j)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temp = str[i];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str[i] = str[j];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str[j] = temp;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j--;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}</a:t>
            </a:r>
            <a:endParaRPr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  <p:sp>
        <p:nvSpPr>
          <p:cNvPr id="366" name="Google Shape;366;p39"/>
          <p:cNvSpPr txBox="1">
            <a:spLocks noGrp="1"/>
          </p:cNvSpPr>
          <p:nvPr>
            <p:ph type="body" idx="2"/>
          </p:nvPr>
        </p:nvSpPr>
        <p:spPr>
          <a:xfrm>
            <a:off x="3733800" y="914400"/>
            <a:ext cx="49530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if(strcmp(str1,str)==0)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	printf("\n Given String is Palindrome");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else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	printf("\n Not a Palindrome");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return (0);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>
            <a:spLocks noGrp="1"/>
          </p:cNvSpPr>
          <p:nvPr>
            <p:ph type="title"/>
          </p:nvPr>
        </p:nvSpPr>
        <p:spPr>
          <a:xfrm>
            <a:off x="-2286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WAP to convert all characters of a given string into uppercase without using strupr()/or inbuilt function</a:t>
            </a:r>
            <a:endParaRPr sz="2400"/>
          </a:p>
        </p:txBody>
      </p:sp>
      <p:sp>
        <p:nvSpPr>
          <p:cNvPr id="372" name="Google Shape;372;p4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#include&lt;string.h&gt;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char str1[10];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i,len;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printf("Enter any string \t");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gets(str1);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len=strlen(str1);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for(i=0;i&lt;len;i++)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if(str1[i]&gt;='a' &amp;&amp; str1[i]&lt;='z')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str1[i]=str1[i]-32;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puts("string in upper is");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puts(str1);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  <p:sp>
        <p:nvSpPr>
          <p:cNvPr id="373" name="Google Shape;373;p40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317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>
            <a:spLocks noGrp="1"/>
          </p:cNvSpPr>
          <p:nvPr>
            <p:ph type="title"/>
          </p:nvPr>
        </p:nvSpPr>
        <p:spPr>
          <a:xfrm>
            <a:off x="-2286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Calibri"/>
              <a:buNone/>
            </a:pPr>
            <a:r>
              <a:rPr lang="en-IN" sz="2790" b="1"/>
              <a:t>WAP to convert all characters of a given string into lowercase without using strlwr()/or inbuilt function</a:t>
            </a:r>
            <a:r>
              <a:rPr lang="en-IN" sz="3959"/>
              <a:t/>
            </a:r>
            <a:br>
              <a:rPr lang="en-IN" sz="3959"/>
            </a:br>
            <a:endParaRPr sz="3959"/>
          </a:p>
        </p:txBody>
      </p:sp>
      <p:sp>
        <p:nvSpPr>
          <p:cNvPr id="379" name="Google Shape;379;p4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#include&lt;string.h&gt;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char str1[10];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i,len;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printf("Enter any string \t");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gets(str1);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len=strlen(str1);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for(i=0;i&lt;len;i++)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if(str1[i]&gt;='A' &amp;&amp; str1[i]&lt;='Z')	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str1[i]=str1[i]+32;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puts("string in lower is");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puts(str1);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  <p:sp>
        <p:nvSpPr>
          <p:cNvPr id="380" name="Google Shape;380;p41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317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>
            <a:spLocks noGrp="1"/>
          </p:cNvSpPr>
          <p:nvPr>
            <p:ph type="title"/>
          </p:nvPr>
        </p:nvSpPr>
        <p:spPr>
          <a:xfrm>
            <a:off x="304800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More programs on strings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>
            <a:spLocks noGrp="1"/>
          </p:cNvSpPr>
          <p:nvPr>
            <p:ph type="title"/>
          </p:nvPr>
        </p:nvSpPr>
        <p:spPr>
          <a:xfrm>
            <a:off x="-228600" y="11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WAP to sort the characters of a given string into ascending order</a:t>
            </a:r>
            <a:r>
              <a:rPr lang="en-IN" sz="2400"/>
              <a:t/>
            </a:r>
            <a:br>
              <a:rPr lang="en-IN" sz="2400"/>
            </a:br>
            <a:endParaRPr sz="2400"/>
          </a:p>
        </p:txBody>
      </p:sp>
      <p:sp>
        <p:nvSpPr>
          <p:cNvPr id="391" name="Google Shape;391;p43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4038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#include&lt;string.h&gt;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char s[10],t;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int n,i,j;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printf("\n Enter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gets(s);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n=strlen(s);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for(i=0;i&lt;n-1;i++)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for(j=0;j&lt;n-i-1;j++)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{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if(s[j]&gt;s[j+1])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t=s[j];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s[j]=s[j+1];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s[j+1]=t;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printf("%s",s);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  <a:p>
            <a:pPr marL="342900" lvl="0" indent="-245109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endParaRPr sz="1540"/>
          </a:p>
        </p:txBody>
      </p:sp>
      <p:sp>
        <p:nvSpPr>
          <p:cNvPr id="392" name="Google Shape;392;p43"/>
          <p:cNvSpPr txBox="1">
            <a:spLocks noGrp="1"/>
          </p:cNvSpPr>
          <p:nvPr>
            <p:ph type="body" idx="2"/>
          </p:nvPr>
        </p:nvSpPr>
        <p:spPr>
          <a:xfrm>
            <a:off x="4648200" y="838200"/>
            <a:ext cx="4038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510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endParaRPr sz="154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WAP to count vowels in a given string</a:t>
            </a:r>
            <a:r>
              <a:rPr lang="en-IN" sz="2400"/>
              <a:t/>
            </a:r>
            <a:br>
              <a:rPr lang="en-IN" sz="2400"/>
            </a:br>
            <a:endParaRPr sz="2400"/>
          </a:p>
        </p:txBody>
      </p:sp>
      <p:sp>
        <p:nvSpPr>
          <p:cNvPr id="398" name="Google Shape;398;p44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char x[100];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i=0,count=0;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the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gets(x);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while(x[i]!='\0')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if(x[i]=='a'||x[i]=='e'||x[i]=='i'||x[i]=='o'||x[i]=='u'||x[i]=='A'||x[i]=='E'||x[i]=='I'||x[i]=='O'||x[i]=='U')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count++;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Number of vowels in the string are:%d",count);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>
            <a:spLocks noGrp="1"/>
          </p:cNvSpPr>
          <p:nvPr>
            <p:ph type="title"/>
          </p:nvPr>
        </p:nvSpPr>
        <p:spPr>
          <a:xfrm>
            <a:off x="-1524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1"/>
              <a:t>WAP to traverse all characters of a given string using pointer to character</a:t>
            </a:r>
            <a:r>
              <a:rPr lang="en-IN" sz="2000"/>
              <a:t/>
            </a:r>
            <a:br>
              <a:rPr lang="en-IN" sz="2000"/>
            </a:br>
            <a:endParaRPr sz="2000"/>
          </a:p>
        </p:txBody>
      </p:sp>
      <p:sp>
        <p:nvSpPr>
          <p:cNvPr id="404" name="Google Shape;404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char *g="C Programming";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int length=0,i=0;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while(*g!='\0')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	printf("%c",*g);//Value at address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	g++;//Pointer is incremented by 1 after each iteration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	length++;//Variable for counting length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printf("\nLength of the string is:%d",length);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}</a:t>
            </a:r>
            <a:endParaRPr/>
          </a:p>
          <a:p>
            <a:pPr marL="34290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1"/>
              <a:t>WAP to count total no. of characters and words in a given string</a:t>
            </a:r>
            <a:r>
              <a:rPr lang="en-IN" sz="2000"/>
              <a:t/>
            </a:r>
            <a:br>
              <a:rPr lang="en-IN" sz="2000"/>
            </a:br>
            <a:endParaRPr sz="200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char x[100];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i=0,length=0,c=0,w=1;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gets(x);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while(x[i]!='\0')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if(x[i]==' ' &amp;&amp; x[i+1]!=' 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     w++;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 c++;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Total number of characters are:%d, and no. of words are:%d",c,w);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WAP to demonstrate array of strings in C</a:t>
            </a:r>
            <a:r>
              <a:rPr lang="en-IN" sz="2400"/>
              <a:t/>
            </a:r>
            <a:br>
              <a:rPr lang="en-IN" sz="2400"/>
            </a:br>
            <a:endParaRPr sz="2400"/>
          </a:p>
        </p:txBody>
      </p:sp>
      <p:sp>
        <p:nvSpPr>
          <p:cNvPr id="416" name="Google Shape;416;p47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char names[5][10];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i,n;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the number of students:");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scanf("%d",&amp;n);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fflush(stdin);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for(i=0;i&lt;n;i++)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printf("\n Enter the name of student %d: ",i+1);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gets(names[i]);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Names of the students are:\n");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for(i=0;i&lt;n;i++)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puts(names[i]);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8"/>
          <p:cNvSpPr txBox="1">
            <a:spLocks noGrp="1"/>
          </p:cNvSpPr>
          <p:nvPr>
            <p:ph type="title"/>
          </p:nvPr>
        </p:nvSpPr>
        <p:spPr>
          <a:xfrm>
            <a:off x="-1524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/>
              <a:t>WAP to traverse a string character by character</a:t>
            </a:r>
            <a:endParaRPr sz="2800"/>
          </a:p>
        </p:txBody>
      </p:sp>
      <p:sp>
        <p:nvSpPr>
          <p:cNvPr id="422" name="Google Shape;422;p48"/>
          <p:cNvSpPr txBox="1">
            <a:spLocks noGrp="1"/>
          </p:cNvSpPr>
          <p:nvPr>
            <p:ph type="body" idx="1"/>
          </p:nvPr>
        </p:nvSpPr>
        <p:spPr>
          <a:xfrm>
            <a:off x="304800" y="730155"/>
            <a:ext cx="8229600" cy="551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char  name[]="Hello  World"; //string char array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int i=0;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while(name[i]!='\0') //untill null character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 {          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  printf("%c\n", name[i]);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 }//end while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}//</a:t>
            </a:r>
            <a:endParaRPr/>
          </a:p>
          <a:p>
            <a:pPr marL="34290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String Definition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They are defined as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     </a:t>
            </a:r>
            <a:r>
              <a:rPr lang="en-IN" sz="2960"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-IN" sz="222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 array_name[size];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>
                <a:latin typeface="Droid Sans Mono"/>
                <a:ea typeface="Droid Sans Mono"/>
                <a:cs typeface="Droid Sans Mono"/>
                <a:sym typeface="Droid Sans Mono"/>
              </a:rPr>
              <a:t>      e.g. char carname[30];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>
                <a:latin typeface="Droid Sans Mono"/>
                <a:ea typeface="Droid Sans Mono"/>
                <a:cs typeface="Droid Sans Mono"/>
                <a:sym typeface="Droid Sans Mono"/>
              </a:rPr>
              <a:t>		or	char *carname;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It defines an array name and reserves 30 bytes for storing characters and single character consumes 1 bytes each.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Since the last byte is used for storing null character so total number of character specified by the user cannot exceed </a:t>
            </a:r>
            <a:r>
              <a:rPr lang="en-IN" sz="2960" b="1">
                <a:solidFill>
                  <a:schemeClr val="dk2"/>
                </a:solidFill>
              </a:rPr>
              <a:t>29</a:t>
            </a:r>
            <a:r>
              <a:rPr lang="en-IN" sz="2960"/>
              <a:t>.</a:t>
            </a:r>
            <a:endParaRPr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 txBox="1">
            <a:spLocks noGrp="1"/>
          </p:cNvSpPr>
          <p:nvPr>
            <p:ph type="title"/>
          </p:nvPr>
        </p:nvSpPr>
        <p:spPr>
          <a:xfrm>
            <a:off x="-2286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1"/>
              <a:t>WAP to replace all spaces in a given string with ‘$’[Example for character replacement]</a:t>
            </a:r>
            <a:r>
              <a:rPr lang="en-IN" sz="2000"/>
              <a:t/>
            </a:r>
            <a:br>
              <a:rPr lang="en-IN" sz="2000"/>
            </a:br>
            <a:endParaRPr sz="2000"/>
          </a:p>
        </p:txBody>
      </p:sp>
      <p:sp>
        <p:nvSpPr>
          <p:cNvPr id="428" name="Google Shape;428;p49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char x[100];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i=0;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the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gets(x);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while(x[i]!='\0')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if(x[i]==' 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	x[i]='$';//Character replacement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printf("\n String after character replacement is:%s",x);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String Initialization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String Initialization</a:t>
            </a:r>
            <a:endParaRPr>
              <a:solidFill>
                <a:schemeClr val="accent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Two ways: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Define as a character array or a variable of type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 *</a:t>
            </a:r>
            <a:endParaRPr/>
          </a:p>
          <a:p>
            <a:pPr marL="16002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 color[] = "blue"; //char array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IN" sz="2200">
                <a:latin typeface="Droid Sans Mono"/>
                <a:ea typeface="Droid Sans Mono"/>
                <a:cs typeface="Droid Sans Mono"/>
                <a:sym typeface="Droid Sans Mono"/>
              </a:rPr>
              <a:t>Or </a:t>
            </a:r>
            <a:r>
              <a:rPr lang="en-IN" sz="1800">
                <a:latin typeface="Droid Sans Mono"/>
                <a:ea typeface="Droid Sans Mono"/>
                <a:cs typeface="Droid Sans Mono"/>
                <a:sym typeface="Droid Sans Mono"/>
              </a:rPr>
              <a:t>char color[] = { 'b', 'l', 'u', 'e', '\0' };</a:t>
            </a:r>
            <a:endParaRPr/>
          </a:p>
          <a:p>
            <a:pPr marL="16002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>
                <a:latin typeface="Droid Sans Mono"/>
                <a:ea typeface="Droid Sans Mono"/>
                <a:cs typeface="Droid Sans Mono"/>
                <a:sym typeface="Droid Sans Mono"/>
              </a:rPr>
              <a:t>char *colorPtr = "blue"; //pointer variable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Remember that strings represented as character arrays end with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'\0'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color</a:t>
            </a:r>
            <a:r>
              <a:rPr lang="en-IN">
                <a:solidFill>
                  <a:schemeClr val="accent1"/>
                </a:solidFill>
              </a:rPr>
              <a:t> has </a:t>
            </a: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5 elements</a:t>
            </a:r>
            <a:endParaRPr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endParaRPr sz="26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graphicFrame>
        <p:nvGraphicFramePr>
          <p:cNvPr id="146" name="Google Shape;146;p6"/>
          <p:cNvGraphicFramePr/>
          <p:nvPr/>
        </p:nvGraphicFramePr>
        <p:xfrm>
          <a:off x="348209" y="5517232"/>
          <a:ext cx="4079750" cy="370850"/>
        </p:xfrm>
        <a:graphic>
          <a:graphicData uri="http://schemas.openxmlformats.org/drawingml/2006/table">
            <a:tbl>
              <a:tblPr firstRow="1" bandRow="1">
                <a:noFill/>
                <a:tableStyleId>{152D5DEB-A894-48F0-8D42-1E3204372554}</a:tableStyleId>
              </a:tblPr>
              <a:tblGrid>
                <a:gridCol w="815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5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5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59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159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\0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Google Shape;147;p6"/>
          <p:cNvSpPr txBox="1"/>
          <p:nvPr/>
        </p:nvSpPr>
        <p:spPr>
          <a:xfrm>
            <a:off x="1835696" y="5877272"/>
            <a:ext cx="936104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color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graphicFrame>
        <p:nvGraphicFramePr>
          <p:cNvPr id="148" name="Google Shape;148;p6"/>
          <p:cNvGraphicFramePr/>
          <p:nvPr/>
        </p:nvGraphicFramePr>
        <p:xfrm>
          <a:off x="4716016" y="5517232"/>
          <a:ext cx="4079750" cy="370850"/>
        </p:xfrm>
        <a:graphic>
          <a:graphicData uri="http://schemas.openxmlformats.org/drawingml/2006/table">
            <a:tbl>
              <a:tblPr firstRow="1" bandRow="1">
                <a:noFill/>
                <a:tableStyleId>{152D5DEB-A894-48F0-8D42-1E3204372554}</a:tableStyleId>
              </a:tblPr>
              <a:tblGrid>
                <a:gridCol w="815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5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5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59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159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\0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9" name="Google Shape;149;p6"/>
          <p:cNvSpPr txBox="1"/>
          <p:nvPr/>
        </p:nvSpPr>
        <p:spPr>
          <a:xfrm>
            <a:off x="4788024" y="6372036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*colorPtr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6660232" y="5877272"/>
            <a:ext cx="1512168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Temporary 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cxnSp>
        <p:nvCxnSpPr>
          <p:cNvPr id="151" name="Google Shape;151;p6"/>
          <p:cNvCxnSpPr>
            <a:stCxn id="149" idx="3"/>
          </p:cNvCxnSpPr>
          <p:nvPr/>
        </p:nvCxnSpPr>
        <p:spPr>
          <a:xfrm rot="10800000" flipH="1">
            <a:off x="6228184" y="6246502"/>
            <a:ext cx="432000" cy="310200"/>
          </a:xfrm>
          <a:prstGeom prst="straightConnector1">
            <a:avLst/>
          </a:prstGeom>
          <a:noFill/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String Input/Output</a:t>
            </a:r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>
                <a:solidFill>
                  <a:schemeClr val="accent1"/>
                </a:solidFill>
              </a:rPr>
              <a:t>Inputting strings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>
                <a:solidFill>
                  <a:schemeClr val="accent1"/>
                </a:solidFill>
              </a:rPr>
              <a:t>Use </a:t>
            </a:r>
            <a:r>
              <a:rPr lang="en-IN" sz="185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scanf.</a:t>
            </a:r>
            <a:endParaRPr sz="185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600200" lvl="3" indent="-22860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IN" sz="1665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scanf("%s", word);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>
                <a:solidFill>
                  <a:schemeClr val="accent1"/>
                </a:solidFill>
              </a:rPr>
              <a:t>Copies input into </a:t>
            </a:r>
            <a:r>
              <a:rPr lang="en-IN" sz="1665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word[]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 b="1">
                <a:solidFill>
                  <a:schemeClr val="accent1"/>
                </a:solidFill>
              </a:rPr>
              <a:t>Do not need </a:t>
            </a:r>
            <a:r>
              <a:rPr lang="en-IN" sz="1665" b="1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-IN" sz="2220" b="1">
                <a:solidFill>
                  <a:schemeClr val="accent1"/>
                </a:solidFill>
              </a:rPr>
              <a:t> (because a string is a pointer)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>
                <a:solidFill>
                  <a:schemeClr val="accent1"/>
                </a:solidFill>
              </a:rPr>
              <a:t>Remember to leave last place in the array for </a:t>
            </a:r>
            <a:r>
              <a:rPr lang="en-IN" sz="185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'\0‘.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>
                <a:solidFill>
                  <a:schemeClr val="accent1"/>
                </a:solidFill>
              </a:rPr>
              <a:t>Because array knows no bounds the string written beyond char array size will </a:t>
            </a:r>
            <a:r>
              <a:rPr lang="en-IN" sz="2590" b="1">
                <a:solidFill>
                  <a:schemeClr val="dk2"/>
                </a:solidFill>
              </a:rPr>
              <a:t>overwrite</a:t>
            </a:r>
            <a:r>
              <a:rPr lang="en-IN" sz="2590">
                <a:solidFill>
                  <a:schemeClr val="accent1"/>
                </a:solidFill>
              </a:rPr>
              <a:t> the data in memory.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>
                <a:solidFill>
                  <a:schemeClr val="accent1"/>
                </a:solidFill>
              </a:rPr>
              <a:t>Displaying strings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>
                <a:solidFill>
                  <a:schemeClr val="accent1"/>
                </a:solidFill>
              </a:rPr>
              <a:t>Use </a:t>
            </a:r>
            <a:r>
              <a:rPr lang="en-IN" sz="185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printf.</a:t>
            </a:r>
            <a:endParaRPr sz="185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600200" lvl="3" indent="-22860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IN" sz="1665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printf("%s", word);</a:t>
            </a:r>
            <a:endParaRPr sz="185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45720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#include </a:t>
            </a:r>
            <a:r>
              <a:rPr lang="en-IN"/>
              <a:t>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int</a:t>
            </a:r>
            <a:r>
              <a:rPr lang="en-IN"/>
              <a:t> main()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 char</a:t>
            </a:r>
            <a:r>
              <a:rPr lang="en-IN"/>
              <a:t> carname[20]; </a:t>
            </a:r>
            <a:r>
              <a:rPr lang="en-IN">
                <a:solidFill>
                  <a:srgbClr val="00B050"/>
                </a:solidFill>
              </a:rPr>
              <a:t>//string char array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printf(</a:t>
            </a:r>
            <a:r>
              <a:rPr lang="en-IN">
                <a:solidFill>
                  <a:schemeClr val="accent2"/>
                </a:solidFill>
              </a:rPr>
              <a:t>“Enter the name of your car: "</a:t>
            </a:r>
            <a:r>
              <a:rPr lang="en-I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scanf(</a:t>
            </a:r>
            <a:r>
              <a:rPr lang="en-IN">
                <a:solidFill>
                  <a:schemeClr val="accent2"/>
                </a:solidFill>
              </a:rPr>
              <a:t>"%s"</a:t>
            </a:r>
            <a:r>
              <a:rPr lang="en-IN"/>
              <a:t>, carname);</a:t>
            </a:r>
            <a:r>
              <a:rPr lang="en-IN">
                <a:solidFill>
                  <a:srgbClr val="00B050"/>
                </a:solidFill>
              </a:rPr>
              <a:t>// to display the input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printf(</a:t>
            </a:r>
            <a:r>
              <a:rPr lang="en-IN">
                <a:solidFill>
                  <a:schemeClr val="accent2"/>
                </a:solidFill>
              </a:rPr>
              <a:t>“\nName of car is %s”</a:t>
            </a:r>
            <a:r>
              <a:rPr lang="en-IN"/>
              <a:t>, carname);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} </a:t>
            </a:r>
            <a:r>
              <a:rPr lang="en-IN">
                <a:solidFill>
                  <a:srgbClr val="00B050"/>
                </a:solidFill>
              </a:rPr>
              <a:t>//end 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body" idx="2"/>
          </p:nvPr>
        </p:nvSpPr>
        <p:spPr>
          <a:xfrm>
            <a:off x="64008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/>
              <a:t>Program to read and display string</a:t>
            </a:r>
            <a:endParaRPr/>
          </a:p>
        </p:txBody>
      </p:sp>
      <p:grpSp>
        <p:nvGrpSpPr>
          <p:cNvPr id="164" name="Google Shape;164;p9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165" name="Google Shape;165;p9"/>
            <p:cNvSpPr/>
            <p:nvPr/>
          </p:nvSpPr>
          <p:spPr>
            <a:xfrm>
              <a:off x="0" y="5257800"/>
              <a:ext cx="6439437" cy="9906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the name of your car: XUV500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 of car is XUV500</a:t>
              </a:r>
              <a:endPara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6" name="Google Shape;166;p9"/>
            <p:cNvSpPr txBox="1"/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Arial"/>
                <a:buNone/>
              </a:pPr>
              <a:r>
                <a:rPr lang="en-IN" sz="2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How?</a:t>
            </a: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The last program will print only a single word not the sentences with white spaces?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That is if input is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		 </a:t>
            </a:r>
            <a:r>
              <a:rPr lang="en-IN" sz="2800"/>
              <a:t>Lovely Professional University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Output will be: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/>
              <a:t>	Lovely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So how to print: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		</a:t>
            </a:r>
            <a:r>
              <a:rPr lang="en-IN" sz="2800"/>
              <a:t>Lovely Professional University</a:t>
            </a:r>
            <a:endParaRPr sz="2800"/>
          </a:p>
        </p:txBody>
      </p:sp>
      <p:pic>
        <p:nvPicPr>
          <p:cNvPr id="173" name="Google Shape;173;p10" descr="C:\Program Files (x86)\Microsoft Office\MEDIA\CAGCAT10\j0234687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685800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10"/>
          <p:cNvGrpSpPr/>
          <p:nvPr/>
        </p:nvGrpSpPr>
        <p:grpSpPr>
          <a:xfrm>
            <a:off x="6629400" y="3962400"/>
            <a:ext cx="2286000" cy="1219200"/>
            <a:chOff x="6629400" y="3962400"/>
            <a:chExt cx="2286000" cy="1219200"/>
          </a:xfrm>
        </p:grpSpPr>
        <p:sp>
          <p:nvSpPr>
            <p:cNvPr id="175" name="Google Shape;175;p10"/>
            <p:cNvSpPr/>
            <p:nvPr/>
          </p:nvSpPr>
          <p:spPr>
            <a:xfrm>
              <a:off x="6629400" y="3962400"/>
              <a:ext cx="2286000" cy="1219200"/>
            </a:xfrm>
            <a:prstGeom prst="wedgeRectCallout">
              <a:avLst>
                <a:gd name="adj1" fmla="val -77226"/>
                <a:gd name="adj2" fmla="val 104303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0"/>
            <p:cNvSpPr txBox="1"/>
            <p:nvPr/>
          </p:nvSpPr>
          <p:spPr>
            <a:xfrm>
              <a:off x="6705600" y="40386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gets and puts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2149</Words>
  <Application>Microsoft Office PowerPoint</Application>
  <PresentationFormat>On-screen Show (4:3)</PresentationFormat>
  <Paragraphs>731</Paragraphs>
  <Slides>50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Droid Sans Mono</vt:lpstr>
      <vt:lpstr>Courier New</vt:lpstr>
      <vt:lpstr>Times</vt:lpstr>
      <vt:lpstr>urw-din</vt:lpstr>
      <vt:lpstr>Arial Black</vt:lpstr>
      <vt:lpstr>Arial Rounded</vt:lpstr>
      <vt:lpstr>Lpu theme final with copyright</vt:lpstr>
      <vt:lpstr>CSE101-Lec#23</vt:lpstr>
      <vt:lpstr>Outline</vt:lpstr>
      <vt:lpstr>Fundamentals of strings</vt:lpstr>
      <vt:lpstr>What is a String??</vt:lpstr>
      <vt:lpstr>String Definition</vt:lpstr>
      <vt:lpstr>String Initialization</vt:lpstr>
      <vt:lpstr>String Input/Output</vt:lpstr>
      <vt:lpstr>Slide 8</vt:lpstr>
      <vt:lpstr>How?</vt:lpstr>
      <vt:lpstr>Standard I/O Library Functions </vt:lpstr>
      <vt:lpstr>Slide 11</vt:lpstr>
      <vt:lpstr>Slide 12</vt:lpstr>
      <vt:lpstr>Slide 13</vt:lpstr>
      <vt:lpstr>Slide 14</vt:lpstr>
      <vt:lpstr>String Handling Library</vt:lpstr>
      <vt:lpstr>String Manipulation Functions(or Functions in string library)</vt:lpstr>
      <vt:lpstr>More functions in string library</vt:lpstr>
      <vt:lpstr>strcpy() and strncpy() </vt:lpstr>
      <vt:lpstr>Examples</vt:lpstr>
      <vt:lpstr>strcat()</vt:lpstr>
      <vt:lpstr>strncat()</vt:lpstr>
      <vt:lpstr>Examples</vt:lpstr>
      <vt:lpstr>Comparison Functions of the String Handling Library</vt:lpstr>
      <vt:lpstr>strcmp()</vt:lpstr>
      <vt:lpstr>strncmp()</vt:lpstr>
      <vt:lpstr>Examples</vt:lpstr>
      <vt:lpstr>stricmp()[Ignore case], stricmp will ignore the case</vt:lpstr>
      <vt:lpstr>Determining the length of string</vt:lpstr>
      <vt:lpstr>Example</vt:lpstr>
      <vt:lpstr>strrev()-Example</vt:lpstr>
      <vt:lpstr>strlwr(),strupr()-Examples</vt:lpstr>
      <vt:lpstr>All string operations without inbuilt functions</vt:lpstr>
      <vt:lpstr>WAP to copy one string to another without using strcpy()/or inbuilt function</vt:lpstr>
      <vt:lpstr>WAP to find the length of a string without using strlen()/ or inbuilt function</vt:lpstr>
      <vt:lpstr>WAP to concatenate(or combine) two strings without using strcat/ or inbuilt function</vt:lpstr>
      <vt:lpstr>WAP to compare two strings without using strcmp()/ or inbuilt function</vt:lpstr>
      <vt:lpstr>Dry running</vt:lpstr>
      <vt:lpstr>WAP to display the reverse of a given string without strrev()/ or inbuilt function</vt:lpstr>
      <vt:lpstr>Dry running</vt:lpstr>
      <vt:lpstr>WAP to check whether the given string is palindrome or not(without using strrev()) </vt:lpstr>
      <vt:lpstr>WAP to convert all characters of a given string into uppercase without using strupr()/or inbuilt function</vt:lpstr>
      <vt:lpstr>WAP to convert all characters of a given string into lowercase without using strlwr()/or inbuilt function </vt:lpstr>
      <vt:lpstr>More programs on strings</vt:lpstr>
      <vt:lpstr>WAP to sort the characters of a given string into ascending order </vt:lpstr>
      <vt:lpstr>WAP to count vowels in a given string </vt:lpstr>
      <vt:lpstr>WAP to traverse all characters of a given string using pointer to character </vt:lpstr>
      <vt:lpstr>WAP to count total no. of characters and words in a given string </vt:lpstr>
      <vt:lpstr>WAP to demonstrate array of strings in C </vt:lpstr>
      <vt:lpstr>WAP to traverse a string character by character</vt:lpstr>
      <vt:lpstr>WAP to replace all spaces in a given string with ‘$’[Example for character replacement]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CSE101-Lec#23</dc:title>
  <dc:creator>sanjeev</dc:creator>
  <cp:lastModifiedBy>ADMIN</cp:lastModifiedBy>
  <cp:revision>25</cp:revision>
  <dcterms:created xsi:type="dcterms:W3CDTF">2014-05-22T23:22:20Z</dcterms:created>
  <dcterms:modified xsi:type="dcterms:W3CDTF">2023-05-01T04:35:00Z</dcterms:modified>
</cp:coreProperties>
</file>