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58" r:id="rId5"/>
    <p:sldId id="260" r:id="rId6"/>
    <p:sldId id="265" r:id="rId7"/>
    <p:sldId id="268" r:id="rId8"/>
    <p:sldId id="285" r:id="rId9"/>
    <p:sldId id="261" r:id="rId10"/>
    <p:sldId id="270" r:id="rId11"/>
    <p:sldId id="271" r:id="rId12"/>
    <p:sldId id="262" r:id="rId13"/>
    <p:sldId id="272" r:id="rId14"/>
    <p:sldId id="275" r:id="rId15"/>
    <p:sldId id="284" r:id="rId16"/>
    <p:sldId id="276" r:id="rId17"/>
    <p:sldId id="278" r:id="rId18"/>
    <p:sldId id="283" r:id="rId19"/>
    <p:sldId id="281" r:id="rId20"/>
    <p:sldId id="263" r:id="rId21"/>
    <p:sldId id="269" r:id="rId22"/>
    <p:sldId id="266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89A36-0C56-DB4C-BB49-6B0EEE08835D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5B5A65A9-B1DA-7343-A637-79A2993D01B1}">
      <dgm:prSet phldrT="[テキスト]" custT="1"/>
      <dgm:spPr/>
      <dgm:t>
        <a:bodyPr/>
        <a:lstStyle/>
        <a:p>
          <a:r>
            <a:rPr kumimoji="1" lang="ja-JP" altLang="en-US" sz="2400"/>
            <a:t>行列を計測</a:t>
          </a:r>
        </a:p>
      </dgm:t>
    </dgm:pt>
    <dgm:pt modelId="{6BB80EF8-CD9A-264A-800E-3E774CB829D0}" type="parTrans" cxnId="{87131493-DDE6-D044-B6FC-3EB399E38FAF}">
      <dgm:prSet/>
      <dgm:spPr/>
      <dgm:t>
        <a:bodyPr/>
        <a:lstStyle/>
        <a:p>
          <a:endParaRPr kumimoji="1" lang="ja-JP" altLang="en-US"/>
        </a:p>
      </dgm:t>
    </dgm:pt>
    <dgm:pt modelId="{5354050B-80CF-7E4C-991A-B6E670E9502A}" type="sibTrans" cxnId="{87131493-DDE6-D044-B6FC-3EB399E38FAF}">
      <dgm:prSet/>
      <dgm:spPr/>
      <dgm:t>
        <a:bodyPr/>
        <a:lstStyle/>
        <a:p>
          <a:endParaRPr kumimoji="1" lang="ja-JP" altLang="en-US"/>
        </a:p>
      </dgm:t>
    </dgm:pt>
    <dgm:pt modelId="{145B6146-963D-6D4A-877B-3DF59C76B012}">
      <dgm:prSet phldrT="[テキスト]" custT="1"/>
      <dgm:spPr/>
      <dgm:t>
        <a:bodyPr/>
        <a:lstStyle/>
        <a:p>
          <a:r>
            <a:rPr kumimoji="1" lang="ja-JP" altLang="en-US" sz="2400"/>
            <a:t>行列を分析</a:t>
          </a:r>
        </a:p>
      </dgm:t>
    </dgm:pt>
    <dgm:pt modelId="{191C4020-F9B6-9345-900B-883E2CD8106A}" type="parTrans" cxnId="{CC9A8245-F6FE-3646-904E-75EAF5692E31}">
      <dgm:prSet/>
      <dgm:spPr/>
      <dgm:t>
        <a:bodyPr/>
        <a:lstStyle/>
        <a:p>
          <a:endParaRPr kumimoji="1" lang="ja-JP" altLang="en-US"/>
        </a:p>
      </dgm:t>
    </dgm:pt>
    <dgm:pt modelId="{8EFABCB1-C617-984C-B71B-F049A62CFA92}" type="sibTrans" cxnId="{CC9A8245-F6FE-3646-904E-75EAF5692E31}">
      <dgm:prSet/>
      <dgm:spPr/>
      <dgm:t>
        <a:bodyPr/>
        <a:lstStyle/>
        <a:p>
          <a:endParaRPr kumimoji="1" lang="ja-JP" altLang="en-US"/>
        </a:p>
      </dgm:t>
    </dgm:pt>
    <dgm:pt modelId="{6D540098-FA51-A240-AB42-DC041A0AD116}" type="pres">
      <dgm:prSet presAssocID="{71289A36-0C56-DB4C-BB49-6B0EEE08835D}" presName="Name0" presStyleCnt="0">
        <dgm:presLayoutVars>
          <dgm:dir/>
          <dgm:animLvl val="lvl"/>
          <dgm:resizeHandles val="exact"/>
        </dgm:presLayoutVars>
      </dgm:prSet>
      <dgm:spPr/>
    </dgm:pt>
    <dgm:pt modelId="{9A93963F-6B08-5147-8319-36FD123F71E2}" type="pres">
      <dgm:prSet presAssocID="{5B5A65A9-B1DA-7343-A637-79A2993D01B1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5451B51-57C8-2446-A599-D745E4D3A3A4}" type="pres">
      <dgm:prSet presAssocID="{5354050B-80CF-7E4C-991A-B6E670E9502A}" presName="parTxOnlySpace" presStyleCnt="0"/>
      <dgm:spPr/>
    </dgm:pt>
    <dgm:pt modelId="{471AD93D-B7ED-E14E-95EE-E5B612E64C71}" type="pres">
      <dgm:prSet presAssocID="{145B6146-963D-6D4A-877B-3DF59C76B012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AF8B008-8C9E-BA46-9059-EA9B3A58D7CB}" type="presOf" srcId="{5B5A65A9-B1DA-7343-A637-79A2993D01B1}" destId="{9A93963F-6B08-5147-8319-36FD123F71E2}" srcOrd="0" destOrd="0" presId="urn:microsoft.com/office/officeart/2005/8/layout/chevron1"/>
    <dgm:cxn modelId="{503E4709-B681-5A41-BE78-8174AB1B12C8}" type="presOf" srcId="{145B6146-963D-6D4A-877B-3DF59C76B012}" destId="{471AD93D-B7ED-E14E-95EE-E5B612E64C71}" srcOrd="0" destOrd="0" presId="urn:microsoft.com/office/officeart/2005/8/layout/chevron1"/>
    <dgm:cxn modelId="{CC9A8245-F6FE-3646-904E-75EAF5692E31}" srcId="{71289A36-0C56-DB4C-BB49-6B0EEE08835D}" destId="{145B6146-963D-6D4A-877B-3DF59C76B012}" srcOrd="1" destOrd="0" parTransId="{191C4020-F9B6-9345-900B-883E2CD8106A}" sibTransId="{8EFABCB1-C617-984C-B71B-F049A62CFA92}"/>
    <dgm:cxn modelId="{B58F194F-3DD5-7B4A-A612-07FD30D265EC}" type="presOf" srcId="{71289A36-0C56-DB4C-BB49-6B0EEE08835D}" destId="{6D540098-FA51-A240-AB42-DC041A0AD116}" srcOrd="0" destOrd="0" presId="urn:microsoft.com/office/officeart/2005/8/layout/chevron1"/>
    <dgm:cxn modelId="{87131493-DDE6-D044-B6FC-3EB399E38FAF}" srcId="{71289A36-0C56-DB4C-BB49-6B0EEE08835D}" destId="{5B5A65A9-B1DA-7343-A637-79A2993D01B1}" srcOrd="0" destOrd="0" parTransId="{6BB80EF8-CD9A-264A-800E-3E774CB829D0}" sibTransId="{5354050B-80CF-7E4C-991A-B6E670E9502A}"/>
    <dgm:cxn modelId="{8909F3FB-9A8A-FE44-8C2A-322A2D458CF0}" type="presParOf" srcId="{6D540098-FA51-A240-AB42-DC041A0AD116}" destId="{9A93963F-6B08-5147-8319-36FD123F71E2}" srcOrd="0" destOrd="0" presId="urn:microsoft.com/office/officeart/2005/8/layout/chevron1"/>
    <dgm:cxn modelId="{A2774EE9-2A19-2043-B7BC-1E2E469C7A9A}" type="presParOf" srcId="{6D540098-FA51-A240-AB42-DC041A0AD116}" destId="{15451B51-57C8-2446-A599-D745E4D3A3A4}" srcOrd="1" destOrd="0" presId="urn:microsoft.com/office/officeart/2005/8/layout/chevron1"/>
    <dgm:cxn modelId="{374A60A2-2BD0-A349-8709-BE2CA6DD3CF4}" type="presParOf" srcId="{6D540098-FA51-A240-AB42-DC041A0AD116}" destId="{471AD93D-B7ED-E14E-95EE-E5B612E64C7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3963F-6B08-5147-8319-36FD123F71E2}">
      <dsp:nvSpPr>
        <dsp:cNvPr id="0" name=""/>
        <dsp:cNvSpPr/>
      </dsp:nvSpPr>
      <dsp:spPr>
        <a:xfrm>
          <a:off x="4889" y="785369"/>
          <a:ext cx="2923102" cy="1169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/>
            <a:t>行列を計測</a:t>
          </a:r>
        </a:p>
      </dsp:txBody>
      <dsp:txXfrm>
        <a:off x="589509" y="785369"/>
        <a:ext cx="1753862" cy="1169240"/>
      </dsp:txXfrm>
    </dsp:sp>
    <dsp:sp modelId="{471AD93D-B7ED-E14E-95EE-E5B612E64C71}">
      <dsp:nvSpPr>
        <dsp:cNvPr id="0" name=""/>
        <dsp:cNvSpPr/>
      </dsp:nvSpPr>
      <dsp:spPr>
        <a:xfrm>
          <a:off x="2635681" y="785369"/>
          <a:ext cx="2923102" cy="1169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/>
            <a:t>行列を分析</a:t>
          </a:r>
        </a:p>
      </dsp:txBody>
      <dsp:txXfrm>
        <a:off x="3220301" y="785369"/>
        <a:ext cx="1753862" cy="1169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04:0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1DD63-15F7-5140-BA5C-549D96AB7FBE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A957B-6104-F84B-B6B3-681AA1E75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5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A957B-6104-F84B-B6B3-681AA1E75E8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1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25A67-AB46-F946-B9D1-E2CE8C381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35C1CA-4FA3-E740-B606-36FB5E147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73D765-B712-C34A-8ACE-1E9DEE21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4BA-C6FF-4B47-AC30-E53481561861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363D8B-C72B-BF48-8FE9-0435C640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FC5C79-762D-E144-B7FA-EBBB1E04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302F-FE3F-764C-9B94-4B20C60C1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48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3B80C-C133-BC4A-B6D8-1BAA49D4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C01AD8-A977-CA49-A6D1-0801123E8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53D546-FA25-C844-8214-22A18D9E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4BA-C6FF-4B47-AC30-E53481561861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EE3E52-4DAB-5441-B50A-80281AC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1A3ABA-055C-A346-A9EF-BA8F6D2B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302F-FE3F-764C-9B94-4B20C60C1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63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D41238-6AE0-2640-AA30-92C70B87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D90E09-E20E-5645-BCD9-E1A661373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B573F-3D37-0C4C-93CB-99E10076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4BA-C6FF-4B47-AC30-E53481561861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06F4E6-9569-3D46-A3DF-B30ED565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0092E-48DE-5F40-A04C-E71E1EAF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302F-FE3F-764C-9B94-4B20C60C1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90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20164-1C11-4B44-A430-3F5BD7E6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ADCCFD-14A3-E64C-9491-B478E43D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D7B7C-1AA9-A742-AF30-1E6D4B6E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4BA-C6FF-4B47-AC30-E53481561861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8BC71-39BD-FC40-81D3-9B287534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5E29C-E5CD-E548-AE0E-5017CA6F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302F-FE3F-764C-9B94-4B20C60C1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7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A5178-604F-2D42-AA5F-FA454CD3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AE26EB-0ACA-5C4F-BA1D-A613642F9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BC58F-3F20-F946-9636-D932F11F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4BA-C6FF-4B47-AC30-E53481561861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87489-D1E2-D349-B4C0-9DB5B366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FE185-FA82-BD48-A3FE-C2B721EB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302F-FE3F-764C-9B94-4B20C60C1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6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4D198-8309-CB4B-B981-268AA8AD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9269E-FDF1-4947-95A3-D5373229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C3C85F-63CF-574D-83B2-E5199EDC1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387C53-BF53-A940-A1D6-365F0542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4BA-C6FF-4B47-AC30-E53481561861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0A08DB-4D17-B044-9AED-CDB8A784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ECDC8-8091-C849-A89F-0D8B45CB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302F-FE3F-764C-9B94-4B20C60C1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79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B3840-D01C-434D-B891-709CBD78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D2B72-12FE-9E4C-A77E-0ED24D92D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CAEB08-1598-E847-BCBF-25B4EE544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14F4B0-ECE4-5A43-A547-83EA7F266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A90E6E-A682-114F-BFA4-1316DEE8D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7B42FE-DCD0-7544-9ABA-39FB6216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4BA-C6FF-4B47-AC30-E53481561861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8B79B7-5BE8-C649-8D88-49085DFD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1801B5-6989-2847-87B8-4B4FE745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302F-FE3F-764C-9B94-4B20C60C1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79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925F1-55D9-2440-8D39-52E79A42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6494DA-C766-6A4B-A1A2-C93AF60B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4BA-C6FF-4B47-AC30-E53481561861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9DCD0D-41AF-5840-95CB-C8B22833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7BA306-A4FE-CE4D-80B8-78C281B4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302F-FE3F-764C-9B94-4B20C60C1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53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1ACA36-F3AF-0C46-AD29-F7E0A340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4BA-C6FF-4B47-AC30-E53481561861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EAC7D4-6EB7-C245-A4BB-7519CC91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574420-A366-3F45-B19B-E3BB2F9F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302F-FE3F-764C-9B94-4B20C60C1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20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5E648-C0B1-9941-BEB5-9449CD91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BD3104-A761-9848-BFB4-EE386D128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854ADB-850B-2646-BD80-F1BAD5E4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3B056-F88F-CC48-B39F-74F97F72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4BA-C6FF-4B47-AC30-E53481561861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F3AA97-3EB2-9849-AF05-0E0AD668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6D28C7-DDC2-3E42-9A06-832EB51A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302F-FE3F-764C-9B94-4B20C60C1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63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CEA36-558E-6041-8B5D-9D3931B1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29CA36-C931-EF4A-A583-FF0AAB061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E25BE0-3C2E-8A4A-A6E7-BAA95378B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61FA0E-BE8B-F34C-B1A4-8EEDBA7D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4BA-C6FF-4B47-AC30-E53481561861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BC94E2-CE7D-8148-B876-EA2204B6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66FB8-7C50-A245-B84D-8D47A3B5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302F-FE3F-764C-9B94-4B20C60C1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20F8FA-7438-0C4B-A526-F7E778C8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568EBB-E6C0-EE49-9426-B38D07FEA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3812B-CE57-E746-AA65-6FCADFC53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164BA-C6FF-4B47-AC30-E53481561861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DA161A-0F79-BE4D-831B-7D1036D55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D06370-AE92-EF41-8547-8365317B0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302F-FE3F-764C-9B94-4B20C60C1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59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43644-AE27-304B-B2B3-2E99FCAEF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/>
              <a:t>プロセスマイニングを用いた店舗に並ぶ行列の分析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4ABC6A-7A4F-5D4A-B59D-057140A91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kumimoji="1" lang="ja-JP" altLang="en-US" sz="2800"/>
              <a:t>電子商取引研究室</a:t>
            </a:r>
            <a:endParaRPr kumimoji="1" lang="en-US" altLang="ja-JP" sz="2800" dirty="0"/>
          </a:p>
          <a:p>
            <a:r>
              <a:rPr kumimoji="1" lang="ja-JP" altLang="en-US" sz="2800"/>
              <a:t>学籍番号</a:t>
            </a:r>
            <a:r>
              <a:rPr lang="ja-JP" altLang="en-US" sz="2800"/>
              <a:t>：</a:t>
            </a:r>
            <a:r>
              <a:rPr lang="en-US" altLang="ja-JP" sz="2800" dirty="0"/>
              <a:t>1910370177</a:t>
            </a:r>
          </a:p>
          <a:p>
            <a:r>
              <a:rPr kumimoji="1" lang="ja-JP" altLang="en-US" sz="2800"/>
              <a:t>氏名：李晃史</a:t>
            </a:r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BE4DC6-40B1-8E41-9A11-B30A71948B48}"/>
              </a:ext>
            </a:extLst>
          </p:cNvPr>
          <p:cNvSpPr txBox="1"/>
          <p:nvPr/>
        </p:nvSpPr>
        <p:spPr>
          <a:xfrm>
            <a:off x="1524000" y="660698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発表番号</a:t>
            </a:r>
            <a:r>
              <a:rPr kumimoji="1" lang="en-US" altLang="ja-JP" sz="2400" dirty="0"/>
              <a:t> 107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3451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4DE7D-A40E-4E48-85AE-F4FA0B7B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研究内容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82FC41-E0E0-D944-8679-AB8E9545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ー店舗フローと取得するデータ</a:t>
            </a:r>
          </a:p>
        </p:txBody>
      </p:sp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FF712AFA-4F9B-6541-A563-278A09C9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759417"/>
            <a:ext cx="10160000" cy="315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0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4DE7D-A40E-4E48-85AE-F4FA0B7B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研究内容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B4479458-338B-AA4F-AE13-A7E6B48D217B}"/>
              </a:ext>
            </a:extLst>
          </p:cNvPr>
          <p:cNvSpPr/>
          <p:nvPr/>
        </p:nvSpPr>
        <p:spPr>
          <a:xfrm>
            <a:off x="838200" y="1971328"/>
            <a:ext cx="1500963" cy="10828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>
                <a:solidFill>
                  <a:sysClr val="windowText" lastClr="000000"/>
                </a:solidFill>
              </a:rPr>
              <a:t>行列</a:t>
            </a:r>
            <a:endParaRPr kumimoji="1" lang="en-US" altLang="ja-JP" sz="2200" dirty="0">
              <a:solidFill>
                <a:sysClr val="windowText" lastClr="000000"/>
              </a:solidFill>
            </a:endParaRP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E3425027-2047-244C-8244-FD50FD067567}"/>
              </a:ext>
            </a:extLst>
          </p:cNvPr>
          <p:cNvSpPr/>
          <p:nvPr/>
        </p:nvSpPr>
        <p:spPr>
          <a:xfrm>
            <a:off x="2487750" y="2422693"/>
            <a:ext cx="803870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A07BFC8B-1606-2842-AEC1-B1B8F617F7A8}"/>
              </a:ext>
            </a:extLst>
          </p:cNvPr>
          <p:cNvSpPr/>
          <p:nvPr/>
        </p:nvSpPr>
        <p:spPr>
          <a:xfrm>
            <a:off x="3441495" y="1853057"/>
            <a:ext cx="2029046" cy="1319421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イベントログ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AD0675-8390-CF4F-A15C-F3DA93EEA6D2}"/>
              </a:ext>
            </a:extLst>
          </p:cNvPr>
          <p:cNvSpPr/>
          <p:nvPr/>
        </p:nvSpPr>
        <p:spPr>
          <a:xfrm>
            <a:off x="6572873" y="1587069"/>
            <a:ext cx="1412447" cy="18513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ファイル</a:t>
            </a:r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01199CC2-77E4-154E-9CEE-4E452570423D}"/>
              </a:ext>
            </a:extLst>
          </p:cNvPr>
          <p:cNvSpPr/>
          <p:nvPr/>
        </p:nvSpPr>
        <p:spPr>
          <a:xfrm>
            <a:off x="9032744" y="1853056"/>
            <a:ext cx="2321056" cy="1319421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プロセスモデル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CDAB250A-E6FF-7B4D-8BBB-2812A93C9760}"/>
              </a:ext>
            </a:extLst>
          </p:cNvPr>
          <p:cNvSpPr/>
          <p:nvPr/>
        </p:nvSpPr>
        <p:spPr>
          <a:xfrm>
            <a:off x="5619128" y="2423564"/>
            <a:ext cx="803870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3DF34221-5CFA-A041-AABC-9F29D6696040}"/>
              </a:ext>
            </a:extLst>
          </p:cNvPr>
          <p:cNvSpPr/>
          <p:nvPr/>
        </p:nvSpPr>
        <p:spPr>
          <a:xfrm>
            <a:off x="8107097" y="2417780"/>
            <a:ext cx="803870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BD1271-A77A-384B-9A76-0F04957C4265}"/>
              </a:ext>
            </a:extLst>
          </p:cNvPr>
          <p:cNvSpPr txBox="1"/>
          <p:nvPr/>
        </p:nvSpPr>
        <p:spPr>
          <a:xfrm>
            <a:off x="838200" y="4155411"/>
            <a:ext cx="10570671" cy="2128275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ja-JP" sz="2400" dirty="0"/>
              <a:t>① </a:t>
            </a:r>
            <a:r>
              <a:rPr kumimoji="1" lang="ja-JP" altLang="en-US" sz="2400" b="1"/>
              <a:t>行列を計測</a:t>
            </a:r>
            <a:r>
              <a:rPr kumimoji="1" lang="ja-JP" altLang="en-US" sz="2400"/>
              <a:t>し</a:t>
            </a:r>
            <a:r>
              <a:rPr kumimoji="1" lang="ja-JP" altLang="en-US" sz="2400" b="1"/>
              <a:t>イベントログを得る</a:t>
            </a:r>
            <a:endParaRPr lang="en-US" altLang="ja-JP" sz="2400" dirty="0"/>
          </a:p>
          <a:p>
            <a:pPr>
              <a:lnSpc>
                <a:spcPts val="3200"/>
              </a:lnSpc>
            </a:pPr>
            <a:r>
              <a:rPr lang="en-US" altLang="ja-JP" sz="2400" dirty="0"/>
              <a:t>②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取得したイベントログを</a:t>
            </a:r>
            <a:r>
              <a:rPr kumimoji="1" lang="en-US" altLang="ja-JP" sz="2400" b="1" dirty="0"/>
              <a:t>CSV</a:t>
            </a:r>
            <a:r>
              <a:rPr kumimoji="1" lang="ja-JP" altLang="en-US" sz="2400" b="1"/>
              <a:t>ファイルに変換</a:t>
            </a:r>
            <a:r>
              <a:rPr kumimoji="1" lang="ja-JP" altLang="en-US" sz="2400"/>
              <a:t>する</a:t>
            </a:r>
            <a:endParaRPr kumimoji="1" lang="en-US" altLang="ja-JP" sz="2400" dirty="0"/>
          </a:p>
          <a:p>
            <a:pPr>
              <a:lnSpc>
                <a:spcPts val="3200"/>
              </a:lnSpc>
            </a:pPr>
            <a:r>
              <a:rPr lang="en-US" altLang="ja-JP" sz="2400" dirty="0"/>
              <a:t>③ CSV</a:t>
            </a:r>
            <a:r>
              <a:rPr lang="ja-JP" altLang="en-US" sz="2400"/>
              <a:t>ファイルを</a:t>
            </a:r>
            <a:r>
              <a:rPr lang="en-US" altLang="ja-JP" sz="2400" dirty="0"/>
              <a:t>Apromore</a:t>
            </a:r>
            <a:r>
              <a:rPr lang="ja-JP" altLang="en-US" sz="2400"/>
              <a:t>にアップロードし</a:t>
            </a:r>
            <a:r>
              <a:rPr lang="ja-JP" altLang="en-US" sz="2400" b="1"/>
              <a:t>プロセスマイニングを行う</a:t>
            </a:r>
            <a:endParaRPr lang="en-US" altLang="ja-JP" sz="2400" dirty="0"/>
          </a:p>
          <a:p>
            <a:pPr>
              <a:lnSpc>
                <a:spcPts val="3200"/>
              </a:lnSpc>
            </a:pPr>
            <a:r>
              <a:rPr kumimoji="1" lang="en-US" altLang="ja-JP" sz="2400" dirty="0"/>
              <a:t>④ </a:t>
            </a:r>
            <a:r>
              <a:rPr kumimoji="1" lang="ja-JP" altLang="en-US" sz="2400" b="1"/>
              <a:t>プロセスモデルが生成</a:t>
            </a:r>
            <a:r>
              <a:rPr kumimoji="1" lang="ja-JP" altLang="en-US" sz="2400"/>
              <a:t>されるので分析する</a:t>
            </a:r>
            <a:endParaRPr kumimoji="1" lang="en-US" altLang="ja-JP" sz="2400" dirty="0"/>
          </a:p>
          <a:p>
            <a:pPr>
              <a:lnSpc>
                <a:spcPts val="3200"/>
              </a:lnSpc>
            </a:pPr>
            <a:r>
              <a:rPr lang="en-US" altLang="ja-JP" sz="2400" dirty="0"/>
              <a:t>⑤ </a:t>
            </a:r>
            <a:r>
              <a:rPr kumimoji="1" lang="ja-JP" altLang="en-US" sz="2400" b="1"/>
              <a:t>フィルタリングを行い</a:t>
            </a:r>
            <a:r>
              <a:rPr lang="ja-JP" altLang="en-US" sz="2400"/>
              <a:t>プロセスモデルが生成されるので分析する</a:t>
            </a:r>
            <a:endParaRPr lang="en-US" altLang="ja-JP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B7D6DD-B5A5-3B47-9D4E-F2DF6A5836F4}"/>
              </a:ext>
            </a:extLst>
          </p:cNvPr>
          <p:cNvSpPr txBox="1"/>
          <p:nvPr/>
        </p:nvSpPr>
        <p:spPr>
          <a:xfrm>
            <a:off x="2643463" y="34403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①</a:t>
            </a:r>
            <a:endParaRPr kumimoji="1" lang="ja-JP" altLang="en-US" sz="2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1C18AAF-16D0-224F-A65D-57455D1AEFB9}"/>
              </a:ext>
            </a:extLst>
          </p:cNvPr>
          <p:cNvSpPr txBox="1"/>
          <p:nvPr/>
        </p:nvSpPr>
        <p:spPr>
          <a:xfrm>
            <a:off x="5774841" y="34403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②</a:t>
            </a:r>
            <a:endParaRPr kumimoji="1" lang="ja-JP" altLang="en-US" sz="2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7F1F7C-7852-F74E-B283-B122067EE33E}"/>
              </a:ext>
            </a:extLst>
          </p:cNvPr>
          <p:cNvSpPr txBox="1"/>
          <p:nvPr/>
        </p:nvSpPr>
        <p:spPr>
          <a:xfrm>
            <a:off x="8262810" y="34403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③</a:t>
            </a:r>
            <a:endParaRPr kumimoji="1" lang="ja-JP" altLang="en-US" sz="2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F740029-E75D-DE48-AFBE-598D084F6C59}"/>
              </a:ext>
            </a:extLst>
          </p:cNvPr>
          <p:cNvSpPr txBox="1"/>
          <p:nvPr/>
        </p:nvSpPr>
        <p:spPr>
          <a:xfrm>
            <a:off x="9749079" y="3433111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④ ⑤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07928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E1F53-73D4-F948-B96C-A8507FB9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結果・考察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A46BBF-BB9F-234B-9918-768699E8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/>
              <a:t>ー計測日程と計測項目</a:t>
            </a:r>
          </a:p>
        </p:txBody>
      </p:sp>
      <p:pic>
        <p:nvPicPr>
          <p:cNvPr id="5" name="図 4" descr="積み重ね, 座る, 小さい, 本 が含まれている画像&#10;&#10;自動的に生成された説明">
            <a:extLst>
              <a:ext uri="{FF2B5EF4-FFF2-40B4-BE49-F238E27FC236}">
                <a16:creationId xmlns:a16="http://schemas.microsoft.com/office/drawing/2014/main" id="{8DE48DDE-A506-BE48-AAA8-86BEF6DC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65" y="2674770"/>
            <a:ext cx="11128470" cy="26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0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AB89B-4FCC-0E45-897E-FD11F4C5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結果・考察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1DA66-B933-0048-8FFC-8071C1A43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計測日時：</a:t>
            </a:r>
            <a:r>
              <a:rPr kumimoji="1" lang="en-US" altLang="ja-JP" dirty="0"/>
              <a:t>12/14 12:00〜13:00, </a:t>
            </a:r>
            <a:r>
              <a:rPr kumimoji="1" lang="ja-JP" altLang="en-US"/>
              <a:t>来店数：</a:t>
            </a:r>
            <a:r>
              <a:rPr kumimoji="1" lang="en-US" altLang="ja-JP" dirty="0"/>
              <a:t>73</a:t>
            </a:r>
            <a:r>
              <a:rPr kumimoji="1" lang="ja-JP" altLang="en-US"/>
              <a:t>人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4EE55E2-F6A1-014D-ADA1-B220291E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8" y="3057074"/>
            <a:ext cx="10329863" cy="743852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FDD11A8-D8ED-224D-BE6E-152B4C2861AF}"/>
              </a:ext>
            </a:extLst>
          </p:cNvPr>
          <p:cNvSpPr/>
          <p:nvPr/>
        </p:nvSpPr>
        <p:spPr>
          <a:xfrm>
            <a:off x="2541182" y="4660448"/>
            <a:ext cx="1442484" cy="7438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ysClr val="windowText" lastClr="000000"/>
                </a:solidFill>
              </a:rPr>
              <a:t>行列時間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</a:t>
            </a:r>
            <a:r>
              <a:rPr kumimoji="1" lang="ja-JP" altLang="en-US">
                <a:solidFill>
                  <a:sysClr val="windowText" lastClr="000000"/>
                </a:solidFill>
              </a:rPr>
              <a:t>分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10</a:t>
            </a:r>
            <a:r>
              <a:rPr kumimoji="1" lang="ja-JP" altLang="en-US">
                <a:solidFill>
                  <a:sysClr val="windowText" lastClr="000000"/>
                </a:solidFill>
              </a:rPr>
              <a:t>秒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5ABD4645-EFAB-904C-B827-95AF2EE90AE7}"/>
              </a:ext>
            </a:extLst>
          </p:cNvPr>
          <p:cNvSpPr/>
          <p:nvPr/>
        </p:nvSpPr>
        <p:spPr>
          <a:xfrm>
            <a:off x="4397230" y="4660448"/>
            <a:ext cx="1442484" cy="7438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ysClr val="windowText" lastClr="000000"/>
                </a:solidFill>
              </a:rPr>
              <a:t>注文</a:t>
            </a:r>
            <a:r>
              <a:rPr kumimoji="1" lang="ja-JP" altLang="en-US" b="1">
                <a:solidFill>
                  <a:sysClr val="windowText" lastClr="000000"/>
                </a:solidFill>
              </a:rPr>
              <a:t>時間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5.6</a:t>
            </a:r>
            <a:r>
              <a:rPr kumimoji="1" lang="ja-JP" altLang="en-US">
                <a:solidFill>
                  <a:sysClr val="windowText" lastClr="000000"/>
                </a:solidFill>
              </a:rPr>
              <a:t>秒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3A81A42-AA89-6B48-93FE-29A076FE4F2B}"/>
              </a:ext>
            </a:extLst>
          </p:cNvPr>
          <p:cNvSpPr/>
          <p:nvPr/>
        </p:nvSpPr>
        <p:spPr>
          <a:xfrm>
            <a:off x="6302782" y="4660448"/>
            <a:ext cx="1442484" cy="7438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ysClr val="windowText" lastClr="000000"/>
                </a:solidFill>
              </a:rPr>
              <a:t>決済</a:t>
            </a:r>
            <a:r>
              <a:rPr kumimoji="1" lang="ja-JP" altLang="en-US" b="1">
                <a:solidFill>
                  <a:sysClr val="windowText" lastClr="000000"/>
                </a:solidFill>
              </a:rPr>
              <a:t>時間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14.5</a:t>
            </a:r>
            <a:r>
              <a:rPr kumimoji="1" lang="ja-JP" altLang="en-US">
                <a:solidFill>
                  <a:sysClr val="windowText" lastClr="000000"/>
                </a:solidFill>
              </a:rPr>
              <a:t>秒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57BE07CD-A730-B046-A21C-A4DEAD9D431B}"/>
              </a:ext>
            </a:extLst>
          </p:cNvPr>
          <p:cNvSpPr/>
          <p:nvPr/>
        </p:nvSpPr>
        <p:spPr>
          <a:xfrm>
            <a:off x="8208335" y="4660448"/>
            <a:ext cx="1442483" cy="7438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ysClr val="windowText" lastClr="000000"/>
                </a:solidFill>
              </a:rPr>
              <a:t>受取</a:t>
            </a:r>
            <a:r>
              <a:rPr kumimoji="1" lang="ja-JP" altLang="en-US" b="1">
                <a:solidFill>
                  <a:sysClr val="windowText" lastClr="000000"/>
                </a:solidFill>
              </a:rPr>
              <a:t>時間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6</a:t>
            </a:r>
            <a:r>
              <a:rPr kumimoji="1" lang="ja-JP" altLang="en-US">
                <a:solidFill>
                  <a:sysClr val="windowText" lastClr="000000"/>
                </a:solidFill>
              </a:rPr>
              <a:t>分</a:t>
            </a:r>
            <a:r>
              <a:rPr lang="en-US" altLang="ja-JP" dirty="0">
                <a:solidFill>
                  <a:sysClr val="windowText" lastClr="000000"/>
                </a:solidFill>
              </a:rPr>
              <a:t>25</a:t>
            </a:r>
            <a:r>
              <a:rPr kumimoji="1" lang="ja-JP" altLang="en-US">
                <a:solidFill>
                  <a:sysClr val="windowText" lastClr="000000"/>
                </a:solidFill>
              </a:rPr>
              <a:t>秒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965A8B57-1307-1E4B-8C39-C4C7AEAEF2A1}"/>
              </a:ext>
            </a:extLst>
          </p:cNvPr>
          <p:cNvSpPr/>
          <p:nvPr/>
        </p:nvSpPr>
        <p:spPr>
          <a:xfrm rot="5400000">
            <a:off x="2890497" y="4037624"/>
            <a:ext cx="743853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F5F1B14A-F806-1140-AB26-3620A1129751}"/>
              </a:ext>
            </a:extLst>
          </p:cNvPr>
          <p:cNvSpPr/>
          <p:nvPr/>
        </p:nvSpPr>
        <p:spPr>
          <a:xfrm rot="5400000">
            <a:off x="4751804" y="4037623"/>
            <a:ext cx="743853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8CD83D88-F437-4C43-AF92-378CAEEDF93A}"/>
              </a:ext>
            </a:extLst>
          </p:cNvPr>
          <p:cNvSpPr/>
          <p:nvPr/>
        </p:nvSpPr>
        <p:spPr>
          <a:xfrm rot="5400000">
            <a:off x="6652097" y="4037623"/>
            <a:ext cx="743853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B2F674F-1AAF-304A-8341-33193BE3DA21}"/>
              </a:ext>
            </a:extLst>
          </p:cNvPr>
          <p:cNvSpPr/>
          <p:nvPr/>
        </p:nvSpPr>
        <p:spPr>
          <a:xfrm rot="5400000">
            <a:off x="8411118" y="4037624"/>
            <a:ext cx="743853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52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AB89B-4FCC-0E45-897E-FD11F4C5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結果・考察</a:t>
            </a:r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A2AD8514-65CB-2D4F-98BE-2AFE337F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06" y="1552353"/>
            <a:ext cx="8914746" cy="3747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EBA3099-ECF7-DC44-BF6B-0630EF19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646" y="5699051"/>
            <a:ext cx="9202450" cy="661162"/>
          </a:xfrm>
          <a:prstGeom prst="rect">
            <a:avLst/>
          </a:prstGeom>
        </p:spPr>
      </p:pic>
      <p:sp>
        <p:nvSpPr>
          <p:cNvPr id="17" name="右カーブ矢印 16">
            <a:extLst>
              <a:ext uri="{FF2B5EF4-FFF2-40B4-BE49-F238E27FC236}">
                <a16:creationId xmlns:a16="http://schemas.microsoft.com/office/drawing/2014/main" id="{405B866C-7FA4-CC40-81E5-BB5DC2C4355B}"/>
              </a:ext>
            </a:extLst>
          </p:cNvPr>
          <p:cNvSpPr/>
          <p:nvPr/>
        </p:nvSpPr>
        <p:spPr>
          <a:xfrm>
            <a:off x="848826" y="4093535"/>
            <a:ext cx="691117" cy="17012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CD1F73B-8A89-7048-A695-4BEB0E9A269A}"/>
              </a:ext>
            </a:extLst>
          </p:cNvPr>
          <p:cNvSpPr/>
          <p:nvPr/>
        </p:nvSpPr>
        <p:spPr>
          <a:xfrm>
            <a:off x="2004110" y="4893445"/>
            <a:ext cx="2121323" cy="6060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角丸四角形吹き出し 24">
            <a:extLst>
              <a:ext uri="{FF2B5EF4-FFF2-40B4-BE49-F238E27FC236}">
                <a16:creationId xmlns:a16="http://schemas.microsoft.com/office/drawing/2014/main" id="{EA7F2EC9-520F-6546-A4C9-70248A29C6A0}"/>
              </a:ext>
            </a:extLst>
          </p:cNvPr>
          <p:cNvSpPr/>
          <p:nvPr/>
        </p:nvSpPr>
        <p:spPr>
          <a:xfrm>
            <a:off x="6180265" y="1027906"/>
            <a:ext cx="4016229" cy="774753"/>
          </a:xfrm>
          <a:prstGeom prst="wedgeRoundRectCallout">
            <a:avLst>
              <a:gd name="adj1" fmla="val -36553"/>
              <a:gd name="adj2" fmla="val 8779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6DAF4D8F-CC11-0D45-9CA5-D06C1E44F07B}"/>
              </a:ext>
            </a:extLst>
          </p:cNvPr>
          <p:cNvSpPr/>
          <p:nvPr/>
        </p:nvSpPr>
        <p:spPr>
          <a:xfrm>
            <a:off x="8797533" y="4853384"/>
            <a:ext cx="2121323" cy="6060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6F2986-4049-484D-932D-22370257B775}"/>
              </a:ext>
            </a:extLst>
          </p:cNvPr>
          <p:cNvSpPr txBox="1"/>
          <p:nvPr/>
        </p:nvSpPr>
        <p:spPr>
          <a:xfrm>
            <a:off x="6223738" y="1236465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12:15〜12:30</a:t>
            </a:r>
            <a:r>
              <a:rPr kumimoji="1" lang="ja-JP" altLang="en-US" b="1"/>
              <a:t>以外をフィルタリング</a:t>
            </a:r>
          </a:p>
        </p:txBody>
      </p:sp>
    </p:spTree>
    <p:extLst>
      <p:ext uri="{BB962C8B-B14F-4D97-AF65-F5344CB8AC3E}">
        <p14:creationId xmlns:p14="http://schemas.microsoft.com/office/powerpoint/2010/main" val="147484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8320F-1F4F-4A47-A03E-69A3A6DE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結果・考察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44A310-F9D2-404A-9CFB-ECC4ED777C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84731" cy="999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kumimoji="1" lang="en-US" altLang="ja-JP" b="1" dirty="0"/>
          </a:p>
          <a:p>
            <a:pPr marL="0" indent="0">
              <a:buNone/>
            </a:pPr>
            <a:endParaRPr kumimoji="1" lang="ja-JP" altLang="en-US" b="1"/>
          </a:p>
        </p:txBody>
      </p:sp>
      <p:pic>
        <p:nvPicPr>
          <p:cNvPr id="6" name="図 5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C611CB84-1ABA-6844-912C-C032D31DC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99" y="1690688"/>
            <a:ext cx="9176801" cy="413244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6E9AE7-8622-A94E-A97E-B3AD34896FA4}"/>
              </a:ext>
            </a:extLst>
          </p:cNvPr>
          <p:cNvSpPr txBox="1"/>
          <p:nvPr/>
        </p:nvSpPr>
        <p:spPr>
          <a:xfrm>
            <a:off x="1167406" y="6061988"/>
            <a:ext cx="101393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>
                <a:solidFill>
                  <a:srgbClr val="FF0000"/>
                </a:solidFill>
              </a:rPr>
              <a:t>来店数が増加</a:t>
            </a:r>
            <a:r>
              <a:rPr lang="ja-JP" altLang="en-US" sz="2200"/>
              <a:t>するに連れ、行列時間や商品受取待ち時間は</a:t>
            </a:r>
            <a:r>
              <a:rPr lang="ja-JP" altLang="en-US" sz="2200">
                <a:solidFill>
                  <a:srgbClr val="FF0000"/>
                </a:solidFill>
              </a:rPr>
              <a:t>長くなる傾向</a:t>
            </a:r>
            <a:r>
              <a:rPr lang="ja-JP" altLang="en-US" sz="2200"/>
              <a:t>にある </a:t>
            </a:r>
          </a:p>
        </p:txBody>
      </p:sp>
      <p:sp>
        <p:nvSpPr>
          <p:cNvPr id="8" name="四角形吹き出し 7">
            <a:extLst>
              <a:ext uri="{FF2B5EF4-FFF2-40B4-BE49-F238E27FC236}">
                <a16:creationId xmlns:a16="http://schemas.microsoft.com/office/drawing/2014/main" id="{F802FB94-10B6-9842-AE4F-9CA229F05D43}"/>
              </a:ext>
            </a:extLst>
          </p:cNvPr>
          <p:cNvSpPr/>
          <p:nvPr/>
        </p:nvSpPr>
        <p:spPr>
          <a:xfrm>
            <a:off x="9578613" y="2328530"/>
            <a:ext cx="2296633" cy="1547808"/>
          </a:xfrm>
          <a:prstGeom prst="wedgeRectCallout">
            <a:avLst>
              <a:gd name="adj1" fmla="val -50160"/>
              <a:gd name="adj2" fmla="val 785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2800" b="1">
                <a:solidFill>
                  <a:schemeClr val="tx1"/>
                </a:solidFill>
              </a:rPr>
              <a:t>分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7</a:t>
            </a:r>
            <a:r>
              <a:rPr kumimoji="1" lang="ja-JP" altLang="en-US" sz="2800" b="1">
                <a:solidFill>
                  <a:schemeClr val="tx1"/>
                </a:solidFill>
              </a:rPr>
              <a:t>秒</a:t>
            </a:r>
            <a:r>
              <a:rPr kumimoji="1" lang="ja-JP" altLang="en-US" sz="2000" b="1">
                <a:solidFill>
                  <a:schemeClr val="tx1"/>
                </a:solidFill>
              </a:rPr>
              <a:t>増加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(117%)</a:t>
            </a:r>
            <a:endParaRPr kumimoji="1" lang="ja-JP" altLang="en-US" sz="2800" b="1">
              <a:solidFill>
                <a:schemeClr val="tx1"/>
              </a:solidFill>
            </a:endParaRPr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DC1453B9-AFF8-EA42-8A73-42DAC7BB8BA2}"/>
              </a:ext>
            </a:extLst>
          </p:cNvPr>
          <p:cNvSpPr/>
          <p:nvPr/>
        </p:nvSpPr>
        <p:spPr>
          <a:xfrm>
            <a:off x="6176194" y="2328530"/>
            <a:ext cx="2296633" cy="1547808"/>
          </a:xfrm>
          <a:prstGeom prst="wedgeRectCallout">
            <a:avLst>
              <a:gd name="adj1" fmla="val -50160"/>
              <a:gd name="adj2" fmla="val 785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ysClr val="windowText" lastClr="000000"/>
                </a:solidFill>
              </a:rPr>
              <a:t>28</a:t>
            </a:r>
            <a:r>
              <a:rPr kumimoji="1" lang="ja-JP" altLang="en-US" sz="2800" b="1">
                <a:solidFill>
                  <a:sysClr val="windowText" lastClr="000000"/>
                </a:solidFill>
              </a:rPr>
              <a:t>秒</a:t>
            </a:r>
            <a:r>
              <a:rPr kumimoji="1" lang="ja-JP" altLang="en-US" sz="2000" b="1">
                <a:solidFill>
                  <a:sysClr val="windowText" lastClr="000000"/>
                </a:solidFill>
              </a:rPr>
              <a:t>増加</a:t>
            </a:r>
            <a:endParaRPr kumimoji="1" lang="en-US" altLang="ja-JP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sz="2800" b="1" dirty="0">
                <a:solidFill>
                  <a:sysClr val="windowText" lastClr="000000"/>
                </a:solidFill>
              </a:rPr>
              <a:t>(140%)</a:t>
            </a:r>
          </a:p>
        </p:txBody>
      </p:sp>
    </p:spTree>
    <p:extLst>
      <p:ext uri="{BB962C8B-B14F-4D97-AF65-F5344CB8AC3E}">
        <p14:creationId xmlns:p14="http://schemas.microsoft.com/office/powerpoint/2010/main" val="341072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AB89B-4FCC-0E45-897E-FD11F4C5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結果・考察</a:t>
            </a:r>
          </a:p>
        </p:txBody>
      </p:sp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59986B9B-ED63-324D-B36E-BF7243AC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92" y="1690688"/>
            <a:ext cx="8775216" cy="4953645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0EDB7D4F-4D9E-AF4B-A77B-9A3EE5773D0A}"/>
              </a:ext>
            </a:extLst>
          </p:cNvPr>
          <p:cNvSpPr/>
          <p:nvPr/>
        </p:nvSpPr>
        <p:spPr>
          <a:xfrm rot="10800000" flipH="1">
            <a:off x="3189767" y="3556136"/>
            <a:ext cx="3838354" cy="1611176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580C58-4A51-524F-B096-51EAA5F45BBA}"/>
              </a:ext>
            </a:extLst>
          </p:cNvPr>
          <p:cNvSpPr txBox="1"/>
          <p:nvPr/>
        </p:nvSpPr>
        <p:spPr>
          <a:xfrm>
            <a:off x="3472411" y="413089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性別のフィルタリング</a:t>
            </a: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558C7420-724F-1F47-ADEE-BD8158D62E85}"/>
              </a:ext>
            </a:extLst>
          </p:cNvPr>
          <p:cNvSpPr/>
          <p:nvPr/>
        </p:nvSpPr>
        <p:spPr>
          <a:xfrm>
            <a:off x="5103627" y="1027905"/>
            <a:ext cx="1631216" cy="779629"/>
          </a:xfrm>
          <a:prstGeom prst="wedgeRoundRectCallout">
            <a:avLst>
              <a:gd name="adj1" fmla="val -47110"/>
              <a:gd name="adj2" fmla="val 8785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ケース属性</a:t>
            </a:r>
          </a:p>
        </p:txBody>
      </p:sp>
    </p:spTree>
    <p:extLst>
      <p:ext uri="{BB962C8B-B14F-4D97-AF65-F5344CB8AC3E}">
        <p14:creationId xmlns:p14="http://schemas.microsoft.com/office/powerpoint/2010/main" val="120505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AB89B-4FCC-0E45-897E-FD11F4C5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結果・考察</a:t>
            </a:r>
          </a:p>
        </p:txBody>
      </p:sp>
      <p:pic>
        <p:nvPicPr>
          <p:cNvPr id="4" name="図 3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F3CA0A32-324E-EF44-A82F-278BEF01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91" y="1690688"/>
            <a:ext cx="8775217" cy="4961045"/>
          </a:xfrm>
          <a:prstGeom prst="rect">
            <a:avLst/>
          </a:prstGeom>
        </p:spPr>
      </p:pic>
      <p:sp>
        <p:nvSpPr>
          <p:cNvPr id="6" name="円形吹き出し 5">
            <a:extLst>
              <a:ext uri="{FF2B5EF4-FFF2-40B4-BE49-F238E27FC236}">
                <a16:creationId xmlns:a16="http://schemas.microsoft.com/office/drawing/2014/main" id="{E82163A9-7C38-F04C-ABDD-39168BF17D1F}"/>
              </a:ext>
            </a:extLst>
          </p:cNvPr>
          <p:cNvSpPr/>
          <p:nvPr/>
        </p:nvSpPr>
        <p:spPr>
          <a:xfrm rot="10800000" flipH="1">
            <a:off x="3179135" y="3736889"/>
            <a:ext cx="4416594" cy="1611176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BC297-DA70-CA45-A49B-16DF1AC1E366}"/>
              </a:ext>
            </a:extLst>
          </p:cNvPr>
          <p:cNvSpPr txBox="1"/>
          <p:nvPr/>
        </p:nvSpPr>
        <p:spPr>
          <a:xfrm>
            <a:off x="3179134" y="4327033"/>
            <a:ext cx="441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b="1"/>
              <a:t>グループ人数別のフィルタリング</a:t>
            </a: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0015C639-E117-004C-8785-40F944D34395}"/>
              </a:ext>
            </a:extLst>
          </p:cNvPr>
          <p:cNvSpPr/>
          <p:nvPr/>
        </p:nvSpPr>
        <p:spPr>
          <a:xfrm>
            <a:off x="5103627" y="1027905"/>
            <a:ext cx="1631216" cy="779629"/>
          </a:xfrm>
          <a:prstGeom prst="wedgeRoundRectCallout">
            <a:avLst>
              <a:gd name="adj1" fmla="val -47110"/>
              <a:gd name="adj2" fmla="val 8785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ケース属性</a:t>
            </a:r>
          </a:p>
        </p:txBody>
      </p:sp>
    </p:spTree>
    <p:extLst>
      <p:ext uri="{BB962C8B-B14F-4D97-AF65-F5344CB8AC3E}">
        <p14:creationId xmlns:p14="http://schemas.microsoft.com/office/powerpoint/2010/main" val="280150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A5CAE-A17E-8F49-BE5E-B963F93B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結果・考察</a:t>
            </a:r>
          </a:p>
        </p:txBody>
      </p:sp>
      <p:pic>
        <p:nvPicPr>
          <p:cNvPr id="5" name="コンテンツ プレースホルダー 4" descr="テーブル&#10;&#10;自動的に生成された説明">
            <a:extLst>
              <a:ext uri="{FF2B5EF4-FFF2-40B4-BE49-F238E27FC236}">
                <a16:creationId xmlns:a16="http://schemas.microsoft.com/office/drawing/2014/main" id="{96AA42B3-4C4D-5C41-B538-8A9BD42CA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071" y="1612503"/>
            <a:ext cx="9903858" cy="3632994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61EBB9-A379-1747-9E55-A01E2905B781}"/>
              </a:ext>
            </a:extLst>
          </p:cNvPr>
          <p:cNvSpPr txBox="1"/>
          <p:nvPr/>
        </p:nvSpPr>
        <p:spPr>
          <a:xfrm>
            <a:off x="1144071" y="5242276"/>
            <a:ext cx="8294258" cy="1250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60"/>
              </a:lnSpc>
            </a:pPr>
            <a:r>
              <a:rPr lang="ja-JP" altLang="en-US"/>
              <a:t>男性より女性の方が、注文時間は</a:t>
            </a:r>
            <a:r>
              <a:rPr lang="en-US" altLang="ja-JP" dirty="0"/>
              <a:t>1.2</a:t>
            </a:r>
            <a:r>
              <a:rPr lang="ja-JP" altLang="en-US"/>
              <a:t>秒短く、決済時間は</a:t>
            </a:r>
            <a:r>
              <a:rPr lang="en-US" altLang="ja-JP" dirty="0"/>
              <a:t>0.9</a:t>
            </a:r>
            <a:r>
              <a:rPr lang="ja-JP" altLang="en-US"/>
              <a:t>秒短かった </a:t>
            </a:r>
            <a:endParaRPr lang="en-US" altLang="ja-JP" dirty="0"/>
          </a:p>
          <a:p>
            <a:pPr>
              <a:lnSpc>
                <a:spcPts val="3060"/>
              </a:lnSpc>
            </a:pPr>
            <a:r>
              <a:rPr lang="en-US" altLang="ja-JP" dirty="0"/>
              <a:t>1</a:t>
            </a:r>
            <a:r>
              <a:rPr lang="ja-JP" altLang="en-US"/>
              <a:t>人客より</a:t>
            </a:r>
            <a:r>
              <a:rPr lang="en-US" altLang="ja-JP" dirty="0"/>
              <a:t>2</a:t>
            </a:r>
            <a:r>
              <a:rPr lang="ja-JP" altLang="en-US"/>
              <a:t>人客の方が、注文時間は</a:t>
            </a:r>
            <a:r>
              <a:rPr lang="en-US" altLang="ja-JP" dirty="0"/>
              <a:t>0.1</a:t>
            </a:r>
            <a:r>
              <a:rPr lang="ja-JP" altLang="en-US"/>
              <a:t>秒短く、決済時間は</a:t>
            </a:r>
            <a:r>
              <a:rPr lang="en-US" altLang="ja-JP" dirty="0"/>
              <a:t>4.3</a:t>
            </a:r>
            <a:r>
              <a:rPr lang="ja-JP" altLang="en-US"/>
              <a:t>秒長かった </a:t>
            </a:r>
          </a:p>
          <a:p>
            <a:pPr>
              <a:lnSpc>
                <a:spcPts val="3060"/>
              </a:lnSpc>
            </a:pPr>
            <a:r>
              <a:rPr lang="en-US" altLang="ja-JP" dirty="0"/>
              <a:t>1</a:t>
            </a:r>
            <a:r>
              <a:rPr lang="ja-JP" altLang="en-US"/>
              <a:t>人客より</a:t>
            </a:r>
            <a:r>
              <a:rPr lang="en-US" altLang="ja-JP" dirty="0"/>
              <a:t>3</a:t>
            </a:r>
            <a:r>
              <a:rPr lang="ja-JP" altLang="en-US"/>
              <a:t>人客の方が、注文時間は </a:t>
            </a:r>
            <a:r>
              <a:rPr lang="en-US" altLang="ja-JP" dirty="0"/>
              <a:t>0.7 </a:t>
            </a:r>
            <a:r>
              <a:rPr lang="ja-JP" altLang="en-US"/>
              <a:t>秒長く、決済時間は </a:t>
            </a:r>
            <a:r>
              <a:rPr lang="en-US" altLang="ja-JP" dirty="0"/>
              <a:t>0.3 </a:t>
            </a:r>
            <a:r>
              <a:rPr lang="ja-JP" altLang="en-US"/>
              <a:t>秒長かった。 </a:t>
            </a:r>
          </a:p>
        </p:txBody>
      </p:sp>
    </p:spTree>
    <p:extLst>
      <p:ext uri="{BB962C8B-B14F-4D97-AF65-F5344CB8AC3E}">
        <p14:creationId xmlns:p14="http://schemas.microsoft.com/office/powerpoint/2010/main" val="328469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AB89B-4FCC-0E45-897E-FD11F4C5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考察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F8DCC0-0A82-F04F-A2E9-540FCEE20598}"/>
              </a:ext>
            </a:extLst>
          </p:cNvPr>
          <p:cNvSpPr txBox="1"/>
          <p:nvPr/>
        </p:nvSpPr>
        <p:spPr>
          <a:xfrm>
            <a:off x="684028" y="2640825"/>
            <a:ext cx="108239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/>
              <a:t>・混雑時</a:t>
            </a:r>
            <a:r>
              <a:rPr lang="ja-JP" altLang="en-US" sz="3200"/>
              <a:t>の行列において、行列時間や商品受取待ち時間は</a:t>
            </a:r>
            <a:endParaRPr lang="en-US" altLang="ja-JP" sz="3200" dirty="0"/>
          </a:p>
          <a:p>
            <a:r>
              <a:rPr lang="ja-JP" altLang="en-US" sz="3200" b="1">
                <a:solidFill>
                  <a:srgbClr val="FF0000"/>
                </a:solidFill>
              </a:rPr>
              <a:t>　来店数が増加</a:t>
            </a:r>
            <a:r>
              <a:rPr lang="ja-JP" altLang="en-US" sz="3200"/>
              <a:t>するに連れ</a:t>
            </a:r>
            <a:r>
              <a:rPr lang="ja-JP" altLang="en-US" sz="3200" b="1">
                <a:solidFill>
                  <a:srgbClr val="FF0000"/>
                </a:solidFill>
              </a:rPr>
              <a:t>長くなる傾向</a:t>
            </a:r>
            <a:r>
              <a:rPr lang="ja-JP" altLang="en-US" sz="3200"/>
              <a:t>が見られた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b="1"/>
              <a:t>・性別</a:t>
            </a:r>
            <a:r>
              <a:rPr lang="ja-JP" altLang="en-US" sz="3200"/>
              <a:t>や</a:t>
            </a:r>
            <a:r>
              <a:rPr lang="ja-JP" altLang="en-US" sz="3200" b="1"/>
              <a:t>グループ人数別</a:t>
            </a:r>
            <a:r>
              <a:rPr lang="ja-JP" altLang="en-US" sz="3200"/>
              <a:t>における注文時間や決済時間に</a:t>
            </a:r>
            <a:endParaRPr lang="en-US" altLang="ja-JP" sz="3200" dirty="0"/>
          </a:p>
          <a:p>
            <a:r>
              <a:rPr lang="ja-JP" altLang="en-US" sz="3200"/>
              <a:t>　ある一定の</a:t>
            </a:r>
            <a:r>
              <a:rPr lang="ja-JP" altLang="en-US" sz="3200" b="1">
                <a:solidFill>
                  <a:srgbClr val="FF0000"/>
                </a:solidFill>
              </a:rPr>
              <a:t>傾向は見られなかった</a:t>
            </a:r>
            <a:r>
              <a:rPr lang="ja-JP" alt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212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B43C2-3065-3749-8F06-C1047B13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研究の背景</a:t>
            </a:r>
          </a:p>
        </p:txBody>
      </p:sp>
      <p:pic>
        <p:nvPicPr>
          <p:cNvPr id="5" name="コンテンツ プレースホルダー 4" descr="グラフ, 円グラフ&#10;&#10;自動的に生成された説明">
            <a:extLst>
              <a:ext uri="{FF2B5EF4-FFF2-40B4-BE49-F238E27FC236}">
                <a16:creationId xmlns:a16="http://schemas.microsoft.com/office/drawing/2014/main" id="{08D1EF89-C788-8944-A323-E8AB508C6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438" y="1690688"/>
            <a:ext cx="8677852" cy="5037043"/>
          </a:xfr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49FF7F9-A4B8-4747-AC29-83EF5D7E24AB}"/>
              </a:ext>
            </a:extLst>
          </p:cNvPr>
          <p:cNvSpPr/>
          <p:nvPr/>
        </p:nvSpPr>
        <p:spPr>
          <a:xfrm>
            <a:off x="296214" y="1690688"/>
            <a:ext cx="4597758" cy="1378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コロナ禍によりテイクアウトの</a:t>
            </a:r>
            <a:endParaRPr lang="en-US" altLang="ja-JP" sz="2400" b="1" dirty="0"/>
          </a:p>
          <a:p>
            <a:pPr algn="ctr"/>
            <a:r>
              <a:rPr lang="ja-JP" altLang="en-US" sz="2400" b="1"/>
              <a:t>需要が高まっている！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300AD6F0-363D-2B44-86F2-C364BF3135E0}"/>
                  </a:ext>
                </a:extLst>
              </p14:cNvPr>
              <p14:cNvContentPartPr/>
              <p14:nvPr/>
            </p14:nvContentPartPr>
            <p14:xfrm>
              <a:off x="9208709" y="3907592"/>
              <a:ext cx="360" cy="360"/>
            </p14:xfrm>
          </p:contentPart>
        </mc:Choice>
        <mc:Fallback xmlns=""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300AD6F0-363D-2B44-86F2-C364BF3135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9709" y="38989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円/楕円 17">
            <a:extLst>
              <a:ext uri="{FF2B5EF4-FFF2-40B4-BE49-F238E27FC236}">
                <a16:creationId xmlns:a16="http://schemas.microsoft.com/office/drawing/2014/main" id="{62BAC690-5C3D-084E-9508-049CE9D5BE6F}"/>
              </a:ext>
            </a:extLst>
          </p:cNvPr>
          <p:cNvSpPr/>
          <p:nvPr/>
        </p:nvSpPr>
        <p:spPr>
          <a:xfrm>
            <a:off x="8517427" y="3068728"/>
            <a:ext cx="2262190" cy="12585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40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44CF9-B190-9341-A219-F6618B40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まとめ</a:t>
            </a:r>
          </a:p>
        </p:txBody>
      </p:sp>
      <p:pic>
        <p:nvPicPr>
          <p:cNvPr id="15" name="図 14" descr="グラフ, 円グラフ&#10;&#10;自動的に生成された説明">
            <a:extLst>
              <a:ext uri="{FF2B5EF4-FFF2-40B4-BE49-F238E27FC236}">
                <a16:creationId xmlns:a16="http://schemas.microsoft.com/office/drawing/2014/main" id="{703530A7-2AE8-0F4F-AB04-1DE83E23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379538"/>
            <a:ext cx="4746625" cy="2490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図 1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8B849CB-372B-3444-85C5-0FCCAD6E4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6" y="1379537"/>
            <a:ext cx="4873623" cy="2490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図 1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37B522BD-8A9A-4844-AB1B-E47B2FAD2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4140745"/>
            <a:ext cx="4746625" cy="2559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図 20" descr="テキスト&#10;&#10;自動的に生成された説明">
            <a:extLst>
              <a:ext uri="{FF2B5EF4-FFF2-40B4-BE49-F238E27FC236}">
                <a16:creationId xmlns:a16="http://schemas.microsoft.com/office/drawing/2014/main" id="{E59E0922-4753-B84A-AEAB-223AEDC60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177" y="4140745"/>
            <a:ext cx="4897228" cy="2551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05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7BC16-A370-2B4D-B419-CE7948D6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7B2888-A553-3941-9D7B-9EE4AA1B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行列の計測を行う際にご協力頂いた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b="1"/>
              <a:t>近大をすすらんか</a:t>
            </a:r>
            <a:r>
              <a:rPr lang="ja-JP" altLang="en-US"/>
              <a:t>に深く感謝致します。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17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11B36-1458-6B47-8AD1-31A45B1B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/>
              <a:t>ご静聴ありがとうございました。</a:t>
            </a:r>
          </a:p>
        </p:txBody>
      </p:sp>
      <p:pic>
        <p:nvPicPr>
          <p:cNvPr id="1028" name="Picture 4" descr="お辞儀をする若い男女 ビジネスイメージ - お辞儀のベクターアート素材や画像を多数ご用意 - お辞儀, イラストレーション, 人物 - iStock">
            <a:extLst>
              <a:ext uri="{FF2B5EF4-FFF2-40B4-BE49-F238E27FC236}">
                <a16:creationId xmlns:a16="http://schemas.microsoft.com/office/drawing/2014/main" id="{79476E44-A26C-A04B-9CE6-2818E877EC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309" y="2571363"/>
            <a:ext cx="3223382" cy="322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0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58D2B-C25C-0F4C-9D34-37176698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研究の背景</a:t>
            </a:r>
          </a:p>
        </p:txBody>
      </p:sp>
      <p:pic>
        <p:nvPicPr>
          <p:cNvPr id="5" name="コンテンツ プレースホルダー 4" descr="グラフ, 円グラフ&#10;&#10;自動的に生成された説明">
            <a:extLst>
              <a:ext uri="{FF2B5EF4-FFF2-40B4-BE49-F238E27FC236}">
                <a16:creationId xmlns:a16="http://schemas.microsoft.com/office/drawing/2014/main" id="{6A3CDE17-471F-914C-9A67-3C60E9204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912" y="1545333"/>
            <a:ext cx="9743088" cy="5312667"/>
          </a:xfr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A3181DCB-CF49-2F40-967A-8169B3A9B023}"/>
              </a:ext>
            </a:extLst>
          </p:cNvPr>
          <p:cNvSpPr/>
          <p:nvPr/>
        </p:nvSpPr>
        <p:spPr>
          <a:xfrm>
            <a:off x="296214" y="1690688"/>
            <a:ext cx="4597758" cy="1378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半数以上がコロナ禍の影響で</a:t>
            </a:r>
            <a:endParaRPr lang="en-US" altLang="ja-JP" sz="2400" b="1" dirty="0"/>
          </a:p>
          <a:p>
            <a:pPr algn="ctr"/>
            <a:r>
              <a:rPr lang="ja-JP" altLang="en-US" sz="2400" b="1"/>
              <a:t>テイクアウトを始めた！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8C44A52-27A6-C948-A61B-9EBD260B16E0}"/>
              </a:ext>
            </a:extLst>
          </p:cNvPr>
          <p:cNvSpPr/>
          <p:nvPr/>
        </p:nvSpPr>
        <p:spPr>
          <a:xfrm>
            <a:off x="8259848" y="2896304"/>
            <a:ext cx="2416738" cy="1378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2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82CD0-2938-BA4B-AE24-1F6517E8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問題点</a:t>
            </a:r>
          </a:p>
        </p:txBody>
      </p:sp>
      <p:pic>
        <p:nvPicPr>
          <p:cNvPr id="1026" name="Picture 2" descr="ショップアイコンイラスト／無料イラストなら「イラストAC」">
            <a:extLst>
              <a:ext uri="{FF2B5EF4-FFF2-40B4-BE49-F238E27FC236}">
                <a16:creationId xmlns:a16="http://schemas.microsoft.com/office/drawing/2014/main" id="{55237D4D-F786-ED42-B028-3F0881DC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9" y="1407546"/>
            <a:ext cx="3773779" cy="283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モバイルオーダーイラスト／無料イラストなら「イラストAC」">
            <a:extLst>
              <a:ext uri="{FF2B5EF4-FFF2-40B4-BE49-F238E27FC236}">
                <a16:creationId xmlns:a16="http://schemas.microsoft.com/office/drawing/2014/main" id="{A40BAC11-656F-5F4F-857C-ABB2D8C9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556" y="1449107"/>
            <a:ext cx="3421487" cy="25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加算記号 4">
            <a:extLst>
              <a:ext uri="{FF2B5EF4-FFF2-40B4-BE49-F238E27FC236}">
                <a16:creationId xmlns:a16="http://schemas.microsoft.com/office/drawing/2014/main" id="{27DE8FF2-6A41-D345-8E7B-9BAA72695DCA}"/>
              </a:ext>
            </a:extLst>
          </p:cNvPr>
          <p:cNvSpPr/>
          <p:nvPr/>
        </p:nvSpPr>
        <p:spPr>
          <a:xfrm>
            <a:off x="3750335" y="2593660"/>
            <a:ext cx="609599" cy="56667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A6D210FA-AAA6-014B-9A8B-2ED9CA1AE09D}"/>
              </a:ext>
            </a:extLst>
          </p:cNvPr>
          <p:cNvSpPr/>
          <p:nvPr/>
        </p:nvSpPr>
        <p:spPr>
          <a:xfrm>
            <a:off x="6492002" y="1496568"/>
            <a:ext cx="4910023" cy="1790162"/>
          </a:xfrm>
          <a:prstGeom prst="wedgeRoundRectCallout">
            <a:avLst>
              <a:gd name="adj1" fmla="val -48551"/>
              <a:gd name="adj2" fmla="val 7378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528374-3ADA-924C-837A-6F489AA5E741}"/>
              </a:ext>
            </a:extLst>
          </p:cNvPr>
          <p:cNvSpPr txBox="1"/>
          <p:nvPr/>
        </p:nvSpPr>
        <p:spPr>
          <a:xfrm>
            <a:off x="6517225" y="1791484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/>
              <a:t>店舗販売</a:t>
            </a:r>
            <a:r>
              <a:rPr kumimoji="1" lang="ja-JP" altLang="en-US" sz="2400"/>
              <a:t>と併用して</a:t>
            </a:r>
            <a:endParaRPr kumimoji="1" lang="en-US" altLang="ja-JP" sz="2400" dirty="0"/>
          </a:p>
          <a:p>
            <a:pPr algn="ctr"/>
            <a:r>
              <a:rPr lang="ja-JP" altLang="en-US" sz="2400" b="1"/>
              <a:t>モバイルオーダー</a:t>
            </a:r>
            <a:r>
              <a:rPr lang="ja-JP" altLang="en-US" sz="2400"/>
              <a:t>での</a:t>
            </a:r>
            <a:endParaRPr lang="en-US" altLang="ja-JP" sz="2400" dirty="0"/>
          </a:p>
          <a:p>
            <a:pPr algn="ctr"/>
            <a:r>
              <a:rPr kumimoji="1" lang="ja-JP" altLang="en-US" sz="2400"/>
              <a:t>テイクアウト注文を導入した店舗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051C5713-B65C-ED4D-BE8F-5DC551E4D8DA}"/>
              </a:ext>
            </a:extLst>
          </p:cNvPr>
          <p:cNvSpPr/>
          <p:nvPr/>
        </p:nvSpPr>
        <p:spPr>
          <a:xfrm>
            <a:off x="703423" y="4395228"/>
            <a:ext cx="2005528" cy="9272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8EA43F-395A-B34B-996D-178558A7D10F}"/>
              </a:ext>
            </a:extLst>
          </p:cNvPr>
          <p:cNvSpPr txBox="1"/>
          <p:nvPr/>
        </p:nvSpPr>
        <p:spPr>
          <a:xfrm>
            <a:off x="1045725" y="4597257"/>
            <a:ext cx="13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無制限</a:t>
            </a: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C14DDC1-3940-3945-B6B4-20896FA66B11}"/>
              </a:ext>
            </a:extLst>
          </p:cNvPr>
          <p:cNvSpPr/>
          <p:nvPr/>
        </p:nvSpPr>
        <p:spPr>
          <a:xfrm>
            <a:off x="703423" y="5461141"/>
            <a:ext cx="2005528" cy="9272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899050-F96E-BA4D-B031-6F25FA180FC3}"/>
              </a:ext>
            </a:extLst>
          </p:cNvPr>
          <p:cNvSpPr txBox="1"/>
          <p:nvPr/>
        </p:nvSpPr>
        <p:spPr>
          <a:xfrm>
            <a:off x="1045725" y="5718514"/>
            <a:ext cx="13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制限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D4106BEB-0A59-6F40-9029-25B59ABC62BC}"/>
              </a:ext>
            </a:extLst>
          </p:cNvPr>
          <p:cNvSpPr/>
          <p:nvPr/>
        </p:nvSpPr>
        <p:spPr>
          <a:xfrm>
            <a:off x="2954939" y="4719192"/>
            <a:ext cx="1236372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0A959AFA-7173-0D47-A29E-575B3B39A080}"/>
              </a:ext>
            </a:extLst>
          </p:cNvPr>
          <p:cNvSpPr/>
          <p:nvPr/>
        </p:nvSpPr>
        <p:spPr>
          <a:xfrm>
            <a:off x="2954939" y="5789551"/>
            <a:ext cx="1236372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30E18E-E003-CB4A-8DE6-68278A0D4844}"/>
              </a:ext>
            </a:extLst>
          </p:cNvPr>
          <p:cNvSpPr/>
          <p:nvPr/>
        </p:nvSpPr>
        <p:spPr>
          <a:xfrm>
            <a:off x="4437299" y="4394072"/>
            <a:ext cx="6708976" cy="92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811A531-8C5A-6D4F-A986-F2A291A53217}"/>
              </a:ext>
            </a:extLst>
          </p:cNvPr>
          <p:cNvSpPr txBox="1"/>
          <p:nvPr/>
        </p:nvSpPr>
        <p:spPr>
          <a:xfrm>
            <a:off x="4437299" y="4616923"/>
            <a:ext cx="634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注文が殺到し、</a:t>
            </a:r>
            <a:r>
              <a:rPr kumimoji="1" lang="ja-JP" altLang="en-US" sz="2400" b="1"/>
              <a:t>店舗販売に支障</a:t>
            </a:r>
            <a:r>
              <a:rPr lang="ja-JP" altLang="en-US" sz="2400"/>
              <a:t>をきたす事態</a:t>
            </a:r>
            <a:endParaRPr kumimoji="1" lang="en-US" altLang="ja-JP" sz="2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CFE4A7-62C3-4840-A533-E8C7A55EA813}"/>
              </a:ext>
            </a:extLst>
          </p:cNvPr>
          <p:cNvSpPr/>
          <p:nvPr/>
        </p:nvSpPr>
        <p:spPr>
          <a:xfrm>
            <a:off x="4437299" y="5516484"/>
            <a:ext cx="6708976" cy="92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4460F74-5669-2243-888C-BDEE7FA32742}"/>
              </a:ext>
            </a:extLst>
          </p:cNvPr>
          <p:cNvSpPr txBox="1"/>
          <p:nvPr/>
        </p:nvSpPr>
        <p:spPr>
          <a:xfrm>
            <a:off x="4437299" y="5749290"/>
            <a:ext cx="670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受け入れなかった注文分の</a:t>
            </a:r>
            <a:r>
              <a:rPr kumimoji="1" lang="ja-JP" altLang="en-US" sz="2400" b="1"/>
              <a:t>利益を損失</a:t>
            </a:r>
            <a:r>
              <a:rPr kumimoji="1" lang="ja-JP" altLang="en-US" sz="2400"/>
              <a:t>する</a:t>
            </a:r>
            <a:r>
              <a:rPr lang="ja-JP" altLang="en-US" sz="2400"/>
              <a:t>事態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382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EC8AE-32EB-E749-80CE-6B23A4A2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研究の目的</a:t>
            </a:r>
          </a:p>
        </p:txBody>
      </p:sp>
      <p:pic>
        <p:nvPicPr>
          <p:cNvPr id="2050" name="Picture 2" descr="長蛇の列イラスト／無料イラストなら「イラストAC」">
            <a:extLst>
              <a:ext uri="{FF2B5EF4-FFF2-40B4-BE49-F238E27FC236}">
                <a16:creationId xmlns:a16="http://schemas.microsoft.com/office/drawing/2014/main" id="{B5EF70C4-181F-3141-8F13-4BF013ABC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287" y="1712647"/>
            <a:ext cx="4932876" cy="370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7AACD4C-779A-EA47-A6F5-196A7CC8E5BA}"/>
              </a:ext>
            </a:extLst>
          </p:cNvPr>
          <p:cNvSpPr/>
          <p:nvPr/>
        </p:nvSpPr>
        <p:spPr>
          <a:xfrm>
            <a:off x="532326" y="1897062"/>
            <a:ext cx="5563674" cy="132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適切な受け入れ人数を設定するために</a:t>
            </a:r>
            <a:endParaRPr lang="en-US" altLang="ja-JP" sz="2400" b="1" dirty="0"/>
          </a:p>
          <a:p>
            <a:pPr algn="ctr"/>
            <a:r>
              <a:rPr lang="ja-JP" altLang="en-US" sz="2400" b="1"/>
              <a:t>店舗に並ぶ</a:t>
            </a:r>
            <a:r>
              <a:rPr lang="ja-JP" altLang="en-US" sz="2400" b="1">
                <a:solidFill>
                  <a:schemeClr val="tx1"/>
                </a:solidFill>
              </a:rPr>
              <a:t>行列の特徴を把握</a:t>
            </a:r>
            <a:r>
              <a:rPr lang="ja-JP" altLang="en-US" sz="2400" b="1"/>
              <a:t>する</a:t>
            </a: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3BDFBB4-E7FA-9B4E-9D2D-2B80A362F2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842752"/>
              </p:ext>
            </p:extLst>
          </p:nvPr>
        </p:nvGraphicFramePr>
        <p:xfrm>
          <a:off x="532326" y="3085282"/>
          <a:ext cx="5563674" cy="2739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4DEA7A-CC84-F343-9A85-F8D7A00BA6BF}"/>
              </a:ext>
            </a:extLst>
          </p:cNvPr>
          <p:cNvSpPr txBox="1"/>
          <p:nvPr/>
        </p:nvSpPr>
        <p:spPr>
          <a:xfrm>
            <a:off x="838200" y="54150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店舗で行列計測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B7EF86-1B05-DA42-BD3D-E60D9465AF87}"/>
              </a:ext>
            </a:extLst>
          </p:cNvPr>
          <p:cNvSpPr txBox="1"/>
          <p:nvPr/>
        </p:nvSpPr>
        <p:spPr>
          <a:xfrm>
            <a:off x="3170785" y="5271264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/>
              <a:t>プロセスマイニング</a:t>
            </a:r>
            <a:endParaRPr kumimoji="1" lang="en-US" altLang="ja-JP" sz="2000" dirty="0"/>
          </a:p>
          <a:p>
            <a:pPr algn="ctr"/>
            <a:r>
              <a:rPr lang="ja-JP" altLang="en-US" sz="2000"/>
              <a:t>を用いて分析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36106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4D949-4774-AB41-9215-369B0969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関連技術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90EA3-5697-2248-BA7D-E53CC713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/>
              <a:t>ープロセスマイニング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2400"/>
              <a:t>各種システムのイベントログに基づくプロセスを分析することで</a:t>
            </a:r>
          </a:p>
          <a:p>
            <a:pPr marL="0" indent="0">
              <a:buNone/>
            </a:pPr>
            <a:r>
              <a:rPr lang="ja-JP" altLang="en-US" sz="2400"/>
              <a:t>そのプロセスを自動的に可視化し、問題箇所を特定する分析手法</a:t>
            </a:r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2E5AAC0E-5B85-8049-B2C5-F30E21EB1386}"/>
              </a:ext>
            </a:extLst>
          </p:cNvPr>
          <p:cNvSpPr/>
          <p:nvPr/>
        </p:nvSpPr>
        <p:spPr>
          <a:xfrm>
            <a:off x="4950317" y="3747750"/>
            <a:ext cx="2471670" cy="166137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chemeClr val="tx1"/>
                </a:solidFill>
              </a:rPr>
              <a:t>イベントログ</a:t>
            </a:r>
          </a:p>
        </p:txBody>
      </p:sp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0DF5350A-87EC-3D4A-920F-F2409D0D33EC}"/>
              </a:ext>
            </a:extLst>
          </p:cNvPr>
          <p:cNvSpPr/>
          <p:nvPr/>
        </p:nvSpPr>
        <p:spPr>
          <a:xfrm>
            <a:off x="8882129" y="3747750"/>
            <a:ext cx="2471671" cy="166137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chemeClr val="tx1"/>
                </a:solidFill>
              </a:rPr>
              <a:t>プロセスモデル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518BC18-4F4B-F94A-B7BF-BB982B7F0F74}"/>
              </a:ext>
            </a:extLst>
          </p:cNvPr>
          <p:cNvSpPr/>
          <p:nvPr/>
        </p:nvSpPr>
        <p:spPr>
          <a:xfrm>
            <a:off x="838200" y="3747750"/>
            <a:ext cx="2471670" cy="16613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ysClr val="windowText" lastClr="000000"/>
                </a:solidFill>
              </a:rPr>
              <a:t>現実世界</a:t>
            </a:r>
            <a:endParaRPr kumimoji="1" lang="en-US" altLang="ja-JP" sz="24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200">
                <a:solidFill>
                  <a:sysClr val="windowText" lastClr="000000"/>
                </a:solidFill>
              </a:rPr>
              <a:t>業務プロセス</a:t>
            </a:r>
            <a:endParaRPr kumimoji="1" lang="en-US" altLang="ja-JP" sz="2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200">
                <a:solidFill>
                  <a:sysClr val="windowText" lastClr="000000"/>
                </a:solidFill>
              </a:rPr>
              <a:t>スタッフ</a:t>
            </a:r>
            <a:r>
              <a:rPr lang="ja-JP" altLang="en-US" sz="2200">
                <a:solidFill>
                  <a:sysClr val="windowText" lastClr="000000"/>
                </a:solidFill>
              </a:rPr>
              <a:t>、機械</a:t>
            </a:r>
            <a:endParaRPr kumimoji="1" lang="en-US" altLang="ja-JP" sz="2200" dirty="0">
              <a:solidFill>
                <a:sysClr val="windowText" lastClr="000000"/>
              </a:solidFill>
            </a:endParaRP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A8AD2543-F8FC-FC4D-801F-5C6F4CD03A78}"/>
              </a:ext>
            </a:extLst>
          </p:cNvPr>
          <p:cNvSpPr/>
          <p:nvPr/>
        </p:nvSpPr>
        <p:spPr>
          <a:xfrm>
            <a:off x="3511907" y="4443208"/>
            <a:ext cx="1236372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388A1A12-492A-F047-B803-083FCC9F8FD8}"/>
              </a:ext>
            </a:extLst>
          </p:cNvPr>
          <p:cNvSpPr/>
          <p:nvPr/>
        </p:nvSpPr>
        <p:spPr>
          <a:xfrm>
            <a:off x="7533872" y="4443208"/>
            <a:ext cx="1236372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33D65C-61F6-4848-A8B0-4176CF2E2E5F}"/>
              </a:ext>
            </a:extLst>
          </p:cNvPr>
          <p:cNvSpPr txBox="1"/>
          <p:nvPr/>
        </p:nvSpPr>
        <p:spPr>
          <a:xfrm>
            <a:off x="3678687" y="5653743"/>
            <a:ext cx="902811" cy="523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記録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FE1798-67D0-0B43-91EC-80EA8CF6142E}"/>
              </a:ext>
            </a:extLst>
          </p:cNvPr>
          <p:cNvSpPr txBox="1"/>
          <p:nvPr/>
        </p:nvSpPr>
        <p:spPr>
          <a:xfrm>
            <a:off x="6443898" y="5653743"/>
            <a:ext cx="3416320" cy="52322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プロセスマイニング</a:t>
            </a:r>
          </a:p>
        </p:txBody>
      </p:sp>
    </p:spTree>
    <p:extLst>
      <p:ext uri="{BB962C8B-B14F-4D97-AF65-F5344CB8AC3E}">
        <p14:creationId xmlns:p14="http://schemas.microsoft.com/office/powerpoint/2010/main" val="101373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60B95-E58C-5C43-A5FE-AB689311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関連技術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260FF-C435-E24D-B23E-00C6B370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/>
              <a:t>ー</a:t>
            </a:r>
            <a:r>
              <a:rPr kumimoji="1" lang="en-US" altLang="ja-JP" sz="3200" dirty="0"/>
              <a:t>Aprom</a:t>
            </a:r>
            <a:r>
              <a:rPr lang="en-US" altLang="ja-JP" sz="3200" dirty="0"/>
              <a:t>ore </a:t>
            </a:r>
            <a:r>
              <a:rPr lang="ja-JP" altLang="en-US" sz="3200"/>
              <a:t>（プロセスマイニングのツール）</a:t>
            </a:r>
            <a:endParaRPr lang="en-US" altLang="ja-JP" sz="3200" dirty="0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16F847D4-BF81-7143-82C3-4AAFA573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2592"/>
            <a:ext cx="6710667" cy="4110283"/>
          </a:xfrm>
          <a:prstGeom prst="rect">
            <a:avLst/>
          </a:prstGeom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id="{EDF874BA-B98F-444D-B681-E2E06EF00FFE}"/>
              </a:ext>
            </a:extLst>
          </p:cNvPr>
          <p:cNvSpPr/>
          <p:nvPr/>
        </p:nvSpPr>
        <p:spPr>
          <a:xfrm rot="9327026">
            <a:off x="7099030" y="4063282"/>
            <a:ext cx="899674" cy="37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C1155D7A-6676-A343-BD6D-392541EC1CD8}"/>
              </a:ext>
            </a:extLst>
          </p:cNvPr>
          <p:cNvSpPr/>
          <p:nvPr/>
        </p:nvSpPr>
        <p:spPr>
          <a:xfrm>
            <a:off x="8150615" y="3275079"/>
            <a:ext cx="3710828" cy="12363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分析データのプロセスマップ</a:t>
            </a:r>
          </a:p>
        </p:txBody>
      </p:sp>
    </p:spTree>
    <p:extLst>
      <p:ext uri="{BB962C8B-B14F-4D97-AF65-F5344CB8AC3E}">
        <p14:creationId xmlns:p14="http://schemas.microsoft.com/office/powerpoint/2010/main" val="282428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882A4-4EAD-D647-8B7D-71C424EA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5BA962-19F3-EE46-AD5A-C97B340D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モバイルオーダーを導入した店舗形態の評価</a:t>
            </a:r>
          </a:p>
        </p:txBody>
      </p:sp>
      <p:pic>
        <p:nvPicPr>
          <p:cNvPr id="5" name="図 4" descr="テキスト, テーブル&#10;&#10;自動的に生成された説明">
            <a:extLst>
              <a:ext uri="{FF2B5EF4-FFF2-40B4-BE49-F238E27FC236}">
                <a16:creationId xmlns:a16="http://schemas.microsoft.com/office/drawing/2014/main" id="{74EF41EC-A634-FA48-B450-FC218D72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6218"/>
            <a:ext cx="5347961" cy="1325563"/>
          </a:xfrm>
          <a:prstGeom prst="rect">
            <a:avLst/>
          </a:prstGeom>
        </p:spPr>
      </p:pic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1B46C83D-BF2E-A144-B1E3-4A184179A2DB}"/>
              </a:ext>
            </a:extLst>
          </p:cNvPr>
          <p:cNvSpPr/>
          <p:nvPr/>
        </p:nvSpPr>
        <p:spPr>
          <a:xfrm>
            <a:off x="6449837" y="2598003"/>
            <a:ext cx="4076395" cy="1249667"/>
          </a:xfrm>
          <a:prstGeom prst="wedgeRoundRectCallout">
            <a:avLst>
              <a:gd name="adj1" fmla="val -48551"/>
              <a:gd name="adj2" fmla="val 7378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BA65F1-3FA0-E648-A5CD-01AD495D13AF}"/>
              </a:ext>
            </a:extLst>
          </p:cNvPr>
          <p:cNvSpPr txBox="1"/>
          <p:nvPr/>
        </p:nvSpPr>
        <p:spPr>
          <a:xfrm>
            <a:off x="6395153" y="2807337"/>
            <a:ext cx="4185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/>
              <a:t>一人のレジスタッフを</a:t>
            </a:r>
            <a:endParaRPr kumimoji="1" lang="en-US" altLang="ja-JP" sz="2400" dirty="0"/>
          </a:p>
          <a:p>
            <a:pPr algn="ctr"/>
            <a:r>
              <a:rPr lang="ja-JP" altLang="en-US" sz="2400"/>
              <a:t>モバイルオーダーとして扱う</a:t>
            </a:r>
            <a:endParaRPr kumimoji="1" lang="ja-JP" altLang="en-US" sz="2400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266EF12F-4AC1-D64E-B7B5-27844478E137}"/>
              </a:ext>
            </a:extLst>
          </p:cNvPr>
          <p:cNvSpPr/>
          <p:nvPr/>
        </p:nvSpPr>
        <p:spPr>
          <a:xfrm>
            <a:off x="2703465" y="4620046"/>
            <a:ext cx="6785070" cy="15835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モバイルオーダーを導入することで</a:t>
            </a:r>
            <a:endParaRPr lang="en-US" altLang="ja-JP" sz="2800" b="1" dirty="0"/>
          </a:p>
          <a:p>
            <a:pPr algn="ctr"/>
            <a:r>
              <a:rPr lang="ja-JP" altLang="en-US" sz="2800" b="1"/>
              <a:t>サービス時間が短くなる傾向にある</a:t>
            </a:r>
          </a:p>
        </p:txBody>
      </p:sp>
    </p:spTree>
    <p:extLst>
      <p:ext uri="{BB962C8B-B14F-4D97-AF65-F5344CB8AC3E}">
        <p14:creationId xmlns:p14="http://schemas.microsoft.com/office/powerpoint/2010/main" val="136387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4DE7D-A40E-4E48-85AE-F4FA0B7B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研究内容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82FC41-E0E0-D944-8679-AB8E9545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ー行列データの収集方法</a:t>
            </a:r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2BCA45F-E575-004B-B803-307DBBC36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977" y="2427741"/>
            <a:ext cx="7556046" cy="42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9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534</Words>
  <Application>Microsoft Macintosh PowerPoint</Application>
  <PresentationFormat>ワイド画面</PresentationFormat>
  <Paragraphs>110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プロセスマイニングを用いた店舗に並ぶ行列の分析</vt:lpstr>
      <vt:lpstr>研究の背景</vt:lpstr>
      <vt:lpstr>研究の背景</vt:lpstr>
      <vt:lpstr>問題点</vt:lpstr>
      <vt:lpstr>研究の目的</vt:lpstr>
      <vt:lpstr>関連技術</vt:lpstr>
      <vt:lpstr>関連技術</vt:lpstr>
      <vt:lpstr>関連研究</vt:lpstr>
      <vt:lpstr>研究内容</vt:lpstr>
      <vt:lpstr>研究内容</vt:lpstr>
      <vt:lpstr>研究内容</vt:lpstr>
      <vt:lpstr>結果・考察</vt:lpstr>
      <vt:lpstr>結果・考察</vt:lpstr>
      <vt:lpstr>結果・考察</vt:lpstr>
      <vt:lpstr>結果・考察</vt:lpstr>
      <vt:lpstr>結果・考察</vt:lpstr>
      <vt:lpstr>結果・考察</vt:lpstr>
      <vt:lpstr>結果・考察</vt:lpstr>
      <vt:lpstr>考察</vt:lpstr>
      <vt:lpstr>まとめ</vt:lpstr>
      <vt:lpstr>謝辞</vt:lpstr>
      <vt:lpstr>ご静聴ありがとうございました。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プロセスマイニングを用いた店舗に並ぶ行列の分析</dc:title>
  <dc:creator>李晃史</dc:creator>
  <cp:lastModifiedBy>李晃史</cp:lastModifiedBy>
  <cp:revision>40</cp:revision>
  <dcterms:created xsi:type="dcterms:W3CDTF">2023-02-02T05:07:46Z</dcterms:created>
  <dcterms:modified xsi:type="dcterms:W3CDTF">2023-02-02T23:58:56Z</dcterms:modified>
</cp:coreProperties>
</file>