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753" autoAdjust="0"/>
  </p:normalViewPr>
  <p:slideViewPr>
    <p:cSldViewPr snapToGrid="0" snapToObjects="1">
      <p:cViewPr varScale="1">
        <p:scale>
          <a:sx n="54" d="100"/>
          <a:sy n="54" d="100"/>
        </p:scale>
        <p:origin x="-2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671277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79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8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부트스트랩 레이아웃을 넣을때 기존 레이아웃에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38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템플릿 사이트 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err="1" smtClean="0"/>
              <a:t>Themeforest.net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80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썸모 노트 플러그인</a:t>
            </a:r>
            <a:endParaRPr lang="en-US" altLang="ko-KR" dirty="0" smtClean="0"/>
          </a:p>
          <a:p>
            <a:r>
              <a:rPr lang="en-US" dirty="0" smtClean="0"/>
              <a:t>게시판 플러그인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3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7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싱글 스레드가 멀티스레드 보다 하나의 처리에 집중해서 하기 때문에 더 효율적이다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4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엔진이 라이브러리라고 보면 되나요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2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 Tab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하면 기본 템플릿 작성됨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3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ko-KR" altLang="en-US" dirty="0" smtClean="0"/>
              <a:t> 어떤 기능들인지 알고는 써야 할것 같아서요 확장기능 한줄 설명 부탁드립니다 </a:t>
            </a:r>
            <a:r>
              <a:rPr lang="en-US" altLang="ko-KR" dirty="0" smtClean="0"/>
              <a:t>~</a:t>
            </a:r>
            <a:r>
              <a:rPr lang="ko-KR" altLang="en-US" dirty="0" smtClean="0"/>
              <a:t> </a:t>
            </a:r>
            <a:endParaRPr lang="en-US" dirty="0" smtClean="0"/>
          </a:p>
          <a:p>
            <a:r>
              <a:rPr lang="en-US" dirty="0" smtClean="0"/>
              <a:t>Auto close Tag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smtClean="0"/>
              <a:t> 자동으로 작성해주는 확장</a:t>
            </a:r>
            <a:endParaRPr lang="en-US" dirty="0" smtClean="0"/>
          </a:p>
          <a:p>
            <a:r>
              <a:rPr lang="en-US" dirty="0" smtClean="0"/>
              <a:t>Auto Rename Tag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IntelliSense for CSS class names</a:t>
            </a:r>
          </a:p>
          <a:p>
            <a:r>
              <a:rPr lang="en-US" dirty="0" smtClean="0"/>
              <a:t>-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code Snippets</a:t>
            </a:r>
          </a:p>
          <a:p>
            <a:r>
              <a:rPr lang="de-DE" dirty="0" smtClean="0"/>
              <a:t>-</a:t>
            </a:r>
          </a:p>
          <a:p>
            <a:r>
              <a:rPr lang="de-DE" dirty="0" smtClean="0"/>
              <a:t>Material Icon </a:t>
            </a:r>
            <a:r>
              <a:rPr lang="de-DE" dirty="0" err="1" smtClean="0"/>
              <a:t>Theme</a:t>
            </a:r>
            <a:endParaRPr lang="de-DE" dirty="0" smtClean="0"/>
          </a:p>
          <a:p>
            <a:r>
              <a:rPr lang="de-DE" dirty="0" smtClean="0"/>
              <a:t>-</a:t>
            </a:r>
          </a:p>
          <a:p>
            <a:r>
              <a:rPr lang="de-DE" dirty="0" err="1" smtClean="0"/>
              <a:t>npm</a:t>
            </a:r>
            <a:r>
              <a:rPr lang="de-DE" dirty="0" smtClean="0"/>
              <a:t> </a:t>
            </a:r>
            <a:r>
              <a:rPr lang="de-DE" dirty="0" err="1" smtClean="0"/>
              <a:t>Intellisense</a:t>
            </a:r>
            <a:endParaRPr lang="de-DE" dirty="0" smtClean="0"/>
          </a:p>
          <a:p>
            <a:r>
              <a:rPr lang="de-DE" dirty="0" smtClean="0"/>
              <a:t>-</a:t>
            </a:r>
          </a:p>
          <a:p>
            <a:r>
              <a:rPr lang="de-DE" dirty="0" smtClean="0"/>
              <a:t>Path </a:t>
            </a:r>
            <a:r>
              <a:rPr lang="de-DE" dirty="0" err="1" smtClean="0"/>
              <a:t>Intellisense</a:t>
            </a:r>
            <a:endParaRPr lang="de-DE" dirty="0" smtClean="0"/>
          </a:p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]</a:t>
            </a:r>
            <a:r>
              <a:rPr lang="ko-KR" altLang="en-US" dirty="0" smtClean="0"/>
              <a:t> 트리 구조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node, </a:t>
            </a:r>
            <a:r>
              <a:rPr lang="en-US" altLang="ko-KR" dirty="0" err="1" smtClean="0"/>
              <a:t>dom</a:t>
            </a:r>
            <a:r>
              <a:rPr lang="ko-KR" altLang="en-US" baseline="0" dirty="0" smtClean="0"/>
              <a:t>의 차이가 무었인가요</a:t>
            </a:r>
            <a:r>
              <a:rPr lang="en-US" altLang="ko-KR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9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하위 버전 브라우저에서도 사용 가능하게 하는 코드 </a:t>
            </a:r>
          </a:p>
          <a:p>
            <a:r>
              <a:rPr lang="en-US" dirty="0" smtClean="0"/>
              <a:t>Ex) video 코드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시계 방향으로 북동남서 </a:t>
            </a:r>
            <a:r>
              <a:rPr lang="en-US" altLang="ko-KR" dirty="0" smtClean="0"/>
              <a:t>padding</a:t>
            </a:r>
            <a:r>
              <a:rPr lang="en-US" altLang="ko-KR" baseline="0" dirty="0" smtClean="0"/>
              <a:t>: 10px 0 0 20px; </a:t>
            </a:r>
            <a:r>
              <a:rPr lang="ko-KR" altLang="en-US" baseline="0" dirty="0" smtClean="0"/>
              <a:t>으로 넣어 줄 수 있다</a:t>
            </a:r>
            <a:r>
              <a:rPr lang="en-US" altLang="ko-KR" baseline="0" dirty="0" smtClean="0"/>
              <a:t> , margin: 10px 0 0 20px;</a:t>
            </a:r>
            <a:r>
              <a:rPr lang="ko-KR" altLang="en-US" baseline="0" dirty="0" smtClean="0"/>
              <a:t> 도 적용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0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@media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를 활용해서 작아지면 </a:t>
            </a:r>
            <a:r>
              <a:rPr lang="en-US" altLang="ko-KR" baseline="0" dirty="0" smtClean="0"/>
              <a:t>float</a:t>
            </a:r>
            <a:r>
              <a:rPr lang="ko-KR" altLang="en-US" baseline="0" dirty="0" smtClean="0"/>
              <a:t> 속성을 없애 주는 코드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546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103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텍스트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6381327"/>
            <a:ext cx="1296146" cy="28552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직사각형 11"/>
          <p:cNvSpPr/>
          <p:nvPr/>
        </p:nvSpPr>
        <p:spPr>
          <a:xfrm>
            <a:off x="-5010" y="967012"/>
            <a:ext cx="9149010" cy="45720"/>
          </a:xfrm>
          <a:prstGeom prst="rect">
            <a:avLst/>
          </a:prstGeom>
          <a:solidFill>
            <a:srgbClr val="65E2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직사각형 7"/>
          <p:cNvSpPr/>
          <p:nvPr/>
        </p:nvSpPr>
        <p:spPr>
          <a:xfrm>
            <a:off x="-5010" y="-1"/>
            <a:ext cx="9149010" cy="98073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xfrm>
            <a:off x="179511" y="-81136"/>
            <a:ext cx="8229601" cy="11430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제목 텍스트</a:t>
            </a:r>
          </a:p>
        </p:txBody>
      </p:sp>
      <p:pic>
        <p:nvPicPr>
          <p:cNvPr id="33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4834" y="221074"/>
            <a:ext cx="597643" cy="59764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template-overviews/sb-admin-2/" TargetMode="External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summernote.org/" TargetMode="External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bootstrap-navbar/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5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fastcampus.co.kr/dev_camp_nodejs_blog_instructor_2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xample.junyoung.m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tags/tag_doctype.asp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w3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shiv.googlecode.com/svn/trunk/html5.js" TargetMode="External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fastcampus.co.kr/dev_camp_nodejs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css-layout-exercise/" TargetMode="External"/><Relationship Id="rId3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odejs.junyoung.me/media-query-exercise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bootstrap-table/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ctrTitle"/>
          </p:nvPr>
        </p:nvSpPr>
        <p:spPr>
          <a:xfrm>
            <a:off x="1979711" y="7158483"/>
            <a:ext cx="7772401" cy="1470026"/>
          </a:xfrm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Node.js 1일차</a:t>
            </a:r>
          </a:p>
        </p:txBody>
      </p:sp>
      <p:sp>
        <p:nvSpPr>
          <p:cNvPr id="133" name="TextBox 3"/>
          <p:cNvSpPr txBox="1"/>
          <p:nvPr/>
        </p:nvSpPr>
        <p:spPr>
          <a:xfrm>
            <a:off x="2912005" y="3732064"/>
            <a:ext cx="4066990" cy="10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800">
                <a:latin typeface="HY견고딕"/>
                <a:ea typeface="HY견고딕"/>
                <a:cs typeface="HY견고딕"/>
                <a:sym typeface="HY견고딕"/>
              </a:defRPr>
            </a:pPr>
            <a:r>
              <a:t>Node.js로 구현하는 쇼핑몰</a:t>
            </a:r>
          </a:p>
          <a:p>
            <a:pPr algn="ctr">
              <a:defRPr sz="2800">
                <a:latin typeface="HY견고딕"/>
                <a:ea typeface="HY견고딕"/>
                <a:cs typeface="HY견고딕"/>
                <a:sym typeface="HY견고딕"/>
              </a:defRPr>
            </a:pPr>
            <a:r>
              <a:t>프로젝트 CAMP</a:t>
            </a:r>
          </a:p>
        </p:txBody>
      </p:sp>
      <p:sp>
        <p:nvSpPr>
          <p:cNvPr id="134" name="TextBox 4"/>
          <p:cNvSpPr txBox="1"/>
          <p:nvPr/>
        </p:nvSpPr>
        <p:spPr>
          <a:xfrm>
            <a:off x="3514445" y="5189382"/>
            <a:ext cx="211510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808080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박준영</a:t>
            </a:r>
          </a:p>
          <a:p>
            <a:pPr algn="ctr">
              <a:defRPr>
                <a:solidFill>
                  <a:srgbClr val="808080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tech@agcweb.co.kr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8860" y="1214421"/>
            <a:ext cx="4572033" cy="2286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6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7~8</a:t>
            </a:r>
          </a:p>
          <a:p>
            <a:pPr>
              <a:spcBef>
                <a:spcPts val="500"/>
              </a:spcBef>
              <a:defRPr sz="2300"/>
            </a:pPr>
            <a:r>
              <a:t>로그인 회원가입 + 소셜로그인 + socket.io(채팅)</a:t>
            </a:r>
          </a:p>
        </p:txBody>
      </p:sp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487" y="2786058"/>
            <a:ext cx="5038726" cy="261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부트스트랩기반 플러그인</a:t>
            </a:r>
          </a:p>
        </p:txBody>
      </p:sp>
      <p:sp>
        <p:nvSpPr>
          <p:cNvPr id="46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rPr dirty="0"/>
              <a:t>관리자 페이지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https://startbootstrap.com/template-overviews/sb-admin-2/</a:t>
            </a:r>
          </a:p>
        </p:txBody>
      </p:sp>
      <p:pic>
        <p:nvPicPr>
          <p:cNvPr id="46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9671" y="2780927"/>
            <a:ext cx="6156178" cy="3782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부트스트랩기반 플러그인</a:t>
            </a:r>
          </a:p>
        </p:txBody>
      </p:sp>
      <p:sp>
        <p:nvSpPr>
          <p:cNvPr id="47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summernote ( wysiwyg 에디터)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http://summernote.org/</a:t>
            </a:r>
          </a:p>
        </p:txBody>
      </p:sp>
      <p:pic>
        <p:nvPicPr>
          <p:cNvPr id="471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7624" y="3140967"/>
            <a:ext cx="7380313" cy="2605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연습</a:t>
            </a:r>
          </a:p>
        </p:txBody>
      </p:sp>
      <p:sp>
        <p:nvSpPr>
          <p:cNvPr id="47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1. 메뉴 사용</a:t>
            </a:r>
          </a:p>
          <a:p>
            <a:pPr>
              <a:defRPr sz="2400"/>
            </a:pPr>
            <a:endParaRPr/>
          </a:p>
          <a:p>
            <a:pPr>
              <a:buSzTx/>
              <a:buNone/>
              <a:defRPr sz="2400"/>
            </a:pPr>
            <a:r>
              <a:t>아래와 같은 메뉴를 만들어본다</a:t>
            </a:r>
            <a:r>
              <a:rPr sz="3200"/>
              <a:t>.</a:t>
            </a:r>
          </a:p>
        </p:txBody>
      </p:sp>
      <p:pic>
        <p:nvPicPr>
          <p:cNvPr id="47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4413" y="3571876"/>
            <a:ext cx="7097144" cy="1071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연습</a:t>
            </a:r>
          </a:p>
        </p:txBody>
      </p:sp>
      <p:sp>
        <p:nvSpPr>
          <p:cNvPr id="47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순서</a:t>
            </a:r>
          </a:p>
          <a:p>
            <a:endParaRPr/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bootstrap사이트 이동( 영문 또는 한글 )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components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navbar 이동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브랜드이미지 링크 생성 ( 소스 Copy )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일반 링크 생성 ( 소스 Copy 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연습</a:t>
            </a:r>
          </a:p>
        </p:txBody>
      </p:sp>
      <p:sp>
        <p:nvSpPr>
          <p:cNvPr id="48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endParaRPr dirty="0"/>
          </a:p>
          <a:p>
            <a:r>
              <a:rPr dirty="0"/>
              <a:t>완료 링크 -&gt;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이동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다음시간에 다룰내용</a:t>
            </a:r>
          </a:p>
        </p:txBody>
      </p:sp>
      <p:sp>
        <p:nvSpPr>
          <p:cNvPr id="486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Javascript 기본</a:t>
            </a:r>
          </a:p>
          <a:p>
            <a:pPr marL="514350" indent="-514350">
              <a:buFontTx/>
              <a:buAutoNum type="arabicPeriod"/>
            </a:pPr>
            <a:r>
              <a:t>Dom 이벤트 제어</a:t>
            </a:r>
          </a:p>
          <a:p>
            <a:pPr marL="514350" indent="-514350">
              <a:buFontTx/>
              <a:buAutoNum type="arabicPeriod"/>
            </a:pPr>
            <a:r>
              <a:t>폼 유효성 체크</a:t>
            </a:r>
          </a:p>
          <a:p>
            <a:pPr marL="514350" indent="-514350">
              <a:buFontTx/>
              <a:buAutoNum type="arabicPeriod"/>
            </a:pPr>
            <a:r>
              <a:t>자바스크립트 연습( 스톱워치 등등 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6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7~8회차 까진 자신의 PC ( Local환경에서 개발 )</a:t>
            </a:r>
          </a:p>
          <a:p>
            <a:endParaRPr/>
          </a:p>
          <a:p>
            <a:r>
              <a:t>강사가 AWS에 배포 보여줌</a:t>
            </a:r>
          </a:p>
          <a:p>
            <a:endParaRPr/>
          </a:p>
          <a:p>
            <a:r>
              <a:t>14회차에 배포실습은 하지만 그전에 이해를 돕기위한 진행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7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9~12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쇼핑몰에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필요한 기능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구현( 결제, 장바구니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배송조회 )</a:t>
            </a:r>
          </a:p>
        </p:txBody>
      </p:sp>
      <p:pic>
        <p:nvPicPr>
          <p:cNvPr id="1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248" y="1643049"/>
            <a:ext cx="4198480" cy="4286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7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13~14</a:t>
            </a:r>
          </a:p>
          <a:p>
            <a:pPr>
              <a:buSzTx/>
              <a:buNone/>
              <a:defRPr sz="2400"/>
            </a:pPr>
            <a:endParaRPr/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배포 및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Docker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설명</a:t>
            </a:r>
          </a:p>
        </p:txBody>
      </p:sp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3305" y="2000239"/>
            <a:ext cx="4972051" cy="3219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8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rPr dirty="0"/>
              <a:t>기타 커리큘럼 및 수업에 대한</a:t>
            </a:r>
          </a:p>
          <a:p>
            <a:pPr>
              <a:buSzTx/>
              <a:buNone/>
            </a:pPr>
            <a:r>
              <a:rPr dirty="0"/>
              <a:t>강사의 설명</a:t>
            </a:r>
          </a:p>
          <a:p>
            <a:endParaRPr dirty="0"/>
          </a:p>
          <a:p>
            <a:pPr>
              <a:spcBef>
                <a:spcPts val="500"/>
              </a:spcBef>
              <a:defRPr sz="24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http://www.fastcampus.co.kr/dev_camp_nodejs_blog_instructor_2/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8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최종 프로젝트</a:t>
            </a:r>
          </a:p>
          <a:p>
            <a:endParaRPr/>
          </a:p>
          <a:p>
            <a:r>
              <a:t>Node.js 로 구현하는 쇼핑몰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8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최종 프로젝트 구성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t>서버 : Ubuntu ( AWS )</a:t>
            </a:r>
          </a:p>
          <a:p>
            <a:pPr>
              <a:lnSpc>
                <a:spcPct val="90000"/>
              </a:lnSpc>
            </a:pPr>
            <a:r>
              <a:t>배포 : Docker</a:t>
            </a:r>
          </a:p>
          <a:p>
            <a:pPr>
              <a:lnSpc>
                <a:spcPct val="90000"/>
              </a:lnSpc>
            </a:pPr>
            <a:r>
              <a:t>웹서버 : NGINX</a:t>
            </a:r>
          </a:p>
          <a:p>
            <a:pPr>
              <a:lnSpc>
                <a:spcPct val="90000"/>
              </a:lnSpc>
            </a:pPr>
            <a:r>
              <a:t>API 서버 : Node.js</a:t>
            </a:r>
          </a:p>
          <a:p>
            <a:pPr>
              <a:lnSpc>
                <a:spcPct val="90000"/>
              </a:lnSpc>
            </a:pPr>
            <a:r>
              <a:t>DB : MongoDB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8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rPr dirty="0"/>
              <a:t>이전 기수 프로젝트 잠시 맛보기</a:t>
            </a:r>
          </a:p>
          <a:p>
            <a:r>
              <a:rPr dirty="0"/>
              <a:t>ex) 채팅 + 간단한 블로그</a:t>
            </a:r>
          </a:p>
          <a:p>
            <a:endParaRPr dirty="0"/>
          </a:p>
          <a:p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https://example.junyoung.me/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강의목표</a:t>
            </a:r>
          </a:p>
        </p:txBody>
      </p:sp>
      <p:sp>
        <p:nvSpPr>
          <p:cNvPr id="19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수강생 분포</a:t>
            </a:r>
          </a:p>
          <a:p>
            <a:endParaRPr/>
          </a:p>
          <a:p>
            <a:pPr marL="514350" indent="-514350">
              <a:buFontTx/>
              <a:buAutoNum type="arabicPeriod"/>
            </a:pPr>
            <a:r>
              <a:t>프론트앤드개발자</a:t>
            </a:r>
          </a:p>
          <a:p>
            <a:pPr marL="514350" indent="-514350">
              <a:buFontTx/>
              <a:buAutoNum type="arabicPeriod"/>
            </a:pPr>
            <a:r>
              <a:t>백엔드 개발자</a:t>
            </a:r>
          </a:p>
          <a:p>
            <a:pPr marL="514350" indent="-514350">
              <a:buFontTx/>
              <a:buAutoNum type="arabicPeriod"/>
            </a:pPr>
            <a:r>
              <a:t>기타 다른 언어 개발자</a:t>
            </a:r>
          </a:p>
          <a:p>
            <a:pPr marL="514350" indent="-514350">
              <a:buFontTx/>
              <a:buAutoNum type="arabicPeriod"/>
            </a:pPr>
            <a:r>
              <a:t>비웹개발자 등등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강의목표</a:t>
            </a:r>
          </a:p>
        </p:txBody>
      </p:sp>
      <p:sp>
        <p:nvSpPr>
          <p:cNvPr id="19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수강 대상자 공통 필수 요구사항</a:t>
            </a:r>
          </a:p>
          <a:p>
            <a:endParaRPr/>
          </a:p>
          <a:p>
            <a:pPr>
              <a:defRPr>
                <a:solidFill>
                  <a:srgbClr val="FF0000"/>
                </a:solidFill>
              </a:defRPr>
            </a:pPr>
            <a:r>
              <a:t>HTML, CSS 에 대한 기본지식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프로그래밍에 대한 기본지식</a:t>
            </a:r>
          </a:p>
          <a:p>
            <a:pPr>
              <a:buSzTx/>
              <a:buNone/>
              <a:defRPr>
                <a:solidFill>
                  <a:srgbClr val="FF0000"/>
                </a:solidFill>
              </a:defRPr>
            </a:pPr>
            <a:r>
              <a:t>  ( 변수, 반복문 등등 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38" name="내용 개체 틀 2"/>
          <p:cNvSpPr txBox="1">
            <a:spLocks noGrp="1"/>
          </p:cNvSpPr>
          <p:nvPr>
            <p:ph type="body" idx="1"/>
          </p:nvPr>
        </p:nvSpPr>
        <p:spPr>
          <a:xfrm>
            <a:off x="1142975" y="1714487"/>
            <a:ext cx="6985001" cy="3651269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900"/>
              </a:spcBef>
              <a:defRPr sz="3959"/>
            </a:pPr>
            <a:r>
              <a:t>강의에 대해</a:t>
            </a:r>
          </a:p>
          <a:p>
            <a:pPr marL="339470" indent="-339470" defTabSz="905255">
              <a:spcBef>
                <a:spcPts val="900"/>
              </a:spcBef>
              <a:defRPr sz="3959"/>
            </a:pPr>
            <a:r>
              <a:t>Node.js란 무엇인가</a:t>
            </a:r>
          </a:p>
          <a:p>
            <a:pPr marL="339470" indent="-339470" defTabSz="905255">
              <a:spcBef>
                <a:spcPts val="900"/>
              </a:spcBef>
              <a:defRPr sz="3959"/>
            </a:pPr>
            <a:r>
              <a:t>에디터 설치</a:t>
            </a:r>
          </a:p>
          <a:p>
            <a:pPr marL="339470" indent="-339470" defTabSz="905255">
              <a:spcBef>
                <a:spcPts val="900"/>
              </a:spcBef>
              <a:defRPr sz="3959"/>
            </a:pPr>
            <a:r>
              <a:t>HTML, CSS</a:t>
            </a:r>
          </a:p>
          <a:p>
            <a:pPr marL="339470" indent="-339470" defTabSz="905255">
              <a:spcBef>
                <a:spcPts val="900"/>
              </a:spcBef>
              <a:defRPr sz="3959"/>
            </a:pPr>
            <a:r>
              <a:t>Bootstrap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강의목표</a:t>
            </a:r>
          </a:p>
        </p:txBody>
      </p:sp>
      <p:sp>
        <p:nvSpPr>
          <p:cNvPr id="19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커리큘럼 구성이유</a:t>
            </a:r>
          </a:p>
          <a:p>
            <a:endParaRPr/>
          </a:p>
          <a:p>
            <a:r>
              <a:t>프론트와 백엔드를 합쳐서 하나의 간단한 프로젝트를 완성해보고, 클라우드 서버에 배포해본다.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강의목표</a:t>
            </a:r>
          </a:p>
        </p:txBody>
      </p:sp>
      <p:sp>
        <p:nvSpPr>
          <p:cNvPr id="20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앞부분의 경우 아시는 분들도 있겠지만, 프로젝트 프론트 구성상 이해를 돕기 위해 배치</a:t>
            </a:r>
          </a:p>
          <a:p>
            <a:endParaRPr/>
          </a:p>
          <a:p>
            <a:r>
              <a:t>또는 프론트에 익숙하지 않은 백엔드 개발자를 위해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강의목표</a:t>
            </a:r>
          </a:p>
        </p:txBody>
      </p:sp>
      <p:sp>
        <p:nvSpPr>
          <p:cNvPr id="20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강의 목표</a:t>
            </a:r>
          </a:p>
          <a:p>
            <a:pPr>
              <a:buSzTx/>
              <a:buNone/>
            </a:pPr>
            <a:endParaRPr/>
          </a:p>
          <a:p>
            <a:pPr marL="514350" indent="-514350">
              <a:buFontTx/>
              <a:buAutoNum type="arabicPeriod"/>
            </a:pPr>
            <a:r>
              <a:t>Javascript 로 백엔드 개발</a:t>
            </a:r>
          </a:p>
          <a:p>
            <a:pPr marL="514350" indent="-514350">
              <a:buFontTx/>
              <a:buAutoNum type="arabicPeriod"/>
            </a:pPr>
            <a:r>
              <a:t>쇼핑몰을 개발하는데 필요한 기능 구현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0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강의 목표를 이루기 위한</a:t>
            </a:r>
          </a:p>
          <a:p>
            <a:pPr>
              <a:buSzTx/>
              <a:buNone/>
            </a:pPr>
            <a:r>
              <a:t>   수업진행 방법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1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r>
              <a:t>1. 메인 강의는 PPT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1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강의 사이트</a:t>
            </a:r>
          </a:p>
        </p:txBody>
      </p:sp>
      <p:pic>
        <p:nvPicPr>
          <p:cNvPr id="2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794" y="2571743"/>
            <a:ext cx="6021397" cy="3473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1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github 로 각 기능별로 분류</a:t>
            </a:r>
          </a:p>
        </p:txBody>
      </p: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794" y="2500305"/>
            <a:ext cx="5694789" cy="3741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2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commit log로 전날에 비해 </a:t>
            </a:r>
          </a:p>
          <a:p>
            <a:pPr>
              <a:buSzTx/>
              <a:buNone/>
            </a:pPr>
            <a:r>
              <a:t>  바뀐부분 확인</a:t>
            </a:r>
          </a:p>
          <a:p>
            <a:pPr>
              <a:buSzTx/>
              <a:buNone/>
            </a:pPr>
            <a:r>
              <a:t>  체크</a:t>
            </a:r>
          </a:p>
        </p:txBody>
      </p:sp>
      <p:pic>
        <p:nvPicPr>
          <p:cNvPr id="2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975" y="2928934"/>
            <a:ext cx="6924694" cy="294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2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slack으로 개인 질문</a:t>
            </a:r>
          </a:p>
        </p:txBody>
      </p:sp>
      <p:pic>
        <p:nvPicPr>
          <p:cNvPr id="2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03" y="2928934"/>
            <a:ext cx="6030914" cy="2457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02" y="2000239"/>
            <a:ext cx="3357587" cy="1678794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extBox 6"/>
          <p:cNvSpPr txBox="1"/>
          <p:nvPr/>
        </p:nvSpPr>
        <p:spPr>
          <a:xfrm>
            <a:off x="1643041" y="3714751"/>
            <a:ext cx="6143669" cy="57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/>
            </a:pPr>
            <a:r>
              <a:t>Node.js란 무엇인가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강의의 대해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idx="1"/>
          </p:nvPr>
        </p:nvSpPr>
        <p:spPr>
          <a:xfrm>
            <a:off x="1142975" y="1714487"/>
            <a:ext cx="6985001" cy="365126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/>
            </a:pPr>
            <a:r>
              <a:t>강사소개</a:t>
            </a:r>
          </a:p>
          <a:p>
            <a:pPr>
              <a:spcBef>
                <a:spcPts val="900"/>
              </a:spcBef>
              <a:defRPr sz="4000"/>
            </a:pPr>
            <a:r>
              <a:t>커리큘럼 설명</a:t>
            </a:r>
          </a:p>
          <a:p>
            <a:pPr>
              <a:spcBef>
                <a:spcPts val="900"/>
              </a:spcBef>
              <a:defRPr sz="4000"/>
            </a:pPr>
            <a:r>
              <a:t>강의목표</a:t>
            </a:r>
          </a:p>
          <a:p>
            <a:pPr>
              <a:spcBef>
                <a:spcPts val="900"/>
              </a:spcBef>
              <a:defRPr sz="4000"/>
            </a:pPr>
            <a:r>
              <a:t>수업진행 방법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란 무엇인가</a:t>
            </a:r>
          </a:p>
        </p:txBody>
      </p:sp>
      <p:sp>
        <p:nvSpPr>
          <p:cNvPr id="23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rPr dirty="0"/>
              <a:t>Node.js란 무엇인가</a:t>
            </a:r>
          </a:p>
          <a:p>
            <a:r>
              <a:rPr dirty="0"/>
              <a:t>이벤트기반</a:t>
            </a:r>
          </a:p>
          <a:p>
            <a:r>
              <a:rPr dirty="0"/>
              <a:t>싱글스레드</a:t>
            </a:r>
          </a:p>
          <a:p>
            <a:r>
              <a:rPr dirty="0" smtClean="0"/>
              <a:t>Non-blocking </a:t>
            </a:r>
            <a:r>
              <a:rPr dirty="0"/>
              <a:t>IO</a:t>
            </a:r>
          </a:p>
          <a:p>
            <a:r>
              <a:rPr dirty="0"/>
              <a:t>Q&amp;A</a:t>
            </a:r>
          </a:p>
          <a:p>
            <a:r>
              <a:rPr dirty="0"/>
              <a:t>내가 Node.js를 사용하는 이유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란 무엇인가</a:t>
            </a:r>
          </a:p>
        </p:txBody>
      </p:sp>
      <p:sp>
        <p:nvSpPr>
          <p:cNvPr id="23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8000"/>
              </a:lnSpc>
              <a:spcBef>
                <a:spcPts val="600"/>
              </a:spcBef>
              <a:defRPr sz="2700"/>
            </a:pPr>
            <a:r>
              <a:t>웹브라우저에서 쓰이는 자바스크립트를 서버에서 사용가능 ( 자바스크팁트 문법 서버에서 사용가능 )</a:t>
            </a:r>
          </a:p>
          <a:p>
            <a:pPr>
              <a:lnSpc>
                <a:spcPct val="128000"/>
              </a:lnSpc>
              <a:spcBef>
                <a:spcPts val="600"/>
              </a:spcBef>
              <a:defRPr sz="2700"/>
            </a:pPr>
            <a:r>
              <a:t>무엇이 가능하게 했나? ( V8의 탑재 )</a:t>
            </a:r>
          </a:p>
          <a:p>
            <a:pPr>
              <a:lnSpc>
                <a:spcPct val="128000"/>
              </a:lnSpc>
              <a:spcBef>
                <a:spcPts val="600"/>
              </a:spcBef>
              <a:defRPr sz="2700"/>
            </a:pPr>
            <a:r>
              <a:t>V8 이란? 크롬에 탑재된 자바스크립트 엔진</a:t>
            </a:r>
          </a:p>
          <a:p>
            <a:pPr>
              <a:lnSpc>
                <a:spcPct val="128000"/>
              </a:lnSpc>
              <a:spcBef>
                <a:spcPts val="600"/>
              </a:spcBef>
              <a:defRPr sz="2700"/>
            </a:pPr>
            <a:r>
              <a:t>이벤트기반, 싱글스레드, non-blocking io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이벤트 기반이란?</a:t>
            </a:r>
          </a:p>
        </p:txBody>
      </p:sp>
      <p:sp>
        <p:nvSpPr>
          <p:cNvPr id="23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defRPr sz="2700"/>
            </a:pPr>
            <a:r>
              <a:rPr dirty="0"/>
              <a:t>사용자가 이벤트( </a:t>
            </a:r>
            <a:r>
              <a:rPr dirty="0" smtClean="0"/>
              <a:t>웹</a:t>
            </a:r>
            <a:r>
              <a:rPr lang="ko-KR" altLang="en-US" dirty="0" smtClean="0"/>
              <a:t>페</a:t>
            </a:r>
            <a:r>
              <a:rPr dirty="0" smtClean="0"/>
              <a:t>이지 </a:t>
            </a:r>
            <a:r>
              <a:rPr dirty="0"/>
              <a:t>요청, 데이터 입력 )시에만 작동방식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sz="2700"/>
            </a:pPr>
            <a:r>
              <a:rPr dirty="0"/>
              <a:t>보통의 웹서버는 사용자의 이벤트의 대기하면서 메모리 또는 시스템 자원을 소비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싱글 스레드란?</a:t>
            </a:r>
          </a:p>
        </p:txBody>
      </p:sp>
      <p:sp>
        <p:nvSpPr>
          <p:cNvPr id="24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40000"/>
              </a:lnSpc>
              <a:spcBef>
                <a:spcPts val="600"/>
              </a:spcBef>
              <a:defRPr sz="2700"/>
            </a:pPr>
            <a:r>
              <a:t>모든 요청 및 응답을 </a:t>
            </a:r>
          </a:p>
          <a:p>
            <a:pPr>
              <a:lnSpc>
                <a:spcPct val="140000"/>
              </a:lnSpc>
              <a:spcBef>
                <a:spcPts val="600"/>
              </a:spcBef>
              <a:buSzTx/>
              <a:buNone/>
              <a:defRPr sz="2700"/>
            </a:pPr>
            <a:r>
              <a:t>   하나의 스레드에서 담당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2700"/>
            </a:pPr>
            <a:r>
              <a:t>스레드란? 게임을 실행하거나 메모장등 프로그램을 실행하면 프로세스 실행 -&gt; 프로세스를 실행하기 위한 자원 스레드 생성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Non-Blocking IO</a:t>
            </a:r>
          </a:p>
        </p:txBody>
      </p:sp>
      <p:sp>
        <p:nvSpPr>
          <p:cNvPr id="244" name="텍스트 개체 틀 2"/>
          <p:cNvSpPr txBox="1">
            <a:spLocks noGrp="1"/>
          </p:cNvSpPr>
          <p:nvPr>
            <p:ph type="body" sz="half" idx="1"/>
          </p:nvPr>
        </p:nvSpPr>
        <p:spPr>
          <a:xfrm>
            <a:off x="961230" y="4429132"/>
            <a:ext cx="7221540" cy="20002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Blocking IO(동기방식) : 하나의 </a:t>
            </a:r>
            <a:r>
              <a:rPr>
                <a:solidFill>
                  <a:srgbClr val="FF0000"/>
                </a:solidFill>
              </a:rPr>
              <a:t>요청과 응답</a:t>
            </a:r>
            <a:r>
              <a:t>이 마무리 되어야 다음 요청 호출</a:t>
            </a:r>
          </a:p>
          <a:p>
            <a:pPr>
              <a:defRPr sz="1800"/>
            </a:pPr>
            <a:endParaRPr/>
          </a:p>
          <a:p>
            <a:pPr>
              <a:spcBef>
                <a:spcPts val="400"/>
              </a:spcBef>
              <a:defRPr sz="1800"/>
            </a:pPr>
            <a:r>
              <a:t>Non Blocking IO(비동기방식) : 요청을 보내놓고 응답을 기다리지 않고, 다음 요청 처리. 각각의 요청을 하나씩 분리해둠</a:t>
            </a:r>
          </a:p>
        </p:txBody>
      </p:sp>
      <p:pic>
        <p:nvPicPr>
          <p:cNvPr id="24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909" y="1428736"/>
            <a:ext cx="7533324" cy="2714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  <p:sp>
        <p:nvSpPr>
          <p:cNvPr id="24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2000"/>
              </a:lnSpc>
              <a:spcBef>
                <a:spcPts val="500"/>
              </a:spcBef>
              <a:defRPr sz="2400"/>
            </a:pPr>
            <a:r>
              <a:t>그럼 그렇게 좋은데 다른언어는 비동기( 이벤트기반, non-blocking )방식으로 처리하는 방법이 없나?</a:t>
            </a:r>
          </a:p>
          <a:p>
            <a:pPr>
              <a:lnSpc>
                <a:spcPct val="112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112000"/>
              </a:lnSpc>
              <a:spcBef>
                <a:spcPts val="500"/>
              </a:spcBef>
              <a:buSzTx/>
              <a:buNone/>
              <a:defRPr sz="2400"/>
            </a:pPr>
            <a:r>
              <a:t> =&gt; 아니다. Python 의 경우 asyncio 라고 있다. 하지만 자바스크립트의 기존스타일과 비슷해서 자바스크립트 개발자들이 익숙하게 사용한다.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  <p:sp>
        <p:nvSpPr>
          <p:cNvPr id="25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/>
            </a:pPr>
            <a:r>
              <a:t>그럼 비동기 방식은 단점이 없나?</a:t>
            </a:r>
          </a:p>
          <a:p>
            <a:pPr>
              <a:buSzTx/>
              <a:buNone/>
              <a:defRPr sz="2700"/>
            </a:pPr>
            <a:endParaRPr/>
          </a:p>
          <a:p>
            <a:pPr>
              <a:spcBef>
                <a:spcPts val="600"/>
              </a:spcBef>
              <a:buFont typeface="Symbol"/>
              <a:buChar char="Þ"/>
              <a:defRPr sz="2700"/>
            </a:pPr>
            <a:r>
              <a:t>하나의 스레드가 모든 요청을 처리하므로 긴요청이 걸리는 작업이 있으면 다음 작업처리에 대기하게된다.</a:t>
            </a:r>
          </a:p>
          <a:p>
            <a:pPr>
              <a:spcBef>
                <a:spcPts val="600"/>
              </a:spcBef>
              <a:buFont typeface="Symbol"/>
              <a:buChar char="Þ"/>
              <a:defRPr sz="2700"/>
            </a:pPr>
            <a:r>
              <a:t>그래서 웹서버등의 DB호출등에 최적화 되어있다.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  <p:sp>
        <p:nvSpPr>
          <p:cNvPr id="25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defRPr sz="2813"/>
            </a:pPr>
            <a:r>
              <a:t>왜 Node.js 창시자가 </a:t>
            </a:r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buSzTx/>
              <a:buNone/>
              <a:defRPr sz="2813"/>
            </a:pPr>
            <a:r>
              <a:t>   Javascript를 선택했나</a:t>
            </a:r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defRPr sz="2813"/>
            </a:pPr>
            <a:endParaRPr/>
          </a:p>
          <a:p>
            <a:pPr marL="720661" lvl="1" indent="-277177" defTabSz="886968">
              <a:lnSpc>
                <a:spcPct val="80000"/>
              </a:lnSpc>
              <a:spcBef>
                <a:spcPts val="500"/>
              </a:spcBef>
              <a:defRPr sz="2425"/>
            </a:pPr>
            <a:r>
              <a:t>기존에 다른 언어들은 web server 프로그래밍을 여러 번 했었음.</a:t>
            </a:r>
          </a:p>
          <a:p>
            <a:pPr marL="720661" lvl="1" indent="-277177" defTabSz="886968">
              <a:lnSpc>
                <a:spcPct val="80000"/>
              </a:lnSpc>
              <a:spcBef>
                <a:spcPts val="500"/>
              </a:spcBef>
              <a:defRPr sz="2425"/>
            </a:pPr>
            <a:endParaRPr/>
          </a:p>
          <a:p>
            <a:pPr marL="720661" lvl="1" indent="-277177" defTabSz="886968">
              <a:lnSpc>
                <a:spcPct val="80000"/>
              </a:lnSpc>
              <a:spcBef>
                <a:spcPts val="500"/>
              </a:spcBef>
              <a:defRPr sz="2425"/>
            </a:pPr>
            <a:r>
              <a:t>Javascript의 경우 프로그래밍언어지만 front 언어라고만 생각</a:t>
            </a:r>
          </a:p>
          <a:p>
            <a:pPr marL="720661" lvl="1" indent="-277177" defTabSz="886968">
              <a:lnSpc>
                <a:spcPct val="80000"/>
              </a:lnSpc>
              <a:spcBef>
                <a:spcPts val="500"/>
              </a:spcBef>
              <a:defRPr sz="2425"/>
            </a:pPr>
            <a:endParaRPr/>
          </a:p>
          <a:p>
            <a:pPr marL="720661" lvl="1" indent="-277177" defTabSz="886968">
              <a:lnSpc>
                <a:spcPct val="80000"/>
              </a:lnSpc>
              <a:spcBef>
                <a:spcPts val="500"/>
              </a:spcBef>
              <a:defRPr sz="2425"/>
            </a:pPr>
            <a:r>
              <a:t>새롭게 개발할 시 백지에서 개발가능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내가 Node.js를 쓰는 이유</a:t>
            </a:r>
          </a:p>
        </p:txBody>
      </p:sp>
      <p:sp>
        <p:nvSpPr>
          <p:cNvPr id="257" name="텍스트 개체 틀 2"/>
          <p:cNvSpPr txBox="1">
            <a:spLocks noGrp="1"/>
          </p:cNvSpPr>
          <p:nvPr>
            <p:ph type="body" sz="half" idx="1"/>
          </p:nvPr>
        </p:nvSpPr>
        <p:spPr>
          <a:xfrm>
            <a:off x="928661" y="2714619"/>
            <a:ext cx="7221540" cy="23050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900"/>
            </a:pPr>
            <a:r>
              <a:t>  Q : 정말로 Node.js를 속도가 빠르고, 시스템자원을 효율적이어서 사용하나</a:t>
            </a:r>
          </a:p>
          <a:p>
            <a:pPr>
              <a:spcBef>
                <a:spcPts val="600"/>
              </a:spcBef>
              <a:buSzTx/>
              <a:buNone/>
              <a:defRPr sz="2900"/>
            </a:pPr>
            <a:r>
              <a:t>  </a:t>
            </a:r>
          </a:p>
          <a:p>
            <a:pPr>
              <a:spcBef>
                <a:spcPts val="600"/>
              </a:spcBef>
              <a:buSzTx/>
              <a:buNone/>
              <a:defRPr sz="29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3173" y="2214553"/>
            <a:ext cx="3214711" cy="321471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TextBox 5"/>
          <p:cNvSpPr txBox="1"/>
          <p:nvPr/>
        </p:nvSpPr>
        <p:spPr>
          <a:xfrm>
            <a:off x="3571868" y="1500174"/>
            <a:ext cx="450059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/>
            </a:lvl1pPr>
          </a:lstStyle>
          <a:p>
            <a:r>
              <a:t>……..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강사소개</a:t>
            </a:r>
          </a:p>
        </p:txBody>
      </p:sp>
      <p:sp>
        <p:nvSpPr>
          <p:cNvPr id="14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  <a:defRPr sz="2300"/>
            </a:pPr>
            <a:r>
              <a:t>전 (AGCWEB)기술개발 팀장 재직</a:t>
            </a:r>
            <a:endParaRPr sz="2500"/>
          </a:p>
          <a:p>
            <a:pPr>
              <a:lnSpc>
                <a:spcPct val="120000"/>
              </a:lnSpc>
              <a:spcBef>
                <a:spcPts val="500"/>
              </a:spcBef>
              <a:defRPr sz="2300"/>
            </a:pPr>
            <a:r>
              <a:t>풀스택 개발자( 퍼블리싱 + 프론트앤드 + 백앤드 + 서버관리 )</a:t>
            </a:r>
            <a:endParaRPr sz="2900"/>
          </a:p>
          <a:p>
            <a:pPr>
              <a:lnSpc>
                <a:spcPct val="120000"/>
              </a:lnSpc>
              <a:spcBef>
                <a:spcPts val="500"/>
              </a:spcBef>
              <a:defRPr sz="2300"/>
            </a:pPr>
            <a:r>
              <a:t>현재는 백엔드작업에 좀더 치중</a:t>
            </a:r>
            <a:endParaRPr sz="2500"/>
          </a:p>
          <a:p>
            <a:pPr>
              <a:lnSpc>
                <a:spcPct val="120000"/>
              </a:lnSpc>
              <a:spcBef>
                <a:spcPts val="500"/>
              </a:spcBef>
              <a:defRPr sz="2300"/>
            </a:pPr>
            <a:r>
              <a:t>ATPLACE ( 핸드메이드 쇼핑몰 ) - 퍼블리싱 제외 혼자 개발 ( http://www.atplace.co.kr/ ),</a:t>
            </a:r>
            <a:endParaRPr sz="2900"/>
          </a:p>
          <a:p>
            <a:pPr>
              <a:lnSpc>
                <a:spcPct val="120000"/>
              </a:lnSpc>
              <a:spcBef>
                <a:spcPts val="500"/>
              </a:spcBef>
              <a:defRPr sz="2300"/>
            </a:pPr>
            <a:r>
              <a:t>현재 11번가와 함께 핸드메이드 카테고리 런칭</a:t>
            </a:r>
            <a:endParaRPr sz="2500"/>
          </a:p>
          <a:p>
            <a:pPr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내가 Node.js를 쓰는 이유</a:t>
            </a:r>
          </a:p>
        </p:txBody>
      </p:sp>
      <p:sp>
        <p:nvSpPr>
          <p:cNvPr id="26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1000099" y="1714487"/>
            <a:ext cx="7221540" cy="4357720"/>
          </a:xfrm>
          <a:prstGeom prst="rect">
            <a:avLst/>
          </a:prstGeom>
        </p:spPr>
        <p:txBody>
          <a:bodyPr/>
          <a:lstStyle/>
          <a:p>
            <a:pPr defTabSz="468000">
              <a:lnSpc>
                <a:spcPct val="120000"/>
              </a:lnSpc>
              <a:defRPr sz="3300"/>
            </a:pPr>
            <a:r>
              <a:t>클라이언트에서 쓸 때 자바스크립트는 꼭쓰게됨 ( 서버언어는 틀려도 자바스크립트 안쓰는곳은 없다. )</a:t>
            </a:r>
            <a:endParaRPr sz="2400"/>
          </a:p>
          <a:p>
            <a:pPr defTabSz="468000">
              <a:lnSpc>
                <a:spcPct val="120000"/>
              </a:lnSpc>
              <a:spcBef>
                <a:spcPts val="500"/>
              </a:spcBef>
              <a:buSzTx/>
              <a:buNone/>
              <a:defRPr sz="4300"/>
            </a:pPr>
            <a:endParaRPr sz="2400"/>
          </a:p>
          <a:p>
            <a:pPr defTabSz="468000">
              <a:lnSpc>
                <a:spcPct val="120000"/>
              </a:lnSpc>
              <a:defRPr sz="3300"/>
            </a:pPr>
            <a:r>
              <a:t>그냥 서버사이드 언어도 자바스크립트로 통일하자( 가장 큰 이유 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내가 Node.js를 쓰는 이유</a:t>
            </a:r>
          </a:p>
        </p:txBody>
      </p:sp>
      <p:sp>
        <p:nvSpPr>
          <p:cNvPr id="26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+ 미래를 바라보고 개발</a:t>
            </a:r>
          </a:p>
          <a:p>
            <a:pPr>
              <a:buSzTx/>
              <a:buNone/>
            </a:pPr>
            <a:r>
              <a:t>  최근 서버사이드 플랫폼보다 프론트앤드의 변화의 속도가 더 빠르다.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프론트앤드와 궁합이 잘맞는 Node.js를 사용하자. ( JSON 데이터를 주고 받는데 편리)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3173" y="1285859"/>
            <a:ext cx="3214711" cy="321471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xtBox 3"/>
          <p:cNvSpPr txBox="1"/>
          <p:nvPr/>
        </p:nvSpPr>
        <p:spPr>
          <a:xfrm>
            <a:off x="3286116" y="4643446"/>
            <a:ext cx="178595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/>
            </a:lvl1pPr>
          </a:lstStyle>
          <a:p>
            <a:r>
              <a:t>vscode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에디터 설치</a:t>
            </a:r>
          </a:p>
        </p:txBody>
      </p:sp>
      <p:sp>
        <p:nvSpPr>
          <p:cNvPr id="27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rPr dirty="0"/>
              <a:t>에디터 설치</a:t>
            </a:r>
          </a:p>
          <a:p>
            <a:endParaRPr dirty="0"/>
          </a:p>
          <a:p>
            <a:pPr>
              <a:buSzTx/>
              <a:buNone/>
            </a:pPr>
            <a:r>
              <a:rPr dirty="0"/>
              <a:t>vscode 아래 주소에서 </a:t>
            </a:r>
          </a:p>
          <a:p>
            <a:pPr>
              <a:buSzTx/>
              <a:buNone/>
            </a:pPr>
            <a:r>
              <a:rPr dirty="0"/>
              <a:t>운영체제에 맞게 설치</a:t>
            </a:r>
          </a:p>
          <a:p>
            <a:endParaRPr dirty="0"/>
          </a:p>
          <a:p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https://code.visualstudio.com/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에디터 설치</a:t>
            </a:r>
          </a:p>
        </p:txBody>
      </p:sp>
      <p:sp>
        <p:nvSpPr>
          <p:cNvPr id="27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662" y="1571612"/>
            <a:ext cx="6506109" cy="4286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에디터 설치</a:t>
            </a:r>
          </a:p>
        </p:txBody>
      </p:sp>
      <p:sp>
        <p:nvSpPr>
          <p:cNvPr id="27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확장 프로그램 설치</a:t>
            </a:r>
          </a:p>
          <a:p>
            <a:pPr>
              <a:buSzTx/>
              <a:buNone/>
              <a:defRPr sz="2000"/>
            </a:pPr>
            <a:endParaRPr/>
          </a:p>
          <a:p>
            <a:pPr marL="457200" indent="-457200">
              <a:spcBef>
                <a:spcPts val="400"/>
              </a:spcBef>
              <a:buFontTx/>
              <a:buAutoNum type="arabicPeriod"/>
              <a:defRPr sz="2000"/>
            </a:pPr>
            <a:r>
              <a:t>왼쪽 아이콘 클릭후</a:t>
            </a:r>
          </a:p>
          <a:p>
            <a:pPr marL="457200" indent="-457200">
              <a:buFontTx/>
              <a:buAutoNum type="arabicPeriod"/>
              <a:defRPr sz="2000"/>
            </a:pPr>
            <a:endParaRPr/>
          </a:p>
          <a:p>
            <a:pPr marL="457200" indent="-457200">
              <a:spcBef>
                <a:spcPts val="400"/>
              </a:spcBef>
              <a:buFontTx/>
              <a:buAutoNum type="arabicPeriod" startAt="2"/>
              <a:defRPr sz="2000"/>
            </a:pPr>
            <a:r>
              <a:t>검색</a:t>
            </a:r>
          </a:p>
        </p:txBody>
      </p:sp>
      <p:pic>
        <p:nvPicPr>
          <p:cNvPr id="2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619" y="1500174"/>
            <a:ext cx="4933951" cy="4752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에디터 설치</a:t>
            </a:r>
          </a:p>
        </p:txBody>
      </p:sp>
      <p:sp>
        <p:nvSpPr>
          <p:cNvPr id="28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rPr dirty="0"/>
              <a:t>설치해야 될 </a:t>
            </a:r>
            <a:r>
              <a:rPr lang="ko-KR" altLang="en-US" dirty="0" smtClean="0"/>
              <a:t>확장프로그램 </a:t>
            </a:r>
            <a:r>
              <a:rPr dirty="0" smtClean="0"/>
              <a:t>목록</a:t>
            </a:r>
            <a:r>
              <a:rPr dirty="0"/>
              <a:t>( 뒷장 이어짐 )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Auto close Tag</a:t>
            </a:r>
          </a:p>
          <a:p>
            <a:r>
              <a:rPr dirty="0"/>
              <a:t>Auto Rename Tag</a:t>
            </a:r>
          </a:p>
          <a:p>
            <a:r>
              <a:rPr dirty="0"/>
              <a:t>IntelliSense for CSS class names</a:t>
            </a:r>
          </a:p>
          <a:p>
            <a:r>
              <a:rPr dirty="0"/>
              <a:t>jQuery code Snippets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에디터 설치</a:t>
            </a:r>
          </a:p>
        </p:txBody>
      </p:sp>
      <p:sp>
        <p:nvSpPr>
          <p:cNvPr id="28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r>
              <a:rPr dirty="0"/>
              <a:t>Material Icon Theme</a:t>
            </a:r>
          </a:p>
          <a:p>
            <a:r>
              <a:rPr dirty="0"/>
              <a:t>npm Intellisense</a:t>
            </a:r>
          </a:p>
          <a:p>
            <a:r>
              <a:rPr dirty="0"/>
              <a:t>Path Intellisense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868" y="2357429"/>
            <a:ext cx="2143140" cy="2143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29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HTML이란?</a:t>
            </a:r>
          </a:p>
          <a:p>
            <a:pPr>
              <a:lnSpc>
                <a:spcPct val="90000"/>
              </a:lnSpc>
            </a:pPr>
            <a:r>
              <a:t>HTML작성법</a:t>
            </a:r>
          </a:p>
          <a:p>
            <a:pPr>
              <a:lnSpc>
                <a:spcPct val="90000"/>
              </a:lnSpc>
            </a:pPr>
            <a:r>
              <a:t>태그 작성법</a:t>
            </a:r>
          </a:p>
          <a:p>
            <a:pPr>
              <a:lnSpc>
                <a:spcPct val="90000"/>
              </a:lnSpc>
            </a:pPr>
            <a:r>
              <a:t>태그의 종류</a:t>
            </a:r>
          </a:p>
          <a:p>
            <a:pPr>
              <a:lnSpc>
                <a:spcPct val="90000"/>
              </a:lnSpc>
            </a:pPr>
            <a:r>
              <a:t>문서구조</a:t>
            </a:r>
          </a:p>
          <a:p>
            <a:pPr>
              <a:lnSpc>
                <a:spcPct val="90000"/>
              </a:lnSpc>
            </a:pPr>
            <a:r>
              <a:t>웹표준, 웹접근성이란?</a:t>
            </a:r>
          </a:p>
          <a:p>
            <a:pPr>
              <a:lnSpc>
                <a:spcPct val="90000"/>
              </a:lnSpc>
            </a:pPr>
            <a:r>
              <a:t>HTML5에서 추가된 태그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강사소개</a:t>
            </a:r>
          </a:p>
        </p:txBody>
      </p:sp>
      <p:pic>
        <p:nvPicPr>
          <p:cNvPr id="147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52" y="1571612"/>
            <a:ext cx="2203225" cy="4643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3503" y="1500174"/>
            <a:ext cx="3218393" cy="4643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이란?</a:t>
            </a:r>
          </a:p>
        </p:txBody>
      </p:sp>
      <p:sp>
        <p:nvSpPr>
          <p:cNvPr id="29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defRPr sz="2500"/>
            </a:pPr>
            <a:r>
              <a:t>HTML 이란 Hyper Text Markup Language 의 약자로써 월드와이드웹 문서를 작성하는 Markup Language</a:t>
            </a:r>
          </a:p>
          <a:p>
            <a:pPr marL="342900" indent="-342900">
              <a:defRPr sz="2500"/>
            </a:pPr>
            <a:endParaRPr/>
          </a:p>
          <a:p>
            <a:pPr marL="342900" indent="-342900">
              <a:spcBef>
                <a:spcPts val="600"/>
              </a:spcBef>
              <a:defRPr sz="2500"/>
            </a:pPr>
            <a:r>
              <a:t>인터넷에서 문서를 교환하기 위한 규약</a:t>
            </a:r>
          </a:p>
          <a:p>
            <a:pPr marL="342900" indent="-342900">
              <a:defRPr sz="2500"/>
            </a:pPr>
            <a:endParaRPr/>
          </a:p>
          <a:p>
            <a:pPr marL="342900" indent="-342900">
              <a:spcBef>
                <a:spcPts val="600"/>
              </a:spcBef>
              <a:defRPr sz="2500"/>
            </a:pPr>
            <a:r>
              <a:t>요즘엔 이펙트가 화려하지만 처음엔 단순 정보전달이 목적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작성법</a:t>
            </a:r>
          </a:p>
        </p:txBody>
      </p:sp>
      <p:sp>
        <p:nvSpPr>
          <p:cNvPr id="29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 i="1"/>
            </a:pPr>
            <a:r>
              <a:t>&lt;!doctype html&gt;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&lt;html lang="ko"&gt;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&lt;head&gt;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&lt;meta charset="utf-8"&gt;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 &lt;title&gt;html 수업&lt;/title&gt;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&lt;/head&gt;  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&lt;body&gt;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안녕하세요. HTML 수업입니다.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&lt;/body&gt;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작성법</a:t>
            </a:r>
          </a:p>
        </p:txBody>
      </p:sp>
      <p:sp>
        <p:nvSpPr>
          <p:cNvPr id="30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1071537" y="1428736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 i="1"/>
            </a:pPr>
            <a:r>
              <a:t>문서타입선언 ( Doctype )</a:t>
            </a:r>
          </a:p>
          <a:p>
            <a:pPr>
              <a:spcBef>
                <a:spcPts val="400"/>
              </a:spcBef>
              <a:defRPr sz="1800" i="1"/>
            </a:pPr>
            <a:r>
              <a:t>&lt;!doctype html&gt;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HTML5 로 문서를 작성하겠다고 선언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그밖에 어떤 방법으로 선언할수 있나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아래 표 외에 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http://www.w3schools.com/tags/tag_doctype.asp</a:t>
            </a:r>
            <a:r>
              <a:t>  참조</a:t>
            </a:r>
          </a:p>
        </p:txBody>
      </p:sp>
      <p:graphicFrame>
        <p:nvGraphicFramePr>
          <p:cNvPr id="301" name="표 4"/>
          <p:cNvGraphicFramePr/>
          <p:nvPr/>
        </p:nvGraphicFramePr>
        <p:xfrm>
          <a:off x="1142975" y="3643314"/>
          <a:ext cx="7500990" cy="274319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00330"/>
                <a:gridCol w="5000660"/>
              </a:tblGrid>
              <a:tr h="85725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HTML 4.01 Strict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&lt;!DOCTYPE HTML PUBLIC "-//W3C//DTD HTML 4.01//EN" "http://www.w3.org/TR/html4/strict.dtd"&gt;</a:t>
                      </a:r>
                    </a:p>
                  </a:txBody>
                  <a:tcPr marL="45720" marR="45720" horzOverflow="overflow"/>
                </a:tc>
              </a:tr>
              <a:tr h="8572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HTML 4.01 Transitional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&lt;!DOCTYPE HTML PUBLIC "-//W3C//DTD HTML 4.01 Transitional//EN" "http://www.w3.org/TR/html4/loose.dtd"&gt;</a:t>
                      </a:r>
                    </a:p>
                  </a:txBody>
                  <a:tcPr marL="45720" marR="45720" horzOverflow="overflow"/>
                </a:tc>
              </a:tr>
              <a:tr h="8572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HTML 4.01 Frameset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&lt;!DOCTYPE HTML PUBLIC "-//W3C//DTD HTML 4.01 Frameset//EN" "http://www.w3.org/TR/html4/frameset.dtd"&gt;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작성법</a:t>
            </a:r>
          </a:p>
        </p:txBody>
      </p:sp>
      <p:sp>
        <p:nvSpPr>
          <p:cNvPr id="30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&lt;html lang="ko"&gt;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Html 문서를 한글로 작성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&lt;head&gt;태그안은 javascript 파일,css파일, Meta태그(검색시 긁어갈 정보, 인코딩 문자열 선언)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&lt;meta charset="utf-8"&gt;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문자 인코딩을 utf-8로 하겠다고 선언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Title안에는 상단 탭에 들어갈 제목을 넣음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태그 작성법</a:t>
            </a:r>
          </a:p>
        </p:txBody>
      </p:sp>
      <p:sp>
        <p:nvSpPr>
          <p:cNvPr id="30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/>
            </a:pPr>
            <a:r>
              <a:t>&lt;div&gt;태그 작성&lt;/div&gt;</a:t>
            </a:r>
          </a:p>
          <a:p>
            <a:pPr>
              <a:spcBef>
                <a:spcPts val="600"/>
              </a:spcBef>
              <a:defRPr sz="2700"/>
            </a:pPr>
            <a:r>
              <a:t>여는 태그가 있으면 닫는 태그가 있어함. 안에는 들어갈 내용 작성</a:t>
            </a:r>
          </a:p>
          <a:p>
            <a:pPr>
              <a:defRPr sz="2700"/>
            </a:pPr>
            <a:endParaRPr/>
          </a:p>
          <a:p>
            <a:pPr>
              <a:spcBef>
                <a:spcPts val="600"/>
              </a:spcBef>
              <a:defRPr sz="2700"/>
            </a:pPr>
            <a:r>
              <a:t>&lt;img src=“” /&gt;</a:t>
            </a:r>
          </a:p>
          <a:p>
            <a:pPr>
              <a:spcBef>
                <a:spcPts val="600"/>
              </a:spcBef>
              <a:defRPr sz="2700"/>
            </a:pPr>
            <a:r>
              <a:t>하지만 이렇게 하나의 태그안에서 끈나는 경우 /로 처리 해줍니다.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태그의 종류</a:t>
            </a:r>
          </a:p>
        </p:txBody>
      </p:sp>
      <p:sp>
        <p:nvSpPr>
          <p:cNvPr id="31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박스형태그 – 태그작성후 줄바꿈을함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div, p, h3, h2, h1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&lt;div&gt;div태그입니다.&lt;/div&gt;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&lt;h3&gt;h3 태그입니다.&lt;/h3&gt;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&lt;h2&gt;h2 태그입니다.&lt;/h2&gt;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&lt;p&gt;p태그 paragraph 태그입니다.&lt;/p&gt;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줄바꿈 태그 - &lt;br /&gt;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태그의 종류</a:t>
            </a:r>
          </a:p>
        </p:txBody>
      </p:sp>
      <p:sp>
        <p:nvSpPr>
          <p:cNvPr id="31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강조형 태그 ( strong, em )</a:t>
            </a:r>
          </a:p>
          <a:p>
            <a:pPr>
              <a:spcBef>
                <a:spcPts val="400"/>
              </a:spcBef>
              <a:defRPr sz="2000"/>
            </a:pPr>
            <a:r>
              <a:t>ex)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&lt;strong&gt;강조&lt;/strong&gt; &lt;br /&gt;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&lt;em&gt;글꼴 기울이기&lt;/em&gt;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Form관련태그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Select, input , checkbox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문서 구조</a:t>
            </a:r>
          </a:p>
        </p:txBody>
      </p:sp>
      <p:sp>
        <p:nvSpPr>
          <p:cNvPr id="31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HTML은 트리구조를 가진다.</a:t>
            </a:r>
          </a:p>
          <a:p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&lt;h3&gt;ul의 이웃 태그입니다.&lt;/h3&gt;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&lt;ul&gt;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&lt;li&gt;ul의 자식태그입니다.&lt;/li&gt;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&lt;li&gt;ul의 자식태그입니다.&lt;/li&gt;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&lt;li&gt;ul의 자식태그입니다.&lt;/li&gt;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&lt;/ul&gt;</a:t>
            </a:r>
          </a:p>
        </p:txBody>
      </p:sp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3503" y="3071809"/>
            <a:ext cx="3333758" cy="2000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문서 구조</a:t>
            </a:r>
          </a:p>
        </p:txBody>
      </p:sp>
      <p:sp>
        <p:nvSpPr>
          <p:cNvPr id="32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H3, ul과 이웃태그</a:t>
            </a:r>
          </a:p>
          <a:p>
            <a:r>
              <a:t>ul태그의 자식들은 li 태그</a:t>
            </a:r>
          </a:p>
          <a:p>
            <a:r>
              <a:t>li의 부모태그는 ul</a:t>
            </a:r>
          </a:p>
        </p:txBody>
      </p:sp>
      <p:pic>
        <p:nvPicPr>
          <p:cNvPr id="32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297" y="3786189"/>
            <a:ext cx="3690932" cy="221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웹표준이란?</a:t>
            </a:r>
          </a:p>
        </p:txBody>
      </p:sp>
      <p:sp>
        <p:nvSpPr>
          <p:cNvPr id="32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/>
            </a:pPr>
            <a:r>
              <a:t>특정 브라우저에서만 잘보이거나 하지 않고, 모든 브라우저에서 잘돌아가게 표준에 맞게 작성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W3C(웹표준 관련 문서 만드는곳) 권고안에 맞춰 작성한다</a:t>
            </a:r>
            <a:r>
              <a:rPr sz="3200"/>
              <a:t>.</a:t>
            </a:r>
          </a:p>
          <a:p>
            <a:pPr>
              <a:buSzTx/>
              <a:buNone/>
            </a:pPr>
            <a:r>
              <a:t>  </a:t>
            </a:r>
            <a:r>
              <a:rPr sz="25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https://www.w3.org/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강사소개</a:t>
            </a:r>
          </a:p>
        </p:txBody>
      </p:sp>
      <p:sp>
        <p:nvSpPr>
          <p:cNvPr id="15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강의 경험</a:t>
            </a:r>
          </a:p>
          <a:p>
            <a:endParaRPr/>
          </a:p>
          <a:p>
            <a:pPr marL="342900" indent="-342900">
              <a:spcBef>
                <a:spcPts val="600"/>
              </a:spcBef>
              <a:defRPr sz="2500"/>
            </a:pPr>
            <a:r>
              <a:t>패스트캠퍼스 Node.js + React 로 개발하는 웹서비스캠프 1,2기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t>패스트캠퍼스 디지털마케팅스쿨 워드프레스 강의 ( 3~6기 )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t>기업교육 Ebay Node.js와 React로 구현하는 쇼핑몰 - 진행중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웹접근성이란?</a:t>
            </a:r>
          </a:p>
        </p:txBody>
      </p:sp>
      <p:sp>
        <p:nvSpPr>
          <p:cNvPr id="32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000"/>
            </a:pPr>
            <a:r>
              <a:t>    </a:t>
            </a:r>
            <a:r>
              <a:rPr sz="2700"/>
              <a:t>접근성이란 “보다 많은 사람이 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   이용할 수 있는 보편적 접근정도”를 의미 장애인뿐만 아니라 모든 사람이 정보통신 기기나 서비스를 손쉽게 활용할 수 있게 하는 것</a:t>
            </a:r>
          </a:p>
          <a:p>
            <a:pPr>
              <a:buSzTx/>
              <a:buNone/>
              <a:defRPr sz="2700"/>
            </a:pPr>
            <a:endParaRPr/>
          </a:p>
          <a:p>
            <a:pPr>
              <a:buSzTx/>
              <a:buNone/>
              <a:defRPr sz="2700"/>
            </a:pPr>
            <a:endParaRPr/>
          </a:p>
          <a:p>
            <a:pPr algn="r">
              <a:spcBef>
                <a:spcPts val="600"/>
              </a:spcBef>
              <a:buSzTx/>
              <a:buNone/>
              <a:defRPr sz="2700"/>
            </a:pPr>
            <a:r>
              <a:t>-다음웹표준화개발팀-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웹접근성이란?</a:t>
            </a:r>
          </a:p>
        </p:txBody>
      </p:sp>
      <p:sp>
        <p:nvSpPr>
          <p:cNvPr id="33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간단히 요약하면 브라우저에 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    상관없이 같은 내용을 보여준다.</a:t>
            </a:r>
          </a:p>
          <a:p>
            <a:pPr>
              <a:lnSpc>
                <a:spcPct val="130000"/>
              </a:lnSpc>
              <a:defRPr sz="2000"/>
            </a:pPr>
            <a:endParaRPr/>
          </a:p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눈이 안보이는 사람은 스크린리더기로, 인터넷 속도가 느린 사람은 css를 끄고도 정보를 습득가능해야됨</a:t>
            </a:r>
          </a:p>
          <a:p>
            <a:pPr>
              <a:lnSpc>
                <a:spcPct val="130000"/>
              </a:lnSpc>
              <a:defRPr sz="2000"/>
            </a:pPr>
            <a:endParaRPr/>
          </a:p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위의 것들을 고려해서 접근성을 ↑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웹접근성을 고려해서 작성하는법</a:t>
            </a:r>
          </a:p>
        </p:txBody>
      </p:sp>
      <p:sp>
        <p:nvSpPr>
          <p:cNvPr id="33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이미지 또는 링크 태그에 대체 텍스트 삽입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    ( 시각장애인 배려 )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    Ex) &lt;img src=“” alt=“로고입니다.”&gt;</a:t>
            </a:r>
          </a:p>
          <a:p>
            <a:pPr>
              <a:lnSpc>
                <a:spcPct val="130000"/>
              </a:lnSpc>
              <a:defRPr sz="2000"/>
            </a:pPr>
            <a:endParaRPr/>
          </a:p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플래시, 영상 삽입시 대체텍스트 삽입</a:t>
            </a:r>
          </a:p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내가 선언한 DOCTYPE 문법에 맞게 했는지 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     html validator 체크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HTML5 추가된 태그</a:t>
            </a:r>
          </a:p>
        </p:txBody>
      </p:sp>
      <p:sp>
        <p:nvSpPr>
          <p:cNvPr id="33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HTML5 브라우저 지원현황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Tx/>
              <a:buNone/>
            </a:pPr>
            <a:r>
              <a:t>   태그별로 조금씩 차이가 있지만 </a:t>
            </a:r>
          </a:p>
          <a:p>
            <a:pPr>
              <a:lnSpc>
                <a:spcPct val="90000"/>
              </a:lnSpc>
              <a:buSzTx/>
              <a:buNone/>
            </a:pPr>
            <a:r>
              <a:t>   기준점이 되는 video 태그의 경우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Tx/>
              <a:buNone/>
            </a:pPr>
            <a:r>
              <a:t>   IE9 이상이 적절</a:t>
            </a:r>
          </a:p>
        </p:txBody>
      </p:sp>
      <p:pic>
        <p:nvPicPr>
          <p:cNvPr id="33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7290" y="4000503"/>
            <a:ext cx="6572296" cy="817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HTML5 추가된 태그</a:t>
            </a:r>
          </a:p>
        </p:txBody>
      </p:sp>
      <p:sp>
        <p:nvSpPr>
          <p:cNvPr id="34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40000"/>
              </a:lnSpc>
              <a:spcBef>
                <a:spcPts val="400"/>
              </a:spcBef>
              <a:defRPr sz="2000"/>
            </a:pPr>
            <a:r>
              <a:t>IE8이하에서 HTML5태그 쓰는법</a:t>
            </a:r>
          </a:p>
          <a:p>
            <a:pPr>
              <a:lnSpc>
                <a:spcPct val="140000"/>
              </a:lnSpc>
              <a:spcBef>
                <a:spcPts val="400"/>
              </a:spcBef>
              <a:defRPr sz="2000"/>
            </a:pPr>
            <a:r>
              <a:t>&lt;head태그사이&gt; 아래 소스 삽입( IE9이하 작동 )</a:t>
            </a:r>
          </a:p>
          <a:p>
            <a:pPr>
              <a:lnSpc>
                <a:spcPct val="140000"/>
              </a:lnSpc>
              <a:spcBef>
                <a:spcPts val="400"/>
              </a:spcBef>
              <a:buSzTx/>
              <a:buNone/>
              <a:defRPr sz="2000"/>
            </a:pPr>
            <a:r>
              <a:t>    &lt;!--[if lt IE 9]&gt;</a:t>
            </a:r>
            <a:br/>
            <a:r>
              <a:t>&lt;script src="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http://html5shiv.googlecode.com/svn/trunk/html5.js"&gt;&lt;/script</a:t>
            </a:r>
            <a:r>
              <a:t>&gt;</a:t>
            </a:r>
            <a:br/>
            <a:r>
              <a:t>&lt;![endif]--&gt;</a:t>
            </a:r>
          </a:p>
          <a:p>
            <a:pPr>
              <a:lnSpc>
                <a:spcPct val="140000"/>
              </a:lnSpc>
              <a:spcBef>
                <a:spcPts val="400"/>
              </a:spcBef>
              <a:buSzTx/>
              <a:buNone/>
              <a:defRPr sz="2000"/>
            </a:pPr>
            <a:r>
              <a:t>    </a:t>
            </a:r>
          </a:p>
        </p:txBody>
      </p:sp>
      <p:pic>
        <p:nvPicPr>
          <p:cNvPr id="341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03" y="4572008"/>
            <a:ext cx="6163538" cy="1352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HTML5 추가된 태그</a:t>
            </a:r>
          </a:p>
        </p:txBody>
      </p:sp>
      <p:sp>
        <p:nvSpPr>
          <p:cNvPr id="34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28661" y="1357297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많이 쓰는것은 아래표 그외 주소 참조</a:t>
            </a:r>
          </a:p>
          <a:p>
            <a:pPr>
              <a:spcBef>
                <a:spcPts val="400"/>
              </a:spcBef>
              <a:defRPr sz="2000"/>
            </a:pPr>
            <a:r>
              <a:t>http://www.w3schools.com/html/html5_new_elements.asp</a:t>
            </a:r>
          </a:p>
        </p:txBody>
      </p:sp>
      <p:graphicFrame>
        <p:nvGraphicFramePr>
          <p:cNvPr id="345" name="표 3"/>
          <p:cNvGraphicFramePr/>
          <p:nvPr/>
        </p:nvGraphicFramePr>
        <p:xfrm>
          <a:off x="1071537" y="2214553"/>
          <a:ext cx="7000924" cy="397655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85950"/>
                <a:gridCol w="5214974"/>
              </a:tblGrid>
              <a:tr h="43230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태그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&lt;header&gt;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페이지 상단부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&lt;hgroup&gt;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제목과 관련된 부제목을 묶어준다. 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&lt;nav&gt;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네비게이션. 위치에 영향을 받지 않는다.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&lt;section&gt;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웹컨텐츠를 그룹화 함. section안에 또 다른 section이나 article태그들을 사용할 수 있다. article과의 차이는 재배포 할 수 없다.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&lt;aside&gt;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사이드바, 위젯 등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&lt;footer&gt;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페이지 하단부 (주소, 연락처, 저작권 등)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&lt;canvas&gt;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그래픽을 표현, d3차트등에 사용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6116" y="2071678"/>
            <a:ext cx="2643206" cy="2643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</a:t>
            </a:r>
          </a:p>
        </p:txBody>
      </p:sp>
      <p:sp>
        <p:nvSpPr>
          <p:cNvPr id="35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-목차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CSS란?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선언법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클래스와 아이디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박스모델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background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float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Media Query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solidFill>
                  <a:srgbClr val="FF0000"/>
                </a:solidFill>
              </a:defRPr>
            </a:pPr>
            <a:r>
              <a:t>부트스트랩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CSS란?</a:t>
            </a:r>
          </a:p>
        </p:txBody>
      </p:sp>
      <p:sp>
        <p:nvSpPr>
          <p:cNvPr id="35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HTML 은 웹페이지 정보</a:t>
            </a:r>
          </a:p>
          <a:p>
            <a:r>
              <a:t>CSS는 웹페이지를 디자인</a:t>
            </a:r>
          </a:p>
          <a:p>
            <a:r>
              <a:t>Cascading Style Sheets의 약자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선언법</a:t>
            </a:r>
          </a:p>
        </p:txBody>
      </p:sp>
      <p:sp>
        <p:nvSpPr>
          <p:cNvPr id="35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사용법</a:t>
            </a:r>
          </a:p>
          <a:p>
            <a:r>
              <a:t>style선언</a:t>
            </a:r>
          </a:p>
          <a:p>
            <a:r>
              <a:t>head에서 선언</a:t>
            </a:r>
          </a:p>
          <a:p>
            <a:r>
              <a:t>외부 stylesheet 선언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5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커리큘럼설명</a:t>
            </a:r>
          </a:p>
          <a:p>
            <a:endParaRPr/>
          </a:p>
          <a:p>
            <a:r>
              <a:t>강의 수강신청 사이트 참조</a:t>
            </a:r>
          </a:p>
          <a:p>
            <a:pPr>
              <a:buSzTx/>
              <a:buNone/>
            </a:pPr>
            <a:r>
              <a:t>-&gt;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링크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style로 선언</a:t>
            </a:r>
          </a:p>
        </p:txBody>
      </p:sp>
      <p:sp>
        <p:nvSpPr>
          <p:cNvPr id="35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&lt;div style=“color:red”&gt;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2800"/>
            </a:pPr>
            <a:r>
              <a:t>내부선언</a:t>
            </a:r>
          </a:p>
          <a:p>
            <a:pPr>
              <a:buSzTx/>
              <a:buNone/>
            </a:pPr>
            <a:r>
              <a:t>&lt;/div&gt;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head안에 선언</a:t>
            </a:r>
          </a:p>
        </p:txBody>
      </p:sp>
      <p:sp>
        <p:nvSpPr>
          <p:cNvPr id="36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500"/>
            </a:pPr>
            <a:r>
              <a:t>&lt;head&gt;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&lt;style type="text/css"&gt;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.a_class { color:red; }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&lt;/style&gt;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&lt;/head&gt;</a:t>
            </a:r>
          </a:p>
        </p:txBody>
      </p:sp>
      <p:pic>
        <p:nvPicPr>
          <p:cNvPr id="36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0628" y="2285992"/>
            <a:ext cx="3430464" cy="1928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외부 stylesheet 선언</a:t>
            </a:r>
          </a:p>
        </p:txBody>
      </p:sp>
      <p:sp>
        <p:nvSpPr>
          <p:cNvPr id="36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&lt;link rel="stylesheet" type="text/css" href="style.css"&gt;</a:t>
            </a:r>
          </a:p>
        </p:txBody>
      </p:sp>
      <p:pic>
        <p:nvPicPr>
          <p:cNvPr id="36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356" y="3643314"/>
            <a:ext cx="4715534" cy="108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클래스와 아이디</a:t>
            </a:r>
          </a:p>
        </p:txBody>
      </p:sp>
      <p:sp>
        <p:nvSpPr>
          <p:cNvPr id="37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클래스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지정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 class="</a:t>
            </a:r>
            <a:r>
              <a:rPr b="1">
                <a:solidFill>
                  <a:srgbClr val="558ED5"/>
                </a:solidFill>
              </a:rPr>
              <a:t>myclass</a:t>
            </a:r>
            <a:r>
              <a:t>"&gt;클래스&lt;/div&gt;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사용 .(점)으로 표현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&lt;style type="text/css"&gt;</a:t>
            </a:r>
          </a:p>
          <a:p>
            <a:pPr>
              <a:spcBef>
                <a:spcPts val="400"/>
              </a:spcBef>
              <a:buSzTx/>
              <a:buNone/>
              <a:defRPr sz="2000" b="1">
                <a:solidFill>
                  <a:srgbClr val="558ED5"/>
                </a:solidFill>
              </a:defRPr>
            </a:pPr>
            <a:r>
              <a:t>.myclass</a:t>
            </a:r>
            <a:r>
              <a:rPr>
                <a:solidFill>
                  <a:srgbClr val="FF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{ color:red; }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&lt;/style&gt;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클래스와 아이디</a:t>
            </a:r>
          </a:p>
        </p:txBody>
      </p:sp>
      <p:sp>
        <p:nvSpPr>
          <p:cNvPr id="37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rPr dirty="0"/>
              <a:t>아이디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rPr dirty="0"/>
              <a:t>지정</a:t>
            </a: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rPr dirty="0"/>
              <a:t>&lt;div id=“</a:t>
            </a:r>
            <a:r>
              <a:rPr b="1" dirty="0">
                <a:solidFill>
                  <a:srgbClr val="558ED5"/>
                </a:solidFill>
              </a:rPr>
              <a:t>myid</a:t>
            </a:r>
            <a:r>
              <a:rPr dirty="0"/>
              <a:t>"&gt;클래스&lt;/div&gt;</a:t>
            </a:r>
          </a:p>
          <a:p>
            <a:pPr>
              <a:buSzTx/>
              <a:buNone/>
            </a:pPr>
            <a:endParaRPr dirty="0"/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rPr dirty="0"/>
              <a:t>사용 </a:t>
            </a:r>
            <a:r>
              <a:rPr lang="en-US" dirty="0" smtClean="0"/>
              <a:t>#</a:t>
            </a:r>
            <a:r>
              <a:rPr dirty="0" smtClean="0"/>
              <a:t>(</a:t>
            </a:r>
            <a:r>
              <a:rPr lang="ko-KR" altLang="en-US" dirty="0" smtClean="0"/>
              <a:t>샵</a:t>
            </a:r>
            <a:r>
              <a:rPr dirty="0" smtClean="0"/>
              <a:t>)</a:t>
            </a:r>
            <a:r>
              <a:rPr dirty="0"/>
              <a:t>으로 표현</a:t>
            </a: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rPr dirty="0"/>
              <a:t>&lt;style type="text/css"&gt;</a:t>
            </a:r>
          </a:p>
          <a:p>
            <a:pPr>
              <a:spcBef>
                <a:spcPts val="500"/>
              </a:spcBef>
              <a:buSzTx/>
              <a:buNone/>
              <a:defRPr sz="2200" b="1">
                <a:solidFill>
                  <a:srgbClr val="558ED5"/>
                </a:solidFill>
              </a:defRPr>
            </a:pPr>
            <a:r>
              <a:rPr lang="en-US" dirty="0" smtClean="0"/>
              <a:t>#</a:t>
            </a:r>
            <a:r>
              <a:rPr dirty="0" err="1" smtClean="0"/>
              <a:t>myid</a:t>
            </a:r>
            <a:r>
              <a:rPr b="0" dirty="0">
                <a:solidFill>
                  <a:srgbClr val="000000"/>
                </a:solidFill>
              </a:rPr>
              <a:t>{ color:red; }</a:t>
            </a: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rPr dirty="0"/>
              <a:t>&lt;/style&gt;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우선순위</a:t>
            </a:r>
          </a:p>
        </p:txBody>
      </p:sp>
      <p:sp>
        <p:nvSpPr>
          <p:cNvPr id="37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id &gt; class보다 우선함</a:t>
            </a:r>
          </a:p>
          <a:p>
            <a:endParaRPr/>
          </a:p>
          <a:p>
            <a:pPr marL="514350" indent="-514350">
              <a:buFontTx/>
              <a:buAutoNum type="arabicPeriod"/>
            </a:pPr>
            <a:r>
              <a:t>style선언</a:t>
            </a:r>
          </a:p>
          <a:p>
            <a:pPr marL="514350" indent="-514350">
              <a:buFontTx/>
              <a:buAutoNum type="arabicPeriod"/>
            </a:pPr>
            <a:r>
              <a:t>&lt;style&gt;&lt;/style&gt;헤드안 선언</a:t>
            </a:r>
          </a:p>
          <a:p>
            <a:pPr marL="514350" indent="-514350">
              <a:buFontTx/>
              <a:buAutoNum type="arabicPeriod"/>
            </a:pPr>
            <a:r>
              <a:t>외부link선언</a:t>
            </a:r>
          </a:p>
          <a:p>
            <a:pPr marL="514350" indent="-514350">
              <a:buSzTx/>
              <a:buNone/>
            </a:pPr>
            <a:r>
              <a:t>숫자가 낮을수록 우선순위가 높다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예제로 보는 우선순위</a:t>
            </a:r>
          </a:p>
        </p:txBody>
      </p:sp>
      <p:sp>
        <p:nvSpPr>
          <p:cNvPr id="37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&lt;div class="myclass" id="myid"&gt;</a:t>
            </a:r>
          </a:p>
          <a:p>
            <a:pPr>
              <a:buSzTx/>
              <a:buNone/>
            </a:pPr>
            <a:r>
              <a:t>     클래스</a:t>
            </a:r>
          </a:p>
          <a:p>
            <a:pPr>
              <a:buSzTx/>
              <a:buNone/>
            </a:pPr>
            <a:r>
              <a:t>&lt;/div&gt;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.myclass { color:red; }</a:t>
            </a:r>
          </a:p>
          <a:p>
            <a:pPr>
              <a:buSzTx/>
              <a:buNone/>
            </a:pPr>
            <a:r>
              <a:t>#myid { color:blue; 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예제로 보는 우선순위</a:t>
            </a:r>
          </a:p>
        </p:txBody>
      </p:sp>
      <p:sp>
        <p:nvSpPr>
          <p:cNvPr id="38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내부선언 &gt;&gt; style안의 선언</a:t>
            </a:r>
          </a:p>
        </p:txBody>
      </p:sp>
      <p:pic>
        <p:nvPicPr>
          <p:cNvPr id="38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975" y="2928934"/>
            <a:ext cx="6859438" cy="164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예제로 보는 우선순위</a:t>
            </a:r>
          </a:p>
        </p:txBody>
      </p:sp>
      <p:sp>
        <p:nvSpPr>
          <p:cNvPr id="38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모든걸 우선하는 !important</a:t>
            </a:r>
          </a:p>
          <a:p>
            <a:pPr>
              <a:buSzTx/>
              <a:buNone/>
            </a:pPr>
            <a:r>
              <a:t>&lt;div class="myclass"&gt;</a:t>
            </a:r>
          </a:p>
          <a:p>
            <a:pPr>
              <a:buSzTx/>
              <a:buNone/>
            </a:pPr>
            <a:r>
              <a:t>     클래스</a:t>
            </a:r>
          </a:p>
          <a:p>
            <a:pPr>
              <a:buSzTx/>
              <a:buNone/>
            </a:pPr>
            <a:r>
              <a:t>&lt;/div&gt;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.myclass { color:blue !important; 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CSS박스모델</a:t>
            </a:r>
          </a:p>
        </p:txBody>
      </p:sp>
      <p:pic>
        <p:nvPicPr>
          <p:cNvPr id="389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5917" y="2214553"/>
            <a:ext cx="5962231" cy="3214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5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1~3 회차</a:t>
            </a:r>
          </a:p>
          <a:p>
            <a:pPr>
              <a:buSzTx/>
              <a:buNone/>
              <a:defRPr sz="2500"/>
            </a:pPr>
            <a:endParaRPr/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UI 구성법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Javascript를 이해</a:t>
            </a:r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868" y="1571612"/>
            <a:ext cx="4981576" cy="430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</a:t>
            </a:r>
          </a:p>
        </p:txBody>
      </p:sp>
      <p:sp>
        <p:nvSpPr>
          <p:cNvPr id="39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border</a:t>
            </a:r>
          </a:p>
          <a:p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 style="border:10px solid #ddd;"&gt;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안녕하세요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&lt;/div&gt;</a:t>
            </a:r>
          </a:p>
        </p:txBody>
      </p:sp>
      <p:pic>
        <p:nvPicPr>
          <p:cNvPr id="39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5917" y="4500569"/>
            <a:ext cx="6113716" cy="1000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CSS박스모델</a:t>
            </a:r>
          </a:p>
        </p:txBody>
      </p:sp>
      <p:sp>
        <p:nvSpPr>
          <p:cNvPr id="39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border와 컨텐츠 사이는 padding으로 조절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 style="border:10px solid #ddd; padding:20px"&gt;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안녕하세요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&lt;/div&gt;</a:t>
            </a:r>
          </a:p>
        </p:txBody>
      </p:sp>
      <p:pic>
        <p:nvPicPr>
          <p:cNvPr id="39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60" y="4071942"/>
            <a:ext cx="3714777" cy="1387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CSS박스모델</a:t>
            </a:r>
          </a:p>
        </p:txBody>
      </p:sp>
      <p:sp>
        <p:nvSpPr>
          <p:cNvPr id="40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엘리먼트와 엘리먼트사이는 margin으로 조절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 style="border:10px solid #ddd;"&gt;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첫번째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&lt;/div&gt;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 style="border:10px solid #ddd; </a:t>
            </a:r>
            <a:r>
              <a:rPr>
                <a:solidFill>
                  <a:srgbClr val="FF0000"/>
                </a:solidFill>
              </a:rPr>
              <a:t>margin-top:20px;</a:t>
            </a:r>
            <a:r>
              <a:t>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두번째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&lt;/div&gt;</a:t>
            </a:r>
          </a:p>
        </p:txBody>
      </p:sp>
      <p:pic>
        <p:nvPicPr>
          <p:cNvPr id="40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4678" y="4929197"/>
            <a:ext cx="3029374" cy="1200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margin, padding나열순서</a:t>
            </a:r>
          </a:p>
        </p:txBody>
      </p:sp>
      <p:sp>
        <p:nvSpPr>
          <p:cNvPr id="40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시계방향순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padding : 10px 0 0 20px;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     ||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padding-top:10px;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padding-right:0;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padding-top:0;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padding-right:20px;</a:t>
            </a:r>
          </a:p>
        </p:txBody>
      </p:sp>
      <p:pic>
        <p:nvPicPr>
          <p:cNvPr id="40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503" y="2214553"/>
            <a:ext cx="3403437" cy="2000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40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1000099" y="2143116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spcBef>
                <a:spcPts val="400"/>
              </a:spcBef>
              <a:defRPr sz="1800"/>
            </a:pPr>
            <a:r>
              <a:t>엘리먼트 뒤에 배경을 선택한다.</a:t>
            </a:r>
          </a:p>
          <a:p>
            <a:pPr>
              <a:lnSpc>
                <a:spcPct val="130000"/>
              </a:lnSpc>
              <a:spcBef>
                <a:spcPts val="400"/>
              </a:spcBef>
              <a:defRPr sz="1800"/>
            </a:pPr>
            <a:r>
              <a:t>background: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1800"/>
            </a:pPr>
            <a:r>
              <a:t>    url(‘https://nodejs.junyoung.me/demo/images/1.jpg') </a:t>
            </a:r>
            <a:r>
              <a:rPr>
                <a:solidFill>
                  <a:srgbClr val="558ED5"/>
                </a:solidFill>
              </a:rPr>
              <a:t>이미지경로 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1800"/>
            </a:pPr>
            <a:r>
              <a:t>     0 0 no-repeat;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>
                <a:solidFill>
                  <a:srgbClr val="558ED5"/>
                </a:solidFill>
              </a:defRPr>
            </a:pPr>
            <a:r>
              <a:t>    정렬    반복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41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&lt;div style="background:url('https://nodejs.junyoung.me/demo/images/1.jpg’) 0 0 no-repeat; color:#fff; width:200px; height:300px;"&gt;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    첫번째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&lt;/div&gt;</a:t>
            </a:r>
          </a:p>
        </p:txBody>
      </p:sp>
      <p:pic>
        <p:nvPicPr>
          <p:cNvPr id="412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4678" y="3786189"/>
            <a:ext cx="4048832" cy="2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float</a:t>
            </a:r>
          </a:p>
        </p:txBody>
      </p:sp>
      <p:sp>
        <p:nvSpPr>
          <p:cNvPr id="41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  </a:t>
            </a:r>
            <a:r>
              <a:rPr sz="2000"/>
              <a:t>주로 상단 네이게이션 만들때나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레이아웃을 만들 때 많이 쓰임</a:t>
            </a:r>
            <a:endParaRPr sz="1600"/>
          </a:p>
          <a:p>
            <a:pPr>
              <a:buSzTx/>
              <a:buNone/>
            </a:pPr>
            <a:r>
              <a:t> </a:t>
            </a:r>
          </a:p>
          <a:p>
            <a:pPr>
              <a:buSzTx/>
              <a:buNone/>
            </a:pPr>
            <a:r>
              <a:t>    </a:t>
            </a:r>
          </a:p>
        </p:txBody>
      </p:sp>
      <p:graphicFrame>
        <p:nvGraphicFramePr>
          <p:cNvPr id="416" name="표 3"/>
          <p:cNvGraphicFramePr/>
          <p:nvPr/>
        </p:nvGraphicFramePr>
        <p:xfrm>
          <a:off x="1428728" y="3429000"/>
          <a:ext cx="609600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속성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left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왼쪽으로 붙임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right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오른쪽으로 붙임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none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float를 해제함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float</a:t>
            </a:r>
          </a:p>
        </p:txBody>
      </p:sp>
      <p:sp>
        <p:nvSpPr>
          <p:cNvPr id="41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rPr dirty="0"/>
              <a:t>&lt;div&gt;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dirty="0"/>
              <a:t>    &lt;img src="http://nodejs.junyoung.me/demo/images/2.jpg" style="float: right; " alt=""&gt;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dirty="0"/>
              <a:t>    플로트연습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dirty="0"/>
              <a:t>&lt;/div&gt;</a:t>
            </a:r>
          </a:p>
        </p:txBody>
      </p:sp>
      <p:pic>
        <p:nvPicPr>
          <p:cNvPr id="420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36" y="3571876"/>
            <a:ext cx="4026070" cy="2500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연습</a:t>
            </a:r>
          </a:p>
        </p:txBody>
      </p:sp>
      <p:sp>
        <p:nvSpPr>
          <p:cNvPr id="42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rPr dirty="0"/>
              <a:t>float 및 box레이아웃 연습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buSzTx/>
              <a:buNone/>
              <a:defRPr sz="2000"/>
            </a:pPr>
            <a:endParaRPr dirty="0"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https://nodejs.junyoung.me/css-layout-exercise/</a:t>
            </a:r>
          </a:p>
        </p:txBody>
      </p:sp>
      <p:pic>
        <p:nvPicPr>
          <p:cNvPr id="424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1640" y="2420888"/>
            <a:ext cx="5220073" cy="2249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Query</a:t>
            </a:r>
          </a:p>
        </p:txBody>
      </p:sp>
      <p:sp>
        <p:nvSpPr>
          <p:cNvPr id="42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298968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116999"/>
              </a:lnSpc>
              <a:spcBef>
                <a:spcPts val="400"/>
              </a:spcBef>
              <a:buSzTx/>
              <a:buNone/>
              <a:defRPr sz="1979"/>
            </a:pPr>
            <a:r>
              <a:t>브라우저 창사이즈에 따라 속성을 부여함으로</a:t>
            </a:r>
          </a:p>
          <a:p>
            <a:pPr marL="339470" indent="-339470" defTabSz="905255">
              <a:lnSpc>
                <a:spcPct val="116999"/>
              </a:lnSpc>
              <a:spcBef>
                <a:spcPts val="400"/>
              </a:spcBef>
              <a:buSzTx/>
              <a:buNone/>
              <a:defRPr sz="1979"/>
            </a:pPr>
            <a:r>
              <a:t>모바일, 태블릿, 데스크탑에 맞게 컨텐츠를 나열한다.</a:t>
            </a:r>
          </a:p>
          <a:p>
            <a:pPr marL="339470" indent="-339470" defTabSz="905255">
              <a:lnSpc>
                <a:spcPct val="116999"/>
              </a:lnSpc>
              <a:defRPr sz="1979"/>
            </a:pPr>
            <a:endParaRPr/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 i="1"/>
            </a:pPr>
            <a:r>
              <a:t>@media (max-width: 600px) </a:t>
            </a:r>
            <a:r>
              <a:rPr i="0"/>
              <a:t>{</a:t>
            </a:r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  .facet_sidebar {</a:t>
            </a:r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    color:red;</a:t>
            </a:r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  }</a:t>
            </a:r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}</a:t>
            </a:r>
          </a:p>
          <a:p>
            <a:pPr marL="339470" indent="-339470" defTabSz="905255">
              <a:lnSpc>
                <a:spcPct val="90000"/>
              </a:lnSpc>
              <a:buSzTx/>
              <a:buNone/>
              <a:defRPr sz="1979"/>
            </a:pPr>
            <a:endParaRPr/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브라우저의 창사이즈가</a:t>
            </a:r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600px아래 일때 facet_sidebar  클래스의 글자색을 빨간색으로 바꾼다.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6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4~6</a:t>
            </a:r>
          </a:p>
          <a:p>
            <a:pPr marL="457200" indent="-457200">
              <a:buFontTx/>
              <a:buAutoNum type="arabicPeriod"/>
              <a:defRPr sz="2000"/>
            </a:pPr>
            <a:endParaRPr/>
          </a:p>
          <a:p>
            <a:pPr marL="457200" indent="-457200">
              <a:buSzTx/>
              <a:buNone/>
              <a:defRPr sz="2000"/>
            </a:pPr>
            <a:endParaRPr/>
          </a:p>
          <a:p>
            <a:pPr marL="457200" indent="-457200">
              <a:spcBef>
                <a:spcPts val="400"/>
              </a:spcBef>
              <a:buSzTx/>
              <a:buNone/>
              <a:defRPr sz="2000"/>
            </a:pPr>
            <a:r>
              <a:t>Node.js 로</a:t>
            </a:r>
          </a:p>
          <a:p>
            <a:pPr marL="457200" indent="-457200">
              <a:spcBef>
                <a:spcPts val="400"/>
              </a:spcBef>
              <a:buSzTx/>
              <a:buNone/>
              <a:defRPr sz="2000"/>
            </a:pPr>
            <a:r>
              <a:t>Backend 작성해보기</a:t>
            </a:r>
          </a:p>
        </p:txBody>
      </p:sp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6182" y="1500174"/>
            <a:ext cx="4948109" cy="4929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Query</a:t>
            </a:r>
          </a:p>
        </p:txBody>
      </p:sp>
      <p:sp>
        <p:nvSpPr>
          <p:cNvPr id="43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@media (min-width: 600px) {</a:t>
            </a:r>
          </a:p>
          <a:p>
            <a:pPr>
              <a:buSzTx/>
              <a:buNone/>
            </a:pPr>
            <a:r>
              <a:t>  .facet_sidebar {</a:t>
            </a:r>
          </a:p>
          <a:p>
            <a:pPr>
              <a:buSzTx/>
              <a:buNone/>
            </a:pPr>
            <a:r>
              <a:t>    color:red;</a:t>
            </a:r>
          </a:p>
          <a:p>
            <a:pPr>
              <a:buSzTx/>
              <a:buNone/>
            </a:pPr>
            <a:r>
              <a:t>  }</a:t>
            </a:r>
          </a:p>
          <a:p>
            <a:pPr>
              <a:buSzTx/>
              <a:buNone/>
            </a:pPr>
            <a:r>
              <a:t>}</a:t>
            </a:r>
          </a:p>
          <a:p>
            <a:pPr>
              <a:spcBef>
                <a:spcPts val="500"/>
              </a:spcBef>
              <a:defRPr sz="2200"/>
            </a:pPr>
            <a:r>
              <a:t>반대로 브라우저의 창사이즈가 600px보다 클때 글자색을 빨간색으로 바꾼다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Query</a:t>
            </a:r>
          </a:p>
        </p:txBody>
      </p:sp>
      <p:sp>
        <p:nvSpPr>
          <p:cNvPr id="43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700"/>
            </a:pPr>
            <a:r>
              <a:rPr dirty="0"/>
              <a:t>연습용코드</a:t>
            </a:r>
          </a:p>
          <a:p>
            <a:pPr>
              <a:buSzTx/>
              <a:buNone/>
              <a:defRPr sz="2700"/>
            </a:pPr>
            <a:endParaRPr dirty="0"/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https://nodejs.junyoung.me/media-query-exercise/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부트스트랩</a:t>
            </a:r>
          </a:p>
        </p:txBody>
      </p:sp>
      <p:sp>
        <p:nvSpPr>
          <p:cNvPr id="43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목차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부트스트랩이란?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레이아웃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테이블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폼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부트스트랩기반 플러그인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연습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부트스트랩</a:t>
            </a:r>
          </a:p>
        </p:txBody>
      </p:sp>
      <p:sp>
        <p:nvSpPr>
          <p:cNvPr id="43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  레이아웃, 버튼, 폼 양식등을 가져오기 쉽게 선언된 스타일 사용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사용</a:t>
            </a:r>
          </a:p>
        </p:txBody>
      </p:sp>
      <p:sp>
        <p:nvSpPr>
          <p:cNvPr id="44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https://maxcdn.bootstrapcdn.com/bootstrap/3.3.7/css/bootstrap.min.css</a:t>
            </a:r>
          </a:p>
          <a:p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  <a:p>
            <a:r>
              <a:rPr dirty="0"/>
              <a:t>cdn 으로 받아온다</a:t>
            </a:r>
          </a:p>
        </p:txBody>
      </p:sp>
      <p:pic>
        <p:nvPicPr>
          <p:cNvPr id="443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5655" y="4293096"/>
            <a:ext cx="6401696" cy="971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레이아웃</a:t>
            </a:r>
          </a:p>
        </p:txBody>
      </p:sp>
      <p:sp>
        <p:nvSpPr>
          <p:cNvPr id="44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  한줄을 총 12개의 칸으로 분리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    col   -   sm   -  3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        ( Device ) - (1~12)  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 =&gt; 750px이상의 화면에서 3/12 의 영역 차지 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        </a:t>
            </a:r>
          </a:p>
        </p:txBody>
      </p:sp>
      <p:pic>
        <p:nvPicPr>
          <p:cNvPr id="44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43" y="1844824"/>
            <a:ext cx="8280922" cy="717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레이아웃</a:t>
            </a:r>
          </a:p>
        </p:txBody>
      </p:sp>
      <p:graphicFrame>
        <p:nvGraphicFramePr>
          <p:cNvPr id="450" name="표 4"/>
          <p:cNvGraphicFramePr/>
          <p:nvPr/>
        </p:nvGraphicFramePr>
        <p:xfrm>
          <a:off x="1259632" y="1916832"/>
          <a:ext cx="6096000" cy="369041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48000"/>
                <a:gridCol w="3048000"/>
              </a:tblGrid>
              <a:tr h="73808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화면사이즈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표현</a:t>
                      </a:r>
                    </a:p>
                  </a:txBody>
                  <a:tcPr marL="45720" marR="45720" horzOverflow="overflow"/>
                </a:tc>
              </a:tr>
              <a:tr h="73808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768px 보다 클때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col-sm-</a:t>
                      </a:r>
                    </a:p>
                  </a:txBody>
                  <a:tcPr marL="45720" marR="45720" horzOverflow="overflow"/>
                </a:tc>
              </a:tr>
              <a:tr h="73808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970px 보다클때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col-md</a:t>
                      </a:r>
                    </a:p>
                  </a:txBody>
                  <a:tcPr marL="45720" marR="45720" horzOverflow="overflow"/>
                </a:tc>
              </a:tr>
              <a:tr h="73808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1170px 보다 클때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col-lg</a:t>
                      </a:r>
                    </a:p>
                  </a:txBody>
                  <a:tcPr marL="45720" marR="45720" horzOverflow="overflow"/>
                </a:tc>
              </a:tr>
              <a:tr h="73808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768px보다 작을 때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col-xs-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레이아웃 연습</a:t>
            </a:r>
          </a:p>
        </p:txBody>
      </p:sp>
      <p:sp>
        <p:nvSpPr>
          <p:cNvPr id="45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1800"/>
            </a:pPr>
            <a:r>
              <a:t>&lt;div class="container"&gt;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        &lt;div class="col-sm-4"&gt;1번레이아웃&lt;/div&gt;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        &lt;div class="col-sm-4"&gt;2번레이아웃&lt;/div&gt;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        &lt;div class="col-sm-4"&gt;3번레이아웃&lt;/div&gt;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&lt;/div&gt;</a:t>
            </a:r>
          </a:p>
          <a:p>
            <a:pPr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pPr>
            <a:r>
              <a:t>PC버전</a:t>
            </a:r>
          </a:p>
          <a:p>
            <a:pPr>
              <a:buSzTx/>
              <a:buNone/>
              <a:defRPr sz="1800"/>
            </a:pPr>
            <a:endParaRPr/>
          </a:p>
          <a:p>
            <a:pPr>
              <a:buSzTx/>
              <a:buNone/>
              <a:defRPr sz="1800"/>
            </a:pPr>
            <a:endParaRPr/>
          </a:p>
          <a:p>
            <a:pPr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pPr>
            <a:r>
              <a:t>모바일에선  </a:t>
            </a:r>
          </a:p>
        </p:txBody>
      </p:sp>
      <p:pic>
        <p:nvPicPr>
          <p:cNvPr id="454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3648" y="3789040"/>
            <a:ext cx="5906654" cy="707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1799" y="4869160"/>
            <a:ext cx="4382113" cy="1019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테이블</a:t>
            </a:r>
          </a:p>
        </p:txBody>
      </p:sp>
      <p:sp>
        <p:nvSpPr>
          <p:cNvPr id="45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rPr dirty="0"/>
              <a:t>class 명에 삽입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dirty="0"/>
              <a:t>예제소스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https://nodejs.junyoung.me/bootstrap-table/</a:t>
            </a:r>
          </a:p>
        </p:txBody>
      </p:sp>
      <p:graphicFrame>
        <p:nvGraphicFramePr>
          <p:cNvPr id="459" name="표 3"/>
          <p:cNvGraphicFramePr/>
          <p:nvPr/>
        </p:nvGraphicFramePr>
        <p:xfrm>
          <a:off x="1475655" y="2924943"/>
          <a:ext cx="609600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클래스명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table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tr간의 구분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table-bordered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양옆의 구분선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table-hovered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마우스 올릴시 배경색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버튼</a:t>
            </a:r>
          </a:p>
        </p:txBody>
      </p:sp>
      <p:sp>
        <p:nvSpPr>
          <p:cNvPr id="46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button, a태그 스타일</a:t>
            </a:r>
          </a:p>
          <a:p>
            <a:pPr>
              <a:spcBef>
                <a:spcPts val="400"/>
              </a:spcBef>
              <a:defRPr sz="2000"/>
            </a:pPr>
            <a:r>
              <a:t>&lt;a class="btn btn-default"&gt;111&lt;/a&gt;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btn-primary</a:t>
            </a:r>
          </a:p>
          <a:p>
            <a:pPr>
              <a:spcBef>
                <a:spcPts val="400"/>
              </a:spcBef>
              <a:defRPr sz="2000"/>
            </a:pPr>
            <a:r>
              <a:t>btn-danger</a:t>
            </a:r>
          </a:p>
          <a:p>
            <a:pPr>
              <a:spcBef>
                <a:spcPts val="400"/>
              </a:spcBef>
              <a:defRPr sz="2000"/>
            </a:pPr>
            <a:r>
              <a:t>btn-info</a:t>
            </a:r>
          </a:p>
          <a:p>
            <a:pPr>
              <a:spcBef>
                <a:spcPts val="400"/>
              </a:spcBef>
              <a:defRPr sz="2000"/>
            </a:pPr>
            <a:r>
              <a:t>btn-warning</a:t>
            </a:r>
          </a:p>
        </p:txBody>
      </p:sp>
      <p:pic>
        <p:nvPicPr>
          <p:cNvPr id="463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60" y="4509120"/>
            <a:ext cx="8064897" cy="1025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2699</Words>
  <Application>Microsoft Macintosh PowerPoint</Application>
  <PresentationFormat>On-screen Show (4:3)</PresentationFormat>
  <Paragraphs>653</Paragraphs>
  <Slides>106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Office 테마</vt:lpstr>
      <vt:lpstr>Node.js 1일차</vt:lpstr>
      <vt:lpstr>목차</vt:lpstr>
      <vt:lpstr>강의의 대해</vt:lpstr>
      <vt:lpstr>강사소개</vt:lpstr>
      <vt:lpstr>강사소개</vt:lpstr>
      <vt:lpstr>강사소개</vt:lpstr>
      <vt:lpstr>커리큘럼 설명</vt:lpstr>
      <vt:lpstr>커리큘럼 설명</vt:lpstr>
      <vt:lpstr>커리큘럼 설명</vt:lpstr>
      <vt:lpstr>커리큘럼 설명</vt:lpstr>
      <vt:lpstr>커리큘럼 설명</vt:lpstr>
      <vt:lpstr>커리큘럼 설명</vt:lpstr>
      <vt:lpstr>커리큘럼 설명</vt:lpstr>
      <vt:lpstr>커리큘럼 설명</vt:lpstr>
      <vt:lpstr>커리큘럼 설명</vt:lpstr>
      <vt:lpstr>커리큘럼 설명</vt:lpstr>
      <vt:lpstr>커리큘럼 설명</vt:lpstr>
      <vt:lpstr>강의목표</vt:lpstr>
      <vt:lpstr>강의목표</vt:lpstr>
      <vt:lpstr>강의목표</vt:lpstr>
      <vt:lpstr>강의목표</vt:lpstr>
      <vt:lpstr>강의목표</vt:lpstr>
      <vt:lpstr>수업 진행 방법</vt:lpstr>
      <vt:lpstr>수업 진행 방법</vt:lpstr>
      <vt:lpstr>수업 진행 방법</vt:lpstr>
      <vt:lpstr>수업 진행 방법</vt:lpstr>
      <vt:lpstr>수업 진행 방법</vt:lpstr>
      <vt:lpstr>수업 진행 방법</vt:lpstr>
      <vt:lpstr>PowerPoint Presentation</vt:lpstr>
      <vt:lpstr>Node.js 란 무엇인가</vt:lpstr>
      <vt:lpstr>Node.js 란 무엇인가</vt:lpstr>
      <vt:lpstr>이벤트 기반이란?</vt:lpstr>
      <vt:lpstr>싱글 스레드란?</vt:lpstr>
      <vt:lpstr>Non-Blocking IO</vt:lpstr>
      <vt:lpstr>Q &amp; A</vt:lpstr>
      <vt:lpstr>Q &amp; A</vt:lpstr>
      <vt:lpstr>Q &amp; A</vt:lpstr>
      <vt:lpstr>내가 Node.js를 쓰는 이유</vt:lpstr>
      <vt:lpstr>PowerPoint Presentation</vt:lpstr>
      <vt:lpstr>내가 Node.js를 쓰는 이유</vt:lpstr>
      <vt:lpstr>내가 Node.js를 쓰는 이유</vt:lpstr>
      <vt:lpstr>PowerPoint Presentation</vt:lpstr>
      <vt:lpstr>에디터 설치</vt:lpstr>
      <vt:lpstr>에디터 설치</vt:lpstr>
      <vt:lpstr>에디터 설치</vt:lpstr>
      <vt:lpstr>에디터 설치</vt:lpstr>
      <vt:lpstr>에디터 설치</vt:lpstr>
      <vt:lpstr>PowerPoint Presentation</vt:lpstr>
      <vt:lpstr>목차</vt:lpstr>
      <vt:lpstr>HTML 이란?</vt:lpstr>
      <vt:lpstr>HTML 작성법</vt:lpstr>
      <vt:lpstr>HTML 작성법</vt:lpstr>
      <vt:lpstr>HTML 작성법</vt:lpstr>
      <vt:lpstr>태그 작성법</vt:lpstr>
      <vt:lpstr>태그의 종류</vt:lpstr>
      <vt:lpstr>태그의 종류</vt:lpstr>
      <vt:lpstr>문서 구조</vt:lpstr>
      <vt:lpstr>문서 구조</vt:lpstr>
      <vt:lpstr>웹표준이란?</vt:lpstr>
      <vt:lpstr>웹접근성이란?</vt:lpstr>
      <vt:lpstr>웹접근성이란?</vt:lpstr>
      <vt:lpstr>웹접근성을 고려해서 작성하는법</vt:lpstr>
      <vt:lpstr>HTML5 추가된 태그</vt:lpstr>
      <vt:lpstr>HTML5 추가된 태그</vt:lpstr>
      <vt:lpstr>HTML5 추가된 태그</vt:lpstr>
      <vt:lpstr>PowerPoint Presentation</vt:lpstr>
      <vt:lpstr>CSS</vt:lpstr>
      <vt:lpstr>CSS란?</vt:lpstr>
      <vt:lpstr>선언법</vt:lpstr>
      <vt:lpstr>style로 선언</vt:lpstr>
      <vt:lpstr>head안에 선언</vt:lpstr>
      <vt:lpstr>외부 stylesheet 선언</vt:lpstr>
      <vt:lpstr>클래스와 아이디</vt:lpstr>
      <vt:lpstr>클래스와 아이디</vt:lpstr>
      <vt:lpstr>우선순위</vt:lpstr>
      <vt:lpstr>예제로 보는 우선순위</vt:lpstr>
      <vt:lpstr>예제로 보는 우선순위</vt:lpstr>
      <vt:lpstr>예제로 보는 우선순위</vt:lpstr>
      <vt:lpstr>CSS박스모델</vt:lpstr>
      <vt:lpstr>border</vt:lpstr>
      <vt:lpstr>CSS박스모델</vt:lpstr>
      <vt:lpstr>CSS박스모델</vt:lpstr>
      <vt:lpstr>margin, padding나열순서</vt:lpstr>
      <vt:lpstr>background</vt:lpstr>
      <vt:lpstr>background</vt:lpstr>
      <vt:lpstr>float</vt:lpstr>
      <vt:lpstr>float</vt:lpstr>
      <vt:lpstr>연습</vt:lpstr>
      <vt:lpstr>Media Query</vt:lpstr>
      <vt:lpstr>Media Query</vt:lpstr>
      <vt:lpstr>Media Query</vt:lpstr>
      <vt:lpstr>부트스트랩</vt:lpstr>
      <vt:lpstr>부트스트랩</vt:lpstr>
      <vt:lpstr>사용</vt:lpstr>
      <vt:lpstr>레이아웃</vt:lpstr>
      <vt:lpstr>레이아웃</vt:lpstr>
      <vt:lpstr>레이아웃 연습</vt:lpstr>
      <vt:lpstr>테이블</vt:lpstr>
      <vt:lpstr>버튼</vt:lpstr>
      <vt:lpstr>부트스트랩기반 플러그인</vt:lpstr>
      <vt:lpstr>부트스트랩기반 플러그인</vt:lpstr>
      <vt:lpstr>연습</vt:lpstr>
      <vt:lpstr>연습</vt:lpstr>
      <vt:lpstr>연습</vt:lpstr>
      <vt:lpstr>PowerPoint Presentation</vt:lpstr>
      <vt:lpstr>다음시간에 다룰내용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cp:lastModifiedBy>ddd</cp:lastModifiedBy>
  <cp:revision>17</cp:revision>
  <dcterms:modified xsi:type="dcterms:W3CDTF">2017-09-02T13:39:51Z</dcterms:modified>
</cp:coreProperties>
</file>