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7" r:id="rId2"/>
    <p:sldId id="258" r:id="rId3"/>
    <p:sldId id="277" r:id="rId4"/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80" r:id="rId16"/>
    <p:sldId id="290" r:id="rId17"/>
    <p:sldId id="291" r:id="rId18"/>
    <p:sldId id="292" r:id="rId19"/>
    <p:sldId id="293" r:id="rId20"/>
    <p:sldId id="296" r:id="rId21"/>
    <p:sldId id="294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90964-24D5-4A39-8B3E-64662044CFA6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90169-5D62-449F-9DA9-67CB50C13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29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246188" y="881063"/>
            <a:ext cx="6540500" cy="3679825"/>
          </a:xfrm>
        </p:spPr>
      </p:sp>
    </p:spTree>
    <p:extLst>
      <p:ext uri="{BB962C8B-B14F-4D97-AF65-F5344CB8AC3E}">
        <p14:creationId xmlns:p14="http://schemas.microsoft.com/office/powerpoint/2010/main" val="3022110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0" y="88106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84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881063"/>
            <a:ext cx="6540500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38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0" y="88106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95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881063"/>
            <a:ext cx="6540500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27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0" y="88106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80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0" y="88106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7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0" y="88106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95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0" y="88106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00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0" y="88106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04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0" y="88106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0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9950" y="881063"/>
            <a:ext cx="4905375" cy="3679825"/>
          </a:xfrm>
          <a:ln/>
        </p:spPr>
      </p:sp>
      <p:sp>
        <p:nvSpPr>
          <p:cNvPr id="4710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13280" y="4800600"/>
            <a:ext cx="4958080" cy="4162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38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881063"/>
            <a:ext cx="6540500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01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0" y="88106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6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0" y="88106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0" y="88106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4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0" y="88106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4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0" y="881063"/>
            <a:ext cx="4905375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2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57400" y="747713"/>
            <a:ext cx="5040313" cy="3781425"/>
          </a:xfrm>
          <a:ln/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2113280" y="4797267"/>
            <a:ext cx="4980094" cy="421886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7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881063"/>
            <a:ext cx="6540500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10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6500" y="881063"/>
            <a:ext cx="6538913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6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4063" y="881063"/>
            <a:ext cx="4903787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9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BD43-26B6-41A4-B5E2-3D4115ECF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6A146-A91B-4400-8A96-D98E36A42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1D6CA-8452-4D28-A7D7-B282F8B6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FBD-234F-436B-BEA9-579AB4CBFD55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A83C-C9F1-4B3A-823C-EB0BDBD3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31FCF-9C8B-420F-9701-DE2452F7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A559-1F36-4F32-A6D6-A698FAF73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1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3F15-1D91-4C97-B341-359449BD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A3051-F623-45E3-B5B7-23B72D6B8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66A1A-527E-45D2-9090-4568AC89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FBD-234F-436B-BEA9-579AB4CBFD55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869C-31BC-4308-952F-FF3C819A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26829-CFEB-4805-AA3E-BEE13AAB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A559-1F36-4F32-A6D6-A698FAF73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91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AD1C1-0C57-43E1-B3CD-86EBDE64C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FD030-6B75-405E-8FF6-379624BD3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E0666-31A1-47CA-9729-5703101A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FBD-234F-436B-BEA9-579AB4CBFD55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49D6-38DE-4DB9-9C34-3DD9D876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D5C30-F908-4106-B890-1664519C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A559-1F36-4F32-A6D6-A698FAF73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769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1" y="1494767"/>
            <a:ext cx="9058352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73" y="1828800"/>
            <a:ext cx="2670923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3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2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2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494767"/>
            <a:ext cx="1179397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208044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3" y="1494767"/>
            <a:ext cx="874597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828800"/>
            <a:ext cx="3048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402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2" y="1494767"/>
            <a:ext cx="9183185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513" y="1494990"/>
            <a:ext cx="2184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4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2" y="1494767"/>
            <a:ext cx="9183185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833" y="1828800"/>
            <a:ext cx="24384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29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E77E-ADDF-4428-800F-B365A3A4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849F-D441-4993-A64D-F3395C18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39B79-7C31-408A-8DB4-6B88A776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FBD-234F-436B-BEA9-579AB4CBFD55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30D5-34AD-43BA-BD04-F4601D27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DA6D1-3030-4CBA-9BAD-2E20E5B1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A559-1F36-4F32-A6D6-A698FAF73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72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49A4-C817-4BF1-89D0-54EE1002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1C232-64B2-42D8-8805-78B3EFB5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97B9F-6F9C-4F00-9322-850ADB1F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FBD-234F-436B-BEA9-579AB4CBFD55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CBA0C-C60C-4A79-929B-F7E4534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D76F1-230D-40CB-AB20-AF55E0D2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A559-1F36-4F32-A6D6-A698FAF73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92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C1ED-10AB-4EA3-9905-EBEAEBAC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54B5-8F68-446E-BC33-90BE4A2E6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F0D70-2917-4676-9E32-5D6A2B03A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80229-038F-41D1-8D7B-CF445188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FBD-234F-436B-BEA9-579AB4CBFD55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F9ADB-F22C-4920-A234-06BC3FD3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EB229-2D23-4593-9792-DFD2561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A559-1F36-4F32-A6D6-A698FAF73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6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8CB6-71A9-4DF7-AF58-EF040799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B6A25-F9D6-4A4C-ACD6-0FCE4686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CFC9C-8159-49FE-A9F1-1ACF77131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A7358-04FC-4EFE-9CDB-0CC6423F0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33BF4-83E6-45E0-9BF7-103B82113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9519E-BBFB-4CA5-81F8-42FF11AD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FBD-234F-436B-BEA9-579AB4CBFD55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DBEA0-3D46-442E-AEA5-E6AB3615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F08B3-A0A7-41E5-B3FB-29BAB1D3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A559-1F36-4F32-A6D6-A698FAF73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82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C604-3061-4FCE-A09C-BB6EC16B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9CE0B-1500-44D9-A81B-DB7B758B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FBD-234F-436B-BEA9-579AB4CBFD55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7D380-9C9F-48CF-A44C-0E86067D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9C9D7-C7E6-4297-80BE-4B101F45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A559-1F36-4F32-A6D6-A698FAF73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02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83436-D8CE-40C2-A91D-13928A74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FBD-234F-436B-BEA9-579AB4CBFD55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4802A-2C47-437E-9A82-948C9EA1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9F21E-3F98-43A5-9A29-C4E4D85E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A559-1F36-4F32-A6D6-A698FAF73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84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D8FD-402C-4678-A4E7-C58F02B96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ACAE-E0C3-43A1-A0C9-FD4D7195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A265C-AA86-4423-9F9C-E16F6750D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5F1B7-5D9E-44E6-AAB5-A18780D9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FBD-234F-436B-BEA9-579AB4CBFD55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6F135-E2A5-447F-B936-23BFE11F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FE60D-4241-4C50-A198-D1B17D1E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A559-1F36-4F32-A6D6-A698FAF73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5066-DC53-44D3-8D13-C045A6CB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4C7B6-2015-4707-A2D4-169946582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A72C1-C4FE-4CB9-A9FD-E87AE51C4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77896-6CA5-45DB-8CAC-F6B94D59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5FBD-234F-436B-BEA9-579AB4CBFD55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54F0E-0C9D-4C8D-BAE2-A4B5FA75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FB6B5-AD4F-4712-BCC8-05EEF519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A559-1F36-4F32-A6D6-A698FAF73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84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C90ED-BB78-4F1D-BA07-18FEA43C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484E4-304D-45D0-8E52-DE5B043F2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C624-D4CD-43A9-8189-44F6A7DEF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45FBD-234F-436B-BEA9-579AB4CBFD55}" type="datetimeFigureOut">
              <a:rPr lang="en-IN" smtClean="0"/>
              <a:t>10-10-2018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059CF-2453-4D76-8FDC-E2994A732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52D9E-8ED2-4A8D-BAF8-5DAB754CB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EA559-1F36-4F32-A6D6-A698FAF73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65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coozi.com/index.php?option=com_content&amp;task=view&amp;id=121&amp;Itemid=13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pmd.sourceforge.ne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md.sourceforge.net/rule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md.sourceforge.net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7"/>
          <p:cNvSpPr txBox="1">
            <a:spLocks noChangeArrowheads="1"/>
          </p:cNvSpPr>
          <p:nvPr/>
        </p:nvSpPr>
        <p:spPr bwMode="auto">
          <a:xfrm>
            <a:off x="1828800" y="2514600"/>
            <a:ext cx="266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sz="2800" b="1">
              <a:solidFill>
                <a:srgbClr val="00264A"/>
              </a:solidFill>
              <a:latin typeface="Candara" pitchFamily="34" charset="0"/>
              <a:ea typeface="MS PGothic" pitchFamily="34" charset="-128"/>
            </a:endParaRPr>
          </a:p>
        </p:txBody>
      </p:sp>
      <p:sp>
        <p:nvSpPr>
          <p:cNvPr id="18435" name="TextBox 19"/>
          <p:cNvSpPr txBox="1">
            <a:spLocks noChangeArrowheads="1"/>
          </p:cNvSpPr>
          <p:nvPr/>
        </p:nvSpPr>
        <p:spPr bwMode="auto">
          <a:xfrm>
            <a:off x="3200400" y="3276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00264A"/>
              </a:solidFill>
              <a:latin typeface="Candara" pitchFamily="34" charset="0"/>
              <a:ea typeface="MS PGothic" pitchFamily="34" charset="-128"/>
            </a:endParaRPr>
          </a:p>
        </p:txBody>
      </p:sp>
      <p:sp>
        <p:nvSpPr>
          <p:cNvPr id="18436" name="Title 1"/>
          <p:cNvSpPr>
            <a:spLocks noGrp="1"/>
          </p:cNvSpPr>
          <p:nvPr>
            <p:ph type="ctrTitle"/>
          </p:nvPr>
        </p:nvSpPr>
        <p:spPr>
          <a:xfrm>
            <a:off x="1548501" y="2946279"/>
            <a:ext cx="5403273" cy="545274"/>
          </a:xfrm>
        </p:spPr>
        <p:txBody>
          <a:bodyPr>
            <a:normAutofit fontScale="90000"/>
          </a:bodyPr>
          <a:lstStyle/>
          <a:p>
            <a:r>
              <a:rPr lang="en-US" sz="3400" dirty="0">
                <a:ea typeface="MS PGothic" pitchFamily="34" charset="-128"/>
              </a:rPr>
              <a:t>Developer WorkBench</a:t>
            </a:r>
            <a:br>
              <a:rPr lang="en-US" sz="3400" dirty="0">
                <a:ea typeface="MS PGothic" pitchFamily="34" charset="-128"/>
              </a:rPr>
            </a:br>
            <a:endParaRPr lang="en-US" sz="3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8558" y="4724401"/>
            <a:ext cx="4229443" cy="3707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PMD - Code Review Tool</a:t>
            </a:r>
          </a:p>
        </p:txBody>
      </p:sp>
    </p:spTree>
    <p:extLst>
      <p:ext uri="{BB962C8B-B14F-4D97-AF65-F5344CB8AC3E}">
        <p14:creationId xmlns:p14="http://schemas.microsoft.com/office/powerpoint/2010/main" val="399002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Eclipse IDE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2516" y="1371935"/>
            <a:ext cx="8693084" cy="4643751"/>
          </a:xfrm>
        </p:spPr>
        <p:txBody>
          <a:bodyPr/>
          <a:lstStyle/>
          <a:p>
            <a:r>
              <a:rPr lang="en-US" dirty="0"/>
              <a:t>Configuring PMD in a Project: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93544"/>
            <a:ext cx="7977188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27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Eclipse IDE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2516" y="1399231"/>
            <a:ext cx="8845484" cy="4643751"/>
          </a:xfrm>
        </p:spPr>
        <p:txBody>
          <a:bodyPr/>
          <a:lstStyle/>
          <a:p>
            <a:r>
              <a:rPr lang="en-US" dirty="0"/>
              <a:t>To run PMD with Eclipse – Right click on the project, select PMD – Check Code with PMD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65770"/>
            <a:ext cx="6858000" cy="40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40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PMD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PMD is quite flexible. You can use it in two basic ways: </a:t>
            </a:r>
          </a:p>
          <a:p>
            <a:pPr lvl="1"/>
            <a:r>
              <a:rPr lang="en-US" dirty="0"/>
              <a:t> Wait for PMD to automatically analyze a file each time it is saved or added to the project</a:t>
            </a:r>
          </a:p>
          <a:p>
            <a:pPr lvl="1"/>
            <a:r>
              <a:rPr lang="en-US" dirty="0"/>
              <a:t>Manually execute it against selected files, folders, or projects </a:t>
            </a:r>
          </a:p>
        </p:txBody>
      </p:sp>
    </p:spTree>
    <p:extLst>
      <p:ext uri="{BB962C8B-B14F-4D97-AF65-F5344CB8AC3E}">
        <p14:creationId xmlns:p14="http://schemas.microsoft.com/office/powerpoint/2010/main" val="67699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PMD In Action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PMD violations have the following five levels of severity:</a:t>
            </a:r>
          </a:p>
          <a:p>
            <a:pPr lvl="1"/>
            <a:r>
              <a:rPr lang="en-US" dirty="0"/>
              <a:t>Error (high) </a:t>
            </a:r>
          </a:p>
          <a:p>
            <a:pPr lvl="1"/>
            <a:r>
              <a:rPr lang="en-US" dirty="0"/>
              <a:t>Error </a:t>
            </a:r>
          </a:p>
          <a:p>
            <a:pPr lvl="1"/>
            <a:r>
              <a:rPr lang="en-US" dirty="0"/>
              <a:t>Warning (high) </a:t>
            </a:r>
          </a:p>
          <a:p>
            <a:pPr lvl="1"/>
            <a:r>
              <a:rPr lang="en-US" dirty="0"/>
              <a:t>Warning </a:t>
            </a:r>
          </a:p>
          <a:p>
            <a:pPr lvl="1"/>
            <a:r>
              <a:rPr lang="en-US" dirty="0"/>
              <a:t>Information</a:t>
            </a:r>
          </a:p>
        </p:txBody>
      </p:sp>
      <p:pic>
        <p:nvPicPr>
          <p:cNvPr id="3072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990" y="3900360"/>
            <a:ext cx="8465820" cy="2271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04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PMD In Action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656" y="1342032"/>
            <a:ext cx="8845550" cy="4643438"/>
          </a:xfrm>
        </p:spPr>
        <p:txBody>
          <a:bodyPr/>
          <a:lstStyle/>
          <a:p>
            <a:pPr>
              <a:defRPr/>
            </a:pPr>
            <a:r>
              <a:rPr lang="en-US" dirty="0"/>
              <a:t>Details of the Rule</a:t>
            </a:r>
          </a:p>
          <a:p>
            <a:pPr marL="0" indent="0">
              <a:buNone/>
              <a:defRPr/>
            </a:pPr>
            <a:r>
              <a:rPr lang="en-US" dirty="0"/>
              <a:t>  	</a:t>
            </a:r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1752600"/>
            <a:ext cx="519684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527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PMD In Action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516" y="1399231"/>
            <a:ext cx="8845484" cy="4643751"/>
          </a:xfrm>
        </p:spPr>
        <p:txBody>
          <a:bodyPr/>
          <a:lstStyle/>
          <a:p>
            <a:r>
              <a:rPr lang="en-US" dirty="0"/>
              <a:t>Detecting Cut Pasted Code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60" y="1828800"/>
            <a:ext cx="8130540" cy="444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92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PMD In Action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150" y="1494767"/>
            <a:ext cx="5657850" cy="4643751"/>
          </a:xfrm>
        </p:spPr>
        <p:txBody>
          <a:bodyPr/>
          <a:lstStyle/>
          <a:p>
            <a:pPr>
              <a:defRPr/>
            </a:pPr>
            <a:r>
              <a:rPr lang="en-US" dirty="0"/>
              <a:t>Reporting Feature: PMD generates reports in following formats:</a:t>
            </a:r>
          </a:p>
          <a:p>
            <a:pPr lvl="1">
              <a:defRPr/>
            </a:pPr>
            <a:r>
              <a:rPr lang="en-US" dirty="0"/>
              <a:t>.txt</a:t>
            </a:r>
          </a:p>
          <a:p>
            <a:pPr lvl="1">
              <a:defRPr/>
            </a:pPr>
            <a:r>
              <a:rPr lang="en-US" dirty="0"/>
              <a:t>.</a:t>
            </a:r>
            <a:r>
              <a:rPr lang="en-US" dirty="0" err="1"/>
              <a:t>csv</a:t>
            </a:r>
            <a:endParaRPr lang="en-US" dirty="0"/>
          </a:p>
          <a:p>
            <a:pPr lvl="1">
              <a:defRPr/>
            </a:pPr>
            <a:r>
              <a:rPr lang="en-US" dirty="0"/>
              <a:t>.html</a:t>
            </a:r>
          </a:p>
          <a:p>
            <a:pPr lvl="1">
              <a:defRPr/>
            </a:pPr>
            <a:r>
              <a:rPr lang="en-US" dirty="0"/>
              <a:t>.vb.html</a:t>
            </a:r>
          </a:p>
          <a:p>
            <a:pPr lvl="1">
              <a:defRPr/>
            </a:pPr>
            <a:r>
              <a:rPr lang="en-US" dirty="0"/>
              <a:t>.xml</a:t>
            </a:r>
          </a:p>
          <a:p>
            <a:pPr marL="174625" lvl="1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600200"/>
            <a:ext cx="3200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34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PMD In Action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HTML Reporting Format: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133601"/>
            <a:ext cx="868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8362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PMD In Action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Reporting Format: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1352" y="1981200"/>
            <a:ext cx="8534400" cy="430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0213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PMD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create your own rules and rule sets</a:t>
            </a:r>
          </a:p>
          <a:p>
            <a:r>
              <a:rPr lang="en-US" dirty="0"/>
              <a:t>For additional information and detailed description on customizing PMD visit,</a:t>
            </a:r>
          </a:p>
          <a:p>
            <a:pPr lvl="1"/>
            <a:r>
              <a:rPr lang="en-US" dirty="0">
                <a:hlinkClick r:id="rId3"/>
              </a:rPr>
              <a:t>http://www.jacoozi.com/index.php?option=com_content&amp;task=view&amp;id=121&amp;Itemid=134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http://pmd.sourceforge.net/</a:t>
            </a:r>
            <a:endParaRPr lang="en-US" dirty="0"/>
          </a:p>
          <a:p>
            <a:pPr marL="174625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1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Lesson Objectives</a:t>
            </a:r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 this lesson, you will learn: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ndara"/>
                <a:cs typeface="Arial" charset="0"/>
              </a:rPr>
              <a:t>What is PMD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ndara"/>
                <a:cs typeface="Arial" charset="0"/>
              </a:rPr>
              <a:t>PMD Rulesets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ndara"/>
                <a:cs typeface="Arial" charset="0"/>
              </a:rPr>
              <a:t>PMD usage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ndara"/>
                <a:cs typeface="Arial" charset="0"/>
              </a:rPr>
              <a:t>PMD in Action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098" name="Title 1"/>
          <p:cNvSpPr>
            <a:spLocks/>
          </p:cNvSpPr>
          <p:nvPr/>
        </p:nvSpPr>
        <p:spPr bwMode="auto">
          <a:xfrm>
            <a:off x="1828800" y="0"/>
            <a:ext cx="7010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endParaRPr lang="en-US" sz="2800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4099" name="Content Placeholder 12"/>
          <p:cNvSpPr>
            <a:spLocks/>
          </p:cNvSpPr>
          <p:nvPr/>
        </p:nvSpPr>
        <p:spPr bwMode="auto">
          <a:xfrm>
            <a:off x="1828801" y="1219201"/>
            <a:ext cx="6157913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  <a:defRPr/>
            </a:pPr>
            <a:endParaRPr lang="en-US" sz="1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43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1.Installing PMD</a:t>
            </a:r>
          </a:p>
          <a:p>
            <a:pPr marL="0" indent="0">
              <a:buNone/>
            </a:pPr>
            <a:r>
              <a:rPr lang="en-US" dirty="0"/>
              <a:t> 2.Using PMD with Eclipse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the usage of PMD</a:t>
            </a:r>
          </a:p>
          <a:p>
            <a:r>
              <a:rPr lang="en-US" dirty="0"/>
              <a:t>Understood how to Integrate PMD with Eclipse IDE</a:t>
            </a:r>
          </a:p>
        </p:txBody>
      </p:sp>
    </p:spTree>
    <p:extLst>
      <p:ext uri="{BB962C8B-B14F-4D97-AF65-F5344CB8AC3E}">
        <p14:creationId xmlns:p14="http://schemas.microsoft.com/office/powerpoint/2010/main" val="3656436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1: PMD is a </a:t>
            </a:r>
          </a:p>
          <a:p>
            <a:pPr lvl="1"/>
            <a:r>
              <a:rPr lang="en-US" dirty="0"/>
              <a:t>Review tool</a:t>
            </a:r>
          </a:p>
          <a:p>
            <a:pPr lvl="1"/>
            <a:r>
              <a:rPr lang="en-US" dirty="0"/>
              <a:t>Testing Tool</a:t>
            </a:r>
          </a:p>
          <a:p>
            <a:pPr lvl="1"/>
            <a:r>
              <a:rPr lang="en-US" dirty="0"/>
              <a:t>Design Tool</a:t>
            </a:r>
          </a:p>
          <a:p>
            <a:pPr marL="174625" lvl="1" indent="0">
              <a:buNone/>
            </a:pPr>
            <a:endParaRPr lang="en-US" dirty="0"/>
          </a:p>
          <a:p>
            <a:r>
              <a:rPr lang="en-US" dirty="0"/>
              <a:t>Question 2: PMD violations has __________ level of severity</a:t>
            </a:r>
          </a:p>
          <a:p>
            <a:pPr lvl="1"/>
            <a:r>
              <a:rPr lang="en-US" dirty="0"/>
              <a:t>Error (high)</a:t>
            </a:r>
          </a:p>
          <a:p>
            <a:pPr lvl="1"/>
            <a:r>
              <a:rPr lang="en-US" dirty="0"/>
              <a:t>Fatal</a:t>
            </a:r>
          </a:p>
          <a:p>
            <a:pPr lvl="1"/>
            <a:r>
              <a:rPr lang="en-US" dirty="0"/>
              <a:t>Warning (high) </a:t>
            </a:r>
          </a:p>
          <a:p>
            <a:pPr lvl="1"/>
            <a:r>
              <a:rPr lang="en-US" dirty="0"/>
              <a:t>Information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6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PMD?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code review utility for java</a:t>
            </a:r>
          </a:p>
          <a:p>
            <a:r>
              <a:rPr lang="en-US" dirty="0"/>
              <a:t>Static code analyzer</a:t>
            </a:r>
          </a:p>
          <a:p>
            <a:r>
              <a:rPr lang="en-US" dirty="0"/>
              <a:t>Automatically detects a wide range of potential defects and unsafe or non-optimized code</a:t>
            </a:r>
          </a:p>
          <a:p>
            <a:r>
              <a:rPr lang="en-US" dirty="0"/>
              <a:t>Focuses on preemptive defect detection</a:t>
            </a:r>
          </a:p>
        </p:txBody>
      </p:sp>
    </p:spTree>
    <p:extLst>
      <p:ext uri="{BB962C8B-B14F-4D97-AF65-F5344CB8AC3E}">
        <p14:creationId xmlns:p14="http://schemas.microsoft.com/office/powerpoint/2010/main" val="350836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PMD?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bugs: Empty try/catch/finally/switch statements</a:t>
            </a:r>
          </a:p>
          <a:p>
            <a:r>
              <a:rPr lang="en-US" dirty="0"/>
              <a:t>Dead code: Unused local variables, parameters and private methods</a:t>
            </a:r>
          </a:p>
          <a:p>
            <a:r>
              <a:rPr lang="en-US" dirty="0"/>
              <a:t>Suboptimal code: Wasteful String/String Buffer usage</a:t>
            </a:r>
          </a:p>
          <a:p>
            <a:r>
              <a:rPr lang="en-US" dirty="0"/>
              <a:t>Overcomplicated expressions - Unnecessary if statements, for loops that could be while loops</a:t>
            </a:r>
          </a:p>
          <a:p>
            <a:r>
              <a:rPr lang="en-US" dirty="0"/>
              <a:t>Duplicate code: Copied/pasted code means copied/pasted bugs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508" name="Picture 5" descr="PMD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810" y="4495801"/>
            <a:ext cx="5142707" cy="173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95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PMD Rule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are grouped together and form a Rule Set</a:t>
            </a:r>
          </a:p>
          <a:p>
            <a:pPr marL="0" indent="0">
              <a:buNone/>
            </a:pPr>
            <a:r>
              <a:rPr lang="en-US" dirty="0"/>
              <a:t>	E.g. Basic Rules, Code Size Rules, Coupling Rules, </a:t>
            </a:r>
          </a:p>
          <a:p>
            <a:pPr marL="0" indent="0">
              <a:buNone/>
            </a:pPr>
            <a:r>
              <a:rPr lang="en-US" dirty="0"/>
              <a:t>	Design Rules, JavaBeans Rules, Junit Rules, Migration </a:t>
            </a:r>
          </a:p>
          <a:p>
            <a:pPr marL="0" indent="0">
              <a:buNone/>
            </a:pPr>
            <a:r>
              <a:rPr lang="en-US" dirty="0"/>
              <a:t>	Rules, Naming Rules, Optimization Rules, Security Code </a:t>
            </a:r>
          </a:p>
          <a:p>
            <a:pPr marL="0" indent="0">
              <a:buNone/>
            </a:pPr>
            <a:r>
              <a:rPr lang="en-US" dirty="0"/>
              <a:t>	Guidelines, Unused Code Rules,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more information visit: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http://pmd.sourceforge.net/rules/index.html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0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/>
          </p:cNvSpPr>
          <p:nvPr/>
        </p:nvSpPr>
        <p:spPr bwMode="auto">
          <a:xfrm>
            <a:off x="1543050" y="76200"/>
            <a:ext cx="701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endParaRPr lang="en-US" sz="2400" b="1">
              <a:latin typeface="Candar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PMD Usage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A1E4"/>
              </a:buClr>
              <a:buFont typeface="Wingdings" pitchFamily="2" charset="2"/>
              <a:buChar char="§"/>
            </a:pPr>
            <a:r>
              <a:rPr lang="en-US" dirty="0">
                <a:cs typeface="Arial" pitchFamily="34" charset="0"/>
              </a:rPr>
              <a:t>Installation: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Windows and UNIX</a:t>
            </a:r>
            <a:endParaRPr lang="en-US" sz="1600" dirty="0">
              <a:cs typeface="Arial" pitchFamily="34" charset="0"/>
            </a:endParaRPr>
          </a:p>
          <a:p>
            <a:pPr>
              <a:buClr>
                <a:srgbClr val="00A1E4"/>
              </a:buClr>
              <a:buFont typeface="Wingdings" pitchFamily="2" charset="2"/>
              <a:buChar char="§"/>
            </a:pPr>
            <a:r>
              <a:rPr lang="en-US" dirty="0">
                <a:cs typeface="Arial" pitchFamily="34" charset="0"/>
              </a:rPr>
              <a:t>Prerequisites: </a:t>
            </a:r>
          </a:p>
          <a:p>
            <a:pPr lvl="1" eaLnBrk="1" hangingPunct="1"/>
            <a:r>
              <a:rPr lang="en-US" dirty="0">
                <a:cs typeface="Arial" pitchFamily="34" charset="0"/>
              </a:rPr>
              <a:t> JDK 1.4 or higher </a:t>
            </a:r>
          </a:p>
          <a:p>
            <a:pPr lvl="1" eaLnBrk="1" hangingPunct="1"/>
            <a:r>
              <a:rPr lang="en-US" dirty="0">
                <a:cs typeface="Arial" pitchFamily="34" charset="0"/>
              </a:rPr>
              <a:t> WinZip for Windows or "zip" utility </a:t>
            </a:r>
            <a:r>
              <a:rPr lang="en-US" dirty="0" err="1">
                <a:cs typeface="Arial" pitchFamily="34" charset="0"/>
              </a:rPr>
              <a:t>InfoZip</a:t>
            </a:r>
            <a:r>
              <a:rPr lang="en-US" dirty="0">
                <a:cs typeface="Arial" pitchFamily="34" charset="0"/>
              </a:rPr>
              <a:t> for UNIX</a:t>
            </a:r>
            <a:endParaRPr lang="en-US" dirty="0"/>
          </a:p>
          <a:p>
            <a:pPr>
              <a:buClr>
                <a:srgbClr val="00A1E4"/>
              </a:buClr>
              <a:buFont typeface="Wingdings" pitchFamily="2" charset="2"/>
              <a:buChar char="§"/>
            </a:pPr>
            <a:r>
              <a:rPr lang="en-US" dirty="0">
                <a:cs typeface="Arial" pitchFamily="34" charset="0"/>
              </a:rPr>
              <a:t>Download the latest binary distribution - i.e., pmd-bin-x.xx.zip from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http://pmd.sourceforge.net/index.html</a:t>
            </a:r>
            <a:r>
              <a:rPr lang="en-US" dirty="0">
                <a:cs typeface="Arial" pitchFamily="34" charset="0"/>
              </a:rPr>
              <a:t>. Unzip it into any directory</a:t>
            </a:r>
          </a:p>
          <a:p>
            <a:pPr lvl="1" eaLnBrk="1" hangingPunct="1"/>
            <a:r>
              <a:rPr lang="en-US" dirty="0">
                <a:cs typeface="Arial" pitchFamily="34" charset="0"/>
              </a:rPr>
              <a:t> *Note: Please contact ITIMD Helpdesk to download the plug-in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2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IDE’s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516" y="1412878"/>
            <a:ext cx="8845484" cy="49879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PMD can be integrated with following IDE’s:</a:t>
            </a:r>
          </a:p>
          <a:p>
            <a:pPr lvl="1"/>
            <a:r>
              <a:rPr lang="en-US" dirty="0"/>
              <a:t> Eclipse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Jdeveloper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Jedit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Jbuilder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BlueJ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CodeGuide</a:t>
            </a:r>
            <a:endParaRPr lang="en-US" dirty="0"/>
          </a:p>
          <a:p>
            <a:pPr lvl="1"/>
            <a:r>
              <a:rPr lang="en-US" dirty="0"/>
              <a:t> NetBeans/Sun Java Studio Enterprise/Creator</a:t>
            </a:r>
          </a:p>
          <a:p>
            <a:pPr lvl="1"/>
            <a:r>
              <a:rPr lang="en-US" dirty="0"/>
              <a:t> IntelliJ IDEA</a:t>
            </a:r>
          </a:p>
          <a:p>
            <a:pPr lvl="1"/>
            <a:r>
              <a:rPr lang="en-US" dirty="0" err="1"/>
              <a:t>TextPad</a:t>
            </a:r>
            <a:endParaRPr lang="en-US" dirty="0"/>
          </a:p>
          <a:p>
            <a:pPr lvl="1"/>
            <a:r>
              <a:rPr lang="en-US" dirty="0"/>
              <a:t>Maven</a:t>
            </a:r>
          </a:p>
          <a:p>
            <a:pPr lvl="1"/>
            <a:r>
              <a:rPr lang="en-US" dirty="0"/>
              <a:t>Ant</a:t>
            </a:r>
          </a:p>
          <a:p>
            <a:pPr lvl="1"/>
            <a:r>
              <a:rPr lang="en-US" dirty="0"/>
              <a:t>Gel</a:t>
            </a:r>
          </a:p>
          <a:p>
            <a:pPr lvl="1"/>
            <a:r>
              <a:rPr lang="en-US" dirty="0" err="1"/>
              <a:t>Jcreator</a:t>
            </a:r>
            <a:endParaRPr lang="en-US" dirty="0"/>
          </a:p>
          <a:p>
            <a:pPr lvl="1"/>
            <a:r>
              <a:rPr lang="en-US" dirty="0" err="1"/>
              <a:t>Emacs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9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Eclipse 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Eclipse:</a:t>
            </a:r>
          </a:p>
          <a:p>
            <a:pPr lvl="1"/>
            <a:r>
              <a:rPr lang="en-US" dirty="0"/>
              <a:t> Setup the network connection in Eclipse preferences. Go to Windows -&gt; Preferences -&gt; General -&gt; Network Connection</a:t>
            </a:r>
          </a:p>
          <a:p>
            <a:pPr lvl="1"/>
            <a:r>
              <a:rPr lang="en-US" dirty="0"/>
              <a:t> Set your preferences as per your Internet Browser Connections Settings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96354"/>
            <a:ext cx="3898900" cy="308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24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Eclipse IDE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PMD plug-in,</a:t>
            </a:r>
          </a:p>
          <a:p>
            <a:pPr lvl="1"/>
            <a:r>
              <a:rPr lang="en-US" dirty="0"/>
              <a:t> Start Eclipse and open a project </a:t>
            </a:r>
          </a:p>
          <a:p>
            <a:pPr lvl="1"/>
            <a:r>
              <a:rPr lang="en-US" dirty="0"/>
              <a:t>Select "Help"-&gt;"Software Updates"-&gt;"Find and Install“</a:t>
            </a:r>
          </a:p>
          <a:p>
            <a:pPr lvl="1"/>
            <a:r>
              <a:rPr lang="en-US" dirty="0"/>
              <a:t>Click "Next", then click "New remote site“</a:t>
            </a:r>
          </a:p>
          <a:p>
            <a:pPr lvl="1"/>
            <a:r>
              <a:rPr lang="en-US" dirty="0"/>
              <a:t>Enter "PMD" into the Name field and "http://pmd.sf.net/eclipse" into the URL field ( this downloads the plug in from the site)</a:t>
            </a:r>
          </a:p>
          <a:p>
            <a:pPr lvl="1"/>
            <a:r>
              <a:rPr lang="en-US" dirty="0"/>
              <a:t>Click through the rest of the dialog boxes to install the plug-in</a:t>
            </a:r>
          </a:p>
          <a:p>
            <a:endParaRPr lang="en-US" dirty="0"/>
          </a:p>
          <a:p>
            <a:r>
              <a:rPr lang="en-US" dirty="0"/>
              <a:t>Alternatively, you can download the latest zip file and follow the above procedures except for using "New local site" and browsing to the downloaded zip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148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681</Words>
  <Application>Microsoft Office PowerPoint</Application>
  <PresentationFormat>Widescreen</PresentationFormat>
  <Paragraphs>125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MS PGothic</vt:lpstr>
      <vt:lpstr>Arial</vt:lpstr>
      <vt:lpstr>Calibri</vt:lpstr>
      <vt:lpstr>Calibri Light</vt:lpstr>
      <vt:lpstr>Candara</vt:lpstr>
      <vt:lpstr>Wingdings</vt:lpstr>
      <vt:lpstr>Office Theme</vt:lpstr>
      <vt:lpstr>think-cell Slide</vt:lpstr>
      <vt:lpstr>Developer WorkBench </vt:lpstr>
      <vt:lpstr>Lesson Objectives</vt:lpstr>
      <vt:lpstr>What is PMD?</vt:lpstr>
      <vt:lpstr>What is PMD? (Contd…)</vt:lpstr>
      <vt:lpstr>PMD Rule Sets</vt:lpstr>
      <vt:lpstr>PMD Usage</vt:lpstr>
      <vt:lpstr>Integration with IDE’s</vt:lpstr>
      <vt:lpstr>Integration with Eclipse IDE</vt:lpstr>
      <vt:lpstr>Integration with Eclipse IDE (Contd…)</vt:lpstr>
      <vt:lpstr>Integration with Eclipse IDE (Contd…)</vt:lpstr>
      <vt:lpstr>Integration with Eclipse IDE (Contd…)</vt:lpstr>
      <vt:lpstr>PMD In Action</vt:lpstr>
      <vt:lpstr>PMD In Action (Contd…)</vt:lpstr>
      <vt:lpstr>PMD In Action (Contd…)</vt:lpstr>
      <vt:lpstr>PMD In Action (Contd…)</vt:lpstr>
      <vt:lpstr>PMD In Action (Contd…)</vt:lpstr>
      <vt:lpstr>PMD In Action (Contd…)</vt:lpstr>
      <vt:lpstr>PMD In Action (Contd…)</vt:lpstr>
      <vt:lpstr>Customizing PMD</vt:lpstr>
      <vt:lpstr>Lab</vt:lpstr>
      <vt:lpstr>Summary</vt:lpstr>
      <vt:lpstr>Review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WorkBench </dc:title>
  <dc:creator>Sasirekha, P.V.</dc:creator>
  <cp:lastModifiedBy>Sasirekha, P.V.</cp:lastModifiedBy>
  <cp:revision>3</cp:revision>
  <dcterms:created xsi:type="dcterms:W3CDTF">2018-10-10T07:07:30Z</dcterms:created>
  <dcterms:modified xsi:type="dcterms:W3CDTF">2018-10-10T08:33:34Z</dcterms:modified>
</cp:coreProperties>
</file>