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7" r:id="rId9"/>
    <p:sldId id="268" r:id="rId10"/>
    <p:sldId id="264" r:id="rId11"/>
    <p:sldId id="265" r:id="rId12"/>
    <p:sldId id="269" r:id="rId13"/>
    <p:sldId id="266" r:id="rId14"/>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8" name="7 - Τίτλος"/>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l-GR" smtClean="0"/>
              <a:t>Kλικ για επεξεργασία του τίτλου</a:t>
            </a:r>
            <a:endParaRPr kumimoji="0" lang="en-US"/>
          </a:p>
        </p:txBody>
      </p:sp>
      <p:sp>
        <p:nvSpPr>
          <p:cNvPr id="9" name="8 - Υπότιτλος"/>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l-GR" smtClean="0"/>
              <a:t>Κάντε κλικ για να επεξεργαστείτε τον υπότιτλο του υποδείγματος</a:t>
            </a:r>
            <a:endParaRPr kumimoji="0" lang="en-US"/>
          </a:p>
        </p:txBody>
      </p:sp>
      <p:sp>
        <p:nvSpPr>
          <p:cNvPr id="28" name="27 - Θέση ημερομηνίας"/>
          <p:cNvSpPr>
            <a:spLocks noGrp="1"/>
          </p:cNvSpPr>
          <p:nvPr>
            <p:ph type="dt" sz="half" idx="10"/>
          </p:nvPr>
        </p:nvSpPr>
        <p:spPr>
          <a:xfrm>
            <a:off x="6400800" y="6355080"/>
            <a:ext cx="2286000" cy="365760"/>
          </a:xfrm>
        </p:spPr>
        <p:txBody>
          <a:bodyPr/>
          <a:lstStyle>
            <a:lvl1pPr>
              <a:defRPr sz="1400"/>
            </a:lvl1pPr>
          </a:lstStyle>
          <a:p>
            <a:fld id="{99EA5FCF-D024-414E-8913-4442751BB1DA}" type="datetimeFigureOut">
              <a:rPr lang="el-GR" smtClean="0"/>
              <a:pPr/>
              <a:t>29/5/2023</a:t>
            </a:fld>
            <a:endParaRPr lang="el-GR"/>
          </a:p>
        </p:txBody>
      </p:sp>
      <p:sp>
        <p:nvSpPr>
          <p:cNvPr id="17" name="16 - Θέση υποσέλιδου"/>
          <p:cNvSpPr>
            <a:spLocks noGrp="1"/>
          </p:cNvSpPr>
          <p:nvPr>
            <p:ph type="ftr" sz="quarter" idx="11"/>
          </p:nvPr>
        </p:nvSpPr>
        <p:spPr>
          <a:xfrm>
            <a:off x="2898648" y="6355080"/>
            <a:ext cx="3474720" cy="365760"/>
          </a:xfrm>
        </p:spPr>
        <p:txBody>
          <a:bodyPr/>
          <a:lstStyle/>
          <a:p>
            <a:endParaRPr lang="el-GR"/>
          </a:p>
        </p:txBody>
      </p:sp>
      <p:sp>
        <p:nvSpPr>
          <p:cNvPr id="29" name="28 - Θέση αριθμού διαφάνειας"/>
          <p:cNvSpPr>
            <a:spLocks noGrp="1"/>
          </p:cNvSpPr>
          <p:nvPr>
            <p:ph type="sldNum" sz="quarter" idx="12"/>
          </p:nvPr>
        </p:nvSpPr>
        <p:spPr>
          <a:xfrm>
            <a:off x="1216152" y="6355080"/>
            <a:ext cx="1219200" cy="365760"/>
          </a:xfrm>
        </p:spPr>
        <p:txBody>
          <a:bodyPr/>
          <a:lstStyle/>
          <a:p>
            <a:fld id="{FF28876C-327E-4AAB-B3D3-08735E330136}" type="slidenum">
              <a:rPr lang="el-GR" smtClean="0"/>
              <a:pPr/>
              <a:t>‹#›</a:t>
            </a:fld>
            <a:endParaRPr lang="el-GR"/>
          </a:p>
        </p:txBody>
      </p:sp>
      <p:sp>
        <p:nvSpPr>
          <p:cNvPr id="21" name="20 - Ορθογώνιο"/>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 Ορθογώνιο"/>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 Ορθογώνιο"/>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 Ορθογώνιο"/>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99EA5FCF-D024-414E-8913-4442751BB1DA}" type="datetimeFigureOut">
              <a:rPr lang="el-GR" smtClean="0"/>
              <a:pPr/>
              <a:t>29/5/2023</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FF28876C-327E-4AAB-B3D3-08735E330136}" type="slidenum">
              <a:rPr lang="el-GR" smtClean="0"/>
              <a:pPr/>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99EA5FCF-D024-414E-8913-4442751BB1DA}" type="datetimeFigureOut">
              <a:rPr lang="el-GR" smtClean="0"/>
              <a:pPr/>
              <a:t>29/5/2023</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FF28876C-327E-4AAB-B3D3-08735E330136}" type="slidenum">
              <a:rPr lang="el-GR" smtClean="0"/>
              <a:pPr/>
              <a:t>‹#›</a:t>
            </a:fld>
            <a:endParaRPr lang="el-GR"/>
          </a:p>
        </p:txBody>
      </p:sp>
      <p:sp>
        <p:nvSpPr>
          <p:cNvPr id="7" name="6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7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 Ευθεία γραμμή σύνδεσης"/>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4" name="3 - Θέση ημερομηνίας"/>
          <p:cNvSpPr>
            <a:spLocks noGrp="1"/>
          </p:cNvSpPr>
          <p:nvPr>
            <p:ph type="dt" sz="half" idx="10"/>
          </p:nvPr>
        </p:nvSpPr>
        <p:spPr/>
        <p:txBody>
          <a:bodyPr/>
          <a:lstStyle/>
          <a:p>
            <a:fld id="{99EA5FCF-D024-414E-8913-4442751BB1DA}" type="datetimeFigureOut">
              <a:rPr lang="el-GR" smtClean="0"/>
              <a:pPr/>
              <a:t>29/5/2023</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FF28876C-327E-4AAB-B3D3-08735E330136}" type="slidenum">
              <a:rPr lang="el-GR" smtClean="0"/>
              <a:pPr/>
              <a:t>‹#›</a:t>
            </a:fld>
            <a:endParaRPr lang="el-GR"/>
          </a:p>
        </p:txBody>
      </p:sp>
      <p:sp>
        <p:nvSpPr>
          <p:cNvPr id="8" name="7 - Θέση περιεχομένου"/>
          <p:cNvSpPr>
            <a:spLocks noGrp="1"/>
          </p:cNvSpPr>
          <p:nvPr>
            <p:ph sz="quarter" idx="1"/>
          </p:nvPr>
        </p:nvSpPr>
        <p:spPr>
          <a:xfrm>
            <a:off x="457200" y="1219200"/>
            <a:ext cx="8229600"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l-GR" smtClean="0"/>
              <a:t>Kλικ για επεξεργασία των στυλ του υποδείγματος</a:t>
            </a:r>
          </a:p>
        </p:txBody>
      </p:sp>
      <p:sp>
        <p:nvSpPr>
          <p:cNvPr id="4" name="3 - Θέση ημερομηνίας"/>
          <p:cNvSpPr>
            <a:spLocks noGrp="1"/>
          </p:cNvSpPr>
          <p:nvPr>
            <p:ph type="dt" sz="half" idx="10"/>
          </p:nvPr>
        </p:nvSpPr>
        <p:spPr>
          <a:xfrm>
            <a:off x="6400800" y="6355080"/>
            <a:ext cx="2286000" cy="365760"/>
          </a:xfrm>
        </p:spPr>
        <p:txBody>
          <a:bodyPr/>
          <a:lstStyle/>
          <a:p>
            <a:fld id="{99EA5FCF-D024-414E-8913-4442751BB1DA}" type="datetimeFigureOut">
              <a:rPr lang="el-GR" smtClean="0"/>
              <a:pPr/>
              <a:t>29/5/2023</a:t>
            </a:fld>
            <a:endParaRPr lang="el-GR"/>
          </a:p>
        </p:txBody>
      </p:sp>
      <p:sp>
        <p:nvSpPr>
          <p:cNvPr id="5" name="4 - Θέση υποσέλιδου"/>
          <p:cNvSpPr>
            <a:spLocks noGrp="1"/>
          </p:cNvSpPr>
          <p:nvPr>
            <p:ph type="ftr" sz="quarter" idx="11"/>
          </p:nvPr>
        </p:nvSpPr>
        <p:spPr>
          <a:xfrm>
            <a:off x="2898648" y="6355080"/>
            <a:ext cx="3474720" cy="365760"/>
          </a:xfrm>
        </p:spPr>
        <p:txBody>
          <a:bodyPr/>
          <a:lstStyle/>
          <a:p>
            <a:endParaRPr lang="el-GR"/>
          </a:p>
        </p:txBody>
      </p:sp>
      <p:sp>
        <p:nvSpPr>
          <p:cNvPr id="6" name="5 - Θέση αριθμού διαφάνειας"/>
          <p:cNvSpPr>
            <a:spLocks noGrp="1"/>
          </p:cNvSpPr>
          <p:nvPr>
            <p:ph type="sldNum" sz="quarter" idx="12"/>
          </p:nvPr>
        </p:nvSpPr>
        <p:spPr>
          <a:xfrm>
            <a:off x="1069848" y="6355080"/>
            <a:ext cx="1520952" cy="365760"/>
          </a:xfrm>
        </p:spPr>
        <p:txBody>
          <a:bodyPr/>
          <a:lstStyle/>
          <a:p>
            <a:fld id="{FF28876C-327E-4AAB-B3D3-08735E330136}" type="slidenum">
              <a:rPr lang="el-GR" smtClean="0"/>
              <a:pPr/>
              <a:t>‹#›</a:t>
            </a:fld>
            <a:endParaRPr lang="el-GR"/>
          </a:p>
        </p:txBody>
      </p:sp>
      <p:sp>
        <p:nvSpPr>
          <p:cNvPr id="7" name="6 - Ορθογώνιο"/>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 Ορθογώνιο"/>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lstStyle/>
          <a:p>
            <a:r>
              <a:rPr kumimoji="0" lang="el-GR" smtClean="0"/>
              <a:t>Kλικ για επεξεργασία του τίτλου</a:t>
            </a:r>
            <a:endParaRPr kumimoji="0" lang="en-US"/>
          </a:p>
        </p:txBody>
      </p:sp>
      <p:sp>
        <p:nvSpPr>
          <p:cNvPr id="5" name="4 - Θέση ημερομηνίας"/>
          <p:cNvSpPr>
            <a:spLocks noGrp="1"/>
          </p:cNvSpPr>
          <p:nvPr>
            <p:ph type="dt" sz="half" idx="10"/>
          </p:nvPr>
        </p:nvSpPr>
        <p:spPr/>
        <p:txBody>
          <a:bodyPr/>
          <a:lstStyle/>
          <a:p>
            <a:fld id="{99EA5FCF-D024-414E-8913-4442751BB1DA}" type="datetimeFigureOut">
              <a:rPr lang="el-GR" smtClean="0"/>
              <a:pPr/>
              <a:t>29/5/2023</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FF28876C-327E-4AAB-B3D3-08735E330136}" type="slidenum">
              <a:rPr lang="el-GR" smtClean="0"/>
              <a:pPr/>
              <a:t>‹#›</a:t>
            </a:fld>
            <a:endParaRPr lang="el-GR"/>
          </a:p>
        </p:txBody>
      </p:sp>
      <p:sp>
        <p:nvSpPr>
          <p:cNvPr id="9" name="8 - Θέση περιεχομένου"/>
          <p:cNvSpPr>
            <a:spLocks noGrp="1"/>
          </p:cNvSpPr>
          <p:nvPr>
            <p:ph sz="quarter" idx="1"/>
          </p:nvPr>
        </p:nvSpPr>
        <p:spPr>
          <a:xfrm>
            <a:off x="457200" y="1219200"/>
            <a:ext cx="4041648"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1" name="10 - Θέση περιεχομένου"/>
          <p:cNvSpPr>
            <a:spLocks noGrp="1"/>
          </p:cNvSpPr>
          <p:nvPr>
            <p:ph sz="quarter" idx="2"/>
          </p:nvPr>
        </p:nvSpPr>
        <p:spPr>
          <a:xfrm>
            <a:off x="4632198" y="1216152"/>
            <a:ext cx="4041648"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nchor="ctr"/>
          <a:lstStyle>
            <a:lvl1pPr>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4" name="3 - Θέση κειμένου"/>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7" name="6 - Θέση ημερομηνίας"/>
          <p:cNvSpPr>
            <a:spLocks noGrp="1"/>
          </p:cNvSpPr>
          <p:nvPr>
            <p:ph type="dt" sz="half" idx="10"/>
          </p:nvPr>
        </p:nvSpPr>
        <p:spPr/>
        <p:txBody>
          <a:bodyPr/>
          <a:lstStyle/>
          <a:p>
            <a:fld id="{99EA5FCF-D024-414E-8913-4442751BB1DA}" type="datetimeFigureOut">
              <a:rPr lang="el-GR" smtClean="0"/>
              <a:pPr/>
              <a:t>29/5/2023</a:t>
            </a:fld>
            <a:endParaRPr lang="el-GR"/>
          </a:p>
        </p:txBody>
      </p:sp>
      <p:sp>
        <p:nvSpPr>
          <p:cNvPr id="8" name="7 - Θέση υποσέλιδου"/>
          <p:cNvSpPr>
            <a:spLocks noGrp="1"/>
          </p:cNvSpPr>
          <p:nvPr>
            <p:ph type="ftr" sz="quarter" idx="11"/>
          </p:nvPr>
        </p:nvSpPr>
        <p:spPr/>
        <p:txBody>
          <a:bodyPr/>
          <a:lstStyle/>
          <a:p>
            <a:endParaRPr lang="el-GR"/>
          </a:p>
        </p:txBody>
      </p:sp>
      <p:sp>
        <p:nvSpPr>
          <p:cNvPr id="9" name="8 - Θέση αριθμού διαφάνειας"/>
          <p:cNvSpPr>
            <a:spLocks noGrp="1"/>
          </p:cNvSpPr>
          <p:nvPr>
            <p:ph type="sldNum" sz="quarter" idx="12"/>
          </p:nvPr>
        </p:nvSpPr>
        <p:spPr/>
        <p:txBody>
          <a:bodyPr/>
          <a:lstStyle/>
          <a:p>
            <a:fld id="{FF28876C-327E-4AAB-B3D3-08735E330136}" type="slidenum">
              <a:rPr lang="el-GR" smtClean="0"/>
              <a:pPr/>
              <a:t>‹#›</a:t>
            </a:fld>
            <a:endParaRPr lang="el-GR"/>
          </a:p>
        </p:txBody>
      </p:sp>
      <p:sp>
        <p:nvSpPr>
          <p:cNvPr id="11" name="10 - Θέση περιεχομένου"/>
          <p:cNvSpPr>
            <a:spLocks noGrp="1"/>
          </p:cNvSpPr>
          <p:nvPr>
            <p:ph sz="quarter" idx="2"/>
          </p:nvPr>
        </p:nvSpPr>
        <p:spPr>
          <a:xfrm>
            <a:off x="457200" y="2133600"/>
            <a:ext cx="4038600" cy="40386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3" name="12 - Θέση περιεχομένου"/>
          <p:cNvSpPr>
            <a:spLocks noGrp="1"/>
          </p:cNvSpPr>
          <p:nvPr>
            <p:ph sz="quarter" idx="4"/>
          </p:nvPr>
        </p:nvSpPr>
        <p:spPr>
          <a:xfrm>
            <a:off x="4648200" y="2133600"/>
            <a:ext cx="4038600" cy="40386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lstStyle/>
          <a:p>
            <a:r>
              <a:rPr kumimoji="0" lang="el-GR" smtClean="0"/>
              <a:t>Kλικ για επεξεργασία του τίτλου</a:t>
            </a:r>
            <a:endParaRPr kumimoji="0" lang="en-US"/>
          </a:p>
        </p:txBody>
      </p:sp>
      <p:sp>
        <p:nvSpPr>
          <p:cNvPr id="3" name="2 - Θέση ημερομηνίας"/>
          <p:cNvSpPr>
            <a:spLocks noGrp="1"/>
          </p:cNvSpPr>
          <p:nvPr>
            <p:ph type="dt" sz="half" idx="10"/>
          </p:nvPr>
        </p:nvSpPr>
        <p:spPr/>
        <p:txBody>
          <a:bodyPr/>
          <a:lstStyle/>
          <a:p>
            <a:fld id="{99EA5FCF-D024-414E-8913-4442751BB1DA}" type="datetimeFigureOut">
              <a:rPr lang="el-GR" smtClean="0"/>
              <a:pPr/>
              <a:t>29/5/2023</a:t>
            </a:fld>
            <a:endParaRPr lang="el-GR"/>
          </a:p>
        </p:txBody>
      </p:sp>
      <p:sp>
        <p:nvSpPr>
          <p:cNvPr id="4" name="3 - Θέση υποσέλιδου"/>
          <p:cNvSpPr>
            <a:spLocks noGrp="1"/>
          </p:cNvSpPr>
          <p:nvPr>
            <p:ph type="ftr" sz="quarter" idx="11"/>
          </p:nvPr>
        </p:nvSpPr>
        <p:spPr/>
        <p:txBody>
          <a:bodyPr/>
          <a:lstStyle/>
          <a:p>
            <a:endParaRPr lang="el-GR"/>
          </a:p>
        </p:txBody>
      </p:sp>
      <p:sp>
        <p:nvSpPr>
          <p:cNvPr id="5" name="4 - Θέση αριθμού διαφάνειας"/>
          <p:cNvSpPr>
            <a:spLocks noGrp="1"/>
          </p:cNvSpPr>
          <p:nvPr>
            <p:ph type="sldNum" sz="quarter" idx="12"/>
          </p:nvPr>
        </p:nvSpPr>
        <p:spPr/>
        <p:txBody>
          <a:bodyPr/>
          <a:lstStyle/>
          <a:p>
            <a:fld id="{FF28876C-327E-4AAB-B3D3-08735E330136}" type="slidenum">
              <a:rPr lang="el-GR" smtClean="0"/>
              <a:pPr/>
              <a:t>‹#›</a:t>
            </a:fld>
            <a:endParaRPr lang="el-GR"/>
          </a:p>
        </p:txBody>
      </p:sp>
      <p:sp>
        <p:nvSpPr>
          <p:cNvPr id="6" name="5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99EA5FCF-D024-414E-8913-4442751BB1DA}" type="datetimeFigureOut">
              <a:rPr lang="el-GR" smtClean="0"/>
              <a:pPr/>
              <a:t>29/5/2023</a:t>
            </a:fld>
            <a:endParaRPr lang="el-GR"/>
          </a:p>
        </p:txBody>
      </p:sp>
      <p:sp>
        <p:nvSpPr>
          <p:cNvPr id="3" name="2 - Θέση υποσέλιδου"/>
          <p:cNvSpPr>
            <a:spLocks noGrp="1"/>
          </p:cNvSpPr>
          <p:nvPr>
            <p:ph type="ftr" sz="quarter" idx="11"/>
          </p:nvPr>
        </p:nvSpPr>
        <p:spPr/>
        <p:txBody>
          <a:bodyPr/>
          <a:lstStyle/>
          <a:p>
            <a:endParaRPr lang="el-GR"/>
          </a:p>
        </p:txBody>
      </p:sp>
      <p:sp>
        <p:nvSpPr>
          <p:cNvPr id="4" name="3 - Θέση αριθμού διαφάνειας"/>
          <p:cNvSpPr>
            <a:spLocks noGrp="1"/>
          </p:cNvSpPr>
          <p:nvPr>
            <p:ph type="sldNum" sz="quarter" idx="12"/>
          </p:nvPr>
        </p:nvSpPr>
        <p:spPr/>
        <p:txBody>
          <a:bodyPr/>
          <a:lstStyle/>
          <a:p>
            <a:fld id="{FF28876C-327E-4AAB-B3D3-08735E330136}" type="slidenum">
              <a:rPr lang="el-GR" smtClean="0"/>
              <a:pPr/>
              <a:t>‹#›</a:t>
            </a:fld>
            <a:endParaRPr lang="el-GR"/>
          </a:p>
        </p:txBody>
      </p:sp>
      <p:sp>
        <p:nvSpPr>
          <p:cNvPr id="5" name="4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5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99EA5FCF-D024-414E-8913-4442751BB1DA}" type="datetimeFigureOut">
              <a:rPr lang="el-GR" smtClean="0"/>
              <a:pPr/>
              <a:t>29/5/2023</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FF28876C-327E-4AAB-B3D3-08735E330136}" type="slidenum">
              <a:rPr lang="el-GR" smtClean="0"/>
              <a:pPr/>
              <a:t>‹#›</a:t>
            </a:fld>
            <a:endParaRPr lang="el-GR"/>
          </a:p>
        </p:txBody>
      </p:sp>
      <p:sp>
        <p:nvSpPr>
          <p:cNvPr id="8" name="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 Ευθεία γραμμή σύνδεσης"/>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 Θέση περιεχομένου"/>
          <p:cNvSpPr>
            <a:spLocks noGrp="1"/>
          </p:cNvSpPr>
          <p:nvPr>
            <p:ph sz="quarter" idx="1"/>
          </p:nvPr>
        </p:nvSpPr>
        <p:spPr>
          <a:xfrm>
            <a:off x="304800" y="304800"/>
            <a:ext cx="5715000" cy="57150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l-GR" smtClean="0"/>
              <a:t>Kλικ για επεξεργασία του τίτλου</a:t>
            </a:r>
            <a:endParaRPr kumimoji="0" lang="en-US"/>
          </a:p>
        </p:txBody>
      </p:sp>
      <p:sp>
        <p:nvSpPr>
          <p:cNvPr id="3" name="2 - Θέση εικόνας"/>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l-GR" smtClean="0"/>
              <a:t>Κάντε κλικ στο εικονίδιο για να προσθέσετε μια εικόνα</a:t>
            </a:r>
            <a:endParaRPr kumimoji="0" lang="en-US" dirty="0"/>
          </a:p>
        </p:txBody>
      </p:sp>
      <p:sp>
        <p:nvSpPr>
          <p:cNvPr id="4" name="3 - Θέση κειμένου"/>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99EA5FCF-D024-414E-8913-4442751BB1DA}" type="datetimeFigureOut">
              <a:rPr lang="el-GR" smtClean="0"/>
              <a:pPr/>
              <a:t>29/5/2023</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FF28876C-327E-4AAB-B3D3-08735E330136}" type="slidenum">
              <a:rPr lang="el-GR" smtClean="0"/>
              <a:pPr/>
              <a:t>‹#›</a:t>
            </a:fld>
            <a:endParaRPr lang="el-GR"/>
          </a:p>
        </p:txBody>
      </p:sp>
      <p:sp>
        <p:nvSpPr>
          <p:cNvPr id="8" name="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8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 Ορθογώνιο"/>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 Θέση τίτλου"/>
          <p:cNvSpPr>
            <a:spLocks noGrp="1"/>
          </p:cNvSpPr>
          <p:nvPr>
            <p:ph type="title"/>
          </p:nvPr>
        </p:nvSpPr>
        <p:spPr>
          <a:xfrm>
            <a:off x="457200" y="152400"/>
            <a:ext cx="8229600" cy="990600"/>
          </a:xfrm>
          <a:prstGeom prst="rect">
            <a:avLst/>
          </a:prstGeom>
        </p:spPr>
        <p:txBody>
          <a:bodyPr vert="horz" anchor="b" anchorCtr="0">
            <a:normAutofit/>
          </a:bodyPr>
          <a:lstStyle/>
          <a:p>
            <a:r>
              <a:rPr kumimoji="0" lang="el-GR" smtClean="0"/>
              <a:t>Kλικ για επεξεργασία του τίτλου</a:t>
            </a:r>
            <a:endParaRPr kumimoji="0" lang="en-US"/>
          </a:p>
        </p:txBody>
      </p:sp>
      <p:sp>
        <p:nvSpPr>
          <p:cNvPr id="13" name="12 - Θέση κειμένου"/>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l-GR" smtClean="0"/>
              <a:t>Kλικ για επεξεργασία των στυλ του υποδείγματος</a:t>
            </a:r>
          </a:p>
          <a:p>
            <a:pPr lvl="1" eaLnBrk="1" latinLnBrk="0" hangingPunct="1"/>
            <a:r>
              <a:rPr kumimoji="0" lang="el-GR" smtClean="0"/>
              <a:t>Δεύτερου επιπέδου</a:t>
            </a:r>
          </a:p>
          <a:p>
            <a:pPr lvl="2" eaLnBrk="1" latinLnBrk="0" hangingPunct="1"/>
            <a:r>
              <a:rPr kumimoji="0" lang="el-GR" smtClean="0"/>
              <a:t>Τρίτου επιπέδου</a:t>
            </a:r>
          </a:p>
          <a:p>
            <a:pPr lvl="3" eaLnBrk="1" latinLnBrk="0" hangingPunct="1"/>
            <a:r>
              <a:rPr kumimoji="0" lang="el-GR" smtClean="0"/>
              <a:t>Τέταρτου επιπέδου</a:t>
            </a:r>
          </a:p>
          <a:p>
            <a:pPr lvl="4" eaLnBrk="1" latinLnBrk="0" hangingPunct="1"/>
            <a:r>
              <a:rPr kumimoji="0" lang="el-GR" smtClean="0"/>
              <a:t>Πέμπτου επιπέδου</a:t>
            </a:r>
            <a:endParaRPr kumimoji="0" lang="en-US"/>
          </a:p>
        </p:txBody>
      </p:sp>
      <p:sp>
        <p:nvSpPr>
          <p:cNvPr id="14" name="13 - Θέση ημερομηνίας"/>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99EA5FCF-D024-414E-8913-4442751BB1DA}" type="datetimeFigureOut">
              <a:rPr lang="el-GR" smtClean="0"/>
              <a:pPr/>
              <a:t>29/5/2023</a:t>
            </a:fld>
            <a:endParaRPr lang="el-GR"/>
          </a:p>
        </p:txBody>
      </p:sp>
      <p:sp>
        <p:nvSpPr>
          <p:cNvPr id="3" name="2 - Θέση υποσέλιδου"/>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l-GR"/>
          </a:p>
        </p:txBody>
      </p:sp>
      <p:sp>
        <p:nvSpPr>
          <p:cNvPr id="23" name="22 - Θέση αριθμού διαφάνειας"/>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F28876C-327E-4AAB-B3D3-08735E330136}" type="slidenum">
              <a:rPr lang="el-GR" smtClean="0"/>
              <a:pPr/>
              <a:t>‹#›</a:t>
            </a:fld>
            <a:endParaRPr lang="el-GR"/>
          </a:p>
        </p:txBody>
      </p:sp>
      <p:sp>
        <p:nvSpPr>
          <p:cNvPr id="28" name="2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 Ευθεία γραμμή σύνδεσης"/>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p:txBody>
          <a:bodyPr>
            <a:normAutofit/>
          </a:bodyPr>
          <a:lstStyle/>
          <a:p>
            <a:r>
              <a:rPr lang="en-US" b="1" dirty="0" smtClean="0"/>
              <a:t>Blood Donations Greece</a:t>
            </a:r>
            <a:endParaRPr lang="el-GR" b="1" dirty="0"/>
          </a:p>
        </p:txBody>
      </p:sp>
      <p:sp>
        <p:nvSpPr>
          <p:cNvPr id="3" name="2 - Υπότιτλος"/>
          <p:cNvSpPr>
            <a:spLocks noGrp="1"/>
          </p:cNvSpPr>
          <p:nvPr>
            <p:ph type="subTitle" idx="1"/>
          </p:nvPr>
        </p:nvSpPr>
        <p:spPr/>
        <p:txBody>
          <a:bodyPr/>
          <a:lstStyle/>
          <a:p>
            <a:r>
              <a:rPr lang="el-GR" b="1" dirty="0" smtClean="0"/>
              <a:t>Κυνδελέρος Βασίλειος ΑΜ-2019087</a:t>
            </a:r>
            <a:endParaRPr lang="el-GR" b="1" dirty="0"/>
          </a:p>
        </p:txBody>
      </p:sp>
      <p:sp>
        <p:nvSpPr>
          <p:cNvPr id="4" name="3 - TextBox"/>
          <p:cNvSpPr txBox="1"/>
          <p:nvPr/>
        </p:nvSpPr>
        <p:spPr>
          <a:xfrm>
            <a:off x="8673517" y="6488668"/>
            <a:ext cx="470483" cy="369332"/>
          </a:xfrm>
          <a:prstGeom prst="rect">
            <a:avLst/>
          </a:prstGeom>
          <a:noFill/>
        </p:spPr>
        <p:txBody>
          <a:bodyPr wrap="square" rtlCol="0">
            <a:spAutoFit/>
          </a:bodyPr>
          <a:lstStyle/>
          <a:p>
            <a:pPr algn="ctr"/>
            <a:r>
              <a:rPr lang="el-GR" dirty="0" smtClean="0"/>
              <a:t>1</a:t>
            </a:r>
            <a:endParaRPr lang="el-G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l-GR" b="1" dirty="0" smtClean="0"/>
              <a:t>Μελλοντικές επεκτάσεις</a:t>
            </a:r>
            <a:endParaRPr lang="el-GR" b="1" dirty="0"/>
          </a:p>
        </p:txBody>
      </p:sp>
      <p:sp>
        <p:nvSpPr>
          <p:cNvPr id="3" name="2 - Θέση περιεχομένου"/>
          <p:cNvSpPr>
            <a:spLocks noGrp="1"/>
          </p:cNvSpPr>
          <p:nvPr>
            <p:ph sz="quarter" idx="1"/>
          </p:nvPr>
        </p:nvSpPr>
        <p:spPr/>
        <p:txBody>
          <a:bodyPr>
            <a:normAutofit fontScale="92500" lnSpcReduction="10000"/>
          </a:bodyPr>
          <a:lstStyle/>
          <a:p>
            <a:pPr>
              <a:buNone/>
            </a:pPr>
            <a:r>
              <a:rPr lang="el-GR" u="sng" dirty="0" smtClean="0"/>
              <a:t>Βραχυχρόνιες:</a:t>
            </a:r>
          </a:p>
          <a:p>
            <a:r>
              <a:rPr lang="el-GR" dirty="0" smtClean="0"/>
              <a:t>Υλοποίηση της εφαρμογής για συσκευές με λογισμικό </a:t>
            </a:r>
            <a:r>
              <a:rPr lang="en-US" dirty="0" smtClean="0"/>
              <a:t>iOS</a:t>
            </a:r>
            <a:r>
              <a:rPr lang="el-GR" dirty="0" smtClean="0"/>
              <a:t>.</a:t>
            </a:r>
          </a:p>
          <a:p>
            <a:r>
              <a:rPr lang="el-GR" dirty="0" smtClean="0"/>
              <a:t>Ειδοποίηση χρήστη για αιμοδοσία που επέλεξε να συμμετέχει αλλά και για τις πλησιέστερες αιμοδοσίες ανάλογα με την τοποθεσία του.</a:t>
            </a:r>
          </a:p>
          <a:p>
            <a:r>
              <a:rPr lang="el-GR" smtClean="0"/>
              <a:t>Έλεγχος της βάσης δεδομένων κατά την εισαγωγή στοιχείων.</a:t>
            </a:r>
          </a:p>
          <a:p>
            <a:r>
              <a:rPr lang="el-GR" smtClean="0"/>
              <a:t>Δυνατότητα </a:t>
            </a:r>
            <a:r>
              <a:rPr lang="el-GR" dirty="0" smtClean="0"/>
              <a:t>επιλογής  ώρας.</a:t>
            </a:r>
          </a:p>
          <a:p>
            <a:r>
              <a:rPr lang="el-GR" dirty="0" smtClean="0"/>
              <a:t>Δημιουργία </a:t>
            </a:r>
            <a:r>
              <a:rPr lang="en-US" dirty="0" smtClean="0"/>
              <a:t>QR code </a:t>
            </a:r>
            <a:r>
              <a:rPr lang="el-GR" dirty="0" smtClean="0"/>
              <a:t>και να ελέγχεται στην ημέρα της αιμοδοσίας.</a:t>
            </a:r>
          </a:p>
          <a:p>
            <a:pPr>
              <a:buNone/>
            </a:pPr>
            <a:r>
              <a:rPr lang="el-GR" u="sng" dirty="0" smtClean="0"/>
              <a:t>Μακροχρόνιες:</a:t>
            </a:r>
          </a:p>
          <a:p>
            <a:r>
              <a:rPr lang="el-GR" dirty="0" smtClean="0"/>
              <a:t>Συλλογή πόντων για κάθε αιμοδοσία που συμμετέχει και η δυνατότητα εξαργύρωσης αυτών για εισιτήρια, αγορές κτλ.</a:t>
            </a:r>
            <a:endParaRPr lang="el-GR" dirty="0"/>
          </a:p>
        </p:txBody>
      </p:sp>
      <p:sp>
        <p:nvSpPr>
          <p:cNvPr id="4" name="3 - TextBox"/>
          <p:cNvSpPr txBox="1"/>
          <p:nvPr/>
        </p:nvSpPr>
        <p:spPr>
          <a:xfrm>
            <a:off x="8673517" y="6488668"/>
            <a:ext cx="470483" cy="369332"/>
          </a:xfrm>
          <a:prstGeom prst="rect">
            <a:avLst/>
          </a:prstGeom>
          <a:noFill/>
        </p:spPr>
        <p:txBody>
          <a:bodyPr wrap="square" rtlCol="0">
            <a:spAutoFit/>
          </a:bodyPr>
          <a:lstStyle/>
          <a:p>
            <a:pPr algn="ctr"/>
            <a:r>
              <a:rPr lang="el-GR" dirty="0" smtClean="0"/>
              <a:t>10</a:t>
            </a:r>
            <a:endParaRPr lang="el-G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l-GR" b="1" dirty="0" smtClean="0"/>
              <a:t>Ενδεικτική βιβλιογραφία</a:t>
            </a:r>
            <a:endParaRPr lang="el-GR" b="1" dirty="0"/>
          </a:p>
        </p:txBody>
      </p:sp>
      <p:sp>
        <p:nvSpPr>
          <p:cNvPr id="3" name="2 - Θέση περιεχομένου"/>
          <p:cNvSpPr>
            <a:spLocks noGrp="1"/>
          </p:cNvSpPr>
          <p:nvPr>
            <p:ph sz="quarter" idx="1"/>
          </p:nvPr>
        </p:nvSpPr>
        <p:spPr/>
        <p:txBody>
          <a:bodyPr>
            <a:normAutofit/>
          </a:bodyPr>
          <a:lstStyle/>
          <a:p>
            <a:r>
              <a:rPr lang="pt-BR" sz="2800" dirty="0" smtClean="0"/>
              <a:t>Rehab S. Ali, Tamer F. Hafez, Ali Badawey Ali, Nadia Abd-Alsabour, “</a:t>
            </a:r>
            <a:r>
              <a:rPr lang="en-US" sz="2800" dirty="0" smtClean="0"/>
              <a:t>Blood Bag:  A Web Application to Manage All Blood Donation and Transfusion Processes</a:t>
            </a:r>
            <a:r>
              <a:rPr lang="pt-BR" sz="2800" dirty="0" smtClean="0"/>
              <a:t>”, 2017</a:t>
            </a:r>
          </a:p>
          <a:p>
            <a:r>
              <a:rPr lang="en-US" sz="2800" dirty="0" smtClean="0"/>
              <a:t>Dr. A. </a:t>
            </a:r>
            <a:r>
              <a:rPr lang="en-US" sz="2800" dirty="0" err="1" smtClean="0"/>
              <a:t>Meiappane</a:t>
            </a:r>
            <a:r>
              <a:rPr lang="en-US" sz="2800" dirty="0" smtClean="0"/>
              <a:t> ,K. </a:t>
            </a:r>
            <a:r>
              <a:rPr lang="en-US" sz="2800" dirty="0" err="1" smtClean="0"/>
              <a:t>Logavignesh</a:t>
            </a:r>
            <a:r>
              <a:rPr lang="en-US" sz="2800" dirty="0" smtClean="0"/>
              <a:t> , R. </a:t>
            </a:r>
            <a:r>
              <a:rPr lang="en-US" sz="2800" dirty="0" err="1" smtClean="0"/>
              <a:t>Prasanna</a:t>
            </a:r>
            <a:r>
              <a:rPr lang="en-US" sz="2800" dirty="0" smtClean="0"/>
              <a:t> , T. </a:t>
            </a:r>
            <a:r>
              <a:rPr lang="en-US" sz="2800" dirty="0" err="1" smtClean="0"/>
              <a:t>Sakthivel</a:t>
            </a:r>
            <a:r>
              <a:rPr lang="en-US" sz="2800" dirty="0" smtClean="0"/>
              <a:t>, “DWORLD: Blood Donation App Using Android”,  2019</a:t>
            </a:r>
          </a:p>
          <a:p>
            <a:r>
              <a:rPr lang="en-US" sz="2800" dirty="0" smtClean="0"/>
              <a:t>M. </a:t>
            </a:r>
            <a:r>
              <a:rPr lang="en-US" sz="2800" dirty="0" err="1" smtClean="0"/>
              <a:t>Fahim</a:t>
            </a:r>
            <a:r>
              <a:rPr lang="en-US" sz="2800" dirty="0" smtClean="0"/>
              <a:t>, H. Ibrahim </a:t>
            </a:r>
            <a:r>
              <a:rPr lang="en-US" sz="2800" dirty="0" err="1" smtClean="0"/>
              <a:t>Cebe</a:t>
            </a:r>
            <a:r>
              <a:rPr lang="en-US" sz="2800" dirty="0" smtClean="0"/>
              <a:t>, J. </a:t>
            </a:r>
            <a:r>
              <a:rPr lang="en-US" sz="2800" dirty="0" err="1" smtClean="0"/>
              <a:t>Rasheed</a:t>
            </a:r>
            <a:r>
              <a:rPr lang="en-US" sz="2800" dirty="0" smtClean="0"/>
              <a:t>, F. </a:t>
            </a:r>
            <a:r>
              <a:rPr lang="en-US" sz="2800" dirty="0" err="1" smtClean="0"/>
              <a:t>Kiani</a:t>
            </a:r>
            <a:r>
              <a:rPr lang="en-US" sz="2800" dirty="0" smtClean="0"/>
              <a:t>, “</a:t>
            </a:r>
            <a:r>
              <a:rPr lang="en-US" sz="2800" dirty="0" err="1" smtClean="0"/>
              <a:t>mHealth</a:t>
            </a:r>
            <a:r>
              <a:rPr lang="en-US" sz="2800" dirty="0" smtClean="0"/>
              <a:t>: Blood Donation Application using Android Smartphone”, 2016</a:t>
            </a:r>
            <a:endParaRPr lang="el-GR" sz="2800" dirty="0"/>
          </a:p>
        </p:txBody>
      </p:sp>
      <p:sp>
        <p:nvSpPr>
          <p:cNvPr id="4" name="3 - TextBox"/>
          <p:cNvSpPr txBox="1"/>
          <p:nvPr/>
        </p:nvSpPr>
        <p:spPr>
          <a:xfrm>
            <a:off x="8673517" y="6488668"/>
            <a:ext cx="470483" cy="369332"/>
          </a:xfrm>
          <a:prstGeom prst="rect">
            <a:avLst/>
          </a:prstGeom>
          <a:noFill/>
        </p:spPr>
        <p:txBody>
          <a:bodyPr wrap="square" rtlCol="0">
            <a:spAutoFit/>
          </a:bodyPr>
          <a:lstStyle/>
          <a:p>
            <a:pPr algn="ctr"/>
            <a:r>
              <a:rPr lang="el-GR" dirty="0" smtClean="0"/>
              <a:t>11</a:t>
            </a:r>
            <a:endParaRPr lang="el-G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b="1" dirty="0" smtClean="0">
                <a:solidFill>
                  <a:schemeClr val="tx1"/>
                </a:solidFill>
              </a:rPr>
              <a:t>Τεκμηρίωση Κώδικα (</a:t>
            </a:r>
            <a:r>
              <a:rPr lang="en-US" b="1" dirty="0" err="1" smtClean="0">
                <a:solidFill>
                  <a:schemeClr val="tx1"/>
                </a:solidFill>
              </a:rPr>
              <a:t>dateDifference</a:t>
            </a:r>
            <a:r>
              <a:rPr lang="en-US" b="1" dirty="0" smtClean="0">
                <a:solidFill>
                  <a:schemeClr val="tx1"/>
                </a:solidFill>
              </a:rPr>
              <a:t>)</a:t>
            </a:r>
            <a:endParaRPr lang="el-GR" b="1" dirty="0">
              <a:solidFill>
                <a:schemeClr val="tx1"/>
              </a:solidFill>
            </a:endParaRPr>
          </a:p>
        </p:txBody>
      </p:sp>
      <p:sp>
        <p:nvSpPr>
          <p:cNvPr id="3" name="2 - Θέση περιεχομένου"/>
          <p:cNvSpPr>
            <a:spLocks noGrp="1"/>
          </p:cNvSpPr>
          <p:nvPr>
            <p:ph sz="quarter" idx="1"/>
          </p:nvPr>
        </p:nvSpPr>
        <p:spPr/>
        <p:txBody>
          <a:bodyPr>
            <a:normAutofit fontScale="25000" lnSpcReduction="20000"/>
          </a:bodyPr>
          <a:lstStyle/>
          <a:p>
            <a:r>
              <a:rPr lang="en-US" i="1" dirty="0" smtClean="0"/>
              <a:t>public void </a:t>
            </a:r>
            <a:r>
              <a:rPr lang="en-US" i="1" dirty="0" err="1" smtClean="0"/>
              <a:t>dateDifference</a:t>
            </a:r>
            <a:r>
              <a:rPr lang="en-US" i="1" dirty="0" smtClean="0"/>
              <a:t>(){</a:t>
            </a:r>
            <a:br>
              <a:rPr lang="en-US" i="1" dirty="0" smtClean="0"/>
            </a:br>
            <a:r>
              <a:rPr lang="en-US" i="1" dirty="0" smtClean="0"/>
              <a:t>    // </a:t>
            </a:r>
            <a:r>
              <a:rPr lang="en-US" i="1" dirty="0" err="1" smtClean="0"/>
              <a:t>Ορισμός</a:t>
            </a:r>
            <a:r>
              <a:rPr lang="en-US" i="1" dirty="0" smtClean="0"/>
              <a:t> </a:t>
            </a:r>
            <a:r>
              <a:rPr lang="en-US" i="1" dirty="0" err="1" smtClean="0"/>
              <a:t>σημερινής</a:t>
            </a:r>
            <a:r>
              <a:rPr lang="en-US" i="1" dirty="0" smtClean="0"/>
              <a:t> </a:t>
            </a:r>
            <a:r>
              <a:rPr lang="en-US" i="1" dirty="0" err="1" smtClean="0"/>
              <a:t>ημερομηνίας</a:t>
            </a:r>
            <a:r>
              <a:rPr lang="en-US" i="1" dirty="0" smtClean="0"/>
              <a:t/>
            </a:r>
            <a:br>
              <a:rPr lang="en-US" i="1" dirty="0" smtClean="0"/>
            </a:br>
            <a:r>
              <a:rPr lang="en-US" i="1" dirty="0" smtClean="0"/>
              <a:t>    </a:t>
            </a:r>
            <a:r>
              <a:rPr lang="en-US" i="1" dirty="0" err="1" smtClean="0"/>
              <a:t>TodayDate</a:t>
            </a:r>
            <a:r>
              <a:rPr lang="en-US" i="1" dirty="0" smtClean="0"/>
              <a:t> = </a:t>
            </a:r>
            <a:r>
              <a:rPr lang="en-US" i="1" dirty="0" err="1" smtClean="0"/>
              <a:t>LocalDate.now</a:t>
            </a:r>
            <a:r>
              <a:rPr lang="en-US" i="1" dirty="0" smtClean="0"/>
              <a:t>();</a:t>
            </a:r>
            <a:br>
              <a:rPr lang="en-US" i="1" dirty="0" smtClean="0"/>
            </a:br>
            <a:r>
              <a:rPr lang="en-US" i="1" dirty="0" smtClean="0"/>
              <a:t/>
            </a:r>
            <a:br>
              <a:rPr lang="en-US" i="1" dirty="0" smtClean="0"/>
            </a:br>
            <a:r>
              <a:rPr lang="en-US" i="1" dirty="0" smtClean="0"/>
              <a:t>    // </a:t>
            </a:r>
            <a:r>
              <a:rPr lang="en-US" i="1" dirty="0" err="1" smtClean="0"/>
              <a:t>Έλεγχος</a:t>
            </a:r>
            <a:r>
              <a:rPr lang="en-US" i="1" dirty="0" smtClean="0"/>
              <a:t> </a:t>
            </a:r>
            <a:r>
              <a:rPr lang="en-US" i="1" dirty="0" err="1" smtClean="0"/>
              <a:t>αν</a:t>
            </a:r>
            <a:r>
              <a:rPr lang="en-US" i="1" dirty="0" smtClean="0"/>
              <a:t> η </a:t>
            </a:r>
            <a:r>
              <a:rPr lang="en-US" i="1" dirty="0" err="1" smtClean="0"/>
              <a:t>ημερομηνία</a:t>
            </a:r>
            <a:r>
              <a:rPr lang="en-US" i="1" dirty="0" smtClean="0"/>
              <a:t> </a:t>
            </a:r>
            <a:r>
              <a:rPr lang="en-US" i="1" dirty="0" err="1" smtClean="0"/>
              <a:t>που</a:t>
            </a:r>
            <a:r>
              <a:rPr lang="en-US" i="1" dirty="0" smtClean="0"/>
              <a:t> </a:t>
            </a:r>
            <a:r>
              <a:rPr lang="en-US" i="1" dirty="0" err="1" smtClean="0"/>
              <a:t>εισάχθηκε</a:t>
            </a:r>
            <a:r>
              <a:rPr lang="en-US" i="1" dirty="0" smtClean="0"/>
              <a:t> </a:t>
            </a:r>
            <a:r>
              <a:rPr lang="en-US" i="1" dirty="0" err="1" smtClean="0"/>
              <a:t>από</a:t>
            </a:r>
            <a:r>
              <a:rPr lang="en-US" i="1" dirty="0" smtClean="0"/>
              <a:t> </a:t>
            </a:r>
            <a:r>
              <a:rPr lang="en-US" i="1" dirty="0" err="1" smtClean="0"/>
              <a:t>τον</a:t>
            </a:r>
            <a:r>
              <a:rPr lang="en-US" i="1" dirty="0" smtClean="0"/>
              <a:t> </a:t>
            </a:r>
            <a:r>
              <a:rPr lang="en-US" i="1" dirty="0" err="1" smtClean="0"/>
              <a:t>χρήστη</a:t>
            </a:r>
            <a:r>
              <a:rPr lang="en-US" i="1" dirty="0" smtClean="0"/>
              <a:t> είναι πιο </a:t>
            </a:r>
            <a:r>
              <a:rPr lang="en-US" i="1" dirty="0" err="1" smtClean="0"/>
              <a:t>μετά</a:t>
            </a:r>
            <a:r>
              <a:rPr lang="en-US" i="1" dirty="0" smtClean="0"/>
              <a:t> </a:t>
            </a:r>
            <a:r>
              <a:rPr lang="en-US" i="1" dirty="0" err="1" smtClean="0"/>
              <a:t>από</a:t>
            </a:r>
            <a:r>
              <a:rPr lang="en-US" i="1" dirty="0" smtClean="0"/>
              <a:t> την </a:t>
            </a:r>
            <a:r>
              <a:rPr lang="en-US" i="1" dirty="0" err="1" smtClean="0"/>
              <a:t>σημερινή</a:t>
            </a:r>
            <a:r>
              <a:rPr lang="en-US" i="1" dirty="0" smtClean="0"/>
              <a:t/>
            </a:r>
            <a:br>
              <a:rPr lang="en-US" i="1" dirty="0" smtClean="0"/>
            </a:br>
            <a:r>
              <a:rPr lang="en-US" i="1" dirty="0" smtClean="0"/>
              <a:t>    if (</a:t>
            </a:r>
            <a:r>
              <a:rPr lang="en-US" i="1" dirty="0" err="1" smtClean="0"/>
              <a:t>Ldate.isAfter</a:t>
            </a:r>
            <a:r>
              <a:rPr lang="en-US" i="1" dirty="0" smtClean="0"/>
              <a:t>(</a:t>
            </a:r>
            <a:r>
              <a:rPr lang="en-US" i="1" dirty="0" err="1" smtClean="0"/>
              <a:t>TodayDate</a:t>
            </a:r>
            <a:r>
              <a:rPr lang="en-US" i="1" dirty="0" smtClean="0"/>
              <a:t>)) {</a:t>
            </a:r>
            <a:br>
              <a:rPr lang="en-US" i="1" dirty="0" smtClean="0"/>
            </a:br>
            <a:r>
              <a:rPr lang="en-US" i="1" dirty="0" smtClean="0"/>
              <a:t>        </a:t>
            </a:r>
            <a:r>
              <a:rPr lang="en-US" i="1" dirty="0" err="1" smtClean="0"/>
              <a:t>Toast.makeText</a:t>
            </a:r>
            <a:r>
              <a:rPr lang="en-US" i="1" dirty="0" smtClean="0"/>
              <a:t>(</a:t>
            </a:r>
            <a:r>
              <a:rPr lang="en-US" i="1" dirty="0" err="1" smtClean="0"/>
              <a:t>getContext</a:t>
            </a:r>
            <a:r>
              <a:rPr lang="en-US" i="1" dirty="0" smtClean="0"/>
              <a:t>(), "</a:t>
            </a:r>
            <a:r>
              <a:rPr lang="en-US" i="1" dirty="0" err="1" smtClean="0"/>
              <a:t>Δόθηκε</a:t>
            </a:r>
            <a:r>
              <a:rPr lang="en-US" i="1" dirty="0" smtClean="0"/>
              <a:t> </a:t>
            </a:r>
            <a:r>
              <a:rPr lang="en-US" i="1" dirty="0" err="1" smtClean="0"/>
              <a:t>ημερομηνία</a:t>
            </a:r>
            <a:r>
              <a:rPr lang="en-US" i="1" dirty="0" smtClean="0"/>
              <a:t> </a:t>
            </a:r>
            <a:r>
              <a:rPr lang="en-US" i="1" dirty="0" err="1" smtClean="0"/>
              <a:t>μετά</a:t>
            </a:r>
            <a:r>
              <a:rPr lang="en-US" i="1" dirty="0" smtClean="0"/>
              <a:t> </a:t>
            </a:r>
            <a:r>
              <a:rPr lang="en-US" i="1" dirty="0" err="1" smtClean="0"/>
              <a:t>από</a:t>
            </a:r>
            <a:r>
              <a:rPr lang="en-US" i="1" dirty="0" smtClean="0"/>
              <a:t> την </a:t>
            </a:r>
            <a:r>
              <a:rPr lang="en-US" i="1" dirty="0" err="1" smtClean="0"/>
              <a:t>τωρινή</a:t>
            </a:r>
            <a:r>
              <a:rPr lang="en-US" i="1" dirty="0" smtClean="0"/>
              <a:t>",</a:t>
            </a:r>
            <a:br>
              <a:rPr lang="en-US" i="1" dirty="0" smtClean="0"/>
            </a:br>
            <a:r>
              <a:rPr lang="en-US" i="1" dirty="0" smtClean="0"/>
              <a:t>                </a:t>
            </a:r>
            <a:r>
              <a:rPr lang="en-US" i="1" dirty="0" err="1" smtClean="0"/>
              <a:t>Toast.LENGTH_SHORT</a:t>
            </a:r>
            <a:r>
              <a:rPr lang="en-US" i="1" dirty="0" smtClean="0"/>
              <a:t>).show();</a:t>
            </a:r>
            <a:br>
              <a:rPr lang="en-US" i="1" dirty="0" smtClean="0"/>
            </a:br>
            <a:r>
              <a:rPr lang="en-US" i="1" dirty="0" smtClean="0"/>
              <a:t>        return;</a:t>
            </a:r>
            <a:br>
              <a:rPr lang="en-US" i="1" dirty="0" smtClean="0"/>
            </a:br>
            <a:r>
              <a:rPr lang="en-US" i="1" dirty="0" smtClean="0"/>
              <a:t>    }</a:t>
            </a:r>
            <a:br>
              <a:rPr lang="en-US" i="1" dirty="0" smtClean="0"/>
            </a:br>
            <a:r>
              <a:rPr lang="en-US" i="1" dirty="0" smtClean="0"/>
              <a:t/>
            </a:r>
            <a:br>
              <a:rPr lang="en-US" i="1" dirty="0" smtClean="0"/>
            </a:br>
            <a:r>
              <a:rPr lang="en-US" i="1" dirty="0" smtClean="0"/>
              <a:t>    // </a:t>
            </a:r>
            <a:r>
              <a:rPr lang="en-US" i="1" dirty="0" err="1" smtClean="0"/>
              <a:t>Υπολογισμός</a:t>
            </a:r>
            <a:r>
              <a:rPr lang="en-US" i="1" dirty="0" smtClean="0"/>
              <a:t> </a:t>
            </a:r>
            <a:r>
              <a:rPr lang="en-US" i="1" dirty="0" err="1" smtClean="0"/>
              <a:t>διαφοράς</a:t>
            </a:r>
            <a:r>
              <a:rPr lang="en-US" i="1" dirty="0" smtClean="0"/>
              <a:t/>
            </a:r>
            <a:br>
              <a:rPr lang="en-US" i="1" dirty="0" smtClean="0"/>
            </a:br>
            <a:r>
              <a:rPr lang="en-US" i="1" dirty="0" smtClean="0"/>
              <a:t>    Period </a:t>
            </a:r>
            <a:r>
              <a:rPr lang="en-US" i="1" dirty="0" err="1" smtClean="0"/>
              <a:t>period</a:t>
            </a:r>
            <a:r>
              <a:rPr lang="en-US" i="1" dirty="0" smtClean="0"/>
              <a:t> = </a:t>
            </a:r>
            <a:r>
              <a:rPr lang="en-US" i="1" dirty="0" err="1" smtClean="0"/>
              <a:t>Period.between</a:t>
            </a:r>
            <a:r>
              <a:rPr lang="en-US" i="1" dirty="0" smtClean="0"/>
              <a:t>(</a:t>
            </a:r>
            <a:r>
              <a:rPr lang="en-US" i="1" dirty="0" err="1" smtClean="0"/>
              <a:t>Ldate</a:t>
            </a:r>
            <a:r>
              <a:rPr lang="en-US" i="1" dirty="0" smtClean="0"/>
              <a:t>, </a:t>
            </a:r>
            <a:r>
              <a:rPr lang="en-US" i="1" dirty="0" err="1" smtClean="0"/>
              <a:t>TodayDate</a:t>
            </a:r>
            <a:r>
              <a:rPr lang="en-US" i="1" dirty="0" smtClean="0"/>
              <a:t>);</a:t>
            </a:r>
            <a:br>
              <a:rPr lang="en-US" i="1" dirty="0" smtClean="0"/>
            </a:br>
            <a:r>
              <a:rPr lang="en-US" i="1" dirty="0" smtClean="0"/>
              <a:t/>
            </a:r>
            <a:br>
              <a:rPr lang="en-US" i="1" dirty="0" smtClean="0"/>
            </a:br>
            <a:r>
              <a:rPr lang="en-US" i="1" dirty="0" smtClean="0"/>
              <a:t>    // </a:t>
            </a:r>
            <a:r>
              <a:rPr lang="en-US" i="1" dirty="0" err="1" smtClean="0"/>
              <a:t>Διαχωρισμός</a:t>
            </a:r>
            <a:r>
              <a:rPr lang="en-US" i="1" dirty="0" smtClean="0"/>
              <a:t> </a:t>
            </a:r>
            <a:r>
              <a:rPr lang="en-US" i="1" dirty="0" err="1" smtClean="0"/>
              <a:t>σε</a:t>
            </a:r>
            <a:r>
              <a:rPr lang="en-US" i="1" dirty="0" smtClean="0"/>
              <a:t> </a:t>
            </a:r>
            <a:r>
              <a:rPr lang="en-US" i="1" dirty="0" err="1" smtClean="0"/>
              <a:t>χρόνια</a:t>
            </a:r>
            <a:r>
              <a:rPr lang="en-US" i="1" dirty="0" smtClean="0"/>
              <a:t>, </a:t>
            </a:r>
            <a:r>
              <a:rPr lang="en-US" i="1" dirty="0" err="1" smtClean="0"/>
              <a:t>μήνες</a:t>
            </a:r>
            <a:r>
              <a:rPr lang="en-US" i="1" dirty="0" smtClean="0"/>
              <a:t> </a:t>
            </a:r>
            <a:r>
              <a:rPr lang="en-US" i="1" dirty="0" err="1" smtClean="0"/>
              <a:t>και</a:t>
            </a:r>
            <a:r>
              <a:rPr lang="en-US" i="1" dirty="0" smtClean="0"/>
              <a:t> </a:t>
            </a:r>
            <a:r>
              <a:rPr lang="en-US" i="1" dirty="0" err="1" smtClean="0"/>
              <a:t>μέρες</a:t>
            </a:r>
            <a:r>
              <a:rPr lang="en-US" i="1" dirty="0" smtClean="0"/>
              <a:t/>
            </a:r>
            <a:br>
              <a:rPr lang="en-US" i="1" dirty="0" smtClean="0"/>
            </a:br>
            <a:r>
              <a:rPr lang="en-US" i="1" dirty="0" smtClean="0"/>
              <a:t>    </a:t>
            </a:r>
            <a:r>
              <a:rPr lang="en-US" i="1" dirty="0" err="1" smtClean="0"/>
              <a:t>int</a:t>
            </a:r>
            <a:r>
              <a:rPr lang="en-US" i="1" dirty="0" smtClean="0"/>
              <a:t> years = </a:t>
            </a:r>
            <a:r>
              <a:rPr lang="en-US" i="1" dirty="0" err="1" smtClean="0"/>
              <a:t>period.getYears</a:t>
            </a:r>
            <a:r>
              <a:rPr lang="en-US" i="1" dirty="0" smtClean="0"/>
              <a:t>();</a:t>
            </a:r>
            <a:br>
              <a:rPr lang="en-US" i="1" dirty="0" smtClean="0"/>
            </a:br>
            <a:r>
              <a:rPr lang="en-US" i="1" dirty="0" smtClean="0"/>
              <a:t>    </a:t>
            </a:r>
            <a:r>
              <a:rPr lang="en-US" i="1" dirty="0" err="1" smtClean="0"/>
              <a:t>int</a:t>
            </a:r>
            <a:r>
              <a:rPr lang="en-US" i="1" dirty="0" smtClean="0"/>
              <a:t> months = </a:t>
            </a:r>
            <a:r>
              <a:rPr lang="en-US" i="1" dirty="0" err="1" smtClean="0"/>
              <a:t>period.getMonths</a:t>
            </a:r>
            <a:r>
              <a:rPr lang="en-US" i="1" dirty="0" smtClean="0"/>
              <a:t>();</a:t>
            </a:r>
            <a:br>
              <a:rPr lang="en-US" i="1" dirty="0" smtClean="0"/>
            </a:br>
            <a:r>
              <a:rPr lang="en-US" i="1" dirty="0" smtClean="0"/>
              <a:t>    </a:t>
            </a:r>
            <a:r>
              <a:rPr lang="en-US" i="1" dirty="0" err="1" smtClean="0"/>
              <a:t>int</a:t>
            </a:r>
            <a:r>
              <a:rPr lang="en-US" i="1" dirty="0" smtClean="0"/>
              <a:t> days = </a:t>
            </a:r>
            <a:r>
              <a:rPr lang="en-US" i="1" dirty="0" err="1" smtClean="0"/>
              <a:t>period.getDays</a:t>
            </a:r>
            <a:r>
              <a:rPr lang="en-US" i="1" dirty="0" smtClean="0"/>
              <a:t>();</a:t>
            </a:r>
            <a:br>
              <a:rPr lang="en-US" i="1" dirty="0" smtClean="0"/>
            </a:br>
            <a:r>
              <a:rPr lang="en-US" i="1" dirty="0" smtClean="0"/>
              <a:t/>
            </a:r>
            <a:br>
              <a:rPr lang="en-US" i="1" dirty="0" smtClean="0"/>
            </a:br>
            <a:r>
              <a:rPr lang="en-US" i="1" dirty="0" smtClean="0"/>
              <a:t>    // </a:t>
            </a:r>
            <a:r>
              <a:rPr lang="en-US" i="1" dirty="0" err="1" smtClean="0"/>
              <a:t>Εμφάνιση</a:t>
            </a:r>
            <a:r>
              <a:rPr lang="en-US" i="1" dirty="0" smtClean="0"/>
              <a:t> </a:t>
            </a:r>
            <a:r>
              <a:rPr lang="en-US" i="1" dirty="0" err="1" smtClean="0"/>
              <a:t>αποτελέσματος</a:t>
            </a:r>
            <a:r>
              <a:rPr lang="en-US" i="1" dirty="0" smtClean="0"/>
              <a:t/>
            </a:r>
            <a:br>
              <a:rPr lang="en-US" i="1" dirty="0" smtClean="0"/>
            </a:br>
            <a:r>
              <a:rPr lang="en-US" i="1" dirty="0" smtClean="0"/>
              <a:t>    // Γίνεται </a:t>
            </a:r>
            <a:r>
              <a:rPr lang="en-US" i="1" dirty="0" err="1" smtClean="0"/>
              <a:t>ταυτόχρονα</a:t>
            </a:r>
            <a:r>
              <a:rPr lang="en-US" i="1" dirty="0" smtClean="0"/>
              <a:t> </a:t>
            </a:r>
            <a:r>
              <a:rPr lang="en-US" i="1" dirty="0" err="1" smtClean="0"/>
              <a:t>έλεγχος</a:t>
            </a:r>
            <a:r>
              <a:rPr lang="en-US" i="1" dirty="0" smtClean="0"/>
              <a:t> </a:t>
            </a:r>
            <a:r>
              <a:rPr lang="en-US" i="1" dirty="0" err="1" smtClean="0"/>
              <a:t>του</a:t>
            </a:r>
            <a:r>
              <a:rPr lang="en-US" i="1" dirty="0" smtClean="0"/>
              <a:t> </a:t>
            </a:r>
            <a:r>
              <a:rPr lang="en-US" i="1" dirty="0" err="1" smtClean="0"/>
              <a:t>ποσού</a:t>
            </a:r>
            <a:r>
              <a:rPr lang="en-US" i="1" dirty="0" smtClean="0"/>
              <a:t> </a:t>
            </a:r>
            <a:r>
              <a:rPr lang="en-US" i="1" dirty="0" err="1" smtClean="0"/>
              <a:t>των</a:t>
            </a:r>
            <a:r>
              <a:rPr lang="en-US" i="1" dirty="0" smtClean="0"/>
              <a:t> </a:t>
            </a:r>
            <a:r>
              <a:rPr lang="en-US" i="1" dirty="0" err="1" smtClean="0"/>
              <a:t>χρόνων</a:t>
            </a:r>
            <a:r>
              <a:rPr lang="en-US" i="1" dirty="0" smtClean="0"/>
              <a:t> </a:t>
            </a:r>
            <a:r>
              <a:rPr lang="en-US" i="1" dirty="0" err="1" smtClean="0"/>
              <a:t>των</a:t>
            </a:r>
            <a:r>
              <a:rPr lang="en-US" i="1" dirty="0" smtClean="0"/>
              <a:t> </a:t>
            </a:r>
            <a:r>
              <a:rPr lang="en-US" i="1" dirty="0" err="1" smtClean="0"/>
              <a:t>ημερών</a:t>
            </a:r>
            <a:r>
              <a:rPr lang="en-US" i="1" dirty="0" smtClean="0"/>
              <a:t> </a:t>
            </a:r>
            <a:r>
              <a:rPr lang="en-US" i="1" dirty="0" err="1" smtClean="0"/>
              <a:t>και</a:t>
            </a:r>
            <a:r>
              <a:rPr lang="en-US" i="1" dirty="0" smtClean="0"/>
              <a:t> </a:t>
            </a:r>
            <a:r>
              <a:rPr lang="en-US" i="1" dirty="0" err="1" smtClean="0"/>
              <a:t>των</a:t>
            </a:r>
            <a:r>
              <a:rPr lang="en-US" i="1" dirty="0" smtClean="0"/>
              <a:t> </a:t>
            </a:r>
            <a:r>
              <a:rPr lang="en-US" i="1" dirty="0" err="1" smtClean="0"/>
              <a:t>ημερών</a:t>
            </a:r>
            <a:r>
              <a:rPr lang="en-US" i="1" dirty="0" smtClean="0"/>
              <a:t/>
            </a:r>
            <a:br>
              <a:rPr lang="en-US" i="1" dirty="0" smtClean="0"/>
            </a:br>
            <a:r>
              <a:rPr lang="en-US" i="1" dirty="0" smtClean="0"/>
              <a:t>    // </a:t>
            </a:r>
            <a:r>
              <a:rPr lang="en-US" i="1" dirty="0" err="1" smtClean="0"/>
              <a:t>Για</a:t>
            </a:r>
            <a:r>
              <a:rPr lang="en-US" i="1" dirty="0" smtClean="0"/>
              <a:t> </a:t>
            </a:r>
            <a:r>
              <a:rPr lang="en-US" i="1" dirty="0" err="1" smtClean="0"/>
              <a:t>καλύτερη</a:t>
            </a:r>
            <a:r>
              <a:rPr lang="en-US" i="1" dirty="0" smtClean="0"/>
              <a:t> </a:t>
            </a:r>
            <a:r>
              <a:rPr lang="en-US" i="1" dirty="0" err="1" smtClean="0"/>
              <a:t>εμφάνιση</a:t>
            </a:r>
            <a:r>
              <a:rPr lang="en-US" i="1" dirty="0" smtClean="0"/>
              <a:t> </a:t>
            </a:r>
            <a:r>
              <a:rPr lang="en-US" i="1" dirty="0" err="1" smtClean="0"/>
              <a:t>του</a:t>
            </a:r>
            <a:r>
              <a:rPr lang="en-US" i="1" dirty="0" smtClean="0"/>
              <a:t> </a:t>
            </a:r>
            <a:r>
              <a:rPr lang="en-US" i="1" dirty="0" err="1" smtClean="0"/>
              <a:t>μηνύματος</a:t>
            </a:r>
            <a:r>
              <a:rPr lang="en-US" i="1" dirty="0" smtClean="0"/>
              <a:t/>
            </a:r>
            <a:br>
              <a:rPr lang="en-US" i="1" dirty="0" smtClean="0"/>
            </a:br>
            <a:r>
              <a:rPr lang="en-US" i="1" dirty="0" smtClean="0"/>
              <a:t>    if (years != 1 &amp;&amp; months != 1 &amp;&amp; days != 1) </a:t>
            </a:r>
            <a:r>
              <a:rPr lang="en-US" i="1" dirty="0" err="1" smtClean="0"/>
              <a:t>Toast.makeText</a:t>
            </a:r>
            <a:r>
              <a:rPr lang="en-US" i="1" dirty="0" smtClean="0"/>
              <a:t>(</a:t>
            </a:r>
            <a:r>
              <a:rPr lang="en-US" i="1" dirty="0" err="1" smtClean="0"/>
              <a:t>getContext</a:t>
            </a:r>
            <a:r>
              <a:rPr lang="en-US" i="1" dirty="0" smtClean="0"/>
              <a:t>(),</a:t>
            </a:r>
            <a:br>
              <a:rPr lang="en-US" i="1" dirty="0" smtClean="0"/>
            </a:br>
            <a:r>
              <a:rPr lang="en-US" i="1" dirty="0" smtClean="0"/>
              <a:t>            years + " </a:t>
            </a:r>
            <a:r>
              <a:rPr lang="en-US" i="1" dirty="0" err="1" smtClean="0"/>
              <a:t>χρόνια</a:t>
            </a:r>
            <a:r>
              <a:rPr lang="en-US" i="1" dirty="0" smtClean="0"/>
              <a:t>, " + months + " </a:t>
            </a:r>
            <a:r>
              <a:rPr lang="en-US" i="1" dirty="0" err="1" smtClean="0"/>
              <a:t>μήνες</a:t>
            </a:r>
            <a:r>
              <a:rPr lang="en-US" i="1" dirty="0" smtClean="0"/>
              <a:t>, " + days + " </a:t>
            </a:r>
            <a:r>
              <a:rPr lang="en-US" i="1" dirty="0" err="1" smtClean="0"/>
              <a:t>μέρες</a:t>
            </a:r>
            <a:r>
              <a:rPr lang="en-US" i="1" dirty="0" smtClean="0"/>
              <a:t>",</a:t>
            </a:r>
            <a:br>
              <a:rPr lang="en-US" i="1" dirty="0" smtClean="0"/>
            </a:br>
            <a:r>
              <a:rPr lang="en-US" i="1" dirty="0" smtClean="0"/>
              <a:t>            </a:t>
            </a:r>
            <a:r>
              <a:rPr lang="en-US" i="1" dirty="0" err="1" smtClean="0"/>
              <a:t>Toast.LENGTH_SHORT</a:t>
            </a:r>
            <a:r>
              <a:rPr lang="en-US" i="1" dirty="0" smtClean="0"/>
              <a:t>).show();</a:t>
            </a:r>
            <a:br>
              <a:rPr lang="en-US" i="1" dirty="0" smtClean="0"/>
            </a:br>
            <a:r>
              <a:rPr lang="en-US" i="1" dirty="0" smtClean="0"/>
              <a:t/>
            </a:r>
            <a:br>
              <a:rPr lang="en-US" i="1" dirty="0" smtClean="0"/>
            </a:br>
            <a:r>
              <a:rPr lang="en-US" i="1" dirty="0" smtClean="0"/>
              <a:t>    else if (years != 1 &amp;&amp; months != 1 &amp;&amp; days == 1) </a:t>
            </a:r>
            <a:r>
              <a:rPr lang="en-US" i="1" dirty="0" err="1" smtClean="0"/>
              <a:t>Toast.makeText</a:t>
            </a:r>
            <a:r>
              <a:rPr lang="en-US" i="1" dirty="0" smtClean="0"/>
              <a:t>(</a:t>
            </a:r>
            <a:r>
              <a:rPr lang="en-US" i="1" dirty="0" err="1" smtClean="0"/>
              <a:t>getContext</a:t>
            </a:r>
            <a:r>
              <a:rPr lang="en-US" i="1" dirty="0" smtClean="0"/>
              <a:t>(),</a:t>
            </a:r>
            <a:br>
              <a:rPr lang="en-US" i="1" dirty="0" smtClean="0"/>
            </a:br>
            <a:r>
              <a:rPr lang="en-US" i="1" dirty="0" smtClean="0"/>
              <a:t>            years + " </a:t>
            </a:r>
            <a:r>
              <a:rPr lang="en-US" i="1" dirty="0" err="1" smtClean="0"/>
              <a:t>χρόνια</a:t>
            </a:r>
            <a:r>
              <a:rPr lang="en-US" i="1" dirty="0" smtClean="0"/>
              <a:t>, " + months + " </a:t>
            </a:r>
            <a:r>
              <a:rPr lang="en-US" i="1" dirty="0" err="1" smtClean="0"/>
              <a:t>μήνες</a:t>
            </a:r>
            <a:r>
              <a:rPr lang="en-US" i="1" dirty="0" smtClean="0"/>
              <a:t>, " + days + " </a:t>
            </a:r>
            <a:r>
              <a:rPr lang="en-US" i="1" dirty="0" err="1" smtClean="0"/>
              <a:t>μέρα</a:t>
            </a:r>
            <a:r>
              <a:rPr lang="en-US" i="1" dirty="0" smtClean="0"/>
              <a:t>",</a:t>
            </a:r>
            <a:br>
              <a:rPr lang="en-US" i="1" dirty="0" smtClean="0"/>
            </a:br>
            <a:r>
              <a:rPr lang="en-US" i="1" dirty="0" smtClean="0"/>
              <a:t>            </a:t>
            </a:r>
            <a:r>
              <a:rPr lang="en-US" i="1" dirty="0" err="1" smtClean="0"/>
              <a:t>Toast.LENGTH_SHORT</a:t>
            </a:r>
            <a:r>
              <a:rPr lang="en-US" i="1" dirty="0" smtClean="0"/>
              <a:t>).show();</a:t>
            </a:r>
            <a:br>
              <a:rPr lang="en-US" i="1" dirty="0" smtClean="0"/>
            </a:br>
            <a:r>
              <a:rPr lang="en-US" i="1" dirty="0" smtClean="0"/>
              <a:t/>
            </a:r>
            <a:br>
              <a:rPr lang="en-US" i="1" dirty="0" smtClean="0"/>
            </a:br>
            <a:r>
              <a:rPr lang="en-US" i="1" dirty="0" smtClean="0"/>
              <a:t>    else if (years != 1 &amp;&amp; months == 1 &amp;&amp; days != 1) </a:t>
            </a:r>
            <a:r>
              <a:rPr lang="en-US" i="1" dirty="0" err="1" smtClean="0"/>
              <a:t>Toast.makeText</a:t>
            </a:r>
            <a:r>
              <a:rPr lang="en-US" i="1" dirty="0" smtClean="0"/>
              <a:t>(</a:t>
            </a:r>
            <a:r>
              <a:rPr lang="en-US" i="1" dirty="0" err="1" smtClean="0"/>
              <a:t>getContext</a:t>
            </a:r>
            <a:r>
              <a:rPr lang="en-US" i="1" dirty="0" smtClean="0"/>
              <a:t>(),</a:t>
            </a:r>
            <a:br>
              <a:rPr lang="en-US" i="1" dirty="0" smtClean="0"/>
            </a:br>
            <a:r>
              <a:rPr lang="en-US" i="1" dirty="0" smtClean="0"/>
              <a:t>            years + " </a:t>
            </a:r>
            <a:r>
              <a:rPr lang="en-US" i="1" dirty="0" err="1" smtClean="0"/>
              <a:t>χρόνια</a:t>
            </a:r>
            <a:r>
              <a:rPr lang="en-US" i="1" dirty="0" smtClean="0"/>
              <a:t>, " + months + " </a:t>
            </a:r>
            <a:r>
              <a:rPr lang="en-US" i="1" dirty="0" err="1" smtClean="0"/>
              <a:t>μήνας</a:t>
            </a:r>
            <a:r>
              <a:rPr lang="en-US" i="1" dirty="0" smtClean="0"/>
              <a:t>, " + days + " </a:t>
            </a:r>
            <a:r>
              <a:rPr lang="en-US" i="1" dirty="0" err="1" smtClean="0"/>
              <a:t>μέρες</a:t>
            </a:r>
            <a:r>
              <a:rPr lang="en-US" i="1" dirty="0" smtClean="0"/>
              <a:t>",</a:t>
            </a:r>
            <a:br>
              <a:rPr lang="en-US" i="1" dirty="0" smtClean="0"/>
            </a:br>
            <a:r>
              <a:rPr lang="en-US" i="1" dirty="0" smtClean="0"/>
              <a:t>            </a:t>
            </a:r>
            <a:r>
              <a:rPr lang="en-US" i="1" dirty="0" err="1" smtClean="0"/>
              <a:t>Toast.LENGTH_SHORT</a:t>
            </a:r>
            <a:r>
              <a:rPr lang="en-US" i="1" dirty="0" smtClean="0"/>
              <a:t>).show();</a:t>
            </a:r>
            <a:br>
              <a:rPr lang="en-US" i="1" dirty="0" smtClean="0"/>
            </a:br>
            <a:r>
              <a:rPr lang="en-US" i="1" dirty="0" smtClean="0"/>
              <a:t/>
            </a:r>
            <a:br>
              <a:rPr lang="en-US" i="1" dirty="0" smtClean="0"/>
            </a:br>
            <a:r>
              <a:rPr lang="en-US" i="1" dirty="0" smtClean="0"/>
              <a:t>    else if (years != 1 &amp;&amp; months == 1 &amp;&amp; days == 1) </a:t>
            </a:r>
            <a:r>
              <a:rPr lang="en-US" i="1" dirty="0" err="1" smtClean="0"/>
              <a:t>Toast.makeText</a:t>
            </a:r>
            <a:r>
              <a:rPr lang="en-US" i="1" dirty="0" smtClean="0"/>
              <a:t>(</a:t>
            </a:r>
            <a:r>
              <a:rPr lang="en-US" i="1" dirty="0" err="1" smtClean="0"/>
              <a:t>getContext</a:t>
            </a:r>
            <a:r>
              <a:rPr lang="en-US" i="1" dirty="0" smtClean="0"/>
              <a:t>(),</a:t>
            </a:r>
            <a:br>
              <a:rPr lang="en-US" i="1" dirty="0" smtClean="0"/>
            </a:br>
            <a:r>
              <a:rPr lang="en-US" i="1" dirty="0" smtClean="0"/>
              <a:t>            years + " </a:t>
            </a:r>
            <a:r>
              <a:rPr lang="en-US" i="1" dirty="0" err="1" smtClean="0"/>
              <a:t>χρόνια</a:t>
            </a:r>
            <a:r>
              <a:rPr lang="en-US" i="1" dirty="0" smtClean="0"/>
              <a:t>, " + months + " </a:t>
            </a:r>
            <a:r>
              <a:rPr lang="en-US" i="1" dirty="0" err="1" smtClean="0"/>
              <a:t>μήνας</a:t>
            </a:r>
            <a:r>
              <a:rPr lang="en-US" i="1" dirty="0" smtClean="0"/>
              <a:t>, " + days + " </a:t>
            </a:r>
            <a:r>
              <a:rPr lang="en-US" i="1" dirty="0" err="1" smtClean="0"/>
              <a:t>μέρα</a:t>
            </a:r>
            <a:r>
              <a:rPr lang="en-US" i="1" dirty="0" smtClean="0"/>
              <a:t>",</a:t>
            </a:r>
            <a:br>
              <a:rPr lang="en-US" i="1" dirty="0" smtClean="0"/>
            </a:br>
            <a:r>
              <a:rPr lang="en-US" i="1" dirty="0" smtClean="0"/>
              <a:t>            </a:t>
            </a:r>
            <a:r>
              <a:rPr lang="en-US" i="1" dirty="0" err="1" smtClean="0"/>
              <a:t>Toast.LENGTH_SHORT</a:t>
            </a:r>
            <a:r>
              <a:rPr lang="en-US" i="1" dirty="0" smtClean="0"/>
              <a:t>).show();</a:t>
            </a:r>
            <a:br>
              <a:rPr lang="en-US" i="1" dirty="0" smtClean="0"/>
            </a:br>
            <a:r>
              <a:rPr lang="en-US" i="1" dirty="0" smtClean="0"/>
              <a:t/>
            </a:r>
            <a:br>
              <a:rPr lang="en-US" i="1" dirty="0" smtClean="0"/>
            </a:br>
            <a:r>
              <a:rPr lang="en-US" i="1" dirty="0" smtClean="0"/>
              <a:t>    else if (years == 1 &amp;&amp; months != 1 &amp;&amp; days != 1) </a:t>
            </a:r>
            <a:r>
              <a:rPr lang="en-US" i="1" dirty="0" err="1" smtClean="0"/>
              <a:t>Toast.makeText</a:t>
            </a:r>
            <a:r>
              <a:rPr lang="en-US" i="1" dirty="0" smtClean="0"/>
              <a:t>(</a:t>
            </a:r>
            <a:r>
              <a:rPr lang="en-US" i="1" dirty="0" err="1" smtClean="0"/>
              <a:t>getContext</a:t>
            </a:r>
            <a:r>
              <a:rPr lang="en-US" i="1" dirty="0" smtClean="0"/>
              <a:t>(),</a:t>
            </a:r>
            <a:br>
              <a:rPr lang="en-US" i="1" dirty="0" smtClean="0"/>
            </a:br>
            <a:r>
              <a:rPr lang="en-US" i="1" dirty="0" smtClean="0"/>
              <a:t>            years + " </a:t>
            </a:r>
            <a:r>
              <a:rPr lang="en-US" i="1" dirty="0" err="1" smtClean="0"/>
              <a:t>χρόνος</a:t>
            </a:r>
            <a:r>
              <a:rPr lang="en-US" i="1" dirty="0" smtClean="0"/>
              <a:t>, " + months + " </a:t>
            </a:r>
            <a:r>
              <a:rPr lang="en-US" i="1" dirty="0" err="1" smtClean="0"/>
              <a:t>μήνες</a:t>
            </a:r>
            <a:r>
              <a:rPr lang="en-US" i="1" dirty="0" smtClean="0"/>
              <a:t>, " + days + " </a:t>
            </a:r>
            <a:r>
              <a:rPr lang="en-US" i="1" dirty="0" err="1" smtClean="0"/>
              <a:t>μέρες</a:t>
            </a:r>
            <a:r>
              <a:rPr lang="en-US" i="1" dirty="0" smtClean="0"/>
              <a:t>",</a:t>
            </a:r>
            <a:br>
              <a:rPr lang="en-US" i="1" dirty="0" smtClean="0"/>
            </a:br>
            <a:r>
              <a:rPr lang="en-US" i="1" dirty="0" smtClean="0"/>
              <a:t>            </a:t>
            </a:r>
            <a:r>
              <a:rPr lang="en-US" i="1" dirty="0" err="1" smtClean="0"/>
              <a:t>Toast.LENGTH_SHORT</a:t>
            </a:r>
            <a:r>
              <a:rPr lang="en-US" i="1" dirty="0" smtClean="0"/>
              <a:t>).show();</a:t>
            </a:r>
            <a:br>
              <a:rPr lang="en-US" i="1" dirty="0" smtClean="0"/>
            </a:br>
            <a:r>
              <a:rPr lang="en-US" i="1" dirty="0" smtClean="0"/>
              <a:t/>
            </a:r>
            <a:br>
              <a:rPr lang="en-US" i="1" dirty="0" smtClean="0"/>
            </a:br>
            <a:r>
              <a:rPr lang="en-US" i="1" dirty="0" smtClean="0"/>
              <a:t>    else if (years == 1 &amp;&amp; months != 1 &amp;&amp; days == 1) </a:t>
            </a:r>
            <a:r>
              <a:rPr lang="en-US" i="1" dirty="0" err="1" smtClean="0"/>
              <a:t>Toast.makeText</a:t>
            </a:r>
            <a:r>
              <a:rPr lang="en-US" i="1" dirty="0" smtClean="0"/>
              <a:t>(</a:t>
            </a:r>
            <a:r>
              <a:rPr lang="en-US" i="1" dirty="0" err="1" smtClean="0"/>
              <a:t>getContext</a:t>
            </a:r>
            <a:r>
              <a:rPr lang="en-US" i="1" dirty="0" smtClean="0"/>
              <a:t>(),</a:t>
            </a:r>
            <a:br>
              <a:rPr lang="en-US" i="1" dirty="0" smtClean="0"/>
            </a:br>
            <a:r>
              <a:rPr lang="en-US" i="1" dirty="0" smtClean="0"/>
              <a:t>            years + " </a:t>
            </a:r>
            <a:r>
              <a:rPr lang="en-US" i="1" dirty="0" err="1" smtClean="0"/>
              <a:t>χρόνος</a:t>
            </a:r>
            <a:r>
              <a:rPr lang="en-US" i="1" dirty="0" smtClean="0"/>
              <a:t>, " + months + " </a:t>
            </a:r>
            <a:r>
              <a:rPr lang="en-US" i="1" dirty="0" err="1" smtClean="0"/>
              <a:t>μήνες</a:t>
            </a:r>
            <a:r>
              <a:rPr lang="en-US" i="1" dirty="0" smtClean="0"/>
              <a:t>, " + days + " </a:t>
            </a:r>
            <a:r>
              <a:rPr lang="en-US" i="1" dirty="0" err="1" smtClean="0"/>
              <a:t>μέρα</a:t>
            </a:r>
            <a:r>
              <a:rPr lang="en-US" i="1" dirty="0" smtClean="0"/>
              <a:t>",</a:t>
            </a:r>
            <a:br>
              <a:rPr lang="en-US" i="1" dirty="0" smtClean="0"/>
            </a:br>
            <a:r>
              <a:rPr lang="en-US" i="1" dirty="0" smtClean="0"/>
              <a:t>            </a:t>
            </a:r>
            <a:r>
              <a:rPr lang="en-US" i="1" dirty="0" err="1" smtClean="0"/>
              <a:t>Toast.LENGTH_SHORT</a:t>
            </a:r>
            <a:r>
              <a:rPr lang="en-US" i="1" dirty="0" smtClean="0"/>
              <a:t>).show();</a:t>
            </a:r>
            <a:br>
              <a:rPr lang="en-US" i="1" dirty="0" smtClean="0"/>
            </a:br>
            <a:r>
              <a:rPr lang="en-US" i="1" dirty="0" smtClean="0"/>
              <a:t/>
            </a:r>
            <a:br>
              <a:rPr lang="en-US" i="1" dirty="0" smtClean="0"/>
            </a:br>
            <a:r>
              <a:rPr lang="en-US" i="1" dirty="0" smtClean="0"/>
              <a:t>    else if (years == 1 &amp;&amp; months == 1 &amp;&amp; days != 1) </a:t>
            </a:r>
            <a:r>
              <a:rPr lang="en-US" i="1" dirty="0" err="1" smtClean="0"/>
              <a:t>Toast.makeText</a:t>
            </a:r>
            <a:r>
              <a:rPr lang="en-US" i="1" dirty="0" smtClean="0"/>
              <a:t>(</a:t>
            </a:r>
            <a:r>
              <a:rPr lang="en-US" i="1" dirty="0" err="1" smtClean="0"/>
              <a:t>getContext</a:t>
            </a:r>
            <a:r>
              <a:rPr lang="en-US" i="1" dirty="0" smtClean="0"/>
              <a:t>(),</a:t>
            </a:r>
            <a:br>
              <a:rPr lang="en-US" i="1" dirty="0" smtClean="0"/>
            </a:br>
            <a:r>
              <a:rPr lang="en-US" i="1" dirty="0" smtClean="0"/>
              <a:t>            years + " </a:t>
            </a:r>
            <a:r>
              <a:rPr lang="en-US" i="1" dirty="0" err="1" smtClean="0"/>
              <a:t>χρόνος</a:t>
            </a:r>
            <a:r>
              <a:rPr lang="en-US" i="1" dirty="0" smtClean="0"/>
              <a:t>, " + months + " </a:t>
            </a:r>
            <a:r>
              <a:rPr lang="en-US" i="1" dirty="0" err="1" smtClean="0"/>
              <a:t>μήνας</a:t>
            </a:r>
            <a:r>
              <a:rPr lang="en-US" i="1" dirty="0" smtClean="0"/>
              <a:t>, " + days + " </a:t>
            </a:r>
            <a:r>
              <a:rPr lang="en-US" i="1" dirty="0" err="1" smtClean="0"/>
              <a:t>μέρες</a:t>
            </a:r>
            <a:r>
              <a:rPr lang="en-US" i="1" dirty="0" smtClean="0"/>
              <a:t>",</a:t>
            </a:r>
            <a:br>
              <a:rPr lang="en-US" i="1" dirty="0" smtClean="0"/>
            </a:br>
            <a:r>
              <a:rPr lang="en-US" i="1" dirty="0" smtClean="0"/>
              <a:t>            </a:t>
            </a:r>
            <a:r>
              <a:rPr lang="en-US" i="1" dirty="0" err="1" smtClean="0"/>
              <a:t>Toast.LENGTH_SHORT</a:t>
            </a:r>
            <a:r>
              <a:rPr lang="en-US" i="1" dirty="0" smtClean="0"/>
              <a:t>).show();</a:t>
            </a:r>
            <a:br>
              <a:rPr lang="en-US" i="1" dirty="0" smtClean="0"/>
            </a:br>
            <a:r>
              <a:rPr lang="en-US" i="1" dirty="0" smtClean="0"/>
              <a:t/>
            </a:r>
            <a:br>
              <a:rPr lang="en-US" i="1" dirty="0" smtClean="0"/>
            </a:br>
            <a:r>
              <a:rPr lang="en-US" i="1" dirty="0" smtClean="0"/>
              <a:t>    else if (years == 1 &amp;&amp; months == 1 &amp;&amp; days == 1) </a:t>
            </a:r>
            <a:r>
              <a:rPr lang="en-US" i="1" dirty="0" err="1" smtClean="0"/>
              <a:t>Toast.makeText</a:t>
            </a:r>
            <a:r>
              <a:rPr lang="en-US" i="1" dirty="0" smtClean="0"/>
              <a:t>(</a:t>
            </a:r>
            <a:r>
              <a:rPr lang="en-US" i="1" dirty="0" err="1" smtClean="0"/>
              <a:t>getContext</a:t>
            </a:r>
            <a:r>
              <a:rPr lang="en-US" i="1" dirty="0" smtClean="0"/>
              <a:t>(),</a:t>
            </a:r>
            <a:br>
              <a:rPr lang="en-US" i="1" dirty="0" smtClean="0"/>
            </a:br>
            <a:r>
              <a:rPr lang="en-US" i="1" dirty="0" smtClean="0"/>
              <a:t>            years + " </a:t>
            </a:r>
            <a:r>
              <a:rPr lang="en-US" i="1" dirty="0" err="1" smtClean="0"/>
              <a:t>χρόνος</a:t>
            </a:r>
            <a:r>
              <a:rPr lang="en-US" i="1" dirty="0" smtClean="0"/>
              <a:t>, " + months + " </a:t>
            </a:r>
            <a:r>
              <a:rPr lang="en-US" i="1" dirty="0" err="1" smtClean="0"/>
              <a:t>μήνας</a:t>
            </a:r>
            <a:r>
              <a:rPr lang="en-US" i="1" dirty="0" smtClean="0"/>
              <a:t>, " + days + " </a:t>
            </a:r>
            <a:r>
              <a:rPr lang="en-US" i="1" dirty="0" err="1" smtClean="0"/>
              <a:t>μέρα</a:t>
            </a:r>
            <a:r>
              <a:rPr lang="en-US" i="1" dirty="0" smtClean="0"/>
              <a:t>",</a:t>
            </a:r>
            <a:br>
              <a:rPr lang="en-US" i="1" dirty="0" smtClean="0"/>
            </a:br>
            <a:r>
              <a:rPr lang="en-US" i="1" dirty="0" smtClean="0"/>
              <a:t>            </a:t>
            </a:r>
            <a:r>
              <a:rPr lang="en-US" i="1" dirty="0" err="1" smtClean="0"/>
              <a:t>Toast.LENGTH_SHORT</a:t>
            </a:r>
            <a:r>
              <a:rPr lang="en-US" i="1" dirty="0" smtClean="0"/>
              <a:t>).show();</a:t>
            </a:r>
            <a:br>
              <a:rPr lang="en-US" i="1" dirty="0" smtClean="0"/>
            </a:br>
            <a:r>
              <a:rPr lang="en-US" i="1" dirty="0" smtClean="0"/>
              <a:t>}</a:t>
            </a:r>
            <a:endParaRPr lang="el-GR" dirty="0" smtClean="0"/>
          </a:p>
          <a:p>
            <a:endParaRPr lang="el-GR" dirty="0"/>
          </a:p>
        </p:txBody>
      </p:sp>
      <p:sp>
        <p:nvSpPr>
          <p:cNvPr id="4" name="3 - TextBox"/>
          <p:cNvSpPr txBox="1"/>
          <p:nvPr/>
        </p:nvSpPr>
        <p:spPr>
          <a:xfrm>
            <a:off x="8673517" y="6488668"/>
            <a:ext cx="470483" cy="369332"/>
          </a:xfrm>
          <a:prstGeom prst="rect">
            <a:avLst/>
          </a:prstGeom>
          <a:noFill/>
        </p:spPr>
        <p:txBody>
          <a:bodyPr wrap="square" rtlCol="0">
            <a:spAutoFit/>
          </a:bodyPr>
          <a:lstStyle/>
          <a:p>
            <a:pPr algn="ctr"/>
            <a:r>
              <a:rPr lang="el-GR" dirty="0" smtClean="0"/>
              <a:t>1</a:t>
            </a:r>
            <a:r>
              <a:rPr lang="en-US" dirty="0" smtClean="0"/>
              <a:t>2</a:t>
            </a:r>
            <a:endParaRPr lang="el-G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chor="ctr">
            <a:normAutofit/>
          </a:bodyPr>
          <a:lstStyle/>
          <a:p>
            <a:pPr algn="ctr"/>
            <a:r>
              <a:rPr lang="el-GR" b="1" dirty="0" smtClean="0"/>
              <a:t>ΤΕΛΟΣ ΠΑΡΟΥΣΙΑΣΗΣ</a:t>
            </a:r>
            <a:endParaRPr lang="el-GR" dirty="0"/>
          </a:p>
        </p:txBody>
      </p:sp>
      <p:sp>
        <p:nvSpPr>
          <p:cNvPr id="3" name="2 - Θέση περιεχομένου"/>
          <p:cNvSpPr>
            <a:spLocks noGrp="1"/>
          </p:cNvSpPr>
          <p:nvPr>
            <p:ph sz="quarter" idx="1"/>
          </p:nvPr>
        </p:nvSpPr>
        <p:spPr/>
        <p:txBody>
          <a:bodyPr anchor="ctr">
            <a:normAutofit/>
          </a:bodyPr>
          <a:lstStyle/>
          <a:p>
            <a:pPr algn="ctr">
              <a:buNone/>
            </a:pPr>
            <a:r>
              <a:rPr lang="el-GR" sz="3600" dirty="0" smtClean="0"/>
              <a:t>Σας ευχαριστώ για την προσοχή σας!</a:t>
            </a:r>
            <a:endParaRPr lang="el-GR" sz="3600" dirty="0"/>
          </a:p>
        </p:txBody>
      </p:sp>
      <p:sp>
        <p:nvSpPr>
          <p:cNvPr id="4" name="3 - TextBox"/>
          <p:cNvSpPr txBox="1"/>
          <p:nvPr/>
        </p:nvSpPr>
        <p:spPr>
          <a:xfrm>
            <a:off x="8673517" y="6488668"/>
            <a:ext cx="470483" cy="369332"/>
          </a:xfrm>
          <a:prstGeom prst="rect">
            <a:avLst/>
          </a:prstGeom>
          <a:noFill/>
        </p:spPr>
        <p:txBody>
          <a:bodyPr wrap="square" rtlCol="0">
            <a:spAutoFit/>
          </a:bodyPr>
          <a:lstStyle/>
          <a:p>
            <a:pPr algn="ctr"/>
            <a:r>
              <a:rPr lang="el-GR" dirty="0" smtClean="0"/>
              <a:t>1</a:t>
            </a:r>
            <a:r>
              <a:rPr lang="en-US" dirty="0" smtClean="0"/>
              <a:t>3</a:t>
            </a:r>
            <a:endParaRPr lang="el-G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b="1" dirty="0" smtClean="0"/>
              <a:t>ΠΕΡΙΕΧΟΜΕΝΑ</a:t>
            </a:r>
            <a:endParaRPr lang="el-GR" b="1" dirty="0"/>
          </a:p>
        </p:txBody>
      </p:sp>
      <p:sp>
        <p:nvSpPr>
          <p:cNvPr id="3" name="2 - Θέση περιεχομένου"/>
          <p:cNvSpPr>
            <a:spLocks noGrp="1"/>
          </p:cNvSpPr>
          <p:nvPr>
            <p:ph sz="quarter" idx="1"/>
          </p:nvPr>
        </p:nvSpPr>
        <p:spPr/>
        <p:txBody>
          <a:bodyPr>
            <a:normAutofit lnSpcReduction="10000"/>
          </a:bodyPr>
          <a:lstStyle/>
          <a:p>
            <a:pPr marL="514350" indent="-514350">
              <a:buAutoNum type="arabicPeriod"/>
            </a:pPr>
            <a:r>
              <a:rPr lang="el-GR" sz="2800" dirty="0" smtClean="0"/>
              <a:t>Ο σκοπός της εφαρμογής</a:t>
            </a:r>
          </a:p>
          <a:p>
            <a:pPr marL="514350" indent="-514350">
              <a:buAutoNum type="arabicPeriod"/>
            </a:pPr>
            <a:r>
              <a:rPr lang="el-GR" sz="2800" dirty="0" smtClean="0"/>
              <a:t>Εφαρμογές και υπηρεσίες που έχουν ήδη αναπτυχθεί</a:t>
            </a:r>
          </a:p>
          <a:p>
            <a:pPr marL="514350" indent="-514350">
              <a:buAutoNum type="arabicPeriod"/>
            </a:pPr>
            <a:r>
              <a:rPr lang="el-GR" sz="2800" dirty="0" smtClean="0"/>
              <a:t>Περιγραφή του σχεδιασμού της υπηρεσίας</a:t>
            </a:r>
          </a:p>
          <a:p>
            <a:pPr marL="514350" indent="-514350">
              <a:buAutoNum type="arabicPeriod"/>
            </a:pPr>
            <a:r>
              <a:rPr lang="el-GR" sz="2800" dirty="0" smtClean="0"/>
              <a:t>Χαρακτηριστικά της υπηρεσίας προστιθέμενης αξίας</a:t>
            </a:r>
          </a:p>
          <a:p>
            <a:pPr marL="514350" indent="-514350">
              <a:buAutoNum type="arabicPeriod"/>
            </a:pPr>
            <a:r>
              <a:rPr lang="el-GR" sz="2800" dirty="0" smtClean="0"/>
              <a:t>Τεχνολογικό περιβάλλον </a:t>
            </a:r>
          </a:p>
          <a:p>
            <a:pPr marL="514350" indent="-514350">
              <a:buAutoNum type="arabicPeriod"/>
            </a:pPr>
            <a:r>
              <a:rPr lang="el-GR" sz="2800" dirty="0" smtClean="0"/>
              <a:t>Ενδεικτικά συστατικά της υπηρεσίας</a:t>
            </a:r>
          </a:p>
          <a:p>
            <a:pPr marL="514350" indent="-514350">
              <a:buAutoNum type="arabicPeriod"/>
            </a:pPr>
            <a:r>
              <a:rPr lang="el-GR" sz="2800" dirty="0" smtClean="0"/>
              <a:t>Μελλοντικές επεκτάσεις</a:t>
            </a:r>
          </a:p>
          <a:p>
            <a:pPr marL="514350" indent="-514350">
              <a:buAutoNum type="arabicPeriod"/>
            </a:pPr>
            <a:r>
              <a:rPr lang="el-GR" sz="2800" dirty="0" smtClean="0"/>
              <a:t>Ενδεικτική βιβλιογραφία</a:t>
            </a:r>
          </a:p>
          <a:p>
            <a:pPr marL="514350" indent="-514350">
              <a:buAutoNum type="arabicPeriod"/>
            </a:pPr>
            <a:r>
              <a:rPr lang="el-GR" sz="2800" dirty="0" smtClean="0"/>
              <a:t>Τεκμηρίωση κώδικα</a:t>
            </a:r>
          </a:p>
        </p:txBody>
      </p:sp>
      <p:sp>
        <p:nvSpPr>
          <p:cNvPr id="5" name="4 - TextBox"/>
          <p:cNvSpPr txBox="1"/>
          <p:nvPr/>
        </p:nvSpPr>
        <p:spPr>
          <a:xfrm>
            <a:off x="8673517" y="6488668"/>
            <a:ext cx="470483" cy="369332"/>
          </a:xfrm>
          <a:prstGeom prst="rect">
            <a:avLst/>
          </a:prstGeom>
          <a:noFill/>
        </p:spPr>
        <p:txBody>
          <a:bodyPr wrap="square" rtlCol="0">
            <a:spAutoFit/>
          </a:bodyPr>
          <a:lstStyle/>
          <a:p>
            <a:pPr algn="ctr"/>
            <a:r>
              <a:rPr lang="el-GR" dirty="0" smtClean="0"/>
              <a:t>2</a:t>
            </a:r>
            <a:endParaRPr lang="el-G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l-GR" b="1" dirty="0" smtClean="0"/>
              <a:t>Ο σκοπός της εφαρμογής</a:t>
            </a:r>
            <a:endParaRPr lang="el-GR" b="1" dirty="0"/>
          </a:p>
        </p:txBody>
      </p:sp>
      <p:sp>
        <p:nvSpPr>
          <p:cNvPr id="3" name="2 - Θέση περιεχομένου"/>
          <p:cNvSpPr>
            <a:spLocks noGrp="1"/>
          </p:cNvSpPr>
          <p:nvPr>
            <p:ph sz="quarter" idx="1"/>
          </p:nvPr>
        </p:nvSpPr>
        <p:spPr/>
        <p:txBody>
          <a:bodyPr>
            <a:normAutofit/>
          </a:bodyPr>
          <a:lstStyle/>
          <a:p>
            <a:r>
              <a:rPr lang="el-GR" dirty="0" smtClean="0"/>
              <a:t>Βελτίωση της οργάνωσης μιας αιμοδοσίας (προσωπικό, προμήθειες εξοπλισμού και τροφίμων).</a:t>
            </a:r>
          </a:p>
          <a:p>
            <a:r>
              <a:rPr lang="el-GR" dirty="0" smtClean="0"/>
              <a:t>Ενημέρωση του χρήστη για το τι πρέπει να κάνει πριν από μια αιμοδοσία, να ελέγχει αν πληροί τα κριτήρια για να μπορέσει να δώσει αίμα και σε ποιες περιπτώσεις δεν μπορεί, τις συμβατότητες των ομάδων αίματος, καθώς και τους συλλόγους σε όλη την χώρα.</a:t>
            </a:r>
          </a:p>
          <a:p>
            <a:r>
              <a:rPr lang="el-GR" dirty="0" smtClean="0"/>
              <a:t>Υπολογισμός χρονικής διάρκειας από την τελευταία αιμοδοσία.</a:t>
            </a:r>
          </a:p>
          <a:p>
            <a:r>
              <a:rPr lang="el-GR" dirty="0" smtClean="0"/>
              <a:t>Άμεση αίτηση για φιάλες αίματος καθώς και για δότης μυελού των οστών.</a:t>
            </a:r>
          </a:p>
          <a:p>
            <a:endParaRPr lang="el-GR" dirty="0"/>
          </a:p>
        </p:txBody>
      </p:sp>
      <p:sp>
        <p:nvSpPr>
          <p:cNvPr id="4" name="3 - TextBox"/>
          <p:cNvSpPr txBox="1"/>
          <p:nvPr/>
        </p:nvSpPr>
        <p:spPr>
          <a:xfrm>
            <a:off x="8673517" y="6488668"/>
            <a:ext cx="470483" cy="369332"/>
          </a:xfrm>
          <a:prstGeom prst="rect">
            <a:avLst/>
          </a:prstGeom>
          <a:noFill/>
        </p:spPr>
        <p:txBody>
          <a:bodyPr wrap="square" rtlCol="0">
            <a:spAutoFit/>
          </a:bodyPr>
          <a:lstStyle/>
          <a:p>
            <a:pPr algn="ctr"/>
            <a:r>
              <a:rPr lang="el-GR" dirty="0" smtClean="0"/>
              <a:t>3</a:t>
            </a:r>
            <a:endParaRPr lang="el-G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l-GR" b="1" dirty="0" smtClean="0"/>
              <a:t>Εφαρμογές και υπηρεσίες που έχουν ήδη αναπτυχθεί</a:t>
            </a:r>
            <a:endParaRPr lang="el-GR" b="1" dirty="0"/>
          </a:p>
        </p:txBody>
      </p:sp>
      <p:sp>
        <p:nvSpPr>
          <p:cNvPr id="3" name="2 - Θέση περιεχομένου"/>
          <p:cNvSpPr>
            <a:spLocks noGrp="1"/>
          </p:cNvSpPr>
          <p:nvPr>
            <p:ph sz="quarter" idx="1"/>
          </p:nvPr>
        </p:nvSpPr>
        <p:spPr/>
        <p:txBody>
          <a:bodyPr/>
          <a:lstStyle/>
          <a:p>
            <a:pPr>
              <a:buNone/>
            </a:pPr>
            <a:r>
              <a:rPr lang="el-GR" u="sng" dirty="0" smtClean="0"/>
              <a:t>Εφαρμογές:</a:t>
            </a:r>
          </a:p>
          <a:p>
            <a:r>
              <a:rPr lang="en-US" dirty="0" smtClean="0"/>
              <a:t>Blood Donor - American Red Cross</a:t>
            </a:r>
          </a:p>
          <a:p>
            <a:r>
              <a:rPr lang="en-US" dirty="0" smtClean="0"/>
              <a:t>Donate Blood – Australian Red Cross Lifeblood</a:t>
            </a:r>
            <a:endParaRPr lang="en-US" u="sng" dirty="0" smtClean="0"/>
          </a:p>
          <a:p>
            <a:pPr>
              <a:buNone/>
            </a:pPr>
            <a:endParaRPr lang="en-US" u="sng" dirty="0" smtClean="0"/>
          </a:p>
          <a:p>
            <a:pPr>
              <a:buNone/>
            </a:pPr>
            <a:r>
              <a:rPr lang="el-GR" u="sng" dirty="0" smtClean="0"/>
              <a:t>Υπηρεσίες:</a:t>
            </a:r>
          </a:p>
          <a:p>
            <a:r>
              <a:rPr lang="el-GR" dirty="0" smtClean="0"/>
              <a:t>Εθνικό Μητρώο Αιμοδοτών</a:t>
            </a:r>
            <a:endParaRPr lang="en-US" dirty="0" smtClean="0"/>
          </a:p>
          <a:p>
            <a:pPr>
              <a:buNone/>
            </a:pPr>
            <a:endParaRPr lang="en-US" dirty="0" smtClean="0"/>
          </a:p>
        </p:txBody>
      </p:sp>
      <p:sp>
        <p:nvSpPr>
          <p:cNvPr id="4" name="3 - TextBox"/>
          <p:cNvSpPr txBox="1"/>
          <p:nvPr/>
        </p:nvSpPr>
        <p:spPr>
          <a:xfrm>
            <a:off x="8673517" y="6488668"/>
            <a:ext cx="470483" cy="369332"/>
          </a:xfrm>
          <a:prstGeom prst="rect">
            <a:avLst/>
          </a:prstGeom>
          <a:noFill/>
        </p:spPr>
        <p:txBody>
          <a:bodyPr wrap="square" rtlCol="0">
            <a:spAutoFit/>
          </a:bodyPr>
          <a:lstStyle/>
          <a:p>
            <a:pPr algn="ctr"/>
            <a:r>
              <a:rPr lang="el-GR" dirty="0" smtClean="0"/>
              <a:t>4</a:t>
            </a:r>
            <a:endParaRPr lang="el-G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l-GR" b="1" dirty="0" smtClean="0"/>
              <a:t>Περιγραφή του σχεδιασμού της υπηρεσίας</a:t>
            </a:r>
            <a:endParaRPr lang="el-GR" b="1" dirty="0"/>
          </a:p>
        </p:txBody>
      </p:sp>
      <p:sp>
        <p:nvSpPr>
          <p:cNvPr id="3" name="2 - Θέση περιεχομένου"/>
          <p:cNvSpPr>
            <a:spLocks noGrp="1"/>
          </p:cNvSpPr>
          <p:nvPr>
            <p:ph sz="quarter" idx="1"/>
          </p:nvPr>
        </p:nvSpPr>
        <p:spPr/>
        <p:txBody>
          <a:bodyPr>
            <a:normAutofit/>
          </a:bodyPr>
          <a:lstStyle/>
          <a:p>
            <a:r>
              <a:rPr lang="el-GR" dirty="0" smtClean="0"/>
              <a:t>Σύνδεση του χρήστη στην εφαρμογή (</a:t>
            </a:r>
            <a:r>
              <a:rPr lang="en-US" dirty="0" smtClean="0"/>
              <a:t>Email, </a:t>
            </a:r>
            <a:r>
              <a:rPr lang="el-GR" dirty="0" smtClean="0"/>
              <a:t>Κωδικός).</a:t>
            </a:r>
          </a:p>
          <a:p>
            <a:r>
              <a:rPr lang="el-GR" dirty="0" smtClean="0"/>
              <a:t>Γενικές πληροφορίες (Πριν από μια αιμοδοσία, Συμβατότητα ομάδων αίματος και Σύλλογοι Αιμοδοτών).</a:t>
            </a:r>
          </a:p>
          <a:p>
            <a:r>
              <a:rPr lang="el-GR" dirty="0" smtClean="0"/>
              <a:t>Επιλογή ημερομηνίας για αιμοδοσία (Ονοματεπώνυμο, Σύλλογος Αιμοδοτών και Ημερομηνία).</a:t>
            </a:r>
          </a:p>
          <a:p>
            <a:r>
              <a:rPr lang="el-GR" dirty="0" smtClean="0"/>
              <a:t>Υπολογισμός χρονικής διάρκειας από την τελευταία αιμοδοσία (Ημερομηνία της προηγούμενης αιμοδοσίας).</a:t>
            </a:r>
          </a:p>
          <a:p>
            <a:r>
              <a:rPr lang="el-GR" dirty="0" smtClean="0"/>
              <a:t>Αίτηση για φιάλες αίματος (Ονοματεπώνυμο χρήστη, Ονοματεπώνυμο Ασθενή, Τηλέφωνο, Τύπος Αίματος Ασθενή και Φιάλες).</a:t>
            </a:r>
          </a:p>
          <a:p>
            <a:r>
              <a:rPr lang="el-GR" dirty="0" smtClean="0"/>
              <a:t>Δότης μυελού των οστών (Ονοματεπώνυμο, Τηλέφωνο)</a:t>
            </a:r>
          </a:p>
          <a:p>
            <a:endParaRPr lang="el-GR" dirty="0"/>
          </a:p>
        </p:txBody>
      </p:sp>
      <p:sp>
        <p:nvSpPr>
          <p:cNvPr id="4" name="3 - TextBox"/>
          <p:cNvSpPr txBox="1"/>
          <p:nvPr/>
        </p:nvSpPr>
        <p:spPr>
          <a:xfrm>
            <a:off x="8673517" y="6488668"/>
            <a:ext cx="470483" cy="369332"/>
          </a:xfrm>
          <a:prstGeom prst="rect">
            <a:avLst/>
          </a:prstGeom>
          <a:noFill/>
        </p:spPr>
        <p:txBody>
          <a:bodyPr wrap="square" rtlCol="0">
            <a:spAutoFit/>
          </a:bodyPr>
          <a:lstStyle/>
          <a:p>
            <a:pPr algn="ctr"/>
            <a:r>
              <a:rPr lang="el-GR" dirty="0" smtClean="0"/>
              <a:t>5</a:t>
            </a:r>
            <a:endParaRPr lang="el-G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l-GR" b="1" dirty="0" smtClean="0"/>
              <a:t>Χαρακτηριστικά της υπηρεσίας προστιθέμενης αξίας</a:t>
            </a:r>
            <a:endParaRPr lang="el-GR" b="1" dirty="0"/>
          </a:p>
        </p:txBody>
      </p:sp>
      <p:sp>
        <p:nvSpPr>
          <p:cNvPr id="3" name="2 - Θέση περιεχομένου"/>
          <p:cNvSpPr>
            <a:spLocks noGrp="1"/>
          </p:cNvSpPr>
          <p:nvPr>
            <p:ph sz="quarter" idx="1"/>
          </p:nvPr>
        </p:nvSpPr>
        <p:spPr/>
        <p:txBody>
          <a:bodyPr/>
          <a:lstStyle/>
          <a:p>
            <a:r>
              <a:rPr lang="el-GR" dirty="0" smtClean="0"/>
              <a:t>Ηλεκτρονική υγεία </a:t>
            </a:r>
            <a:r>
              <a:rPr lang="en-US" dirty="0" smtClean="0"/>
              <a:t>(</a:t>
            </a:r>
            <a:r>
              <a:rPr lang="en-US" b="1" dirty="0" smtClean="0"/>
              <a:t>e-health</a:t>
            </a:r>
            <a:r>
              <a:rPr lang="en-US" dirty="0" smtClean="0"/>
              <a:t>)</a:t>
            </a:r>
            <a:r>
              <a:rPr lang="el-GR" dirty="0" smtClean="0"/>
              <a:t>.</a:t>
            </a:r>
            <a:endParaRPr lang="en-US" dirty="0" smtClean="0"/>
          </a:p>
          <a:p>
            <a:r>
              <a:rPr lang="el-GR" dirty="0" smtClean="0"/>
              <a:t>Εξατομικευμένη εξυπηρέτηση: Λαμβάνει υπόψη τις προτιμήσεις του αιμοδότη.</a:t>
            </a:r>
          </a:p>
          <a:p>
            <a:r>
              <a:rPr lang="el-GR" dirty="0" smtClean="0"/>
              <a:t>Υποστήριξη χρηστών: Γρήγορες και εξατομικευμένες απαντήσεις ή εξυπηρετήσεις μέσω </a:t>
            </a:r>
            <a:r>
              <a:rPr lang="en-US" dirty="0" smtClean="0"/>
              <a:t>email </a:t>
            </a:r>
            <a:r>
              <a:rPr lang="el-GR" dirty="0" smtClean="0"/>
              <a:t>ή τηλεφώνου.</a:t>
            </a:r>
            <a:endParaRPr lang="el-GR" dirty="0"/>
          </a:p>
        </p:txBody>
      </p:sp>
      <p:sp>
        <p:nvSpPr>
          <p:cNvPr id="4" name="3 - TextBox"/>
          <p:cNvSpPr txBox="1"/>
          <p:nvPr/>
        </p:nvSpPr>
        <p:spPr>
          <a:xfrm>
            <a:off x="8673517" y="6488668"/>
            <a:ext cx="470483" cy="369332"/>
          </a:xfrm>
          <a:prstGeom prst="rect">
            <a:avLst/>
          </a:prstGeom>
          <a:noFill/>
        </p:spPr>
        <p:txBody>
          <a:bodyPr wrap="square" rtlCol="0">
            <a:spAutoFit/>
          </a:bodyPr>
          <a:lstStyle/>
          <a:p>
            <a:pPr algn="ctr"/>
            <a:r>
              <a:rPr lang="el-GR" dirty="0" smtClean="0"/>
              <a:t>6</a:t>
            </a:r>
            <a:endParaRPr lang="el-G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l-GR" b="1" dirty="0" smtClean="0"/>
              <a:t>Τεχνολογικό περιβάλλον </a:t>
            </a:r>
            <a:endParaRPr lang="el-GR" b="1" dirty="0"/>
          </a:p>
        </p:txBody>
      </p:sp>
      <p:sp>
        <p:nvSpPr>
          <p:cNvPr id="3" name="2 - Θέση περιεχομένου"/>
          <p:cNvSpPr>
            <a:spLocks noGrp="1"/>
          </p:cNvSpPr>
          <p:nvPr>
            <p:ph sz="quarter" idx="1"/>
          </p:nvPr>
        </p:nvSpPr>
        <p:spPr/>
        <p:txBody>
          <a:bodyPr/>
          <a:lstStyle/>
          <a:p>
            <a:r>
              <a:rPr lang="en-US" dirty="0" smtClean="0"/>
              <a:t>Android Studio</a:t>
            </a:r>
            <a:r>
              <a:rPr lang="el-GR" dirty="0" smtClean="0"/>
              <a:t> - </a:t>
            </a:r>
            <a:r>
              <a:rPr lang="en-US" dirty="0" smtClean="0"/>
              <a:t>Java, XML</a:t>
            </a:r>
          </a:p>
          <a:p>
            <a:r>
              <a:rPr lang="en-US" dirty="0" smtClean="0"/>
              <a:t>Firebase </a:t>
            </a:r>
          </a:p>
          <a:p>
            <a:r>
              <a:rPr lang="en-US" dirty="0" err="1" smtClean="0"/>
              <a:t>SQLite</a:t>
            </a:r>
            <a:endParaRPr lang="el-GR" dirty="0"/>
          </a:p>
        </p:txBody>
      </p:sp>
      <p:sp>
        <p:nvSpPr>
          <p:cNvPr id="4" name="3 - TextBox"/>
          <p:cNvSpPr txBox="1"/>
          <p:nvPr/>
        </p:nvSpPr>
        <p:spPr>
          <a:xfrm>
            <a:off x="8673517" y="6488668"/>
            <a:ext cx="470483" cy="369332"/>
          </a:xfrm>
          <a:prstGeom prst="rect">
            <a:avLst/>
          </a:prstGeom>
          <a:noFill/>
        </p:spPr>
        <p:txBody>
          <a:bodyPr wrap="square" rtlCol="0">
            <a:spAutoFit/>
          </a:bodyPr>
          <a:lstStyle/>
          <a:p>
            <a:pPr algn="ctr"/>
            <a:r>
              <a:rPr lang="el-GR" dirty="0" smtClean="0"/>
              <a:t>7</a:t>
            </a:r>
            <a:endParaRPr lang="el-G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l-GR" b="1" dirty="0" smtClean="0"/>
              <a:t>Ενδεικτικά συστατικά της υπηρεσίας: Υπολογισμός χρονικής διάρκειας</a:t>
            </a:r>
            <a:endParaRPr lang="el-GR" dirty="0"/>
          </a:p>
        </p:txBody>
      </p:sp>
      <p:sp>
        <p:nvSpPr>
          <p:cNvPr id="3" name="2 - Θέση κειμένου"/>
          <p:cNvSpPr>
            <a:spLocks noGrp="1"/>
          </p:cNvSpPr>
          <p:nvPr>
            <p:ph type="body" idx="1"/>
          </p:nvPr>
        </p:nvSpPr>
        <p:spPr/>
        <p:txBody>
          <a:bodyPr anchor="ctr">
            <a:normAutofit fontScale="92500"/>
          </a:bodyPr>
          <a:lstStyle/>
          <a:p>
            <a:pPr algn="ctr"/>
            <a:r>
              <a:rPr lang="el-GR" dirty="0" smtClean="0">
                <a:solidFill>
                  <a:schemeClr val="tx1"/>
                </a:solidFill>
              </a:rPr>
              <a:t>Μη έγκυρη μορφή ημερομηνίας</a:t>
            </a:r>
            <a:endParaRPr lang="el-GR" dirty="0">
              <a:solidFill>
                <a:schemeClr val="tx1"/>
              </a:solidFill>
            </a:endParaRPr>
          </a:p>
        </p:txBody>
      </p:sp>
      <p:sp>
        <p:nvSpPr>
          <p:cNvPr id="5" name="4 - Θέση κειμένου"/>
          <p:cNvSpPr>
            <a:spLocks noGrp="1"/>
          </p:cNvSpPr>
          <p:nvPr>
            <p:ph type="body" sz="half" idx="3"/>
          </p:nvPr>
        </p:nvSpPr>
        <p:spPr/>
        <p:txBody>
          <a:bodyPr anchor="ctr"/>
          <a:lstStyle/>
          <a:p>
            <a:pPr algn="ctr"/>
            <a:r>
              <a:rPr lang="el-GR" dirty="0" smtClean="0">
                <a:solidFill>
                  <a:schemeClr val="tx1"/>
                </a:solidFill>
              </a:rPr>
              <a:t>Εμφάνιση χρονικής διάρκειας</a:t>
            </a:r>
            <a:endParaRPr lang="el-GR" dirty="0">
              <a:solidFill>
                <a:schemeClr val="tx1"/>
              </a:solidFill>
            </a:endParaRPr>
          </a:p>
        </p:txBody>
      </p:sp>
      <p:pic>
        <p:nvPicPr>
          <p:cNvPr id="2052" name="Picture 4" descr="C:\Users\30698\OneDrive\Υπολογιστής\DB\1685111187256.jpg"/>
          <p:cNvPicPr>
            <a:picLocks noGrp="1" noChangeAspect="1" noChangeArrowheads="1"/>
          </p:cNvPicPr>
          <p:nvPr>
            <p:ph sz="quarter" idx="2"/>
          </p:nvPr>
        </p:nvPicPr>
        <p:blipFill>
          <a:blip r:embed="rId2" cstate="print"/>
          <a:stretch>
            <a:fillRect/>
          </a:stretch>
        </p:blipFill>
        <p:spPr bwMode="auto">
          <a:xfrm>
            <a:off x="1587038" y="2176549"/>
            <a:ext cx="1778924" cy="3952702"/>
          </a:xfrm>
          <a:prstGeom prst="rect">
            <a:avLst/>
          </a:prstGeom>
          <a:noFill/>
        </p:spPr>
      </p:pic>
      <p:pic>
        <p:nvPicPr>
          <p:cNvPr id="2051" name="Picture 3" descr="C:\Users\30698\OneDrive\Υπολογιστής\DB\1685111187251.jpg"/>
          <p:cNvPicPr>
            <a:picLocks noGrp="1" noChangeAspect="1" noChangeArrowheads="1"/>
          </p:cNvPicPr>
          <p:nvPr>
            <p:ph sz="quarter" idx="4"/>
          </p:nvPr>
        </p:nvPicPr>
        <p:blipFill>
          <a:blip r:embed="rId3" cstate="print"/>
          <a:stretch>
            <a:fillRect/>
          </a:stretch>
        </p:blipFill>
        <p:spPr bwMode="auto">
          <a:xfrm>
            <a:off x="5778038" y="2176549"/>
            <a:ext cx="1778924" cy="3952702"/>
          </a:xfrm>
          <a:prstGeom prst="rect">
            <a:avLst/>
          </a:prstGeom>
          <a:noFill/>
        </p:spPr>
      </p:pic>
      <p:sp>
        <p:nvSpPr>
          <p:cNvPr id="7" name="6 - TextBox"/>
          <p:cNvSpPr txBox="1"/>
          <p:nvPr/>
        </p:nvSpPr>
        <p:spPr>
          <a:xfrm>
            <a:off x="8673517" y="6488668"/>
            <a:ext cx="470483" cy="369332"/>
          </a:xfrm>
          <a:prstGeom prst="rect">
            <a:avLst/>
          </a:prstGeom>
          <a:noFill/>
        </p:spPr>
        <p:txBody>
          <a:bodyPr wrap="square" rtlCol="0">
            <a:spAutoFit/>
          </a:bodyPr>
          <a:lstStyle/>
          <a:p>
            <a:pPr algn="ctr"/>
            <a:r>
              <a:rPr lang="el-GR" dirty="0" smtClean="0"/>
              <a:t>8</a:t>
            </a:r>
            <a:endParaRPr lang="el-G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l-GR" b="1" dirty="0" smtClean="0"/>
              <a:t>Ενδεικτικά συστατικά της υπηρεσίας:</a:t>
            </a:r>
            <a:br>
              <a:rPr lang="el-GR" b="1" dirty="0" smtClean="0"/>
            </a:br>
            <a:r>
              <a:rPr lang="el-GR" b="1" dirty="0" smtClean="0"/>
              <a:t>Αίτημα για δότης μυελού των οστών</a:t>
            </a:r>
            <a:endParaRPr lang="el-GR" dirty="0"/>
          </a:p>
        </p:txBody>
      </p:sp>
      <p:sp>
        <p:nvSpPr>
          <p:cNvPr id="3" name="2 - Θέση κειμένου"/>
          <p:cNvSpPr>
            <a:spLocks noGrp="1"/>
          </p:cNvSpPr>
          <p:nvPr>
            <p:ph type="body" idx="1"/>
          </p:nvPr>
        </p:nvSpPr>
        <p:spPr/>
        <p:txBody>
          <a:bodyPr anchor="ctr"/>
          <a:lstStyle/>
          <a:p>
            <a:pPr algn="ctr"/>
            <a:r>
              <a:rPr lang="el-GR" dirty="0" smtClean="0">
                <a:solidFill>
                  <a:schemeClr val="tx1"/>
                </a:solidFill>
              </a:rPr>
              <a:t>Μη έγκυρο τηλέφωνο</a:t>
            </a:r>
            <a:endParaRPr lang="el-GR" dirty="0">
              <a:solidFill>
                <a:schemeClr val="tx1"/>
              </a:solidFill>
            </a:endParaRPr>
          </a:p>
        </p:txBody>
      </p:sp>
      <p:sp>
        <p:nvSpPr>
          <p:cNvPr id="5" name="4 - Θέση κειμένου"/>
          <p:cNvSpPr>
            <a:spLocks noGrp="1"/>
          </p:cNvSpPr>
          <p:nvPr>
            <p:ph type="body" sz="half" idx="3"/>
          </p:nvPr>
        </p:nvSpPr>
        <p:spPr/>
        <p:txBody>
          <a:bodyPr anchor="ctr"/>
          <a:lstStyle/>
          <a:p>
            <a:pPr algn="ctr"/>
            <a:r>
              <a:rPr lang="el-GR" dirty="0" smtClean="0">
                <a:solidFill>
                  <a:schemeClr val="tx1"/>
                </a:solidFill>
              </a:rPr>
              <a:t>Ολοκλήρωση της εισαγωγής</a:t>
            </a:r>
            <a:endParaRPr lang="el-GR" dirty="0">
              <a:solidFill>
                <a:schemeClr val="tx1"/>
              </a:solidFill>
            </a:endParaRPr>
          </a:p>
        </p:txBody>
      </p:sp>
      <p:pic>
        <p:nvPicPr>
          <p:cNvPr id="3075" name="Picture 3" descr="C:\Users\30698\OneDrive\Υπολογιστής\DB\1685111187246.jpg"/>
          <p:cNvPicPr>
            <a:picLocks noGrp="1" noChangeAspect="1" noChangeArrowheads="1"/>
          </p:cNvPicPr>
          <p:nvPr>
            <p:ph sz="quarter" idx="2"/>
          </p:nvPr>
        </p:nvPicPr>
        <p:blipFill>
          <a:blip r:embed="rId2" cstate="print"/>
          <a:stretch>
            <a:fillRect/>
          </a:stretch>
        </p:blipFill>
        <p:spPr bwMode="auto">
          <a:xfrm>
            <a:off x="1587038" y="2176549"/>
            <a:ext cx="1778924" cy="3952702"/>
          </a:xfrm>
          <a:prstGeom prst="rect">
            <a:avLst/>
          </a:prstGeom>
          <a:noFill/>
        </p:spPr>
      </p:pic>
      <p:pic>
        <p:nvPicPr>
          <p:cNvPr id="3074" name="Picture 2" descr="C:\Users\30698\OneDrive\Υπολογιστής\DB\1685111187237.jpg"/>
          <p:cNvPicPr>
            <a:picLocks noGrp="1" noChangeAspect="1" noChangeArrowheads="1"/>
          </p:cNvPicPr>
          <p:nvPr>
            <p:ph sz="quarter" idx="4"/>
          </p:nvPr>
        </p:nvPicPr>
        <p:blipFill>
          <a:blip r:embed="rId3" cstate="print"/>
          <a:stretch>
            <a:fillRect/>
          </a:stretch>
        </p:blipFill>
        <p:spPr bwMode="auto">
          <a:xfrm>
            <a:off x="5778038" y="2176549"/>
            <a:ext cx="1778924" cy="3952702"/>
          </a:xfrm>
          <a:prstGeom prst="rect">
            <a:avLst/>
          </a:prstGeom>
          <a:noFill/>
        </p:spPr>
      </p:pic>
      <p:sp>
        <p:nvSpPr>
          <p:cNvPr id="7" name="6 - TextBox"/>
          <p:cNvSpPr txBox="1"/>
          <p:nvPr/>
        </p:nvSpPr>
        <p:spPr>
          <a:xfrm>
            <a:off x="8673517" y="6488668"/>
            <a:ext cx="470483" cy="369332"/>
          </a:xfrm>
          <a:prstGeom prst="rect">
            <a:avLst/>
          </a:prstGeom>
          <a:noFill/>
        </p:spPr>
        <p:txBody>
          <a:bodyPr wrap="square" rtlCol="0">
            <a:spAutoFit/>
          </a:bodyPr>
          <a:lstStyle/>
          <a:p>
            <a:pPr algn="ctr"/>
            <a:r>
              <a:rPr lang="el-GR" dirty="0" smtClean="0"/>
              <a:t>9</a:t>
            </a:r>
            <a:endParaRPr lang="el-G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Ρίζες">
  <a:themeElements>
    <a:clrScheme name="Ρίζες">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Ρίζες">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Ρίζες">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405</TotalTime>
  <Words>509</Words>
  <Application>Microsoft Office PowerPoint</Application>
  <PresentationFormat>Προβολή στην οθόνη (4:3)</PresentationFormat>
  <Paragraphs>75</Paragraphs>
  <Slides>13</Slides>
  <Notes>0</Notes>
  <HiddenSlides>0</HiddenSlides>
  <MMClips>0</MMClips>
  <ScaleCrop>false</ScaleCrop>
  <HeadingPairs>
    <vt:vector size="4" baseType="variant">
      <vt:variant>
        <vt:lpstr>Θέμα</vt:lpstr>
      </vt:variant>
      <vt:variant>
        <vt:i4>1</vt:i4>
      </vt:variant>
      <vt:variant>
        <vt:lpstr>Τίτλοι διαφανειών</vt:lpstr>
      </vt:variant>
      <vt:variant>
        <vt:i4>13</vt:i4>
      </vt:variant>
    </vt:vector>
  </HeadingPairs>
  <TitlesOfParts>
    <vt:vector size="14" baseType="lpstr">
      <vt:lpstr>Ρίζες</vt:lpstr>
      <vt:lpstr>Blood Donations Greece</vt:lpstr>
      <vt:lpstr>ΠΕΡΙΕΧΟΜΕΝΑ</vt:lpstr>
      <vt:lpstr>Ο σκοπός της εφαρμογής</vt:lpstr>
      <vt:lpstr>Εφαρμογές και υπηρεσίες που έχουν ήδη αναπτυχθεί</vt:lpstr>
      <vt:lpstr>Περιγραφή του σχεδιασμού της υπηρεσίας</vt:lpstr>
      <vt:lpstr>Χαρακτηριστικά της υπηρεσίας προστιθέμενης αξίας</vt:lpstr>
      <vt:lpstr>Τεχνολογικό περιβάλλον </vt:lpstr>
      <vt:lpstr>Ενδεικτικά συστατικά της υπηρεσίας: Υπολογισμός χρονικής διάρκειας</vt:lpstr>
      <vt:lpstr>Ενδεικτικά συστατικά της υπηρεσίας: Αίτημα για δότης μυελού των οστών</vt:lpstr>
      <vt:lpstr>Μελλοντικές επεκτάσεις</vt:lpstr>
      <vt:lpstr>Ενδεικτική βιβλιογραφία</vt:lpstr>
      <vt:lpstr>Τεκμηρίωση Κώδικα (dateDifference)</vt:lpstr>
      <vt:lpstr>ΤΕΛΟΣ ΠΑΡΟΥΣΙΑΣΗΣ</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Διαφάνεια 1</dc:title>
  <dc:creator>Vasilis Kyndeleros</dc:creator>
  <cp:lastModifiedBy>Vasilis Kyndeleros</cp:lastModifiedBy>
  <cp:revision>42</cp:revision>
  <dcterms:created xsi:type="dcterms:W3CDTF">2023-05-25T20:08:47Z</dcterms:created>
  <dcterms:modified xsi:type="dcterms:W3CDTF">2023-05-29T17:49:40Z</dcterms:modified>
</cp:coreProperties>
</file>