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EC90-6BC6-46B1-BE76-7D57FCDD7029}" type="datetimeFigureOut">
              <a:rPr lang="el-GR" smtClean="0"/>
              <a:t>7/4/2021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115D-567A-4650-BDB9-C8C1F913C5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613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EC90-6BC6-46B1-BE76-7D57FCDD7029}" type="datetimeFigureOut">
              <a:rPr lang="el-GR" smtClean="0"/>
              <a:t>7/4/2021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115D-567A-4650-BDB9-C8C1F913C5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874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EC90-6BC6-46B1-BE76-7D57FCDD7029}" type="datetimeFigureOut">
              <a:rPr lang="el-GR" smtClean="0"/>
              <a:t>7/4/2021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115D-567A-4650-BDB9-C8C1F913C5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280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EC90-6BC6-46B1-BE76-7D57FCDD7029}" type="datetimeFigureOut">
              <a:rPr lang="el-GR" smtClean="0"/>
              <a:t>7/4/2021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115D-567A-4650-BDB9-C8C1F913C5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32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EC90-6BC6-46B1-BE76-7D57FCDD7029}" type="datetimeFigureOut">
              <a:rPr lang="el-GR" smtClean="0"/>
              <a:t>7/4/2021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115D-567A-4650-BDB9-C8C1F913C5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894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EC90-6BC6-46B1-BE76-7D57FCDD7029}" type="datetimeFigureOut">
              <a:rPr lang="el-GR" smtClean="0"/>
              <a:t>7/4/2021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115D-567A-4650-BDB9-C8C1F913C5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849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EC90-6BC6-46B1-BE76-7D57FCDD7029}" type="datetimeFigureOut">
              <a:rPr lang="el-GR" smtClean="0"/>
              <a:t>7/4/2021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115D-567A-4650-BDB9-C8C1F913C5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138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EC90-6BC6-46B1-BE76-7D57FCDD7029}" type="datetimeFigureOut">
              <a:rPr lang="el-GR" smtClean="0"/>
              <a:t>7/4/2021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115D-567A-4650-BDB9-C8C1F913C5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597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EC90-6BC6-46B1-BE76-7D57FCDD7029}" type="datetimeFigureOut">
              <a:rPr lang="el-GR" smtClean="0"/>
              <a:t>7/4/2021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115D-567A-4650-BDB9-C8C1F913C5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493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EC90-6BC6-46B1-BE76-7D57FCDD7029}" type="datetimeFigureOut">
              <a:rPr lang="el-GR" smtClean="0"/>
              <a:t>7/4/2021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115D-567A-4650-BDB9-C8C1F913C5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69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EC90-6BC6-46B1-BE76-7D57FCDD7029}" type="datetimeFigureOut">
              <a:rPr lang="el-GR" smtClean="0"/>
              <a:t>7/4/2021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115D-567A-4650-BDB9-C8C1F913C5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63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EC90-6BC6-46B1-BE76-7D57FCDD7029}" type="datetimeFigureOut">
              <a:rPr lang="el-GR" smtClean="0"/>
              <a:t>7/4/2021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115D-567A-4650-BDB9-C8C1F913C5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320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exception-handling-in-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rrayindexoutofboundsexception-in-java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throw-keyword" TargetMode="External"/><Relationship Id="rId4" Type="http://schemas.openxmlformats.org/officeDocument/2006/relationships/hyperlink" Target="https://www.javatpoint.com/try-catch-blo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Εξαιρέσεις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n-US" dirty="0"/>
              <a:t>E</a:t>
            </a:r>
            <a:r>
              <a:rPr lang="en-US" dirty="0" smtClean="0"/>
              <a:t>xceptions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771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UserDefinedException.java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838199" y="1825625"/>
            <a:ext cx="509790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 smtClean="0">
                <a:solidFill>
                  <a:srgbClr val="0070C0"/>
                </a:solidFill>
              </a:rPr>
              <a:t>UserDefinedException</a:t>
            </a:r>
            <a:r>
              <a:rPr lang="en-US" dirty="0" smtClean="0">
                <a:solidFill>
                  <a:srgbClr val="0070C0"/>
                </a:solidFill>
              </a:rPr>
              <a:t> {</a:t>
            </a:r>
            <a:r>
              <a:rPr lang="en-US" dirty="0">
                <a:solidFill>
                  <a:srgbClr val="0070C0"/>
                </a:solidFill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    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b="1" dirty="0">
                <a:solidFill>
                  <a:srgbClr val="0070C0"/>
                </a:solidFill>
              </a:rPr>
              <a:t>static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70C0"/>
                </a:solidFill>
              </a:rPr>
              <a:t> main(String 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[]){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        </a:t>
            </a:r>
            <a:r>
              <a:rPr lang="en-US" b="1" dirty="0" smtClean="0">
                <a:solidFill>
                  <a:srgbClr val="0070C0"/>
                </a:solidFill>
              </a:rPr>
              <a:t>try </a:t>
            </a:r>
            <a:r>
              <a:rPr lang="en-US" dirty="0" smtClean="0">
                <a:solidFill>
                  <a:srgbClr val="0070C0"/>
                </a:solidFill>
              </a:rPr>
              <a:t>{</a:t>
            </a:r>
            <a:r>
              <a:rPr lang="en-US" dirty="0">
                <a:solidFill>
                  <a:srgbClr val="0070C0"/>
                </a:solidFill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            </a:t>
            </a:r>
            <a:r>
              <a:rPr lang="en-US" b="1" dirty="0">
                <a:solidFill>
                  <a:srgbClr val="0070C0"/>
                </a:solidFill>
              </a:rPr>
              <a:t>throw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NewException</a:t>
            </a:r>
            <a:r>
              <a:rPr lang="en-US" dirty="0">
                <a:solidFill>
                  <a:srgbClr val="0070C0"/>
                </a:solidFill>
              </a:rPr>
              <a:t>(5);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       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        </a:t>
            </a:r>
            <a:r>
              <a:rPr lang="en-US" b="1" dirty="0">
                <a:solidFill>
                  <a:srgbClr val="0070C0"/>
                </a:solidFill>
              </a:rPr>
              <a:t>catch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NewException</a:t>
            </a:r>
            <a:r>
              <a:rPr lang="en-US" dirty="0">
                <a:solidFill>
                  <a:srgbClr val="0070C0"/>
                </a:solidFill>
              </a:rPr>
              <a:t> ex){  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            </a:t>
            </a:r>
            <a:r>
              <a:rPr lang="en-US" dirty="0" err="1">
                <a:solidFill>
                  <a:srgbClr val="0070C0"/>
                </a:solidFill>
              </a:rPr>
              <a:t>System.out.println</a:t>
            </a:r>
            <a:r>
              <a:rPr lang="en-US" dirty="0">
                <a:solidFill>
                  <a:srgbClr val="0070C0"/>
                </a:solidFill>
              </a:rPr>
              <a:t>(ex) 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       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    }  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  </a:t>
            </a:r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4" name="Θέση περιεχομένου 2"/>
          <p:cNvSpPr txBox="1">
            <a:spLocks/>
          </p:cNvSpPr>
          <p:nvPr/>
        </p:nvSpPr>
        <p:spPr>
          <a:xfrm>
            <a:off x="6372069" y="1825625"/>
            <a:ext cx="5590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>
                <a:solidFill>
                  <a:srgbClr val="0070C0"/>
                </a:solidFill>
              </a:rPr>
              <a:t> </a:t>
            </a:r>
            <a:r>
              <a:rPr lang="en-US" dirty="0" err="1" smtClean="0">
                <a:solidFill>
                  <a:srgbClr val="0070C0"/>
                </a:solidFill>
              </a:rPr>
              <a:t>NewException</a:t>
            </a:r>
            <a:r>
              <a:rPr lang="en-US" dirty="0" smtClean="0">
                <a:solidFill>
                  <a:srgbClr val="0070C0"/>
                </a:solidFill>
              </a:rPr>
              <a:t> </a:t>
            </a:r>
            <a:r>
              <a:rPr lang="en-US" b="1" dirty="0" smtClean="0">
                <a:solidFill>
                  <a:srgbClr val="0070C0"/>
                </a:solidFill>
              </a:rPr>
              <a:t>extends</a:t>
            </a:r>
            <a:r>
              <a:rPr lang="en-US" dirty="0" smtClean="0">
                <a:solidFill>
                  <a:srgbClr val="0070C0"/>
                </a:solidFill>
              </a:rPr>
              <a:t> Exception{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    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 x;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    </a:t>
            </a:r>
            <a:r>
              <a:rPr lang="en-US" dirty="0" err="1" smtClean="0">
                <a:solidFill>
                  <a:srgbClr val="0070C0"/>
                </a:solidFill>
              </a:rPr>
              <a:t>NewException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 y) {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        x=y;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    }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    </a:t>
            </a: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dirty="0" smtClean="0">
                <a:solidFill>
                  <a:srgbClr val="0070C0"/>
                </a:solidFill>
              </a:rPr>
              <a:t> String </a:t>
            </a:r>
            <a:r>
              <a:rPr lang="en-US" dirty="0" err="1" smtClean="0">
                <a:solidFill>
                  <a:srgbClr val="0070C0"/>
                </a:solidFill>
              </a:rPr>
              <a:t>toString</a:t>
            </a:r>
            <a:r>
              <a:rPr lang="en-US" dirty="0" smtClean="0">
                <a:solidFill>
                  <a:srgbClr val="0070C0"/>
                </a:solidFill>
              </a:rPr>
              <a:t>(){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        </a:t>
            </a:r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dirty="0" smtClean="0">
                <a:solidFill>
                  <a:srgbClr val="0070C0"/>
                </a:solidFill>
              </a:rPr>
              <a:t> ("Exception value =  "+x) ;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    }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}  </a:t>
            </a:r>
          </a:p>
          <a:p>
            <a:pPr marL="0" indent="0">
              <a:buNone/>
            </a:pPr>
            <a:endParaRPr lang="el-GR" dirty="0" smtClean="0">
              <a:solidFill>
                <a:srgbClr val="0070C0"/>
              </a:solidFill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3116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Exception in Java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Java, </a:t>
            </a:r>
            <a:r>
              <a:rPr lang="en-US" b="1" dirty="0"/>
              <a:t>exception</a:t>
            </a:r>
            <a:r>
              <a:rPr lang="en-US" dirty="0"/>
              <a:t> is an event that occurs during the execution of a program and disrupts the normal flow of the program's instructions. Bugs or errors that we don't want and restrict our program's normal execution of code are referred to as </a:t>
            </a:r>
            <a:r>
              <a:rPr lang="en-US" b="1" dirty="0"/>
              <a:t>exceptions</a:t>
            </a:r>
            <a:r>
              <a:rPr lang="en-US" dirty="0"/>
              <a:t>. </a:t>
            </a:r>
            <a:endParaRPr lang="el-GR" dirty="0" smtClean="0"/>
          </a:p>
          <a:p>
            <a:r>
              <a:rPr lang="en-US" dirty="0" smtClean="0"/>
              <a:t>Exceptions </a:t>
            </a:r>
            <a:r>
              <a:rPr lang="en-US" dirty="0"/>
              <a:t>can be categorized into two ways: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Built-in Exceptions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Checked Exception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Unchecked Exception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User-Defined Exceptions</a:t>
            </a:r>
          </a:p>
          <a:p>
            <a:pPr lvl="1"/>
            <a:endParaRPr lang="el-GR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6620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l-GR" dirty="0"/>
          </a:p>
        </p:txBody>
      </p:sp>
      <p:pic>
        <p:nvPicPr>
          <p:cNvPr id="1026" name="Picture 2" descr="Types of Exception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6" y="254833"/>
            <a:ext cx="11185593" cy="628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94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</a:t>
            </a:r>
            <a:r>
              <a:rPr lang="en-US" b="1" dirty="0" smtClean="0"/>
              <a:t>Exception</a:t>
            </a:r>
            <a:r>
              <a:rPr lang="en-US" b="1" dirty="0"/>
              <a:t>s</a:t>
            </a:r>
            <a:endParaRPr lang="en-US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Exceptions</a:t>
            </a:r>
            <a:r>
              <a:rPr lang="en-US" dirty="0"/>
              <a:t> that are already available in </a:t>
            </a:r>
            <a:r>
              <a:rPr lang="en-US" b="1" dirty="0"/>
              <a:t>Java libraries</a:t>
            </a:r>
            <a:r>
              <a:rPr lang="en-US" dirty="0"/>
              <a:t> are referred to as </a:t>
            </a:r>
            <a:r>
              <a:rPr lang="en-US" b="1" dirty="0"/>
              <a:t>built-in exception</a:t>
            </a:r>
            <a:r>
              <a:rPr lang="en-US" dirty="0"/>
              <a:t>. These exceptions are able to define the error situation so that we can understand the reason of getting this error.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categorized into two broad categories, i.e., </a:t>
            </a:r>
            <a:r>
              <a:rPr lang="en-US" b="1" dirty="0"/>
              <a:t>checked exceptions</a:t>
            </a:r>
            <a:r>
              <a:rPr lang="en-US" dirty="0"/>
              <a:t> and </a:t>
            </a:r>
            <a:r>
              <a:rPr lang="en-US" b="1" dirty="0"/>
              <a:t>unchecked exception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70C0"/>
                </a:solidFill>
              </a:rPr>
              <a:t>Checked Exception</a:t>
            </a:r>
          </a:p>
          <a:p>
            <a:r>
              <a:rPr lang="en-US" b="1" dirty="0"/>
              <a:t>Checked</a:t>
            </a:r>
            <a:r>
              <a:rPr lang="en-US" dirty="0"/>
              <a:t> exceptions are called </a:t>
            </a:r>
            <a:r>
              <a:rPr lang="en-US" b="1" dirty="0">
                <a:solidFill>
                  <a:srgbClr val="0070C0"/>
                </a:solidFill>
              </a:rPr>
              <a:t>compile-time</a:t>
            </a:r>
            <a:r>
              <a:rPr lang="en-US" dirty="0"/>
              <a:t> exceptions because these exceptions are checked at compile-time by the compiler. The compiler ensures whether the programmer handles the exception or not. The programmer should have to handle the exception; otherwise, the system has shown a compilation error</a:t>
            </a:r>
            <a:r>
              <a:rPr lang="en-US" dirty="0" smtClean="0"/>
              <a:t>.</a:t>
            </a:r>
          </a:p>
          <a:p>
            <a:r>
              <a:rPr lang="el-GR" dirty="0" smtClean="0"/>
              <a:t>Βλ. </a:t>
            </a:r>
            <a:r>
              <a:rPr lang="en-US" dirty="0" smtClean="0">
                <a:solidFill>
                  <a:srgbClr val="0070C0"/>
                </a:solidFill>
              </a:rPr>
              <a:t>Checked1.java</a:t>
            </a:r>
            <a:endParaRPr lang="en-US" dirty="0">
              <a:solidFill>
                <a:srgbClr val="0070C0"/>
              </a:solidFill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6660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resolve the error</a:t>
            </a:r>
            <a:r>
              <a:rPr lang="en-US" dirty="0" smtClean="0"/>
              <a:t>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basically two ways through which we can solve these errors.</a:t>
            </a:r>
          </a:p>
          <a:p>
            <a:pPr marL="514350" indent="-51435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exceptions occur in the main method.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get rid from these compilation errors by declaring the exception in the main method using </a:t>
            </a:r>
            <a:r>
              <a:rPr lang="en-US" b="1" dirty="0"/>
              <a:t>the </a:t>
            </a:r>
            <a:r>
              <a:rPr lang="en-US" b="1" dirty="0" smtClean="0"/>
              <a:t>throws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only declare the </a:t>
            </a:r>
            <a:r>
              <a:rPr lang="en-US" dirty="0" err="1">
                <a:solidFill>
                  <a:srgbClr val="0070C0"/>
                </a:solidFill>
              </a:rPr>
              <a:t>IOException</a:t>
            </a:r>
            <a:r>
              <a:rPr lang="en-US" dirty="0"/>
              <a:t>, not </a:t>
            </a:r>
            <a:r>
              <a:rPr lang="en-US" dirty="0" err="1"/>
              <a:t>FileNotFoundException</a:t>
            </a:r>
            <a:r>
              <a:rPr lang="en-US" dirty="0"/>
              <a:t>, because of the child-parent relationship. The </a:t>
            </a:r>
            <a:r>
              <a:rPr lang="en-US" dirty="0" err="1"/>
              <a:t>IOException</a:t>
            </a:r>
            <a:r>
              <a:rPr lang="en-US" dirty="0"/>
              <a:t> class is the parent class of </a:t>
            </a:r>
            <a:r>
              <a:rPr lang="en-US" dirty="0" err="1"/>
              <a:t>FileNotFoundException</a:t>
            </a:r>
            <a:r>
              <a:rPr lang="en-US" dirty="0"/>
              <a:t>, so this exception will automatically cover by </a:t>
            </a:r>
            <a:r>
              <a:rPr lang="en-US" dirty="0" err="1"/>
              <a:t>IOException</a:t>
            </a:r>
            <a:r>
              <a:rPr lang="en-US" dirty="0"/>
              <a:t>. We will declare the exception in the following way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70C0"/>
                </a:solidFill>
              </a:rPr>
              <a:t> Exception{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    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b="1" dirty="0">
                <a:solidFill>
                  <a:srgbClr val="0070C0"/>
                </a:solidFill>
              </a:rPr>
              <a:t>static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70C0"/>
                </a:solidFill>
              </a:rPr>
              <a:t> main(String 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[])  </a:t>
            </a:r>
            <a:r>
              <a:rPr lang="en-US" b="1" dirty="0">
                <a:solidFill>
                  <a:srgbClr val="C00000"/>
                </a:solidFill>
              </a:rPr>
              <a:t>throws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 err="1">
                <a:solidFill>
                  <a:srgbClr val="C00000"/>
                </a:solidFill>
              </a:rPr>
              <a:t>IOException</a:t>
            </a:r>
            <a:r>
              <a:rPr lang="en-US" dirty="0">
                <a:solidFill>
                  <a:srgbClr val="0070C0"/>
                </a:solidFill>
              </a:rPr>
              <a:t> 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        ...  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9807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2) We can also handle these exception using </a:t>
            </a:r>
            <a:r>
              <a:rPr lang="en-US" b="1" dirty="0" smtClean="0"/>
              <a:t>try-catch</a:t>
            </a:r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b="1" dirty="0">
                <a:solidFill>
                  <a:srgbClr val="0070C0"/>
                </a:solidFill>
              </a:rPr>
              <a:t>static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70C0"/>
                </a:solidFill>
              </a:rPr>
              <a:t> main(String </a:t>
            </a:r>
            <a:r>
              <a:rPr lang="en-US" dirty="0" err="1">
                <a:solidFill>
                  <a:srgbClr val="0070C0"/>
                </a:solidFill>
              </a:rPr>
              <a:t>args</a:t>
            </a:r>
            <a:r>
              <a:rPr lang="en-US" dirty="0">
                <a:solidFill>
                  <a:srgbClr val="0070C0"/>
                </a:solidFill>
              </a:rPr>
              <a:t>[]) 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        </a:t>
            </a:r>
            <a:r>
              <a:rPr lang="en-US" dirty="0" err="1">
                <a:solidFill>
                  <a:srgbClr val="0070C0"/>
                </a:solidFill>
              </a:rPr>
              <a:t>FileInputStream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file_data</a:t>
            </a:r>
            <a:r>
              <a:rPr lang="en-US" dirty="0">
                <a:solidFill>
                  <a:srgbClr val="0070C0"/>
                </a:solidFill>
              </a:rPr>
              <a:t> = </a:t>
            </a:r>
            <a:r>
              <a:rPr lang="en-US" b="1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70C0"/>
                </a:solidFill>
              </a:rPr>
              <a:t>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        </a:t>
            </a:r>
            <a:r>
              <a:rPr lang="en-US" b="1" dirty="0" smtClean="0">
                <a:solidFill>
                  <a:srgbClr val="C00000"/>
                </a:solidFill>
              </a:rPr>
              <a:t>try </a:t>
            </a:r>
            <a:r>
              <a:rPr lang="en-US" dirty="0" smtClean="0">
                <a:solidFill>
                  <a:srgbClr val="0070C0"/>
                </a:solidFill>
              </a:rPr>
              <a:t>{</a:t>
            </a:r>
            <a:r>
              <a:rPr lang="en-US" dirty="0">
                <a:solidFill>
                  <a:srgbClr val="0070C0"/>
                </a:solidFill>
              </a:rPr>
              <a:t>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            </a:t>
            </a: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file_data</a:t>
            </a:r>
            <a:r>
              <a:rPr lang="en-US" dirty="0">
                <a:solidFill>
                  <a:srgbClr val="0070C0"/>
                </a:solidFill>
              </a:rPr>
              <a:t> = 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FileInputStream</a:t>
            </a:r>
            <a:r>
              <a:rPr lang="en-US" dirty="0" smtClean="0">
                <a:solidFill>
                  <a:srgbClr val="0070C0"/>
                </a:solidFill>
              </a:rPr>
              <a:t>("Hello.txt</a:t>
            </a:r>
            <a:r>
              <a:rPr lang="en-US" dirty="0">
                <a:solidFill>
                  <a:srgbClr val="0070C0"/>
                </a:solidFill>
              </a:rPr>
              <a:t>");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        </a:t>
            </a:r>
            <a:r>
              <a:rPr lang="en-US" dirty="0" smtClean="0">
                <a:solidFill>
                  <a:srgbClr val="0070C0"/>
                </a:solidFill>
              </a:rPr>
              <a:t>} </a:t>
            </a:r>
            <a:r>
              <a:rPr lang="en-US" b="1" dirty="0" smtClean="0">
                <a:solidFill>
                  <a:srgbClr val="C00000"/>
                </a:solidFill>
              </a:rPr>
              <a:t>catch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FileNotFoundException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fnfe</a:t>
            </a:r>
            <a:r>
              <a:rPr lang="en-US" dirty="0">
                <a:solidFill>
                  <a:srgbClr val="0070C0"/>
                </a:solidFill>
              </a:rPr>
              <a:t>){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            </a:t>
            </a: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err="1" smtClean="0">
                <a:solidFill>
                  <a:srgbClr val="0070C0"/>
                </a:solidFill>
              </a:rPr>
              <a:t>System.out.println</a:t>
            </a:r>
            <a:r>
              <a:rPr lang="en-US" dirty="0">
                <a:solidFill>
                  <a:srgbClr val="0070C0"/>
                </a:solidFill>
              </a:rPr>
              <a:t>("File Not Found!");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        }  </a:t>
            </a:r>
          </a:p>
          <a:p>
            <a:pPr marL="0" indent="0">
              <a:buNone/>
            </a:pPr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266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Unchecked </a:t>
            </a:r>
            <a:r>
              <a:rPr lang="en-US" b="1" dirty="0" smtClean="0"/>
              <a:t>Exceptions</a:t>
            </a:r>
            <a:endParaRPr lang="el-GR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unchecked</a:t>
            </a:r>
            <a:r>
              <a:rPr lang="en-US" dirty="0"/>
              <a:t> exceptions are just opposite to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checked</a:t>
            </a:r>
            <a:r>
              <a:rPr lang="en-US" dirty="0"/>
              <a:t> exceptions. </a:t>
            </a:r>
            <a:r>
              <a:rPr lang="en-US" dirty="0">
                <a:solidFill>
                  <a:srgbClr val="0070C0"/>
                </a:solidFill>
              </a:rPr>
              <a:t>The compiler will not check these exceptions at compile time</a:t>
            </a:r>
            <a:r>
              <a:rPr lang="en-US" dirty="0"/>
              <a:t>. In simple words, if a program throws an unchecked exception, and even if we didn't handle or declare it, the program would not give a compilation error. </a:t>
            </a:r>
            <a:endParaRPr lang="en-US" dirty="0" smtClean="0"/>
          </a:p>
          <a:p>
            <a:r>
              <a:rPr lang="en-US" dirty="0" smtClean="0"/>
              <a:t>Usually</a:t>
            </a:r>
            <a:r>
              <a:rPr lang="en-US" dirty="0"/>
              <a:t>, it occurs when </a:t>
            </a:r>
            <a:r>
              <a:rPr lang="en-US" dirty="0">
                <a:solidFill>
                  <a:srgbClr val="0070C0"/>
                </a:solidFill>
              </a:rPr>
              <a:t>the user provides bad data </a:t>
            </a:r>
            <a:r>
              <a:rPr lang="en-US" dirty="0"/>
              <a:t>during the interaction with the program.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7098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1)</a:t>
            </a:r>
            <a:r>
              <a:rPr lang="en-US" dirty="0">
                <a:solidFill>
                  <a:srgbClr val="0070C0"/>
                </a:solidFill>
              </a:rPr>
              <a:t>    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postive</a:t>
            </a:r>
            <a:r>
              <a:rPr lang="en-US" dirty="0">
                <a:solidFill>
                  <a:srgbClr val="0070C0"/>
                </a:solidFill>
              </a:rPr>
              <a:t> = 35;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    </a:t>
            </a:r>
            <a:r>
              <a:rPr lang="en-US" dirty="0" smtClean="0">
                <a:solidFill>
                  <a:srgbClr val="0070C0"/>
                </a:solidFill>
              </a:rPr>
              <a:t>    	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 zero = 0;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    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 result = positive/zero; 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2)	</a:t>
            </a:r>
            <a:r>
              <a:rPr lang="en-US" dirty="0"/>
              <a:t> 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[] ={10,20,30,40,50,60};  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num</a:t>
            </a:r>
            <a:r>
              <a:rPr lang="en-US" dirty="0" smtClean="0">
                <a:solidFill>
                  <a:srgbClr val="0070C0"/>
                </a:solidFill>
              </a:rPr>
              <a:t>[7</a:t>
            </a:r>
            <a:r>
              <a:rPr lang="en-US" dirty="0">
                <a:solidFill>
                  <a:srgbClr val="0070C0"/>
                </a:solidFill>
              </a:rPr>
              <a:t>]);  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213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User-defined </a:t>
            </a:r>
            <a:r>
              <a:rPr lang="en-US" b="1" dirty="0" smtClean="0"/>
              <a:t>Exception</a:t>
            </a:r>
            <a:endParaRPr lang="el-GR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Java</a:t>
            </a:r>
            <a:r>
              <a:rPr lang="en-US" dirty="0"/>
              <a:t>, we already have some built-in exception classes like </a:t>
            </a:r>
            <a:r>
              <a:rPr lang="en-US" b="1" dirty="0" err="1">
                <a:hlinkClick r:id="rId3"/>
              </a:rPr>
              <a:t>ArrayIndexOutOfBoundsException</a:t>
            </a:r>
            <a:r>
              <a:rPr lang="en-US" b="1" dirty="0"/>
              <a:t>, </a:t>
            </a:r>
            <a:r>
              <a:rPr lang="en-US" b="1" dirty="0" err="1"/>
              <a:t>NullPointerException</a:t>
            </a:r>
            <a:r>
              <a:rPr lang="en-US" dirty="0"/>
              <a:t>, and </a:t>
            </a:r>
            <a:r>
              <a:rPr lang="en-US" b="1" dirty="0" err="1"/>
              <a:t>ArithmeticException</a:t>
            </a:r>
            <a:r>
              <a:rPr lang="en-US" dirty="0"/>
              <a:t>. These exceptions are restricted to trigger on some predefined conditions.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Java, </a:t>
            </a:r>
            <a:r>
              <a:rPr lang="en-US" dirty="0">
                <a:solidFill>
                  <a:srgbClr val="0070C0"/>
                </a:solidFill>
              </a:rPr>
              <a:t>we can write our own exception class by extends</a:t>
            </a:r>
            <a:r>
              <a:rPr lang="en-US" dirty="0"/>
              <a:t> the Exception class.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We </a:t>
            </a:r>
            <a:r>
              <a:rPr lang="en-US" dirty="0">
                <a:solidFill>
                  <a:srgbClr val="0070C0"/>
                </a:solidFill>
              </a:rPr>
              <a:t>can throw </a:t>
            </a:r>
            <a:r>
              <a:rPr lang="en-US" dirty="0"/>
              <a:t>our own exception on a particular condition using the throw </a:t>
            </a:r>
            <a:r>
              <a:rPr lang="en-US" dirty="0" smtClean="0"/>
              <a:t>keyword, using </a:t>
            </a:r>
            <a:r>
              <a:rPr lang="en-US" b="1" dirty="0" smtClean="0"/>
              <a:t>the</a:t>
            </a:r>
          </a:p>
          <a:p>
            <a:pPr lvl="1"/>
            <a:r>
              <a:rPr lang="en-US" b="1" dirty="0"/>
              <a:t> </a:t>
            </a:r>
            <a:r>
              <a:rPr lang="en-US" b="1" dirty="0">
                <a:hlinkClick r:id="rId4"/>
              </a:rPr>
              <a:t>try-catch</a:t>
            </a:r>
            <a:r>
              <a:rPr lang="en-US" dirty="0"/>
              <a:t> block and </a:t>
            </a:r>
            <a:endParaRPr lang="en-US" dirty="0" smtClean="0"/>
          </a:p>
          <a:p>
            <a:pPr lvl="1"/>
            <a:r>
              <a:rPr lang="en-US" b="1" dirty="0" smtClean="0">
                <a:hlinkClick r:id="rId5"/>
              </a:rPr>
              <a:t>throw</a:t>
            </a:r>
            <a:r>
              <a:rPr lang="en-US" dirty="0">
                <a:hlinkClick r:id="rId5"/>
              </a:rPr>
              <a:t> keyword</a:t>
            </a:r>
            <a:r>
              <a:rPr lang="en-US" dirty="0"/>
              <a:t>.</a:t>
            </a:r>
          </a:p>
          <a:p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931587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Words>79</Words>
  <Application>Microsoft Office PowerPoint</Application>
  <PresentationFormat>Ευρεία οθόνη</PresentationFormat>
  <Paragraphs>73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Θέμα του Office</vt:lpstr>
      <vt:lpstr>Εξαιρέσεις</vt:lpstr>
      <vt:lpstr>Types of Exception in Java</vt:lpstr>
      <vt:lpstr>Παρουσίαση του PowerPoint</vt:lpstr>
      <vt:lpstr>Built-in Exceptions</vt:lpstr>
      <vt:lpstr>How to resolve the error?</vt:lpstr>
      <vt:lpstr>…</vt:lpstr>
      <vt:lpstr>Unchecked Exceptions</vt:lpstr>
      <vt:lpstr>…</vt:lpstr>
      <vt:lpstr>User-defined Exception</vt:lpstr>
      <vt:lpstr>UserDefinedException.java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Οδηγίες</dc:title>
  <dc:creator>Ignatios</dc:creator>
  <cp:lastModifiedBy>Ignatios</cp:lastModifiedBy>
  <cp:revision>29</cp:revision>
  <dcterms:created xsi:type="dcterms:W3CDTF">2021-03-29T08:12:13Z</dcterms:created>
  <dcterms:modified xsi:type="dcterms:W3CDTF">2021-04-07T13:19:27Z</dcterms:modified>
</cp:coreProperties>
</file>