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8" r:id="rId3"/>
    <p:sldId id="259" r:id="rId4"/>
    <p:sldId id="261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6" r:id="rId16"/>
    <p:sldId id="275" r:id="rId17"/>
    <p:sldId id="277" r:id="rId18"/>
    <p:sldId id="278" r:id="rId19"/>
    <p:sldId id="279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4660"/>
  </p:normalViewPr>
  <p:slideViewPr>
    <p:cSldViewPr snapToGrid="0">
      <p:cViewPr varScale="1">
        <p:scale>
          <a:sx n="45" d="100"/>
          <a:sy n="45" d="100"/>
        </p:scale>
        <p:origin x="14" y="4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customXml" Target="../customXml/item3.xml"/><Relationship Id="rId27" Type="http://schemas.openxmlformats.org/officeDocument/2006/relationships/customXml" Target="../customXml/item2.xml"/><Relationship Id="rId26" Type="http://schemas.openxmlformats.org/officeDocument/2006/relationships/customXml" Target="../customXml/item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545A9-E407-4511-BBC2-CB05F5B1D1A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859F27-548C-4DAA-9B7A-FDC63DD9490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5486400" y="2667000"/>
            <a:ext cx="6562124" cy="1981200"/>
          </a:xfrm>
        </p:spPr>
        <p:txBody>
          <a:bodyPr>
            <a:noAutofit/>
          </a:bodyPr>
          <a:lstStyle>
            <a:lvl1pPr algn="r">
              <a:defRPr/>
            </a:lvl1pPr>
          </a:lstStyle>
          <a:p>
            <a:r>
              <a:rPr lang="en-US" sz="4000" dirty="0">
                <a:latin typeface="Avenir" panose="02000503020000020003" pitchFamily="2" charset="0"/>
                <a:ea typeface="Tahoma" panose="020B0604030504040204" pitchFamily="34" charset="0"/>
                <a:cs typeface="Arial" panose="020B0604020202090204" pitchFamily="34" charset="0"/>
              </a:rPr>
              <a:t>TITLE</a:t>
            </a:r>
            <a:endParaRPr lang="en-US" sz="4000" dirty="0">
              <a:latin typeface="Avenir" panose="02000503020000020003" pitchFamily="2" charset="0"/>
              <a:ea typeface="Tahoma" panose="020B0604030504040204" pitchFamily="34" charset="0"/>
              <a:cs typeface="Arial" panose="020B060402020209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04292" y="5119001"/>
            <a:ext cx="8534400" cy="762000"/>
          </a:xfrm>
        </p:spPr>
        <p:txBody>
          <a:bodyPr>
            <a:noAutofit/>
          </a:bodyPr>
          <a:lstStyle>
            <a:lvl1pPr marL="0" indent="0" algn="r">
              <a:buNone/>
              <a:defRPr/>
            </a:lvl1pPr>
          </a:lstStyle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venir" panose="02000503020000020003" pitchFamily="2" charset="0"/>
                <a:ea typeface="Proxima Nova Rg" charset="0"/>
                <a:cs typeface="Arial" panose="020B0604020202090204" pitchFamily="34" charset="0"/>
              </a:rPr>
              <a:t>(NAME)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venir" panose="02000503020000020003" pitchFamily="2" charset="0"/>
              <a:ea typeface="Proxima Nova Rg" charset="0"/>
              <a:cs typeface="Arial" panose="020B0604020202090204" pitchFamily="34" charset="0"/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Avenir" panose="02000503020000020003" pitchFamily="2" charset="0"/>
                <a:ea typeface="Proxima Nova Rg" charset="0"/>
                <a:cs typeface="Arial" panose="020B0604020202090204" pitchFamily="34" charset="0"/>
              </a:rPr>
              <a:t>Department of Biostatistics</a:t>
            </a:r>
            <a:endParaRPr lang="en-US" dirty="0">
              <a:solidFill>
                <a:schemeClr val="tx1">
                  <a:lumMod val="50000"/>
                </a:schemeClr>
              </a:solidFill>
              <a:latin typeface="Avenir" panose="02000503020000020003" pitchFamily="2" charset="0"/>
              <a:ea typeface="Proxima Nova Rg" charset="0"/>
              <a:cs typeface="Arial" panose="020B0604020202090204" pitchFamily="34" charset="0"/>
            </a:endParaRPr>
          </a:p>
        </p:txBody>
      </p:sp>
      <p:sp>
        <p:nvSpPr>
          <p:cNvPr id="2" name="TextBox 1"/>
          <p:cNvSpPr txBox="1"/>
          <p:nvPr userDrawn="1"/>
        </p:nvSpPr>
        <p:spPr>
          <a:xfrm>
            <a:off x="1048685" y="2877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54050" y="685800"/>
            <a:ext cx="6794500" cy="566600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1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2565" indent="0">
              <a:buNone/>
              <a:defRPr sz="2000"/>
            </a:lvl7pPr>
            <a:lvl8pPr marL="3199765" indent="0">
              <a:buNone/>
              <a:defRPr sz="2000"/>
            </a:lvl8pPr>
            <a:lvl9pPr marL="36569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52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14400"/>
          </a:xfrm>
        </p:spPr>
        <p:txBody>
          <a:bodyPr/>
          <a:lstStyle>
            <a:lvl1pPr algn="l">
              <a:defRPr>
                <a:latin typeface="Circular Std Book" panose="020B0604020101020102" pitchFamily="34" charset="77"/>
                <a:cs typeface="Circular Std Book" panose="020B0604020101020102" pitchFamily="34" charset="77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5"/>
            <a:ext cx="10972800" cy="467359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2000">
                <a:latin typeface="Avenir" panose="02000503020000020003" pitchFamily="2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2000">
                <a:solidFill>
                  <a:srgbClr val="389DAA"/>
                </a:solidFill>
                <a:latin typeface="Avenir" panose="02000503020000020003" pitchFamily="2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6400" y="1600205"/>
            <a:ext cx="8636000" cy="4673595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3060702"/>
            <a:ext cx="10972800" cy="1362075"/>
          </a:xfrm>
          <a:ln>
            <a:noFill/>
          </a:ln>
        </p:spPr>
        <p:txBody>
          <a:bodyPr anchor="b"/>
          <a:lstStyle>
            <a:lvl1pPr algn="l">
              <a:defRPr sz="5400" b="1" cap="all">
                <a:latin typeface="Tw Cen MT Condensed" panose="020B06060201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0" y="4468818"/>
            <a:ext cx="109728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5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7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96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7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1" y="1535117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2565" indent="0">
              <a:buNone/>
              <a:defRPr sz="1600" b="1"/>
            </a:lvl7pPr>
            <a:lvl8pPr marL="3199765" indent="0">
              <a:buNone/>
              <a:defRPr sz="1600" b="1"/>
            </a:lvl8pPr>
            <a:lvl9pPr marL="36569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1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5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5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4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2565" indent="0">
              <a:buNone/>
              <a:defRPr sz="900"/>
            </a:lvl7pPr>
            <a:lvl8pPr marL="3199765" indent="0">
              <a:buNone/>
              <a:defRPr sz="900"/>
            </a:lvl8pPr>
            <a:lvl9pPr marL="3656965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9144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Char char="–"/>
              <a:defRPr/>
            </a:pPr>
            <a:r>
              <a:rPr lang="en-US" sz="2400" b="1" dirty="0">
                <a:solidFill>
                  <a:srgbClr val="FFC000"/>
                </a:solidFill>
              </a:rPr>
              <a:t>Accent color can be used thus to highlight content</a:t>
            </a:r>
            <a:endParaRPr lang="en-US" sz="2400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  <a:p>
            <a:pPr lvl="4"/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 flipH="1">
            <a:off x="2590800" y="381000"/>
            <a:ext cx="9296405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 flipH="1">
            <a:off x="203200" y="6614011"/>
            <a:ext cx="117856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28605" y="6597139"/>
            <a:ext cx="5809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11345B3D-9E2B-4648-B8DA-C1967F580BC1}" type="slidenum">
              <a:rPr lang="en-US" sz="1200" smtClean="0">
                <a:solidFill>
                  <a:schemeClr val="accent2"/>
                </a:solidFill>
              </a:rPr>
            </a:fld>
            <a:endParaRPr lang="en-US" sz="1200" dirty="0">
              <a:solidFill>
                <a:schemeClr val="accent2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304803" y="152405"/>
            <a:ext cx="2133599" cy="267941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200" b="1" i="0" kern="1200">
          <a:solidFill>
            <a:srgbClr val="286FB7"/>
          </a:solidFill>
          <a:effectLst/>
          <a:latin typeface="Arial" panose="020B0604020202090204"/>
          <a:ea typeface="+mj-ea"/>
          <a:cs typeface="Arial" panose="020B0604020202090204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800" kern="1200">
          <a:solidFill>
            <a:srgbClr val="286FB7"/>
          </a:solidFill>
          <a:effectLst/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90204" pitchFamily="34" charset="0"/>
        <a:buChar char="–"/>
        <a:defRPr sz="2400" kern="1200">
          <a:solidFill>
            <a:srgbClr val="E68323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rgbClr val="286FB7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800" kern="1200">
          <a:solidFill>
            <a:srgbClr val="286FB7"/>
          </a:solidFill>
          <a:effectLst/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Tx/>
        <a:buFont typeface="Arial" panose="020B0604020202090204" pitchFamily="34" charset="0"/>
        <a:buChar char="»"/>
        <a:defRPr sz="2600" kern="1200">
          <a:solidFill>
            <a:srgbClr val="286FB7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36704" y="2667000"/>
            <a:ext cx="6562124" cy="1981200"/>
          </a:xfrm>
        </p:spPr>
        <p:txBody>
          <a:bodyPr/>
          <a:lstStyle/>
          <a:p>
            <a:r>
              <a:rPr lang="en-US" altLang="en-US" sz="2000" dirty="0">
                <a:sym typeface="+mn-ea"/>
              </a:rPr>
              <a:t>Exploring the Immune Microenvironment and Prognostic Role of BTK in Lung Adenocarcinoma</a:t>
            </a:r>
            <a:br>
              <a:rPr lang="en-US" altLang="en-US" sz="2000" dirty="0">
                <a:sym typeface="+mn-ea"/>
              </a:rPr>
            </a:br>
            <a:br>
              <a:rPr lang="en-US" altLang="en-US" sz="2000" dirty="0">
                <a:sym typeface="+mn-ea"/>
              </a:rPr>
            </a:br>
            <a:r>
              <a:rPr lang="en-US" sz="1600" dirty="0">
                <a:sym typeface="+mn-ea"/>
              </a:rPr>
              <a:t>A r</a:t>
            </a:r>
            <a:r>
              <a:rPr lang="en-US" altLang="en-US" sz="1600" dirty="0">
                <a:sym typeface="+mn-ea"/>
              </a:rPr>
              <a:t>eproducibility</a:t>
            </a:r>
            <a:r>
              <a:rPr lang="en-US" sz="1600" dirty="0">
                <a:sym typeface="+mn-ea"/>
              </a:rPr>
              <a:t> study based on TCGA data mining</a:t>
            </a:r>
            <a:endParaRPr lang="en-US" altLang="en-US" sz="1600" dirty="0">
              <a:sym typeface="+mn-ea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6096000" y="4203884"/>
            <a:ext cx="6562124" cy="1981200"/>
          </a:xfrm>
          <a:prstGeom prst="rect">
            <a:avLst/>
          </a:prstGeom>
          <a:ln>
            <a:noFill/>
          </a:ln>
        </p:spPr>
        <p:txBody>
          <a:bodyPr vert="horz" lIns="91429" tIns="45714" rIns="91429" bIns="45714" rtlCol="0" anchor="ctr">
            <a:no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200" b="1" i="0" kern="1200">
                <a:solidFill>
                  <a:srgbClr val="286FB7"/>
                </a:solidFill>
                <a:effectLst/>
                <a:latin typeface="Arial" panose="020B0604020202090204"/>
                <a:ea typeface="+mj-ea"/>
                <a:cs typeface="Arial" panose="020B0604020202090204"/>
              </a:defRPr>
            </a:lvl1pPr>
          </a:lstStyle>
          <a:p>
            <a:pPr algn="l"/>
            <a:r>
              <a:rPr lang="en-US" sz="1800" dirty="0"/>
              <a:t>Kindle Zhang qz2527</a:t>
            </a:r>
            <a:endParaRPr lang="en-US" sz="1800" dirty="0"/>
          </a:p>
          <a:p>
            <a:pPr algn="l"/>
            <a:r>
              <a:rPr lang="en-US" sz="1800" dirty="0"/>
              <a:t>advisor: Zhonghua Liu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Analysis univariate gene: BTK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BTK expression in tumor and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non tumor group: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box plot, paired box plot,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survival curve and BTK expression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along different stage.</a:t>
            </a:r>
            <a:endParaRPr lang="en-US"/>
          </a:p>
        </p:txBody>
      </p:sp>
      <p:pic>
        <p:nvPicPr>
          <p:cNvPr id="6" name="Picture 5" descr="unnamed-chunk-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99455" y="1146175"/>
            <a:ext cx="3418205" cy="2441575"/>
          </a:xfrm>
          <a:prstGeom prst="rect">
            <a:avLst/>
          </a:prstGeom>
        </p:spPr>
      </p:pic>
      <p:pic>
        <p:nvPicPr>
          <p:cNvPr id="7" name="Picture 6" descr="unnamed-chunk-3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587750"/>
            <a:ext cx="4217670" cy="3013075"/>
          </a:xfrm>
          <a:prstGeom prst="rect">
            <a:avLst/>
          </a:prstGeom>
        </p:spPr>
      </p:pic>
      <p:pic>
        <p:nvPicPr>
          <p:cNvPr id="10" name="Picture 9" descr="unnamed-chunk-6-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455" y="3587750"/>
            <a:ext cx="4112895" cy="29381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Analysis univariate gene: BTK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for example: stage and t</a:t>
            </a:r>
            <a:endParaRPr lang="en-US"/>
          </a:p>
          <a:p>
            <a:endParaRPr lang="en-US"/>
          </a:p>
        </p:txBody>
      </p:sp>
      <p:pic>
        <p:nvPicPr>
          <p:cNvPr id="6" name="Picture 5" descr="unnamed-chunk-9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2387600"/>
            <a:ext cx="4822190" cy="3444240"/>
          </a:xfrm>
          <a:prstGeom prst="rect">
            <a:avLst/>
          </a:prstGeom>
        </p:spPr>
      </p:pic>
      <p:pic>
        <p:nvPicPr>
          <p:cNvPr id="7" name="Picture 6" descr="unnamed-chunk-9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870" y="2387600"/>
            <a:ext cx="4822825" cy="34448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DEG again and GSEA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In tumor samples, divide sample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into two groups. one is high in BTK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expression, one is low. Make a DEG again.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Then make a GSEA(</a:t>
            </a:r>
            <a:r>
              <a:rPr lang="en-US" altLang="en-US">
                <a:sym typeface="+mn-ea"/>
              </a:rPr>
              <a:t>Gene Set Enrichment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Analysis</a:t>
            </a:r>
            <a:r>
              <a:rPr lang="en-US">
                <a:sym typeface="+mn-ea"/>
              </a:rPr>
              <a:t>). It has advantage on GO and KEGG.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HALL set example: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BTK expression high vs low</a:t>
            </a:r>
            <a:endParaRPr lang="en-US"/>
          </a:p>
        </p:txBody>
      </p:sp>
      <p:pic>
        <p:nvPicPr>
          <p:cNvPr id="7" name="Picture 6" descr="unnamed-chunk-5-2"/>
          <p:cNvPicPr>
            <a:picLocks noChangeAspect="1"/>
          </p:cNvPicPr>
          <p:nvPr/>
        </p:nvPicPr>
        <p:blipFill>
          <a:blip r:embed="rId1"/>
          <a:srcRect b="38040"/>
          <a:stretch>
            <a:fillRect/>
          </a:stretch>
        </p:blipFill>
        <p:spPr>
          <a:xfrm>
            <a:off x="5898515" y="937260"/>
            <a:ext cx="5828030" cy="2579370"/>
          </a:xfrm>
          <a:prstGeom prst="rect">
            <a:avLst/>
          </a:prstGeom>
        </p:spPr>
      </p:pic>
      <p:pic>
        <p:nvPicPr>
          <p:cNvPr id="6" name="Picture 5" descr="unnamed-chunk-5-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15" y="3516630"/>
            <a:ext cx="5828030" cy="3072130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400050" y="4729480"/>
          <a:ext cx="5203825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1297305"/>
                <a:gridCol w="1160145"/>
                <a:gridCol w="1189355"/>
                <a:gridCol w="7035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base</a:t>
                      </a:r>
                      <a:r>
                        <a:rPr lang="en-US"/>
                        <a:t>mean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log2foldchange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statistics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padj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BTK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red positive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mnda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blue negative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Cibersort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Cell-type Identification By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Estimating Relative Subsets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Of RNA Transcripts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According to tumor sample’s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tpms data,we can get: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rainbow plot: Proportions of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22 immune cell types across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all samples</a:t>
            </a:r>
            <a:endParaRPr lang="en-US" alt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6" name="Picture 5" descr="unnamed-chunk-2-1"/>
          <p:cNvPicPr>
            <a:picLocks noChangeAspect="1"/>
          </p:cNvPicPr>
          <p:nvPr/>
        </p:nvPicPr>
        <p:blipFill>
          <a:blip r:embed="rId1"/>
          <a:srcRect r="7246"/>
          <a:stretch>
            <a:fillRect/>
          </a:stretch>
        </p:blipFill>
        <p:spPr>
          <a:xfrm>
            <a:off x="4672965" y="1487170"/>
            <a:ext cx="6340475" cy="488251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Cibersort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different test: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different immune cells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performance in different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BTK expression groups</a:t>
            </a:r>
            <a:endParaRPr lang="en-US" altLang="en-US"/>
          </a:p>
          <a:p>
            <a:endParaRPr lang="en-US"/>
          </a:p>
        </p:txBody>
      </p:sp>
      <p:pic>
        <p:nvPicPr>
          <p:cNvPr id="6" name="Picture 5" descr="unnamed-chunk-4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0310" y="1601470"/>
            <a:ext cx="7094855" cy="49193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Cibersort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correlation analysis among cell types:</a:t>
            </a:r>
            <a:endParaRPr lang="en-US" altLang="en-US"/>
          </a:p>
          <a:p>
            <a:pPr marL="0" indent="0">
              <a:buNone/>
            </a:pP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different immune cell proportion’s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correlation plot</a:t>
            </a:r>
            <a:endParaRPr lang="en-US" altLang="en-US"/>
          </a:p>
          <a:p>
            <a:endParaRPr lang="en-US"/>
          </a:p>
        </p:txBody>
      </p:sp>
      <p:pic>
        <p:nvPicPr>
          <p:cNvPr id="6" name="Picture 5" descr="unnamed-chunk-5-1"/>
          <p:cNvPicPr>
            <a:picLocks noChangeAspect="1"/>
          </p:cNvPicPr>
          <p:nvPr/>
        </p:nvPicPr>
        <p:blipFill>
          <a:blip r:embed="rId1"/>
          <a:srcRect r="5125"/>
          <a:stretch>
            <a:fillRect/>
          </a:stretch>
        </p:blipFill>
        <p:spPr>
          <a:xfrm>
            <a:off x="5467350" y="1600200"/>
            <a:ext cx="6266180" cy="4718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Cibersort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correlation test between BTK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gene and cell types: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B.celles.naive for example:</a:t>
            </a:r>
            <a:endParaRPr lang="en-US"/>
          </a:p>
        </p:txBody>
      </p:sp>
      <p:pic>
        <p:nvPicPr>
          <p:cNvPr id="6" name="Picture 5" descr="unnamed-chunk-6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02810" y="1600200"/>
            <a:ext cx="6672580" cy="47663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Result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endParaRPr lang="en-US"/>
          </a:p>
          <a:p>
            <a:pPr marL="0" indent="0">
              <a:buNone/>
            </a:pPr>
            <a:r>
              <a:rPr lang="en-US" altLang="en-US"/>
              <a:t>1. </a:t>
            </a:r>
            <a:r>
              <a:rPr lang="en-US" altLang="en-US" b="1">
                <a:latin typeface="Avenir Heavy" panose="02000503020000020003" charset="0"/>
                <a:cs typeface="Avenir Heavy" panose="02000503020000020003" charset="0"/>
              </a:rPr>
              <a:t>Immune and ESTIMATE Scores Correlate with Overall Survival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2. </a:t>
            </a:r>
            <a:r>
              <a:rPr lang="en-US" altLang="en-US" b="1">
                <a:latin typeface="Avenir Heavy" panose="02000503020000020003" charset="0"/>
                <a:cs typeface="Avenir Heavy" panose="02000503020000020003" charset="0"/>
              </a:rPr>
              <a:t>TME Scores Are Associated with Clinical Staging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3. </a:t>
            </a:r>
            <a:r>
              <a:rPr lang="en-US" altLang="en-US" b="1">
                <a:latin typeface="Avenir Heavy" panose="02000503020000020003" charset="0"/>
                <a:cs typeface="Avenir Heavy" panose="02000503020000020003" charset="0"/>
              </a:rPr>
              <a:t>BTK Identified as a Prognostic Biomarker. (</a:t>
            </a:r>
            <a:r>
              <a:rPr lang="en-US" altLang="en-US">
                <a:sym typeface="+mn-ea"/>
              </a:rPr>
              <a:t>"F2", "CD19", "CD79A" also influence</a:t>
            </a:r>
            <a:r>
              <a:rPr lang="en-US" altLang="en-US" b="1">
                <a:latin typeface="Avenir Heavy" panose="02000503020000020003" charset="0"/>
                <a:cs typeface="Avenir Heavy" panose="02000503020000020003" charset="0"/>
              </a:rPr>
              <a:t>)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Through intersection analysis of PPI network and univariate Cox regression, BTK was identified as a key gene. 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4. </a:t>
            </a:r>
            <a:r>
              <a:rPr lang="en-US" altLang="en-US" b="1">
                <a:latin typeface="Avenir Heavy" panose="02000503020000020003" charset="0"/>
                <a:cs typeface="Avenir Heavy" panose="02000503020000020003" charset="0"/>
              </a:rPr>
              <a:t>BTK Expression Reflects TME Functional State</a:t>
            </a:r>
            <a:endParaRPr lang="en-US" altLang="en-US" b="1">
              <a:latin typeface="Avenir Heavy" panose="02000503020000020003" charset="0"/>
              <a:cs typeface="Avenir Heavy" panose="02000503020000020003" charset="0"/>
            </a:endParaRP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GSEA showed that high BTK expression was enriched in immune-related pathways, while low expression was linked to metabolic pathways, suggesting BTK as an indicator of TME shift from immune-dominant to metabolism-dominant.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5. </a:t>
            </a:r>
            <a:r>
              <a:rPr lang="en-US" altLang="en-US" b="1">
                <a:latin typeface="Avenir Heavy" panose="02000503020000020003" charset="0"/>
                <a:cs typeface="Avenir Heavy" panose="02000503020000020003" charset="0"/>
              </a:rPr>
              <a:t>BTK Correlates with Tumor-Infiltrating Immune Cells (TICs)</a:t>
            </a:r>
            <a:endParaRPr lang="en-US" altLang="en-US" b="1">
              <a:latin typeface="Avenir Heavy" panose="02000503020000020003" charset="0"/>
              <a:cs typeface="Avenir Heavy" panose="02000503020000020003" charset="0"/>
            </a:endParaRP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BTK expression was positively correlated with memory B cells, CD8+ T cells, monocytes, resting dendritic cells, and resting mast cells; and negatively correlated with activated NK cells, M0 macrophages, and activated mast cells.</a:t>
            </a:r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Discus</a:t>
            </a:r>
            <a:r>
              <a:rPr lang="en-US"/>
              <a:t>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1. </a:t>
            </a:r>
            <a:r>
              <a:rPr lang="en-US" altLang="en-US"/>
              <a:t>The entire workflow can be packaged into an R package (or software package) to improve productivity. So that we can analyze other genes more easily.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2. Can BTK serve not only as a prognostic marker, but also as an indicator of TME status and potential immunotherapy responsiveness.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Thanks for listening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Reference: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altLang="en-US" sz="1400"/>
              <a:t>Chen, L., Liu, D., &amp; Lv, Z. (2021). BTK has potential to be a prognostic factor for lung adenocarcinoma and an indicator for tumor microenvironment remodeling: A study based on TCGA data mining. Frontiers in Cell and Developmental Biology, 9, 668592. https://doi.org/10.3389/fcell.2021.668592</a:t>
            </a:r>
            <a:endParaRPr lang="en-US" altLang="en-US" sz="1400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Contact</a:t>
            </a:r>
            <a:r>
              <a:rPr lang="zh-CN" altLang="en-US"/>
              <a:t>：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r>
              <a:rPr lang="en-US">
                <a:sym typeface="+mn-ea"/>
              </a:rPr>
              <a:t>my github: </a:t>
            </a:r>
            <a:r>
              <a:rPr lang="en-US" altLang="en-US">
                <a:solidFill>
                  <a:schemeClr val="tx2"/>
                </a:solidFill>
                <a:sym typeface="+mn-ea"/>
              </a:rPr>
              <a:t>https://github.com/kindlezhang/bioinformatics</a:t>
            </a: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my email: </a:t>
            </a:r>
            <a:r>
              <a:rPr lang="en-US" altLang="en-US">
                <a:solidFill>
                  <a:schemeClr val="tx2"/>
                </a:solidFill>
                <a:sym typeface="+mn-ea"/>
              </a:rPr>
              <a:t>zhangqiduo462@gmail.com</a:t>
            </a:r>
            <a:endParaRPr lang="en-US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Background/Introduction 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 marL="0" indent="0">
              <a:buNone/>
            </a:pPr>
            <a:r>
              <a:rPr lang="en-US">
                <a:sym typeface="+mn-ea"/>
              </a:rPr>
              <a:t>B</a:t>
            </a:r>
            <a:r>
              <a:rPr lang="en-US">
                <a:sym typeface="+mn-ea"/>
              </a:rPr>
              <a:t>ackground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r>
              <a:rPr lang="en-US" altLang="en-US">
                <a:sym typeface="+mn-ea"/>
              </a:rPr>
              <a:t>LUAD is the most common subtype of lung cancer, and BTK is a tyrosine kinase increasingly recognized for its role in tumor immunity.</a:t>
            </a:r>
            <a:endParaRPr lang="en-US" altLang="en-US">
              <a:sym typeface="+mn-ea"/>
            </a:endParaRPr>
          </a:p>
          <a:p>
            <a:r>
              <a:rPr lang="en-US" altLang="en-US">
                <a:sym typeface="+mn-ea"/>
              </a:rPr>
              <a:t>This is a simulation study, analyzed using the following steps to </a:t>
            </a:r>
            <a:r>
              <a:rPr lang="en-US" altLang="en-US" dirty="0">
                <a:sym typeface="+mn-ea"/>
              </a:rPr>
              <a:t>explore</a:t>
            </a:r>
            <a:r>
              <a:rPr lang="en-US" altLang="en-US" dirty="0">
                <a:sym typeface="+mn-ea"/>
              </a:rPr>
              <a:t> the immune microenvironment and prognostic role of BTK in Lung Adenocarcinoma.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O</a:t>
            </a:r>
            <a:r>
              <a:rPr lang="en-US">
                <a:sym typeface="+mn-ea"/>
              </a:rPr>
              <a:t>utline</a:t>
            </a:r>
            <a:endParaRPr lang="en-US">
              <a:sym typeface="+mn-ea"/>
            </a:endParaRPr>
          </a:p>
          <a:p>
            <a:pPr marL="0" indent="0">
              <a:buNone/>
            </a:pPr>
            <a:endParaRPr lang="en-US">
              <a:sym typeface="+mn-ea"/>
            </a:endParaRPr>
          </a:p>
          <a:p>
            <a:r>
              <a:rPr lang="en-US" altLang="en-US">
                <a:sym typeface="+mn-ea"/>
              </a:rPr>
              <a:t>Lung Adenocarcinoma(LUAD) data from TCGA and get gene expression profile (counts and tpms)</a:t>
            </a:r>
            <a:endParaRPr lang="en-US" altLang="en-US"/>
          </a:p>
          <a:p>
            <a:r>
              <a:rPr lang="en-US" altLang="en-US">
                <a:sym typeface="+mn-ea"/>
              </a:rPr>
              <a:t>Perform EstimateScore and Plot Survival Curves</a:t>
            </a:r>
            <a:endParaRPr lang="en-US" altLang="en-US"/>
          </a:p>
          <a:p>
            <a:r>
              <a:rPr lang="en-US" altLang="en-US">
                <a:sym typeface="+mn-ea"/>
              </a:rPr>
              <a:t>Analyze Correlation Between Clinical Features and EstimateScore</a:t>
            </a:r>
            <a:endParaRPr lang="en-US" altLang="en-US"/>
          </a:p>
          <a:p>
            <a:r>
              <a:rPr lang="en-US" altLang="en-US">
                <a:sym typeface="+mn-ea"/>
              </a:rPr>
              <a:t>DEGs and Enrichment Analysis with GO and KEGG function</a:t>
            </a:r>
            <a:endParaRPr lang="en-US" altLang="en-US"/>
          </a:p>
          <a:p>
            <a:r>
              <a:rPr lang="en-US">
                <a:sym typeface="+mn-ea"/>
              </a:rPr>
              <a:t>PPI and Cox regression on gene expression</a:t>
            </a:r>
            <a:endParaRPr lang="en-US"/>
          </a:p>
          <a:p>
            <a:r>
              <a:rPr lang="en-US">
                <a:sym typeface="+mn-ea"/>
              </a:rPr>
              <a:t>Focus on BTK gene</a:t>
            </a:r>
            <a:endParaRPr lang="en-US"/>
          </a:p>
          <a:p>
            <a:r>
              <a:rPr lang="en-US" altLang="en-US">
                <a:sym typeface="+mn-ea"/>
              </a:rPr>
              <a:t>GSEA Enrichment Analysis on BTK gene</a:t>
            </a:r>
            <a:endParaRPr lang="en-US" altLang="en-US"/>
          </a:p>
          <a:p>
            <a:r>
              <a:rPr lang="en-US" altLang="en-US">
                <a:sym typeface="+mn-ea"/>
              </a:rPr>
              <a:t>CIBERSORT analysis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gene expressed profile</a:t>
            </a:r>
            <a:endParaRPr lang="en-US" dirty="0"/>
          </a:p>
          <a:p>
            <a:endParaRPr lang="en-US"/>
          </a:p>
        </p:txBody>
      </p:sp>
      <p:pic>
        <p:nvPicPr>
          <p:cNvPr id="7" name="Picture 6" descr="Screenshot 2025-04-20 at 3.06.18 P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2176780"/>
            <a:ext cx="3848100" cy="3238500"/>
          </a:xfrm>
          <a:prstGeom prst="rect">
            <a:avLst/>
          </a:prstGeom>
        </p:spPr>
      </p:pic>
      <p:pic>
        <p:nvPicPr>
          <p:cNvPr id="8" name="Picture 7" descr="Screenshot 2025-04-20 at 3.07.00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1659255"/>
            <a:ext cx="6858000" cy="1917700"/>
          </a:xfrm>
          <a:prstGeom prst="rect">
            <a:avLst/>
          </a:prstGeom>
        </p:spPr>
      </p:pic>
      <p:pic>
        <p:nvPicPr>
          <p:cNvPr id="9" name="Picture 8" descr="Screenshot 2025-04-20 at 3.07.07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4505325"/>
            <a:ext cx="7388860" cy="1768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cox model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3010"/>
            <a:ext cx="10972800" cy="5050790"/>
          </a:xfrm>
        </p:spPr>
        <p:txBody>
          <a:bodyPr/>
          <a:p>
            <a:r>
              <a:rPr lang="en-US">
                <a:sym typeface="+mn-ea"/>
              </a:rPr>
              <a:t>Survival curve</a:t>
            </a:r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Combined with survival information,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plot survival curve in tumor samples.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Estimate score larger, less death risk.</a:t>
            </a:r>
            <a:endParaRPr lang="en-US"/>
          </a:p>
          <a:p>
            <a:endParaRPr lang="en-US"/>
          </a:p>
        </p:txBody>
      </p:sp>
      <p:pic>
        <p:nvPicPr>
          <p:cNvPr id="6" name="Picture 5" descr="survival analysis-1"/>
          <p:cNvPicPr>
            <a:picLocks noChangeAspect="1"/>
          </p:cNvPicPr>
          <p:nvPr/>
        </p:nvPicPr>
        <p:blipFill>
          <a:blip r:embed="rId1"/>
          <a:srcRect b="51329"/>
          <a:stretch>
            <a:fillRect/>
          </a:stretch>
        </p:blipFill>
        <p:spPr>
          <a:xfrm>
            <a:off x="5734685" y="841375"/>
            <a:ext cx="5102225" cy="1778635"/>
          </a:xfrm>
          <a:prstGeom prst="rect">
            <a:avLst/>
          </a:prstGeom>
        </p:spPr>
      </p:pic>
      <p:pic>
        <p:nvPicPr>
          <p:cNvPr id="7" name="Picture 6" descr="survival analysis-2"/>
          <p:cNvPicPr>
            <a:picLocks noChangeAspect="1"/>
          </p:cNvPicPr>
          <p:nvPr/>
        </p:nvPicPr>
        <p:blipFill>
          <a:blip r:embed="rId2"/>
          <a:srcRect b="50575"/>
          <a:stretch>
            <a:fillRect/>
          </a:stretch>
        </p:blipFill>
        <p:spPr>
          <a:xfrm>
            <a:off x="5734685" y="2620010"/>
            <a:ext cx="5328920" cy="1881505"/>
          </a:xfrm>
          <a:prstGeom prst="rect">
            <a:avLst/>
          </a:prstGeom>
        </p:spPr>
      </p:pic>
      <p:pic>
        <p:nvPicPr>
          <p:cNvPr id="8" name="Picture 7" descr="survival analysis-3"/>
          <p:cNvPicPr>
            <a:picLocks noChangeAspect="1"/>
          </p:cNvPicPr>
          <p:nvPr/>
        </p:nvPicPr>
        <p:blipFill>
          <a:blip r:embed="rId3"/>
          <a:srcRect b="50997"/>
          <a:stretch>
            <a:fillRect/>
          </a:stretch>
        </p:blipFill>
        <p:spPr>
          <a:xfrm>
            <a:off x="5755005" y="4501515"/>
            <a:ext cx="5081905" cy="177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Box Plot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Combined with clinical data,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plot boxplot in tumor samples.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Here are the ImmuneScore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performance in different clinical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stages.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stage: </a:t>
            </a:r>
            <a:r>
              <a:rPr lang="en-US" altLang="en-US">
                <a:sym typeface="+mn-ea"/>
              </a:rPr>
              <a:t>Cancer Stage</a:t>
            </a:r>
            <a:endParaRPr lang="en-US" altLang="en-US"/>
          </a:p>
          <a:p>
            <a:pPr marL="0" indent="0">
              <a:buNone/>
            </a:pPr>
            <a:r>
              <a:rPr lang="en-US">
                <a:sym typeface="+mn-ea"/>
              </a:rPr>
              <a:t>t: </a:t>
            </a:r>
            <a:r>
              <a:rPr lang="en-US" altLang="en-US">
                <a:sym typeface="+mn-ea"/>
              </a:rPr>
              <a:t>Size and extent of invasion of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the primary tumor</a:t>
            </a:r>
            <a:endParaRPr lang="en-US" altLang="en-US"/>
          </a:p>
          <a:p>
            <a:pPr marL="0" indent="0">
              <a:buNone/>
            </a:pPr>
            <a:r>
              <a:rPr lang="en-US">
                <a:sym typeface="+mn-ea"/>
              </a:rPr>
              <a:t>n: </a:t>
            </a:r>
            <a:r>
              <a:rPr lang="en-US" altLang="en-US">
                <a:sym typeface="+mn-ea"/>
              </a:rPr>
              <a:t>Regional Lymph Nodes</a:t>
            </a:r>
            <a:endParaRPr lang="en-US" altLang="en-US"/>
          </a:p>
          <a:p>
            <a:pPr marL="0" indent="0">
              <a:buNone/>
            </a:pPr>
            <a:r>
              <a:rPr lang="en-US">
                <a:sym typeface="+mn-ea"/>
              </a:rPr>
              <a:t>m: </a:t>
            </a:r>
            <a:r>
              <a:rPr lang="en-US" altLang="en-US">
                <a:sym typeface="+mn-ea"/>
              </a:rPr>
              <a:t>Distant Metastasis</a:t>
            </a:r>
            <a:endParaRPr lang="en-US" altLang="en-US"/>
          </a:p>
          <a:p>
            <a:endParaRPr lang="en-US"/>
          </a:p>
        </p:txBody>
      </p:sp>
      <p:pic>
        <p:nvPicPr>
          <p:cNvPr id="7" name="Picture 6" descr="unnamed-chunk-5-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1230" y="1305560"/>
            <a:ext cx="2937510" cy="2098040"/>
          </a:xfrm>
          <a:prstGeom prst="rect">
            <a:avLst/>
          </a:prstGeom>
        </p:spPr>
      </p:pic>
      <p:pic>
        <p:nvPicPr>
          <p:cNvPr id="8" name="Picture 7" descr="unnamed-chunk-5-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8770" y="1295400"/>
            <a:ext cx="2938145" cy="2098675"/>
          </a:xfrm>
          <a:prstGeom prst="rect">
            <a:avLst/>
          </a:prstGeom>
        </p:spPr>
      </p:pic>
      <p:pic>
        <p:nvPicPr>
          <p:cNvPr id="9" name="Picture 8" descr="unnamed-chunk-5-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8360" y="3578225"/>
            <a:ext cx="3034665" cy="2167890"/>
          </a:xfrm>
          <a:prstGeom prst="rect">
            <a:avLst/>
          </a:prstGeom>
        </p:spPr>
      </p:pic>
      <p:pic>
        <p:nvPicPr>
          <p:cNvPr id="10" name="Picture 9" descr="unnamed-chunk-5-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9235" y="3578225"/>
            <a:ext cx="3027680" cy="21628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DEG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in this part, divide counts data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(with tumor sample) in to two groups,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one is high in StromalScore/Immune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Score, one is low. Then make a DEG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analysis.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get a heatmap like this: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ImmuneSocre for example</a:t>
            </a:r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/>
              <a:t>immune score high vs low</a:t>
            </a:r>
            <a:endParaRPr lang="en-US"/>
          </a:p>
        </p:txBody>
      </p:sp>
      <p:pic>
        <p:nvPicPr>
          <p:cNvPr id="6" name="Picture 5" descr="unnamed-chunk-3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9240" y="1600200"/>
            <a:ext cx="6720840" cy="4801235"/>
          </a:xfrm>
          <a:prstGeom prst="rect">
            <a:avLst/>
          </a:prstGeom>
        </p:spPr>
      </p:pic>
      <p:graphicFrame>
        <p:nvGraphicFramePr>
          <p:cNvPr id="4" name="Table 3"/>
          <p:cNvGraphicFramePr/>
          <p:nvPr/>
        </p:nvGraphicFramePr>
        <p:xfrm>
          <a:off x="82550" y="4997450"/>
          <a:ext cx="5203825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"/>
                <a:gridCol w="1297305"/>
                <a:gridCol w="1160145"/>
                <a:gridCol w="1189355"/>
                <a:gridCol w="70358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gene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base</a:t>
                      </a:r>
                      <a:r>
                        <a:rPr lang="en-US"/>
                        <a:t>mean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log2foldchange</a:t>
                      </a:r>
                      <a:endParaRPr lang="en-US" altLang="zh-CN" sz="160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statistics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padj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BTK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red positive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FF0000"/>
                          </a:solidFill>
                        </a:rPr>
                        <a:t>mnda</a:t>
                      </a:r>
                      <a:endParaRPr lang="en-US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>
                          <a:solidFill>
                            <a:srgbClr val="0070C0"/>
                          </a:solidFill>
                        </a:rPr>
                        <a:t>blue negative</a:t>
                      </a:r>
                      <a:endParaRPr lang="en-US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Enrichment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find the intersect gene by using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Venn Diagram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we get 248+318 =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566</a:t>
            </a:r>
            <a:r>
              <a:rPr lang="en-US" altLang="en-US">
                <a:sym typeface="+mn-ea"/>
              </a:rPr>
              <a:t> genes that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are either simultaneously upregulated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in both the Immune and Stromal scores,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or simultaneously downregulated in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both scores.</a:t>
            </a:r>
            <a:endParaRPr lang="en-US" altLang="en-US"/>
          </a:p>
          <a:p>
            <a:endParaRPr lang="en-US"/>
          </a:p>
        </p:txBody>
      </p:sp>
      <p:pic>
        <p:nvPicPr>
          <p:cNvPr id="6" name="Picture 5" descr="unnamed-chunk-2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2150" y="1295400"/>
            <a:ext cx="4034790" cy="2883535"/>
          </a:xfrm>
          <a:prstGeom prst="rect">
            <a:avLst/>
          </a:prstGeom>
        </p:spPr>
      </p:pic>
      <p:pic>
        <p:nvPicPr>
          <p:cNvPr id="7" name="Picture 6" descr="unnamed-chunk-3-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9450" y="3752850"/>
            <a:ext cx="3773170" cy="26955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Enrichment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>
                <a:sym typeface="+mn-ea"/>
              </a:rPr>
              <a:t>1.</a:t>
            </a:r>
            <a:r>
              <a:rPr lang="en-US">
                <a:solidFill>
                  <a:schemeClr val="accent3"/>
                </a:solidFill>
                <a:sym typeface="+mn-ea"/>
              </a:rPr>
              <a:t> </a:t>
            </a:r>
            <a:r>
              <a:rPr lang="en-US">
                <a:solidFill>
                  <a:srgbClr val="FF0000"/>
                </a:solidFill>
                <a:sym typeface="+mn-ea"/>
              </a:rPr>
              <a:t>GO</a:t>
            </a:r>
            <a:r>
              <a:rPr lang="en-US">
                <a:sym typeface="+mn-ea"/>
              </a:rPr>
              <a:t> function, according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to different functions, showing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like this:</a:t>
            </a:r>
            <a:endParaRPr lang="en-US"/>
          </a:p>
          <a:p>
            <a:endParaRPr lang="en-US"/>
          </a:p>
          <a:p>
            <a:pPr marL="0" indent="0">
              <a:buNone/>
            </a:pPr>
            <a:r>
              <a:rPr lang="en-US">
                <a:sym typeface="+mn-ea"/>
              </a:rPr>
              <a:t>2. </a:t>
            </a:r>
            <a:r>
              <a:rPr lang="en-US">
                <a:solidFill>
                  <a:srgbClr val="FF0000"/>
                </a:solidFill>
                <a:sym typeface="+mn-ea"/>
              </a:rPr>
              <a:t>KEGG</a:t>
            </a:r>
            <a:r>
              <a:rPr lang="en-US">
                <a:sym typeface="+mn-ea"/>
              </a:rPr>
              <a:t> function, according </a:t>
            </a:r>
            <a:endParaRPr lang="en-US">
              <a:sym typeface="+mn-ea"/>
            </a:endParaRPr>
          </a:p>
          <a:p>
            <a:pPr marL="0" indent="0">
              <a:buNone/>
            </a:pPr>
            <a:r>
              <a:rPr lang="en-US">
                <a:sym typeface="+mn-ea"/>
              </a:rPr>
              <a:t>to different paths</a:t>
            </a:r>
            <a:endParaRPr lang="en-US"/>
          </a:p>
        </p:txBody>
      </p:sp>
      <p:pic>
        <p:nvPicPr>
          <p:cNvPr id="6" name="Picture 5" descr="unnamed-chunk-7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56735" y="1601470"/>
            <a:ext cx="6917055" cy="4940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PPI analysis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91290"/>
            <a:ext cx="10972800" cy="4673595"/>
          </a:xfrm>
        </p:spPr>
        <p:txBody>
          <a:bodyPr/>
          <a:p>
            <a:pPr marL="0" indent="0">
              <a:buNone/>
            </a:pPr>
            <a:r>
              <a:rPr lang="en-US" altLang="en-US">
                <a:sym typeface="+mn-ea"/>
              </a:rPr>
              <a:t>make a protein and protein interaction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analysis according to those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566</a:t>
            </a:r>
            <a:r>
              <a:rPr lang="en-US" altLang="en-US">
                <a:sym typeface="+mn-ea"/>
              </a:rPr>
              <a:t> genes,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get a table like this: CD4 is the hub gene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make a survival analysis again with 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566</a:t>
            </a:r>
            <a:r>
              <a:rPr lang="en-US" altLang="en-US">
                <a:sym typeface="+mn-ea"/>
              </a:rPr>
              <a:t>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genes’ expression(tpms)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>
                <a:sym typeface="+mn-ea"/>
              </a:rPr>
              <a:t>There’re 4 gene are both significant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in PPI and COX: </a:t>
            </a:r>
            <a:endParaRPr lang="en-US" altLang="en-US">
              <a:sym typeface="+mn-ea"/>
            </a:endParaRPr>
          </a:p>
          <a:p>
            <a:pPr marL="0" indent="0">
              <a:buNone/>
            </a:pPr>
            <a:r>
              <a:rPr lang="en-US" altLang="en-US">
                <a:sym typeface="+mn-ea"/>
              </a:rPr>
              <a:t>"F2"    "CD19"  "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BTK</a:t>
            </a:r>
            <a:r>
              <a:rPr lang="en-US" altLang="en-US">
                <a:sym typeface="+mn-ea"/>
              </a:rPr>
              <a:t>"   "CD79A"</a:t>
            </a:r>
            <a:endParaRPr lang="en-US" altLang="en-US"/>
          </a:p>
          <a:p>
            <a:endParaRPr lang="en-US"/>
          </a:p>
        </p:txBody>
      </p:sp>
      <p:pic>
        <p:nvPicPr>
          <p:cNvPr id="6" name="Picture 5" descr="unnamed-chunk-1-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66715" y="532130"/>
            <a:ext cx="5093970" cy="3639185"/>
          </a:xfrm>
          <a:prstGeom prst="rect">
            <a:avLst/>
          </a:prstGeom>
        </p:spPr>
      </p:pic>
      <p:pic>
        <p:nvPicPr>
          <p:cNvPr id="7" name="Picture 6" descr="unnamed-chunk-5-1"/>
          <p:cNvPicPr>
            <a:picLocks noChangeAspect="1"/>
          </p:cNvPicPr>
          <p:nvPr/>
        </p:nvPicPr>
        <p:blipFill>
          <a:blip r:embed="rId2"/>
          <a:srcRect t="9588" b="11412"/>
          <a:stretch>
            <a:fillRect/>
          </a:stretch>
        </p:blipFill>
        <p:spPr>
          <a:xfrm>
            <a:off x="3432175" y="4514850"/>
            <a:ext cx="8150225" cy="2052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6_sos_1">
  <a:themeElements>
    <a:clrScheme name="Custom 2">
      <a:dk1>
        <a:srgbClr val="FFFFFF"/>
      </a:dk1>
      <a:lt1>
        <a:sysClr val="window" lastClr="FFFFFF"/>
      </a:lt1>
      <a:dk2>
        <a:srgbClr val="000000"/>
      </a:dk2>
      <a:lt2>
        <a:srgbClr val="454545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ma:versionID="eff80913c79f5b7a8635f9eaf00f3a19" ma:contentTypeScope="" ma:contentTypeName="Document" ma:contentTypeVersion="13" ma:contentTypeDescription="Create a new document." ct:_="" ma:_="" ma:contentTypeID="0x010100673F1FA601FFA14A8D452CB037BC5DAB">
  <xsd:schema xmlns:ns3="bb6dcc3c-fe6c-4fe4-a172-0a88a6d510a2" xmlns:ns4="ec7ce5cb-709e-4fe0-a46a-ae828e38cdac" xmlns:xsd="http://www.w3.org/2001/XMLSchema" xmlns:xs="http://www.w3.org/2001/XMLSchema" xmlns:p="http://schemas.microsoft.com/office/2006/metadata/properties" ns3:_="" targetNamespace="http://schemas.microsoft.com/office/2006/metadata/properties" ma:fieldsID="4bc2900f5b82539adbc7bd74c270045d" ns4:_="" ma:root="true">
    <xsd:import namespace="bb6dcc3c-fe6c-4fe4-a172-0a88a6d510a2"/>
    <xsd:import namespace="ec7ce5cb-709e-4fe0-a46a-ae828e38cdac"/>
    <xsd:element name="properties">
      <xsd:complexType>
        <xsd:sequence>
          <xsd:element name="documentManagement">
            <xsd:complexType>
              <xsd:all>
                <xsd:element minOccurs="0" ref="ns3:SharedWithUsers"/>
                <xsd:element minOccurs="0" ref="ns3:SharedWithDetails"/>
                <xsd:element minOccurs="0" ref="ns3:SharingHintHash"/>
                <xsd:element minOccurs="0" ref="ns4:MediaServiceMetadata"/>
                <xsd:element minOccurs="0" ref="ns4:MediaServiceFastMetadata"/>
                <xsd:element minOccurs="0" ref="ns4:MediaServiceDateTaken"/>
                <xsd:element minOccurs="0" ref="ns4:MediaServiceAutoTags"/>
                <xsd:element minOccurs="0" ref="ns4:MediaServiceOCR"/>
                <xsd:element minOccurs="0" ref="ns4:MediaServiceGenerationTime"/>
                <xsd:element minOccurs="0" ref="ns4:MediaServiceEventHashCode"/>
                <xsd:element minOccurs="0" ref="ns4:MediaServiceAutoKeyPoints"/>
                <xsd:element minOccurs="0" ref="ns4:MediaServiceKeyPoints"/>
                <xsd:element minOccurs="0" ref="ns4:MediaServiceLocation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elementFormDefault="qualified" targetNamespace="bb6dcc3c-fe6c-4fe4-a172-0a88a6d510a2">
    <xsd:import namespace="http://schemas.microsoft.com/office/2006/documentManagement/types"/>
    <xsd:import namespace="http://schemas.microsoft.com/office/infopath/2007/PartnerControls"/>
    <xsd:element name="SharedWithUsers" ma:displayName="Shared With" ma:readOnly="true" nillable="true" ma:internalName="SharedWithUsers" ma:index="8">
      <xsd:complexType>
        <xsd:complexContent>
          <xsd:extension base="dms:UserMulti">
            <xsd:sequence>
              <xsd:element name="UserInfo" maxOccurs="unbounded" minOccurs="0">
                <xsd:complexType>
                  <xsd:sequence>
                    <xsd:element name="DisplayName" minOccurs="0" type="xsd:string"/>
                    <xsd:element name="AccountId" minOccurs="0" nillable="true" type="dms:UserId"/>
                    <xsd:element name="AccountType" minOccurs="0" type="xsd:string"/>
                  </xsd:sequence>
                </xsd:complexType>
              </xsd:element>
            </xsd:sequence>
          </xsd:extension>
        </xsd:complexContent>
      </xsd:complexType>
    </xsd:element>
    <xsd:element name="SharedWithDetails" ma:displayName="Shared With Details" ma:readOnly="true" nillable="true" ma:internalName="SharedWithDetails" ma:index="9">
      <xsd:simpleType>
        <xsd:restriction base="dms:Note">
          <xsd:maxLength value="255"/>
        </xsd:restriction>
      </xsd:simpleType>
    </xsd:element>
    <xsd:element ma:hidden="true" name="SharingHintHash" ma:displayName="Sharing Hint Hash" ma:readOnly="true" nillable="true" ma:internalName="SharingHintHash" ma:index="10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elementFormDefault="qualified" targetNamespace="ec7ce5cb-709e-4fe0-a46a-ae828e38cdac">
    <xsd:import namespace="http://schemas.microsoft.com/office/2006/documentManagement/types"/>
    <xsd:import namespace="http://schemas.microsoft.com/office/infopath/2007/PartnerControls"/>
    <xsd:element ma:hidden="true" name="MediaServiceMetadata" ma:displayName="MediaServiceMetadata" ma:readOnly="true" nillable="true" ma:internalName="MediaServiceMetadata" ma:index="11">
      <xsd:simpleType>
        <xsd:restriction base="dms:Note"/>
      </xsd:simpleType>
    </xsd:element>
    <xsd:element ma:hidden="true" name="MediaServiceFastMetadata" ma:displayName="MediaServiceFastMetadata" ma:readOnly="true" nillable="true" ma:internalName="MediaServiceFastMetadata" ma:index="12">
      <xsd:simpleType>
        <xsd:restriction base="dms:Note"/>
      </xsd:simpleType>
    </xsd:element>
    <xsd:element ma:hidden="true" name="MediaServiceDateTaken" ma:displayName="MediaServiceDateTaken" ma:readOnly="true" nillable="true" ma:internalName="MediaServiceDateTaken" ma:index="13">
      <xsd:simpleType>
        <xsd:restriction base="dms:Text"/>
      </xsd:simpleType>
    </xsd:element>
    <xsd:element name="MediaServiceAutoTags" ma:displayName="Tags" ma:readOnly="true" nillable="true" ma:internalName="MediaServiceAutoTags" ma:index="14">
      <xsd:simpleType>
        <xsd:restriction base="dms:Text"/>
      </xsd:simpleType>
    </xsd:element>
    <xsd:element name="MediaServiceOCR" ma:displayName="Extracted Text" ma:readOnly="true" nillable="true" ma:internalName="MediaServiceOCR" ma:index="15">
      <xsd:simpleType>
        <xsd:restriction base="dms:Note">
          <xsd:maxLength value="255"/>
        </xsd:restriction>
      </xsd:simpleType>
    </xsd:element>
    <xsd:element ma:hidden="true" name="MediaServiceGenerationTime" ma:displayName="MediaServiceGenerationTime" ma:readOnly="true" nillable="true" ma:internalName="MediaServiceGenerationTime" ma:index="16">
      <xsd:simpleType>
        <xsd:restriction base="dms:Text"/>
      </xsd:simpleType>
    </xsd:element>
    <xsd:element ma:hidden="true" name="MediaServiceEventHashCode" ma:displayName="MediaServiceEventHashCode" ma:readOnly="true" nillable="true" ma:internalName="MediaServiceEventHashCode" ma:index="17">
      <xsd:simpleType>
        <xsd:restriction base="dms:Text"/>
      </xsd:simpleType>
    </xsd:element>
    <xsd:element ma:hidden="true" name="MediaServiceAutoKeyPoints" ma:displayName="MediaServiceAutoKeyPoints" ma:readOnly="true" nillable="true" ma:internalName="MediaServiceAutoKeyPoints" ma:index="18">
      <xsd:simpleType>
        <xsd:restriction base="dms:Note"/>
      </xsd:simpleType>
    </xsd:element>
    <xsd:element name="MediaServiceKeyPoints" ma:displayName="KeyPoints" ma:readOnly="true" nillable="true" ma:internalName="MediaServiceKeyPoints" ma:index="19">
      <xsd:simpleType>
        <xsd:restriction base="dms:Note">
          <xsd:maxLength value="255"/>
        </xsd:restriction>
      </xsd:simpleType>
    </xsd:element>
    <xsd:element name="MediaServiceLocation" ma:displayName="Location" ma:readOnly="true" nillable="true" ma:internalName="MediaServiceLocation" ma:index="20">
      <xsd:simpleType>
        <xsd:restriction base="dms:Text"/>
      </xsd:simpleType>
    </xsd:element>
  </xsd:schema>
  <xsd:schema xmlns:dc="http://purl.org/dc/elements/1.1/" xmlns:dcterms="http://purl.org/dc/terms/" xmlns:xsd="http://www.w3.org/2001/XMLSchema" xmlns="http://schemas.openxmlformats.org/package/2006/metadata/core-properties" xmlns:xsi="http://www.w3.org/2001/XMLSchema-instance" xmlns:odoc="http://schemas.microsoft.com/internal/obd" elementFormDefault="qualified" targetNamespace="http://schemas.openxmlformats.org/package/2006/metadata/core-properties" blockDefault="#all" attributeFormDefault="unqualified">
    <xsd:import schemaLocation="http://dublincore.org/schemas/xmls/qdc/2003/04/02/dc.xsd" namespace="http://purl.org/dc/elements/1.1/"/>
    <xsd:import schemaLocation="http://dublincore.org/schemas/xmls/qdc/2003/04/02/dcterms.xsd" namespace="http://purl.org/dc/terms/"/>
    <xsd:element name="coreProperties" type="CT_coreProperties"/>
    <xsd:complexType name="CT_coreProperties">
      <xsd:all>
        <xsd:element maxOccurs="1" minOccurs="0" ref="dc:creator"/>
        <xsd:element maxOccurs="1" minOccurs="0" ref="dcterms:created"/>
        <xsd:element maxOccurs="1" minOccurs="0" ref="dc:identifier"/>
        <xsd:element name="contentType" ma:displayName="Content Type" maxOccurs="1" minOccurs="0" ma:index="0" type="xsd:string"/>
        <xsd:element ma:displayName="Title" maxOccurs="1" minOccurs="0" ref="dc:title" ma:index="4"/>
        <xsd:element maxOccurs="1" minOccurs="0" ref="dc:subject"/>
        <xsd:element maxOccurs="1" minOccurs="0" ref="dc:description"/>
        <xsd:element name="keywords" maxOccurs="1" minOccurs="0" type="xsd:string"/>
        <xsd:element maxOccurs="1" minOccurs="0" ref="dc:language"/>
        <xsd:element name="category" maxOccurs="1" minOccurs="0" type="xsd:string"/>
        <xsd:element name="version" maxOccurs="1" minOccurs="0" type="xsd:string"/>
        <xsd:element name="revision" maxOccurs="1" minOccurs="0" type="xsd:string">
          <xsd:annotation>
            <xsd:documentation>
                        This value indicates the number of saves or revisions. The application is responsible for updating this value after each revision.
                    </xsd:documentation>
          </xsd:annotation>
        </xsd:element>
        <xsd:element name="lastModifiedBy" maxOccurs="1" minOccurs="0" type="xsd:string"/>
        <xsd:element maxOccurs="1" minOccurs="0" ref="dcterms:modified"/>
        <xsd:element name="contentStatus" maxOccurs="1" minOccurs="0" type="xsd:string"/>
      </xsd:all>
    </xsd:complexType>
  </xsd:schema>
  <xs:schema xmlns:xs="http://www.w3.org/2001/XMLSchema" xmlns:pc="http://schemas.microsoft.com/office/infopath/2007/PartnerControls" elementFormDefault="qualified" targetNamespace="http://schemas.microsoft.com/office/infopath/2007/PartnerControls" attributeFormDefault="unqualified">
    <xs:element name="Person">
      <xs:complexType>
        <xs:sequence>
          <xs:element minOccurs="0" ref="pc:DisplayName"/>
          <xs:element minOccurs="0" ref="pc:AccountId"/>
          <xs:element minOccurs="0" ref="pc:AccountType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maxOccurs="unbounded" minOccurs="0" ref="pc:BDCEntity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minOccurs="0" ref="pc:EntityDisplayName"/>
          <xs:element minOccurs="0" ref="pc:EntityInstanceReference"/>
          <xs:element minOccurs="0" ref="pc:EntityId1"/>
          <xs:element minOccurs="0" ref="pc:EntityId2"/>
          <xs:element minOccurs="0" ref="pc:EntityId3"/>
          <xs:element minOccurs="0" ref="pc:EntityId4"/>
          <xs:element minOccurs="0" ref="pc:EntityId5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maxOccurs="unbounded" minOccurs="0" ref="pc:TermInfo"/>
        </xs:sequence>
      </xs:complexType>
    </xs:element>
    <xs:element name="TermInfo">
      <xs:complexType>
        <xs:sequence>
          <xs:element minOccurs="0" ref="pc:TermName"/>
          <xs:element minOccurs="0" ref="pc:TermId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316F1E6-946B-489B-9DF6-2A0236DD1F94}">
  <ds:schemaRefs/>
</ds:datastoreItem>
</file>

<file path=customXml/itemProps2.xml><?xml version="1.0" encoding="utf-8"?>
<ds:datastoreItem xmlns:ds="http://schemas.openxmlformats.org/officeDocument/2006/customXml" ds:itemID="{60308570-206F-4AB7-AD2F-E1621B46E714}">
  <ds:schemaRefs/>
</ds:datastoreItem>
</file>

<file path=customXml/itemProps3.xml><?xml version="1.0" encoding="utf-8"?>
<ds:datastoreItem xmlns:ds="http://schemas.openxmlformats.org/officeDocument/2006/customXml" ds:itemID="{2C16E794-4770-4B15-8067-3BB62547E39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4792</Words>
  <Application>WPS Slides</Application>
  <PresentationFormat>Widescreen</PresentationFormat>
  <Paragraphs>241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Arial</vt:lpstr>
      <vt:lpstr>SimSun</vt:lpstr>
      <vt:lpstr>Wingdings</vt:lpstr>
      <vt:lpstr>Arial</vt:lpstr>
      <vt:lpstr>Avenir</vt:lpstr>
      <vt:lpstr>Tahoma</vt:lpstr>
      <vt:lpstr>Proxima Nova Rg</vt:lpstr>
      <vt:lpstr>苹方-简</vt:lpstr>
      <vt:lpstr>Circular Std Book</vt:lpstr>
      <vt:lpstr>Tw Cen MT Condensed</vt:lpstr>
      <vt:lpstr>Avenir Heavy</vt:lpstr>
      <vt:lpstr>Gill Sans MT</vt:lpstr>
      <vt:lpstr>Microsoft YaHei</vt:lpstr>
      <vt:lpstr>汉仪旗黑</vt:lpstr>
      <vt:lpstr>Arial Unicode MS</vt:lpstr>
      <vt:lpstr>Calibri</vt:lpstr>
      <vt:lpstr>Helvetica Neue</vt:lpstr>
      <vt:lpstr>华文中宋</vt:lpstr>
      <vt:lpstr>宋体-简</vt:lpstr>
      <vt:lpstr>6_sos_1</vt:lpstr>
      <vt:lpstr>Exploring the Immune Microenvironment and Prognostic Role of BTK in Lung Adenocarcinoma  A simulation study based on TCGA data mining</vt:lpstr>
      <vt:lpstr>Background/Introduction </vt:lpstr>
      <vt:lpstr>Data</vt:lpstr>
      <vt:lpstr>cox model</vt:lpstr>
      <vt:lpstr>Box Plot</vt:lpstr>
      <vt:lpstr>DEG</vt:lpstr>
      <vt:lpstr>Enrichment analysis</vt:lpstr>
      <vt:lpstr>Enrichment analysis</vt:lpstr>
      <vt:lpstr>PPI analysis</vt:lpstr>
      <vt:lpstr>Analysis univariate gene: BTK</vt:lpstr>
      <vt:lpstr>Analysis univariate gene: BTK</vt:lpstr>
      <vt:lpstr>DEG again and GSEA</vt:lpstr>
      <vt:lpstr>Cibersort</vt:lpstr>
      <vt:lpstr>Cibersort</vt:lpstr>
      <vt:lpstr>Cibersort</vt:lpstr>
      <vt:lpstr>Cibersort</vt:lpstr>
      <vt:lpstr>Result</vt:lpstr>
      <vt:lpstr>Discussion</vt:lpstr>
      <vt:lpstr>Thanks for listening</vt:lpstr>
    </vt:vector>
  </TitlesOfParts>
  <Company>Columbia University - MSPH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DOCTORAL VISIT DAY!</dc:title>
  <dc:creator>Herrera, Justine</dc:creator>
  <cp:lastModifiedBy>QiduoZhang</cp:lastModifiedBy>
  <cp:revision>12</cp:revision>
  <dcterms:created xsi:type="dcterms:W3CDTF">2025-04-21T17:48:40Z</dcterms:created>
  <dcterms:modified xsi:type="dcterms:W3CDTF">2025-04-21T17:48:40Z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0x010100673F1FA601FFA14A8D452CB037BC5DAB</vt:lpwstr>
  </property>
  <property fmtid="{D5CDD505-2E9C-101B-9397-08002B2CF9AE}" pid="3" name="ICV">
    <vt:lpwstr>8FDEB444F33574B2FA4405682F1EF288_42</vt:lpwstr>
  </property>
  <property fmtid="{D5CDD505-2E9C-101B-9397-08002B2CF9AE}" pid="4" name="KSOProductBuildVer">
    <vt:lpwstr>1033-6.13.0.8707</vt:lpwstr>
  </property>
</Properties>
</file>