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2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4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3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27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09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2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6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0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5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3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5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1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7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8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6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7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ADBB-E21B-4946-98A6-FDA74CC7B3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2917-D12D-4762-BE9B-443117BB5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123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21F13-5019-56D8-9726-ADD82972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258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4196B0-4898-9FEC-71F4-285B4B75F50D}"/>
              </a:ext>
            </a:extLst>
          </p:cNvPr>
          <p:cNvSpPr/>
          <p:nvPr/>
        </p:nvSpPr>
        <p:spPr>
          <a:xfrm>
            <a:off x="7012762" y="350874"/>
            <a:ext cx="517923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dirty="0">
                <a:latin typeface="Copperplate Gothic Bold" panose="020E0705020206020404" pitchFamily="34" charset="0"/>
              </a:rPr>
              <a:t>Hotel </a:t>
            </a:r>
          </a:p>
          <a:p>
            <a:pPr algn="r"/>
            <a:r>
              <a:rPr lang="en-US" sz="5400" dirty="0">
                <a:latin typeface="Copperplate Gothic Bold" panose="020E0705020206020404" pitchFamily="34" charset="0"/>
              </a:rPr>
              <a:t>Reservation </a:t>
            </a:r>
          </a:p>
          <a:p>
            <a:pPr algn="r"/>
            <a:r>
              <a:rPr lang="en-US" sz="5400" dirty="0">
                <a:latin typeface="Copperplate Gothic Bold" panose="020E0705020206020404" pitchFamily="34" charset="0"/>
              </a:rPr>
              <a:t>Analysis </a:t>
            </a:r>
          </a:p>
          <a:p>
            <a:pPr algn="r"/>
            <a:r>
              <a:rPr lang="en-US" sz="5400" dirty="0">
                <a:latin typeface="Copperplate Gothic Bold" panose="020E0705020206020404" pitchFamily="34" charset="0"/>
              </a:rPr>
              <a:t>with SQL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06CC9-9F31-0D24-A0BE-010E28866E2A}"/>
              </a:ext>
            </a:extLst>
          </p:cNvPr>
          <p:cNvSpPr txBox="1"/>
          <p:nvPr/>
        </p:nvSpPr>
        <p:spPr>
          <a:xfrm>
            <a:off x="6842589" y="6211669"/>
            <a:ext cx="616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Perpetua" panose="02020502060401020303" pitchFamily="18" charset="0"/>
              </a:rPr>
              <a:t>Presented by Tufan Kundu</a:t>
            </a:r>
          </a:p>
        </p:txBody>
      </p:sp>
    </p:spTree>
    <p:extLst>
      <p:ext uri="{BB962C8B-B14F-4D97-AF65-F5344CB8AC3E}">
        <p14:creationId xmlns:p14="http://schemas.microsoft.com/office/powerpoint/2010/main" val="123959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Q6. How many reservations fall on a weekend (</a:t>
            </a:r>
            <a:r>
              <a:rPr lang="en-US" sz="4000" dirty="0" err="1">
                <a:latin typeface="Copperplate Gothic Bold" panose="020E0705020206020404" pitchFamily="34" charset="0"/>
              </a:rPr>
              <a:t>no_of_weekend_nights</a:t>
            </a:r>
            <a:r>
              <a:rPr lang="en-US" sz="4000" dirty="0">
                <a:latin typeface="Copperplate Gothic Bold" panose="020E0705020206020404" pitchFamily="34" charset="0"/>
              </a:rPr>
              <a:t> &gt; 0)?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175273" y="6163006"/>
            <a:ext cx="11753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There are 383 weekend reservations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A01EB-4CB5-8A1B-A5B2-F1C6E3AB6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54" y="3196916"/>
            <a:ext cx="2517020" cy="160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CD6E2-54FE-CCE3-EE77-73DEBF42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6" y="2689260"/>
            <a:ext cx="5894052" cy="27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7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Q7. What is the highest and lowest lead time for reservations?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0" y="5657671"/>
            <a:ext cx="11856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The range of lead times, from 0 to 443 days, suggests diverse booking behaviors among guests. Some prefer last-minute reservations, while others plan well in advance.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00CE0-E178-9DFF-F10B-D831E077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455" y="3258089"/>
            <a:ext cx="2888675" cy="1406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F1E4F-C70F-E68C-C7FE-387B18820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716633"/>
            <a:ext cx="4504140" cy="2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 Q8. What is the most common market segment type for reservations?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175273" y="6163006"/>
            <a:ext cx="11753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Online is the most common market segment type for reservations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476FF-5C19-7ED7-A52E-0B7B107F5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47" y="3133650"/>
            <a:ext cx="3125971" cy="2665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7F2942-04EA-93E9-AF4D-F3A916843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2" y="2785261"/>
            <a:ext cx="4225977" cy="23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0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 Q9. How many reservations have a booking status of "Confirmed"?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175273" y="6163006"/>
            <a:ext cx="11753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 493 reservations have a booking status of "Confirmed"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5739D-7CE9-BD2C-F753-11D6FAF3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77" y="3372213"/>
            <a:ext cx="2481025" cy="1323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9DFAE-2380-8699-2F6E-7589071C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639880"/>
            <a:ext cx="4683222" cy="24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2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Q10. What is the total number of adults and children across all reservations?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68495" y="5793137"/>
            <a:ext cx="11753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The majority of reservations, totaling 1,316, involve adult guests, while a smaller number, 69, include children.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E659F-FB24-A33B-052F-D639E467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03" y="3240764"/>
            <a:ext cx="3502227" cy="152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37602-877E-CF49-BD39-198EADC55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617969"/>
            <a:ext cx="4777882" cy="25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 Q11. What is the average number of weekend nights for reservations involving children?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68495" y="5793137"/>
            <a:ext cx="11753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 On average, reservations with children involve a one-night stay on weekends.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57364-BEC6-546D-48E5-A0FC532D4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94" y="3326257"/>
            <a:ext cx="2532536" cy="1684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CF6D90-7C14-B56C-36BE-B90AE63D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790751"/>
            <a:ext cx="5337629" cy="23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 Q12. How many reservations were made in each month of the year?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004794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68495" y="5737770"/>
            <a:ext cx="117536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October stands out as the peak reservation month (103 </a:t>
            </a:r>
            <a:r>
              <a:rPr lang="en-US" dirty="0" err="1">
                <a:highlight>
                  <a:srgbClr val="000000"/>
                </a:highlight>
                <a:latin typeface="Comic Sans MS" panose="030F0702030302020204" pitchFamily="66" charset="0"/>
              </a:rPr>
              <a:t>total_reservations</a:t>
            </a:r>
            <a:r>
              <a:rPr lang="en-US" dirty="0">
                <a:highlight>
                  <a:srgbClr val="000000"/>
                </a:highlight>
                <a:latin typeface="Comic Sans MS" panose="030F0702030302020204" pitchFamily="66" charset="0"/>
              </a:rPr>
              <a:t>)followed by June and September . In contrast, January records the lowest number of reservations (11 </a:t>
            </a:r>
            <a:r>
              <a:rPr lang="en-US" dirty="0" err="1">
                <a:highlight>
                  <a:srgbClr val="000000"/>
                </a:highlight>
                <a:latin typeface="Comic Sans MS" panose="030F0702030302020204" pitchFamily="66" charset="0"/>
              </a:rPr>
              <a:t>total_reservations</a:t>
            </a:r>
            <a:r>
              <a:rPr lang="en-US" dirty="0">
                <a:highlight>
                  <a:srgbClr val="000000"/>
                </a:highlight>
                <a:latin typeface="Comic Sans MS" panose="030F0702030302020204" pitchFamily="66" charset="0"/>
              </a:rPr>
              <a:t>), indicating a quieter period.</a:t>
            </a:r>
            <a:endParaRPr lang="en-IN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DBF54-7569-AD80-2F2A-1651B518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74" y="2551998"/>
            <a:ext cx="2637849" cy="3032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52DAA4-53DB-1DDC-C38B-EF884AD8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" y="2629009"/>
            <a:ext cx="4675557" cy="28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latin typeface="Copperplate Gothic Bold" panose="020E0705020206020404" pitchFamily="34" charset="0"/>
              </a:rPr>
              <a:t> Q13. What is the average number of nights (both weekend and weekday) spent by guests for each room type? </a:t>
            </a:r>
            <a:endParaRPr lang="en-US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68495" y="5793137"/>
            <a:ext cx="11753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Guests staying in Room Type 4 tend to spend the most nights on average (3.80), while those in Room Type 5 have the lowest average stay duration (2.50).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D5A16-0100-B233-E270-0755A4E7A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694" y="3099791"/>
            <a:ext cx="2806071" cy="2459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099D8-AEF9-4C92-9F53-F4786BF87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5" y="2661186"/>
            <a:ext cx="5664077" cy="2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latin typeface="Copperplate Gothic Bold" panose="020E0705020206020404" pitchFamily="34" charset="0"/>
              </a:rPr>
              <a:t>Q14. For reservations involving children, what is the most common room type, and what is the average price for that room type? </a:t>
            </a:r>
            <a:endParaRPr lang="en-US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68495" y="5982091"/>
            <a:ext cx="11753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For reservations involving children, Room Type 1 is the preferred choice, with an average room price of 123.12.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08B8-33A0-9FDA-A000-6CBF8641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30" y="3170300"/>
            <a:ext cx="4207600" cy="1526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EA3377-41BE-7D07-22BC-EF58C1009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509149"/>
            <a:ext cx="4589124" cy="31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latin typeface="Copperplate Gothic Bold" panose="020E0705020206020404" pitchFamily="34" charset="0"/>
              </a:rPr>
              <a:t>Q15. Find the market segment type that generates the highest average price per room. </a:t>
            </a:r>
            <a:endParaRPr lang="en-US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68495" y="5982091"/>
            <a:ext cx="11753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Online bookings generate the highest average room price, reaching 112.46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86A82-5CF3-7A45-F757-5CD3CE40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15" y="3262292"/>
            <a:ext cx="2796782" cy="95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F0C5F-EE57-65EB-6B58-33F64DFE2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3" y="2527073"/>
            <a:ext cx="5499328" cy="32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5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5579436" y="447142"/>
            <a:ext cx="60977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600" b="1" u="sng" dirty="0">
                <a:latin typeface="Copperplate Gothic Bold" panose="020E0705020206020404" pitchFamily="34" charset="0"/>
              </a:rPr>
              <a:t>Overview</a:t>
            </a:r>
            <a:r>
              <a:rPr lang="en-US" sz="6600" b="1" dirty="0">
                <a:latin typeface="Copperplate Gothic Bold" panose="020E0705020206020404" pitchFamily="34" charset="0"/>
              </a:rPr>
              <a:t>: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4021-ACF5-C0C9-67A7-5890EDD02859}"/>
              </a:ext>
            </a:extLst>
          </p:cNvPr>
          <p:cNvSpPr txBox="1"/>
          <p:nvPr/>
        </p:nvSpPr>
        <p:spPr>
          <a:xfrm>
            <a:off x="374799" y="1886543"/>
            <a:ext cx="104092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erpetua" panose="02020502060401020303" pitchFamily="18" charset="0"/>
              </a:rPr>
              <a:t>The hotel industry relies on data to make informed decisions and enhance the overall guest experience. In this project, we delve into a comprehensive hotel reservation dataset to extract meaningful insights. Our goal is to uncover guest preferences, Identify booking trends and discover key factors influencing how the hotel operates. </a:t>
            </a:r>
            <a:endParaRPr lang="en-IN" sz="40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6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88920-1D02-7093-0018-7414B942C70D}"/>
              </a:ext>
            </a:extLst>
          </p:cNvPr>
          <p:cNvSpPr/>
          <p:nvPr/>
        </p:nvSpPr>
        <p:spPr>
          <a:xfrm>
            <a:off x="2975958" y="0"/>
            <a:ext cx="6075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0AC35-0DD5-5FA1-91D0-223C7DEA9A13}"/>
              </a:ext>
            </a:extLst>
          </p:cNvPr>
          <p:cNvSpPr txBox="1"/>
          <p:nvPr/>
        </p:nvSpPr>
        <p:spPr>
          <a:xfrm>
            <a:off x="273978" y="923330"/>
            <a:ext cx="11918022" cy="5542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Implement targeted promotions for Room Type 1 to capitalize on its popularity.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 Tailor marketing strategies to attract online bookings, the most prevalent segment.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 Explore partnerships or promotions to boost reservations during quieter months like January.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 Enhance confirmation and booking processes to maintain the high success rate of reservations.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Focus on enhancing services and promotions during weekdays to meet the strong demand for reservations on weekday nights (656), creating an opportunity to attract a larger number of guests.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Continue monitoring and adapting strategies based on changing guest preferences and market trends. 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8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1D3685-65BA-7637-FA6B-B58AE7085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77"/>
          <a:stretch/>
        </p:blipFill>
        <p:spPr>
          <a:xfrm>
            <a:off x="6739847" y="0"/>
            <a:ext cx="545215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F2EAD2-3DBA-DC46-D93E-18DBF0C8B7FE}"/>
              </a:ext>
            </a:extLst>
          </p:cNvPr>
          <p:cNvSpPr/>
          <p:nvPr/>
        </p:nvSpPr>
        <p:spPr>
          <a:xfrm>
            <a:off x="575353" y="1613118"/>
            <a:ext cx="5597959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</a:rPr>
              <a:t>Thank </a:t>
            </a:r>
          </a:p>
          <a:p>
            <a:pPr algn="ctr"/>
            <a:r>
              <a:rPr 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0981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5749557" y="0"/>
            <a:ext cx="60977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000" u="sng" dirty="0">
                <a:latin typeface="Copperplate Gothic Bold" panose="020E0705020206020404" pitchFamily="34" charset="0"/>
              </a:rPr>
              <a:t>Objective</a:t>
            </a:r>
            <a:r>
              <a:rPr lang="en-IN" sz="6600" u="sng" dirty="0">
                <a:latin typeface="Copperplate Gothic Bold" panose="020E0705020206020404" pitchFamily="34" charset="0"/>
              </a:rPr>
              <a:t> </a:t>
            </a:r>
            <a:r>
              <a:rPr lang="en-US" sz="4800" b="1" u="sng" dirty="0">
                <a:latin typeface="Copperplate Gothic Bold" panose="020E0705020206020404" pitchFamily="34" charset="0"/>
              </a:rPr>
              <a:t>:</a:t>
            </a:r>
            <a:endParaRPr lang="en-US" sz="18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4021-ACF5-C0C9-67A7-5890EDD02859}"/>
              </a:ext>
            </a:extLst>
          </p:cNvPr>
          <p:cNvSpPr txBox="1"/>
          <p:nvPr/>
        </p:nvSpPr>
        <p:spPr>
          <a:xfrm>
            <a:off x="400493" y="1107996"/>
            <a:ext cx="119616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erpetua" panose="02020502060401020303" pitchFamily="18" charset="0"/>
              </a:rPr>
              <a:t>Our objective is to leverage SQL for in-depth exploration and analysis of the dataset. 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By addressing specific queries related to the dataset , our goal is to reveal patterns 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that will guide strategic decisions and optimize the overall performance of the hotel.</a:t>
            </a:r>
            <a:endParaRPr lang="en-IN" sz="3200" dirty="0">
              <a:latin typeface="Perpetua" panose="0202050206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8C18F-B307-0076-8ACD-A53023F8B597}"/>
              </a:ext>
            </a:extLst>
          </p:cNvPr>
          <p:cNvSpPr txBox="1"/>
          <p:nvPr/>
        </p:nvSpPr>
        <p:spPr>
          <a:xfrm>
            <a:off x="-2586371" y="4154984"/>
            <a:ext cx="6182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000" u="sng" dirty="0">
                <a:latin typeface="Copperplate Gothic Bold" panose="020E0705020206020404" pitchFamily="34" charset="0"/>
              </a:rPr>
              <a:t>Tool Used</a:t>
            </a:r>
            <a:r>
              <a:rPr lang="en-IN" sz="5400" u="sng" dirty="0">
                <a:latin typeface="Copperplate Gothic Bold" panose="020E0705020206020404" pitchFamily="34" charset="0"/>
              </a:rPr>
              <a:t> </a:t>
            </a:r>
            <a:r>
              <a:rPr lang="en-US" sz="4000" b="1" u="sng" dirty="0">
                <a:latin typeface="Copperplate Gothic Bold" panose="020E0705020206020404" pitchFamily="34" charset="0"/>
              </a:rPr>
              <a:t>:</a:t>
            </a:r>
            <a:endParaRPr lang="en-US" sz="1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98F3D-A63A-8DA4-9300-3F695C72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96" y="4572000"/>
            <a:ext cx="36344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5749557" y="0"/>
            <a:ext cx="60977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4000" u="sng" dirty="0">
                <a:latin typeface="Copperplate Gothic Bold" panose="020E0705020206020404" pitchFamily="34" charset="0"/>
              </a:rPr>
              <a:t>Dataset Overview</a:t>
            </a:r>
            <a:r>
              <a:rPr lang="en-IN" sz="6600" u="sng" dirty="0">
                <a:latin typeface="Copperplate Gothic Bold" panose="020E0705020206020404" pitchFamily="34" charset="0"/>
              </a:rPr>
              <a:t> </a:t>
            </a:r>
            <a:r>
              <a:rPr lang="en-US" sz="4800" b="1" u="sng" dirty="0">
                <a:latin typeface="Copperplate Gothic Bold" panose="020E0705020206020404" pitchFamily="34" charset="0"/>
              </a:rPr>
              <a:t>:</a:t>
            </a:r>
            <a:endParaRPr lang="en-US" sz="18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42272-475D-610D-36F9-5F90C36A44E6}"/>
              </a:ext>
            </a:extLst>
          </p:cNvPr>
          <p:cNvSpPr txBox="1"/>
          <p:nvPr/>
        </p:nvSpPr>
        <p:spPr>
          <a:xfrm>
            <a:off x="344671" y="1107996"/>
            <a:ext cx="11618906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 err="1">
                <a:latin typeface="Perpetua" panose="02020502060401020303" pitchFamily="18" charset="0"/>
              </a:rPr>
              <a:t>Booking_ID</a:t>
            </a:r>
            <a:r>
              <a:rPr lang="en-US" sz="2000" b="1" u="sng" dirty="0">
                <a:latin typeface="Perpetua" panose="02020502060401020303" pitchFamily="18" charset="0"/>
              </a:rPr>
              <a:t>: </a:t>
            </a:r>
            <a:r>
              <a:rPr lang="en-US" sz="2000" dirty="0">
                <a:latin typeface="Perpetua" panose="02020502060401020303" pitchFamily="18" charset="0"/>
              </a:rPr>
              <a:t>A unique identifier for each hotel reservation.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no_of_adults</a:t>
            </a:r>
            <a:r>
              <a:rPr lang="en-US" sz="2000" b="1" u="sng" dirty="0">
                <a:latin typeface="Perpetua" panose="02020502060401020303" pitchFamily="18" charset="0"/>
              </a:rPr>
              <a:t>: </a:t>
            </a:r>
            <a:r>
              <a:rPr lang="en-US" sz="2000" dirty="0">
                <a:latin typeface="Perpetua" panose="02020502060401020303" pitchFamily="18" charset="0"/>
              </a:rPr>
              <a:t>The number of adults in the reservation.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 err="1">
                <a:latin typeface="Perpetua" panose="02020502060401020303" pitchFamily="18" charset="0"/>
              </a:rPr>
              <a:t>no_of_children</a:t>
            </a:r>
            <a:r>
              <a:rPr lang="en-US" sz="2000" dirty="0">
                <a:latin typeface="Perpetua" panose="02020502060401020303" pitchFamily="18" charset="0"/>
              </a:rPr>
              <a:t>: The number of children in the reservation.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no_of_weekend_nights</a:t>
            </a:r>
            <a:r>
              <a:rPr lang="en-US" sz="2000" b="1" u="sng" dirty="0">
                <a:latin typeface="Perpetua" panose="02020502060401020303" pitchFamily="18" charset="0"/>
              </a:rPr>
              <a:t>: </a:t>
            </a:r>
            <a:r>
              <a:rPr lang="en-US" sz="2000" dirty="0">
                <a:latin typeface="Perpetua" panose="02020502060401020303" pitchFamily="18" charset="0"/>
              </a:rPr>
              <a:t>The number of nights in the reservation that fall on weekends.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no_of_week_nights</a:t>
            </a:r>
            <a:r>
              <a:rPr lang="en-US" sz="2000" dirty="0">
                <a:latin typeface="Perpetua" panose="02020502060401020303" pitchFamily="18" charset="0"/>
              </a:rPr>
              <a:t>: The number of nights in the reservation that fall on weekdays.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type_of_meal_plan</a:t>
            </a:r>
            <a:r>
              <a:rPr lang="en-US" sz="2000" dirty="0">
                <a:latin typeface="Perpetua" panose="02020502060401020303" pitchFamily="18" charset="0"/>
              </a:rPr>
              <a:t>: The meal plan chosen by the guests.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room_type_reserved</a:t>
            </a:r>
            <a:r>
              <a:rPr lang="en-US" sz="2000" dirty="0">
                <a:latin typeface="Perpetua" panose="02020502060401020303" pitchFamily="18" charset="0"/>
              </a:rPr>
              <a:t>: The type of room reserved by the guests.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lead_time</a:t>
            </a:r>
            <a:r>
              <a:rPr lang="en-US" sz="2000" dirty="0">
                <a:latin typeface="Perpetua" panose="02020502060401020303" pitchFamily="18" charset="0"/>
              </a:rPr>
              <a:t>: The number of days between booking and arrival.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arrival_date</a:t>
            </a:r>
            <a:r>
              <a:rPr lang="en-US" sz="2000" dirty="0">
                <a:latin typeface="Perpetua" panose="02020502060401020303" pitchFamily="18" charset="0"/>
              </a:rPr>
              <a:t>: The date of arrival.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market_segment_type</a:t>
            </a:r>
            <a:r>
              <a:rPr lang="en-US" sz="2000" dirty="0">
                <a:latin typeface="Perpetua" panose="02020502060401020303" pitchFamily="18" charset="0"/>
              </a:rPr>
              <a:t>: The market segment to which the reservation belongs.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 err="1">
                <a:latin typeface="Perpetua" panose="02020502060401020303" pitchFamily="18" charset="0"/>
              </a:rPr>
              <a:t>avg_price_per_room</a:t>
            </a:r>
            <a:r>
              <a:rPr lang="en-US" sz="2000" b="1" u="sng" dirty="0">
                <a:latin typeface="Perpetua" panose="02020502060401020303" pitchFamily="18" charset="0"/>
              </a:rPr>
              <a:t>: </a:t>
            </a:r>
            <a:r>
              <a:rPr lang="en-US" sz="2000" dirty="0">
                <a:latin typeface="Perpetua" panose="02020502060401020303" pitchFamily="18" charset="0"/>
              </a:rPr>
              <a:t>The average price per room in the reservation.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booking_status</a:t>
            </a:r>
            <a:r>
              <a:rPr lang="en-US" sz="2000" dirty="0">
                <a:latin typeface="Perpetua" panose="02020502060401020303" pitchFamily="18" charset="0"/>
              </a:rPr>
              <a:t>: The status of the booking. </a:t>
            </a:r>
            <a:endParaRPr lang="en-IN" sz="20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5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Q1. What is the total number of reservations in the dataset?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9E960-954B-7281-1029-BB2C0EDFA1FA}"/>
              </a:ext>
            </a:extLst>
          </p:cNvPr>
          <p:cNvSpPr txBox="1"/>
          <p:nvPr/>
        </p:nvSpPr>
        <p:spPr>
          <a:xfrm>
            <a:off x="369870" y="2661679"/>
            <a:ext cx="3801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omic Sans MS" panose="030F0702030302020204" pitchFamily="66" charset="0"/>
              </a:rPr>
              <a:t>SELECT     COUNT(</a:t>
            </a:r>
            <a:r>
              <a:rPr lang="en-IN" sz="2400" dirty="0" err="1">
                <a:latin typeface="Comic Sans MS" panose="030F0702030302020204" pitchFamily="66" charset="0"/>
              </a:rPr>
              <a:t>Booking_ID</a:t>
            </a:r>
            <a:r>
              <a:rPr lang="en-IN" sz="2400" dirty="0">
                <a:latin typeface="Comic Sans MS" panose="030F0702030302020204" pitchFamily="66" charset="0"/>
              </a:rPr>
              <a:t>) AS </a:t>
            </a:r>
            <a:r>
              <a:rPr lang="en-IN" sz="2400" dirty="0" err="1">
                <a:latin typeface="Comic Sans MS" panose="030F0702030302020204" pitchFamily="66" charset="0"/>
              </a:rPr>
              <a:t>total_reservationFROM</a:t>
            </a:r>
            <a:r>
              <a:rPr lang="en-IN" sz="2400" dirty="0">
                <a:latin typeface="Comic Sans MS" panose="030F0702030302020204" pitchFamily="66" charset="0"/>
              </a:rPr>
              <a:t>    </a:t>
            </a:r>
            <a:r>
              <a:rPr lang="en-IN" sz="2400" dirty="0" err="1">
                <a:latin typeface="Comic Sans MS" panose="030F0702030302020204" pitchFamily="66" charset="0"/>
              </a:rPr>
              <a:t>hotel_data</a:t>
            </a:r>
            <a:r>
              <a:rPr lang="en-IN" sz="2400" dirty="0">
                <a:latin typeface="Comic Sans MS" panose="030F0702030302020204" pitchFamily="66" charset="0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247FA4-94E0-2838-C6D2-AD4F0712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558265"/>
            <a:ext cx="4099388" cy="2208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590723-1A54-0191-348F-2D169877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38" y="3161025"/>
            <a:ext cx="2323692" cy="135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175273" y="6163006"/>
            <a:ext cx="11753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there are 700 reservations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87421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Q2. Which meal plan is the most popular among guests?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219182" y="5906152"/>
            <a:ext cx="11972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Meal plan 1 is the most popular meal among the guest  with the total count of 527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AAC8A-7827-45C2-9501-8806C09F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78" y="3138903"/>
            <a:ext cx="3410852" cy="189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88CB9-F7F8-DA9F-8F08-7A782730F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722897"/>
            <a:ext cx="5342083" cy="27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0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Q3.What is the average price per room for reservations involving children?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175273" y="6163006"/>
            <a:ext cx="11753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average price per room for reservations involving children is ₹144.57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92DB3-F047-A72F-D358-7D54CB4E8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93" y="3234244"/>
            <a:ext cx="2935837" cy="1797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B2170-255D-959D-2FC3-9044BAEA3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688081"/>
            <a:ext cx="6614733" cy="25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Q4. How many reservations were made for the year 2017 ?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175273" y="6163006"/>
            <a:ext cx="11753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123 reservations were made for the year 2017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27316-8E2B-E7B9-9D44-8A4FB07E2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50" y="3311523"/>
            <a:ext cx="2497280" cy="1438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3725D-9776-3E10-0E58-3F6FF4AD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2640769"/>
            <a:ext cx="4816257" cy="26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5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D332A-DE59-CADB-DA0D-FEC3C2A4F020}"/>
              </a:ext>
            </a:extLst>
          </p:cNvPr>
          <p:cNvSpPr txBox="1"/>
          <p:nvPr/>
        </p:nvSpPr>
        <p:spPr>
          <a:xfrm>
            <a:off x="0" y="0"/>
            <a:ext cx="1210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latin typeface="Copperplate Gothic Bold" panose="020E0705020206020404" pitchFamily="34" charset="0"/>
              </a:rPr>
              <a:t> Q5. What is the most commonly booked room type?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42AF-03FA-6926-A95D-5C4FD77942FE}"/>
              </a:ext>
            </a:extLst>
          </p:cNvPr>
          <p:cNvSpPr txBox="1"/>
          <p:nvPr/>
        </p:nvSpPr>
        <p:spPr>
          <a:xfrm>
            <a:off x="369870" y="1992559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opperplate Gothic Light" panose="020E0507020206020404" pitchFamily="34" charset="0"/>
              </a:rPr>
              <a:t>Query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990A5-9F2B-F90C-B5D8-8C57A1F6219C}"/>
              </a:ext>
            </a:extLst>
          </p:cNvPr>
          <p:cNvSpPr txBox="1"/>
          <p:nvPr/>
        </p:nvSpPr>
        <p:spPr>
          <a:xfrm>
            <a:off x="9356333" y="2558265"/>
            <a:ext cx="246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u="sng" dirty="0">
                <a:latin typeface="Copperplate Gothic Light" panose="020E0507020206020404" pitchFamily="34" charset="0"/>
              </a:rPr>
              <a:t>Output</a:t>
            </a:r>
            <a:r>
              <a:rPr lang="en-IN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8F84-910B-7298-0261-566C07BE41C4}"/>
              </a:ext>
            </a:extLst>
          </p:cNvPr>
          <p:cNvSpPr txBox="1"/>
          <p:nvPr/>
        </p:nvSpPr>
        <p:spPr>
          <a:xfrm>
            <a:off x="113141" y="6002035"/>
            <a:ext cx="12016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Insight: 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Room_type_1 is the most commonly booked room type with </a:t>
            </a:r>
            <a:r>
              <a:rPr lang="en-US" sz="2400" dirty="0" err="1">
                <a:highlight>
                  <a:srgbClr val="000000"/>
                </a:highlight>
                <a:latin typeface="Comic Sans MS" panose="030F0702030302020204" pitchFamily="66" charset="0"/>
              </a:rPr>
              <a:t>total_booking</a:t>
            </a:r>
            <a:r>
              <a:rPr lang="en-US" sz="2400" dirty="0">
                <a:highlight>
                  <a:srgbClr val="000000"/>
                </a:highlight>
                <a:latin typeface="Comic Sans MS" panose="030F0702030302020204" pitchFamily="66" charset="0"/>
              </a:rPr>
              <a:t> of 534</a:t>
            </a:r>
            <a:endParaRPr lang="en-IN" sz="2400" dirty="0"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8E574-189C-984A-6C20-B9909463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74" y="3228990"/>
            <a:ext cx="3393196" cy="1552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F05D5-E85D-273F-1A46-F37EE3F4B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2" y="2558265"/>
            <a:ext cx="4740029" cy="28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83</TotalTime>
  <Words>1005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Comic Sans MS</vt:lpstr>
      <vt:lpstr>Copperplate Gothic Bold</vt:lpstr>
      <vt:lpstr>Copperplate Gothic Light</vt:lpstr>
      <vt:lpstr>Eras Demi ITC</vt:lpstr>
      <vt:lpstr>Perpetua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Tufan Kundu</dc:creator>
  <cp:lastModifiedBy>Tufan Kundu</cp:lastModifiedBy>
  <cp:revision>2</cp:revision>
  <dcterms:created xsi:type="dcterms:W3CDTF">2024-06-12T09:37:16Z</dcterms:created>
  <dcterms:modified xsi:type="dcterms:W3CDTF">2024-06-12T11:01:13Z</dcterms:modified>
</cp:coreProperties>
</file>