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56.xml"/>
  <Override ContentType="application/vnd.openxmlformats-officedocument.presentationml.slide+xml" PartName="/ppt/slides/slide57.xml"/>
  <Override ContentType="application/vnd.openxmlformats-officedocument.presentationml.slide+xml" PartName="/ppt/slides/slide58.xml"/>
  <Override ContentType="application/vnd.openxmlformats-officedocument.presentationml.slide+xml" PartName="/ppt/slides/slide59.xml"/>
  <Override ContentType="application/vnd.openxmlformats-officedocument.presentationml.slide+xml" PartName="/ppt/slides/slide60.xml"/>
  <Override ContentType="application/vnd.openxmlformats-officedocument.presentationml.slide+xml" PartName="/ppt/slides/slide61.xml"/>
  <Override ContentType="application/vnd.openxmlformats-officedocument.presentationml.slide+xml" PartName="/ppt/slides/slide62.xml"/>
  <Override ContentType="application/vnd.openxmlformats-officedocument.presentationml.slide+xml" PartName="/ppt/slides/slide63.xml"/>
  <Override ContentType="application/vnd.openxmlformats-officedocument.presentationml.slide+xml" PartName="/ppt/slides/slide64.xml"/>
  <Override ContentType="application/vnd.openxmlformats-officedocument.presentationml.slide+xml" PartName="/ppt/slides/slide65.xml"/>
  <Override ContentType="application/vnd.openxmlformats-officedocument.presentationml.slide+xml" PartName="/ppt/slides/slide66.xml"/>
  <Override ContentType="application/vnd.openxmlformats-officedocument.presentationml.slide+xml" PartName="/ppt/slides/slide67.xml"/>
  <Override ContentType="application/vnd.openxmlformats-officedocument.presentationml.slide+xml" PartName="/ppt/slides/slide68.xml"/>
  <Override ContentType="application/vnd.openxmlformats-officedocument.presentationml.slide+xml" PartName="/ppt/slides/slide69.xml"/>
  <Override ContentType="application/vnd.openxmlformats-officedocument.presentationml.slide+xml" PartName="/ppt/slides/slide70.xml"/>
  <Override ContentType="application/vnd.openxmlformats-officedocument.presentationml.slide+xml" PartName="/ppt/slides/slide71.xml"/>
  <Override ContentType="application/vnd.openxmlformats-officedocument.presentationml.slide+xml" PartName="/ppt/slides/slide72.xml"/>
  <Override ContentType="application/vnd.openxmlformats-officedocument.presentationml.slide+xml" PartName="/ppt/slides/slide73.xml"/>
  <Override ContentType="application/vnd.openxmlformats-officedocument.presentationml.slide+xml" PartName="/ppt/slides/slide74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77.xml"/>
  <Override ContentType="application/vnd.openxmlformats-officedocument.presentationml.slide+xml" PartName="/ppt/slides/slide78.xml"/>
  <Override ContentType="application/vnd.openxmlformats-officedocument.presentationml.slide+xml" PartName="/ppt/slides/slide79.xml"/>
  <Override ContentType="application/vnd.openxmlformats-officedocument.presentationml.slide+xml" PartName="/ppt/slides/slide80.xml"/>
  <Override ContentType="application/vnd.openxmlformats-officedocument.presentationml.slide+xml" PartName="/ppt/slides/slide81.xml"/>
  <Override ContentType="application/vnd.openxmlformats-officedocument.presentationml.slide+xml" PartName="/ppt/slides/slide82.xml"/>
  <Override ContentType="application/vnd.openxmlformats-officedocument.presentationml.slide+xml" PartName="/ppt/slides/slide83.xml"/>
  <Override ContentType="application/vnd.openxmlformats-officedocument.presentationml.slide+xml" PartName="/ppt/slides/slide84.xml"/>
  <Override ContentType="application/vnd.openxmlformats-officedocument.presentationml.slide+xml" PartName="/ppt/slides/slide85.xml"/>
  <Override ContentType="application/vnd.openxmlformats-officedocument.presentationml.slide+xml" PartName="/ppt/slides/slide86.xml"/>
  <Override ContentType="application/vnd.openxmlformats-officedocument.presentationml.slide+xml" PartName="/ppt/slides/slide87.xml"/>
  <Override ContentType="application/vnd.openxmlformats-officedocument.presentationml.slide+xml" PartName="/ppt/slides/slide88.xml"/>
  <Override ContentType="application/vnd.openxmlformats-officedocument.presentationml.slide+xml" PartName="/ppt/slides/slide89.xml"/>
  <Override ContentType="application/vnd.openxmlformats-officedocument.presentationml.slide+xml" PartName="/ppt/slides/slide90.xml"/>
  <Override ContentType="application/vnd.openxmlformats-officedocument.presentationml.slide+xml" PartName="/ppt/slides/slide91.xml"/>
  <Override ContentType="application/vnd.openxmlformats-officedocument.presentationml.slide+xml" PartName="/ppt/slides/slide92.xml"/>
  <Override ContentType="application/vnd.openxmlformats-officedocument.presentationml.slide+xml" PartName="/ppt/slides/slide93.xml"/>
  <Override ContentType="application/vnd.openxmlformats-officedocument.presentationml.slide+xml" PartName="/ppt/slides/slide94.xml"/>
  <Override ContentType="application/vnd.openxmlformats-officedocument.presentationml.slide+xml" PartName="/ppt/slides/slide95.xml"/>
  <Override ContentType="application/vnd.openxmlformats-officedocument.presentationml.slide+xml" PartName="/ppt/slides/slide96.xml"/>
  <Override ContentType="application/vnd.openxmlformats-officedocument.presentationml.slide+xml" PartName="/ppt/slides/slide97.xml"/>
  <Override ContentType="application/vnd.openxmlformats-officedocument.presentationml.slide+xml" PartName="/ppt/slides/slide98.xml"/>
  <Override ContentType="application/vnd.openxmlformats-officedocument.presentationml.slide+xml" PartName="/ppt/slides/slide99.xml"/>
  <Override ContentType="application/vnd.openxmlformats-officedocument.presentationml.slide+xml" PartName="/ppt/slides/slide100.xml"/>
  <Override ContentType="application/vnd.openxmlformats-officedocument.presentationml.slide+xml" PartName="/ppt/slides/slide101.xml"/>
  <Override ContentType="application/vnd.openxmlformats-officedocument.presentationml.slide+xml" PartName="/ppt/slides/slide102.xml"/>
  <Override ContentType="application/vnd.openxmlformats-officedocument.presentationml.slide+xml" PartName="/ppt/slides/slide103.xml"/>
  <Override ContentType="application/vnd.openxmlformats-officedocument.presentationml.slide+xml" PartName="/ppt/slides/slide104.xml"/>
  <Override ContentType="application/vnd.openxmlformats-officedocument.presentationml.slide+xml" PartName="/ppt/slides/slide105.xml"/>
  <Override ContentType="application/vnd.openxmlformats-officedocument.presentationml.slide+xml" PartName="/ppt/slides/slide106.xml"/>
  <Override ContentType="application/vnd.openxmlformats-officedocument.presentationml.slide+xml" PartName="/ppt/slides/slide107.xml"/>
  <Override ContentType="application/vnd.openxmlformats-officedocument.presentationml.slide+xml" PartName="/ppt/slides/slide108.xml"/>
  <Override ContentType="application/vnd.openxmlformats-officedocument.presentationml.slide+xml" PartName="/ppt/slides/slide109.xml"/>
  <Override ContentType="application/vnd.openxmlformats-officedocument.presentationml.slide+xml" PartName="/ppt/slides/slide110.xml"/>
  <Override ContentType="application/vnd.openxmlformats-officedocument.presentationml.slide+xml" PartName="/ppt/slides/slide111.xml"/>
  <Override ContentType="application/vnd.openxmlformats-officedocument.presentationml.slide+xml" PartName="/ppt/slides/slide112.xml"/>
  <Override ContentType="application/vnd.openxmlformats-officedocument.presentationml.slide+xml" PartName="/ppt/slides/slide113.xml"/>
  <Override ContentType="application/vnd.openxmlformats-officedocument.presentationml.slide+xml" PartName="/ppt/slides/slide114.xml"/>
  <Override ContentType="application/vnd.openxmlformats-officedocument.presentationml.slide+xml" PartName="/ppt/slides/slide115.xml"/>
  <Override ContentType="application/vnd.openxmlformats-officedocument.presentationml.slide+xml" PartName="/ppt/slides/slide116.xml"/>
  <Override ContentType="application/vnd.openxmlformats-officedocument.presentationml.slide+xml" PartName="/ppt/slides/slide117.xml"/>
  <Override ContentType="application/vnd.openxmlformats-officedocument.presentationml.slide+xml" PartName="/ppt/slides/slide118.xml"/>
  <Override ContentType="application/vnd.openxmlformats-officedocument.presentationml.slide+xml" PartName="/ppt/slides/slide119.xml"/>
  <Override ContentType="application/vnd.openxmlformats-officedocument.presentationml.slide+xml" PartName="/ppt/slides/slide120.xml"/>
  <Override ContentType="application/vnd.openxmlformats-officedocument.presentationml.slide+xml" PartName="/ppt/slides/slide121.xml"/>
  <Override ContentType="application/vnd.openxmlformats-officedocument.presentationml.slide+xml" PartName="/ppt/slides/slide122.xml"/>
  <Override ContentType="application/vnd.openxmlformats-officedocument.presentationml.slide+xml" PartName="/ppt/slides/slide123.xml"/>
  <Override ContentType="application/vnd.openxmlformats-officedocument.presentationml.slide+xml" PartName="/ppt/slides/slide124.xml"/>
  <Override ContentType="application/vnd.openxmlformats-officedocument.presentationml.slide+xml" PartName="/ppt/slides/slide125.xml"/>
  <Override ContentType="application/vnd.openxmlformats-officedocument.presentationml.slide+xml" PartName="/ppt/slides/slide126.xml"/>
  <Override ContentType="application/vnd.openxmlformats-officedocument.presentationml.slide+xml" PartName="/ppt/slides/slide127.xml"/>
  <Override ContentType="application/vnd.openxmlformats-officedocument.presentationml.slide+xml" PartName="/ppt/slides/slide128.xml"/>
  <Override ContentType="application/vnd.openxmlformats-officedocument.presentationml.slide+xml" PartName="/ppt/slides/slide129.xml"/>
  <Override ContentType="application/vnd.openxmlformats-officedocument.presentationml.slide+xml" PartName="/ppt/slides/slide130.xml"/>
  <Override ContentType="application/vnd.openxmlformats-officedocument.presentationml.slide+xml" PartName="/ppt/slides/slide131.xml"/>
  <Override ContentType="application/vnd.openxmlformats-officedocument.presentationml.slide+xml" PartName="/ppt/slides/slide132.xml"/>
  <Override ContentType="application/vnd.openxmlformats-officedocument.presentationml.slide+xml" PartName="/ppt/slides/slide133.xml"/>
  <Override ContentType="application/vnd.openxmlformats-officedocument.presentationml.slide+xml" PartName="/ppt/slides/slide134.xml"/>
  <Override ContentType="application/vnd.openxmlformats-officedocument.presentationml.slide+xml" PartName="/ppt/slides/slide135.xml"/>
  <Override ContentType="application/vnd.openxmlformats-officedocument.presentationml.slide+xml" PartName="/ppt/slides/slide136.xml"/>
  <Override ContentType="application/vnd.openxmlformats-officedocument.presentationml.slide+xml" PartName="/ppt/slides/slide137.xml"/>
  <Override ContentType="application/vnd.openxmlformats-officedocument.presentationml.slide+xml" PartName="/ppt/slides/slide138.xml"/>
  <Override ContentType="application/vnd.openxmlformats-officedocument.presentationml.slide+xml" PartName="/ppt/slides/slide139.xml"/>
  <Override ContentType="application/vnd.openxmlformats-officedocument.presentationml.slide+xml" PartName="/ppt/slides/slide140.xml"/>
  <Override ContentType="application/vnd.openxmlformats-officedocument.presentationml.slide+xml" PartName="/ppt/slides/slide141.xml"/>
  <Override ContentType="application/vnd.openxmlformats-officedocument.presentationml.slide+xml" PartName="/ppt/slides/slide142.xml"/>
  <Override ContentType="application/vnd.openxmlformats-officedocument.presentationml.slide+xml" PartName="/ppt/slides/slide143.xml"/>
  <Override ContentType="application/vnd.openxmlformats-officedocument.presentationml.slide+xml" PartName="/ppt/slides/slide144.xml"/>
  <Override ContentType="application/vnd.openxmlformats-officedocument.presentationml.slide+xml" PartName="/ppt/slides/slide145.xml"/>
  <Override ContentType="application/vnd.openxmlformats-officedocument.presentationml.slide+xml" PartName="/ppt/slides/slide146.xml"/>
  <Override ContentType="application/vnd.openxmlformats-officedocument.presentationml.slide+xml" PartName="/ppt/slides/slide147.xml"/>
  <Override ContentType="application/vnd.openxmlformats-officedocument.presentationml.slide+xml" PartName="/ppt/slides/slide148.xml"/>
  <Override ContentType="application/vnd.openxmlformats-officedocument.presentationml.slide+xml" PartName="/ppt/slides/slide149.xml"/>
  <Override ContentType="application/vnd.openxmlformats-officedocument.presentationml.slide+xml" PartName="/ppt/slides/slide150.xml"/>
  <Override ContentType="application/vnd.openxmlformats-officedocument.presentationml.slide+xml" PartName="/ppt/slides/slide151.xml"/>
  <Override ContentType="application/vnd.openxmlformats-officedocument.presentationml.slide+xml" PartName="/ppt/slides/slide152.xml"/>
  <Override ContentType="application/vnd.openxmlformats-officedocument.presentationml.slide+xml" PartName="/ppt/slides/slide153.xml"/>
  <Override ContentType="application/vnd.openxmlformats-officedocument.presentationml.slide+xml" PartName="/ppt/slides/slide154.xml"/>
  <Override ContentType="application/vnd.openxmlformats-officedocument.presentationml.slide+xml" PartName="/ppt/slides/slide155.xml"/>
  <Override ContentType="application/vnd.openxmlformats-officedocument.presentationml.slide+xml" PartName="/ppt/slides/slide156.xml"/>
  <Override ContentType="application/vnd.openxmlformats-officedocument.presentationml.slide+xml" PartName="/ppt/slides/slide157.xml"/>
  <Override ContentType="application/vnd.openxmlformats-officedocument.presentationml.slide+xml" PartName="/ppt/slides/slide158.xml"/>
  <Override ContentType="application/vnd.openxmlformats-officedocument.presentationml.slide+xml" PartName="/ppt/slides/slide159.xml"/>
  <Override ContentType="application/vnd.openxmlformats-officedocument.presentationml.slide+xml" PartName="/ppt/slides/slide160.xml"/>
  <Override ContentType="application/vnd.openxmlformats-officedocument.presentationml.slide+xml" PartName="/ppt/slides/slide161.xml"/>
  <Override ContentType="application/vnd.openxmlformats-officedocument.presentationml.slide+xml" PartName="/ppt/slides/slide162.xml"/>
  <Override ContentType="application/vnd.openxmlformats-officedocument.presentationml.slide+xml" PartName="/ppt/slides/slide163.xml"/>
  <Override ContentType="application/vnd.openxmlformats-officedocument.presentationml.slide+xml" PartName="/ppt/slides/slide164.xml"/>
  <Override ContentType="application/vnd.openxmlformats-officedocument.presentationml.slide+xml" PartName="/ppt/slides/slide165.xml"/>
  <Override ContentType="application/vnd.openxmlformats-officedocument.presentationml.slide+xml" PartName="/ppt/slides/slide166.xml"/>
  <Override ContentType="application/vnd.openxmlformats-officedocument.presentationml.slide+xml" PartName="/ppt/slides/slide167.xml"/>
  <Override ContentType="application/vnd.openxmlformats-officedocument.presentationml.slide+xml" PartName="/ppt/slides/slide168.xml"/>
  <Override ContentType="application/vnd.openxmlformats-officedocument.presentationml.slide+xml" PartName="/ppt/slides/slide169.xml"/>
  <Override ContentType="application/vnd.openxmlformats-officedocument.presentationml.slide+xml" PartName="/ppt/slides/slide170.xml"/>
  <Override ContentType="application/vnd.openxmlformats-officedocument.presentationml.slide+xml" PartName="/ppt/slides/slide171.xml"/>
  <Override ContentType="application/vnd.openxmlformats-officedocument.presentationml.slide+xml" PartName="/ppt/slides/slide172.xml"/>
  <Override ContentType="application/vnd.openxmlformats-officedocument.presentationml.slide+xml" PartName="/ppt/slides/slide173.xml"/>
  <Override ContentType="application/vnd.openxmlformats-officedocument.presentationml.slide+xml" PartName="/ppt/slides/slide174.xml"/>
  <Override ContentType="application/vnd.openxmlformats-officedocument.presentationml.slide+xml" PartName="/ppt/slides/slide175.xml"/>
  <Override ContentType="application/vnd.openxmlformats-officedocument.presentationml.slide+xml" PartName="/ppt/slides/slide176.xml"/>
  <Override ContentType="application/vnd.openxmlformats-officedocument.presentationml.slide+xml" PartName="/ppt/slides/slide177.xml"/>
  <Override ContentType="application/vnd.openxmlformats-officedocument.presentationml.slide+xml" PartName="/ppt/slides/slide178.xml"/>
  <Override ContentType="application/vnd.openxmlformats-officedocument.presentationml.slide+xml" PartName="/ppt/slides/slide179.xml"/>
  <Override ContentType="application/vnd.openxmlformats-officedocument.presentationml.slide+xml" PartName="/ppt/slides/slide180.xml"/>
  <Override ContentType="application/vnd.openxmlformats-officedocument.presentationml.slide+xml" PartName="/ppt/slides/slide181.xml"/>
  <Override ContentType="application/vnd.openxmlformats-officedocument.presentationml.slide+xml" PartName="/ppt/slides/slide18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93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  <p:sldId id="396" r:id="rId146"/>
    <p:sldId id="397" r:id="rId147"/>
    <p:sldId id="398" r:id="rId148"/>
    <p:sldId id="399" r:id="rId149"/>
    <p:sldId id="400" r:id="rId150"/>
    <p:sldId id="401" r:id="rId151"/>
    <p:sldId id="402" r:id="rId152"/>
    <p:sldId id="403" r:id="rId153"/>
    <p:sldId id="404" r:id="rId154"/>
    <p:sldId id="405" r:id="rId155"/>
    <p:sldId id="406" r:id="rId156"/>
    <p:sldId id="407" r:id="rId157"/>
    <p:sldId id="408" r:id="rId158"/>
    <p:sldId id="409" r:id="rId159"/>
    <p:sldId id="410" r:id="rId160"/>
    <p:sldId id="411" r:id="rId161"/>
    <p:sldId id="412" r:id="rId162"/>
    <p:sldId id="413" r:id="rId163"/>
    <p:sldId id="414" r:id="rId164"/>
    <p:sldId id="415" r:id="rId165"/>
    <p:sldId id="416" r:id="rId166"/>
    <p:sldId id="417" r:id="rId167"/>
    <p:sldId id="418" r:id="rId168"/>
    <p:sldId id="419" r:id="rId169"/>
    <p:sldId id="420" r:id="rId170"/>
    <p:sldId id="421" r:id="rId171"/>
    <p:sldId id="422" r:id="rId172"/>
    <p:sldId id="423" r:id="rId173"/>
    <p:sldId id="424" r:id="rId174"/>
    <p:sldId id="425" r:id="rId175"/>
    <p:sldId id="426" r:id="rId176"/>
    <p:sldId id="427" r:id="rId177"/>
    <p:sldId id="428" r:id="rId178"/>
    <p:sldId id="429" r:id="rId179"/>
    <p:sldId id="430" r:id="rId180"/>
    <p:sldId id="431" r:id="rId181"/>
    <p:sldId id="432" r:id="rId182"/>
    <p:sldId id="433" r:id="rId183"/>
    <p:sldId id="434" r:id="rId184"/>
    <p:sldId id="435" r:id="rId185"/>
    <p:sldId id="436" r:id="rId186"/>
    <p:sldId id="437" r:id="rId187"/>
  </p:sldIdLst>
  <p:sldSz cx="18288000" cy="10287000"/>
  <p:notesSz cx="6858000" cy="9144000"/>
  <p:embeddedFontLst>
    <p:embeddedFont>
      <p:font typeface="Barlow Condensed Heavy" charset="1" panose="00000A06000000000000"/>
      <p:regular r:id="rId188"/>
    </p:embeddedFont>
    <p:embeddedFont>
      <p:font typeface="Quicksand Bold" charset="1" panose="00000000000000000000"/>
      <p:regular r:id="rId189"/>
    </p:embeddedFont>
    <p:embeddedFont>
      <p:font typeface="Quicksand Semi-Bold" charset="1" panose="00000000000000000000"/>
      <p:regular r:id="rId190"/>
    </p:embeddedFont>
    <p:embeddedFont>
      <p:font typeface="Quicksand" charset="1" panose="00000000000000000000"/>
      <p:regular r:id="rId191"/>
    </p:embeddedFont>
    <p:embeddedFont>
      <p:font typeface="Quicksand Medium" charset="1" panose="00000000000000000000"/>
      <p:regular r:id="rId19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00" Target="slides/slide95.xml" Type="http://schemas.openxmlformats.org/officeDocument/2006/relationships/slide"/><Relationship Id="rId101" Target="slides/slide96.xml" Type="http://schemas.openxmlformats.org/officeDocument/2006/relationships/slide"/><Relationship Id="rId102" Target="slides/slide97.xml" Type="http://schemas.openxmlformats.org/officeDocument/2006/relationships/slide"/><Relationship Id="rId103" Target="slides/slide98.xml" Type="http://schemas.openxmlformats.org/officeDocument/2006/relationships/slide"/><Relationship Id="rId104" Target="slides/slide99.xml" Type="http://schemas.openxmlformats.org/officeDocument/2006/relationships/slide"/><Relationship Id="rId105" Target="slides/slide100.xml" Type="http://schemas.openxmlformats.org/officeDocument/2006/relationships/slide"/><Relationship Id="rId106" Target="slides/slide101.xml" Type="http://schemas.openxmlformats.org/officeDocument/2006/relationships/slide"/><Relationship Id="rId107" Target="slides/slide102.xml" Type="http://schemas.openxmlformats.org/officeDocument/2006/relationships/slide"/><Relationship Id="rId108" Target="slides/slide103.xml" Type="http://schemas.openxmlformats.org/officeDocument/2006/relationships/slide"/><Relationship Id="rId109" Target="slides/slide104.xml" Type="http://schemas.openxmlformats.org/officeDocument/2006/relationships/slide"/><Relationship Id="rId11" Target="slides/slide6.xml" Type="http://schemas.openxmlformats.org/officeDocument/2006/relationships/slide"/><Relationship Id="rId110" Target="slides/slide105.xml" Type="http://schemas.openxmlformats.org/officeDocument/2006/relationships/slide"/><Relationship Id="rId111" Target="slides/slide106.xml" Type="http://schemas.openxmlformats.org/officeDocument/2006/relationships/slide"/><Relationship Id="rId112" Target="slides/slide107.xml" Type="http://schemas.openxmlformats.org/officeDocument/2006/relationships/slide"/><Relationship Id="rId113" Target="slides/slide108.xml" Type="http://schemas.openxmlformats.org/officeDocument/2006/relationships/slide"/><Relationship Id="rId114" Target="slides/slide109.xml" Type="http://schemas.openxmlformats.org/officeDocument/2006/relationships/slide"/><Relationship Id="rId115" Target="slides/slide110.xml" Type="http://schemas.openxmlformats.org/officeDocument/2006/relationships/slide"/><Relationship Id="rId116" Target="slides/slide111.xml" Type="http://schemas.openxmlformats.org/officeDocument/2006/relationships/slide"/><Relationship Id="rId117" Target="slides/slide112.xml" Type="http://schemas.openxmlformats.org/officeDocument/2006/relationships/slide"/><Relationship Id="rId118" Target="slides/slide113.xml" Type="http://schemas.openxmlformats.org/officeDocument/2006/relationships/slide"/><Relationship Id="rId119" Target="slides/slide114.xml" Type="http://schemas.openxmlformats.org/officeDocument/2006/relationships/slide"/><Relationship Id="rId12" Target="slides/slide7.xml" Type="http://schemas.openxmlformats.org/officeDocument/2006/relationships/slide"/><Relationship Id="rId120" Target="slides/slide115.xml" Type="http://schemas.openxmlformats.org/officeDocument/2006/relationships/slide"/><Relationship Id="rId121" Target="slides/slide116.xml" Type="http://schemas.openxmlformats.org/officeDocument/2006/relationships/slide"/><Relationship Id="rId122" Target="slides/slide117.xml" Type="http://schemas.openxmlformats.org/officeDocument/2006/relationships/slide"/><Relationship Id="rId123" Target="slides/slide118.xml" Type="http://schemas.openxmlformats.org/officeDocument/2006/relationships/slide"/><Relationship Id="rId124" Target="slides/slide119.xml" Type="http://schemas.openxmlformats.org/officeDocument/2006/relationships/slide"/><Relationship Id="rId125" Target="slides/slide120.xml" Type="http://schemas.openxmlformats.org/officeDocument/2006/relationships/slide"/><Relationship Id="rId126" Target="slides/slide121.xml" Type="http://schemas.openxmlformats.org/officeDocument/2006/relationships/slide"/><Relationship Id="rId127" Target="slides/slide122.xml" Type="http://schemas.openxmlformats.org/officeDocument/2006/relationships/slide"/><Relationship Id="rId128" Target="slides/slide123.xml" Type="http://schemas.openxmlformats.org/officeDocument/2006/relationships/slide"/><Relationship Id="rId129" Target="slides/slide124.xml" Type="http://schemas.openxmlformats.org/officeDocument/2006/relationships/slide"/><Relationship Id="rId13" Target="slides/slide8.xml" Type="http://schemas.openxmlformats.org/officeDocument/2006/relationships/slide"/><Relationship Id="rId130" Target="slides/slide125.xml" Type="http://schemas.openxmlformats.org/officeDocument/2006/relationships/slide"/><Relationship Id="rId131" Target="slides/slide126.xml" Type="http://schemas.openxmlformats.org/officeDocument/2006/relationships/slide"/><Relationship Id="rId132" Target="slides/slide127.xml" Type="http://schemas.openxmlformats.org/officeDocument/2006/relationships/slide"/><Relationship Id="rId133" Target="slides/slide128.xml" Type="http://schemas.openxmlformats.org/officeDocument/2006/relationships/slide"/><Relationship Id="rId134" Target="slides/slide129.xml" Type="http://schemas.openxmlformats.org/officeDocument/2006/relationships/slide"/><Relationship Id="rId135" Target="slides/slide130.xml" Type="http://schemas.openxmlformats.org/officeDocument/2006/relationships/slide"/><Relationship Id="rId136" Target="slides/slide131.xml" Type="http://schemas.openxmlformats.org/officeDocument/2006/relationships/slide"/><Relationship Id="rId137" Target="slides/slide132.xml" Type="http://schemas.openxmlformats.org/officeDocument/2006/relationships/slide"/><Relationship Id="rId138" Target="slides/slide133.xml" Type="http://schemas.openxmlformats.org/officeDocument/2006/relationships/slide"/><Relationship Id="rId139" Target="slides/slide134.xml" Type="http://schemas.openxmlformats.org/officeDocument/2006/relationships/slide"/><Relationship Id="rId14" Target="slides/slide9.xml" Type="http://schemas.openxmlformats.org/officeDocument/2006/relationships/slide"/><Relationship Id="rId140" Target="slides/slide135.xml" Type="http://schemas.openxmlformats.org/officeDocument/2006/relationships/slide"/><Relationship Id="rId141" Target="slides/slide136.xml" Type="http://schemas.openxmlformats.org/officeDocument/2006/relationships/slide"/><Relationship Id="rId142" Target="slides/slide137.xml" Type="http://schemas.openxmlformats.org/officeDocument/2006/relationships/slide"/><Relationship Id="rId143" Target="slides/slide138.xml" Type="http://schemas.openxmlformats.org/officeDocument/2006/relationships/slide"/><Relationship Id="rId144" Target="slides/slide139.xml" Type="http://schemas.openxmlformats.org/officeDocument/2006/relationships/slide"/><Relationship Id="rId145" Target="slides/slide140.xml" Type="http://schemas.openxmlformats.org/officeDocument/2006/relationships/slide"/><Relationship Id="rId146" Target="slides/slide141.xml" Type="http://schemas.openxmlformats.org/officeDocument/2006/relationships/slide"/><Relationship Id="rId147" Target="slides/slide142.xml" Type="http://schemas.openxmlformats.org/officeDocument/2006/relationships/slide"/><Relationship Id="rId148" Target="slides/slide143.xml" Type="http://schemas.openxmlformats.org/officeDocument/2006/relationships/slide"/><Relationship Id="rId149" Target="slides/slide144.xml" Type="http://schemas.openxmlformats.org/officeDocument/2006/relationships/slide"/><Relationship Id="rId15" Target="slides/slide10.xml" Type="http://schemas.openxmlformats.org/officeDocument/2006/relationships/slide"/><Relationship Id="rId150" Target="slides/slide145.xml" Type="http://schemas.openxmlformats.org/officeDocument/2006/relationships/slide"/><Relationship Id="rId151" Target="slides/slide146.xml" Type="http://schemas.openxmlformats.org/officeDocument/2006/relationships/slide"/><Relationship Id="rId152" Target="slides/slide147.xml" Type="http://schemas.openxmlformats.org/officeDocument/2006/relationships/slide"/><Relationship Id="rId153" Target="slides/slide148.xml" Type="http://schemas.openxmlformats.org/officeDocument/2006/relationships/slide"/><Relationship Id="rId154" Target="slides/slide149.xml" Type="http://schemas.openxmlformats.org/officeDocument/2006/relationships/slide"/><Relationship Id="rId155" Target="slides/slide150.xml" Type="http://schemas.openxmlformats.org/officeDocument/2006/relationships/slide"/><Relationship Id="rId156" Target="slides/slide151.xml" Type="http://schemas.openxmlformats.org/officeDocument/2006/relationships/slide"/><Relationship Id="rId157" Target="slides/slide152.xml" Type="http://schemas.openxmlformats.org/officeDocument/2006/relationships/slide"/><Relationship Id="rId158" Target="slides/slide153.xml" Type="http://schemas.openxmlformats.org/officeDocument/2006/relationships/slide"/><Relationship Id="rId159" Target="slides/slide154.xml" Type="http://schemas.openxmlformats.org/officeDocument/2006/relationships/slide"/><Relationship Id="rId16" Target="slides/slide11.xml" Type="http://schemas.openxmlformats.org/officeDocument/2006/relationships/slide"/><Relationship Id="rId160" Target="slides/slide155.xml" Type="http://schemas.openxmlformats.org/officeDocument/2006/relationships/slide"/><Relationship Id="rId161" Target="slides/slide156.xml" Type="http://schemas.openxmlformats.org/officeDocument/2006/relationships/slide"/><Relationship Id="rId162" Target="slides/slide157.xml" Type="http://schemas.openxmlformats.org/officeDocument/2006/relationships/slide"/><Relationship Id="rId163" Target="slides/slide158.xml" Type="http://schemas.openxmlformats.org/officeDocument/2006/relationships/slide"/><Relationship Id="rId164" Target="slides/slide159.xml" Type="http://schemas.openxmlformats.org/officeDocument/2006/relationships/slide"/><Relationship Id="rId165" Target="slides/slide160.xml" Type="http://schemas.openxmlformats.org/officeDocument/2006/relationships/slide"/><Relationship Id="rId166" Target="slides/slide161.xml" Type="http://schemas.openxmlformats.org/officeDocument/2006/relationships/slide"/><Relationship Id="rId167" Target="slides/slide162.xml" Type="http://schemas.openxmlformats.org/officeDocument/2006/relationships/slide"/><Relationship Id="rId168" Target="slides/slide163.xml" Type="http://schemas.openxmlformats.org/officeDocument/2006/relationships/slide"/><Relationship Id="rId169" Target="slides/slide164.xml" Type="http://schemas.openxmlformats.org/officeDocument/2006/relationships/slide"/><Relationship Id="rId17" Target="slides/slide12.xml" Type="http://schemas.openxmlformats.org/officeDocument/2006/relationships/slide"/><Relationship Id="rId170" Target="slides/slide165.xml" Type="http://schemas.openxmlformats.org/officeDocument/2006/relationships/slide"/><Relationship Id="rId171" Target="slides/slide166.xml" Type="http://schemas.openxmlformats.org/officeDocument/2006/relationships/slide"/><Relationship Id="rId172" Target="slides/slide167.xml" Type="http://schemas.openxmlformats.org/officeDocument/2006/relationships/slide"/><Relationship Id="rId173" Target="slides/slide168.xml" Type="http://schemas.openxmlformats.org/officeDocument/2006/relationships/slide"/><Relationship Id="rId174" Target="slides/slide169.xml" Type="http://schemas.openxmlformats.org/officeDocument/2006/relationships/slide"/><Relationship Id="rId175" Target="slides/slide170.xml" Type="http://schemas.openxmlformats.org/officeDocument/2006/relationships/slide"/><Relationship Id="rId176" Target="slides/slide171.xml" Type="http://schemas.openxmlformats.org/officeDocument/2006/relationships/slide"/><Relationship Id="rId177" Target="slides/slide172.xml" Type="http://schemas.openxmlformats.org/officeDocument/2006/relationships/slide"/><Relationship Id="rId178" Target="slides/slide173.xml" Type="http://schemas.openxmlformats.org/officeDocument/2006/relationships/slide"/><Relationship Id="rId179" Target="slides/slide174.xml" Type="http://schemas.openxmlformats.org/officeDocument/2006/relationships/slide"/><Relationship Id="rId18" Target="slides/slide13.xml" Type="http://schemas.openxmlformats.org/officeDocument/2006/relationships/slide"/><Relationship Id="rId180" Target="slides/slide175.xml" Type="http://schemas.openxmlformats.org/officeDocument/2006/relationships/slide"/><Relationship Id="rId181" Target="slides/slide176.xml" Type="http://schemas.openxmlformats.org/officeDocument/2006/relationships/slide"/><Relationship Id="rId182" Target="slides/slide177.xml" Type="http://schemas.openxmlformats.org/officeDocument/2006/relationships/slide"/><Relationship Id="rId183" Target="slides/slide178.xml" Type="http://schemas.openxmlformats.org/officeDocument/2006/relationships/slide"/><Relationship Id="rId184" Target="slides/slide179.xml" Type="http://schemas.openxmlformats.org/officeDocument/2006/relationships/slide"/><Relationship Id="rId185" Target="slides/slide180.xml" Type="http://schemas.openxmlformats.org/officeDocument/2006/relationships/slide"/><Relationship Id="rId186" Target="slides/slide181.xml" Type="http://schemas.openxmlformats.org/officeDocument/2006/relationships/slide"/><Relationship Id="rId187" Target="slides/slide182.xml" Type="http://schemas.openxmlformats.org/officeDocument/2006/relationships/slide"/><Relationship Id="rId188" Target="fonts/font188.fntdata" Type="http://schemas.openxmlformats.org/officeDocument/2006/relationships/font"/><Relationship Id="rId189" Target="fonts/font189.fntdata" Type="http://schemas.openxmlformats.org/officeDocument/2006/relationships/font"/><Relationship Id="rId19" Target="slides/slide14.xml" Type="http://schemas.openxmlformats.org/officeDocument/2006/relationships/slide"/><Relationship Id="rId190" Target="fonts/font190.fntdata" Type="http://schemas.openxmlformats.org/officeDocument/2006/relationships/font"/><Relationship Id="rId191" Target="fonts/font191.fntdata" Type="http://schemas.openxmlformats.org/officeDocument/2006/relationships/font"/><Relationship Id="rId192" Target="fonts/font192.fntdata" Type="http://schemas.openxmlformats.org/officeDocument/2006/relationships/font"/><Relationship Id="rId193" Target="notesMasters/notesMaster1.xml" Type="http://schemas.openxmlformats.org/officeDocument/2006/relationships/notesMaster"/><Relationship Id="rId194" Target="theme/theme2.xml" Type="http://schemas.openxmlformats.org/officeDocument/2006/relationships/theme"/><Relationship Id="rId195" Target="notesSlides/notesSlide1.xml" Type="http://schemas.openxmlformats.org/officeDocument/2006/relationships/notesSlide"/><Relationship Id="rId196" Target="notesSlides/notesSlide2.xml" Type="http://schemas.openxmlformats.org/officeDocument/2006/relationships/notesSlide"/><Relationship Id="rId197" Target="notesSlides/notesSlide3.xml" Type="http://schemas.openxmlformats.org/officeDocument/2006/relationships/notes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slides/slide37.xml" Type="http://schemas.openxmlformats.org/officeDocument/2006/relationships/slide"/><Relationship Id="rId43" Target="slides/slide38.xml" Type="http://schemas.openxmlformats.org/officeDocument/2006/relationships/slide"/><Relationship Id="rId44" Target="slides/slide39.xml" Type="http://schemas.openxmlformats.org/officeDocument/2006/relationships/slide"/><Relationship Id="rId45" Target="slides/slide40.xml" Type="http://schemas.openxmlformats.org/officeDocument/2006/relationships/slide"/><Relationship Id="rId46" Target="slides/slide41.xml" Type="http://schemas.openxmlformats.org/officeDocument/2006/relationships/slide"/><Relationship Id="rId47" Target="slides/slide42.xml" Type="http://schemas.openxmlformats.org/officeDocument/2006/relationships/slide"/><Relationship Id="rId48" Target="slides/slide43.xml" Type="http://schemas.openxmlformats.org/officeDocument/2006/relationships/slide"/><Relationship Id="rId49" Target="slides/slide44.xml" Type="http://schemas.openxmlformats.org/officeDocument/2006/relationships/slide"/><Relationship Id="rId5" Target="tableStyles.xml" Type="http://schemas.openxmlformats.org/officeDocument/2006/relationships/tableStyles"/><Relationship Id="rId50" Target="slides/slide45.xml" Type="http://schemas.openxmlformats.org/officeDocument/2006/relationships/slide"/><Relationship Id="rId51" Target="slides/slide46.xml" Type="http://schemas.openxmlformats.org/officeDocument/2006/relationships/slide"/><Relationship Id="rId52" Target="slides/slide47.xml" Type="http://schemas.openxmlformats.org/officeDocument/2006/relationships/slide"/><Relationship Id="rId53" Target="slides/slide48.xml" Type="http://schemas.openxmlformats.org/officeDocument/2006/relationships/slide"/><Relationship Id="rId54" Target="slides/slide49.xml" Type="http://schemas.openxmlformats.org/officeDocument/2006/relationships/slide"/><Relationship Id="rId55" Target="slides/slide50.xml" Type="http://schemas.openxmlformats.org/officeDocument/2006/relationships/slide"/><Relationship Id="rId56" Target="slides/slide51.xml" Type="http://schemas.openxmlformats.org/officeDocument/2006/relationships/slide"/><Relationship Id="rId57" Target="slides/slide52.xml" Type="http://schemas.openxmlformats.org/officeDocument/2006/relationships/slide"/><Relationship Id="rId58" Target="slides/slide53.xml" Type="http://schemas.openxmlformats.org/officeDocument/2006/relationships/slide"/><Relationship Id="rId59" Target="slides/slide54.xml" Type="http://schemas.openxmlformats.org/officeDocument/2006/relationships/slide"/><Relationship Id="rId6" Target="slides/slide1.xml" Type="http://schemas.openxmlformats.org/officeDocument/2006/relationships/slide"/><Relationship Id="rId60" Target="slides/slide55.xml" Type="http://schemas.openxmlformats.org/officeDocument/2006/relationships/slide"/><Relationship Id="rId61" Target="slides/slide56.xml" Type="http://schemas.openxmlformats.org/officeDocument/2006/relationships/slide"/><Relationship Id="rId62" Target="slides/slide57.xml" Type="http://schemas.openxmlformats.org/officeDocument/2006/relationships/slide"/><Relationship Id="rId63" Target="slides/slide58.xml" Type="http://schemas.openxmlformats.org/officeDocument/2006/relationships/slide"/><Relationship Id="rId64" Target="slides/slide59.xml" Type="http://schemas.openxmlformats.org/officeDocument/2006/relationships/slide"/><Relationship Id="rId65" Target="slides/slide60.xml" Type="http://schemas.openxmlformats.org/officeDocument/2006/relationships/slide"/><Relationship Id="rId66" Target="slides/slide61.xml" Type="http://schemas.openxmlformats.org/officeDocument/2006/relationships/slide"/><Relationship Id="rId67" Target="slides/slide62.xml" Type="http://schemas.openxmlformats.org/officeDocument/2006/relationships/slide"/><Relationship Id="rId68" Target="slides/slide63.xml" Type="http://schemas.openxmlformats.org/officeDocument/2006/relationships/slide"/><Relationship Id="rId69" Target="slides/slide64.xml" Type="http://schemas.openxmlformats.org/officeDocument/2006/relationships/slide"/><Relationship Id="rId7" Target="slides/slide2.xml" Type="http://schemas.openxmlformats.org/officeDocument/2006/relationships/slide"/><Relationship Id="rId70" Target="slides/slide65.xml" Type="http://schemas.openxmlformats.org/officeDocument/2006/relationships/slide"/><Relationship Id="rId71" Target="slides/slide66.xml" Type="http://schemas.openxmlformats.org/officeDocument/2006/relationships/slide"/><Relationship Id="rId72" Target="slides/slide67.xml" Type="http://schemas.openxmlformats.org/officeDocument/2006/relationships/slide"/><Relationship Id="rId73" Target="slides/slide68.xml" Type="http://schemas.openxmlformats.org/officeDocument/2006/relationships/slide"/><Relationship Id="rId74" Target="slides/slide69.xml" Type="http://schemas.openxmlformats.org/officeDocument/2006/relationships/slide"/><Relationship Id="rId75" Target="slides/slide70.xml" Type="http://schemas.openxmlformats.org/officeDocument/2006/relationships/slide"/><Relationship Id="rId76" Target="slides/slide71.xml" Type="http://schemas.openxmlformats.org/officeDocument/2006/relationships/slide"/><Relationship Id="rId77" Target="slides/slide72.xml" Type="http://schemas.openxmlformats.org/officeDocument/2006/relationships/slide"/><Relationship Id="rId78" Target="slides/slide73.xml" Type="http://schemas.openxmlformats.org/officeDocument/2006/relationships/slide"/><Relationship Id="rId79" Target="slides/slide74.xml" Type="http://schemas.openxmlformats.org/officeDocument/2006/relationships/slide"/><Relationship Id="rId8" Target="slides/slide3.xml" Type="http://schemas.openxmlformats.org/officeDocument/2006/relationships/slide"/><Relationship Id="rId80" Target="slides/slide75.xml" Type="http://schemas.openxmlformats.org/officeDocument/2006/relationships/slide"/><Relationship Id="rId81" Target="slides/slide76.xml" Type="http://schemas.openxmlformats.org/officeDocument/2006/relationships/slide"/><Relationship Id="rId82" Target="slides/slide77.xml" Type="http://schemas.openxmlformats.org/officeDocument/2006/relationships/slide"/><Relationship Id="rId83" Target="slides/slide78.xml" Type="http://schemas.openxmlformats.org/officeDocument/2006/relationships/slide"/><Relationship Id="rId84" Target="slides/slide79.xml" Type="http://schemas.openxmlformats.org/officeDocument/2006/relationships/slide"/><Relationship Id="rId85" Target="slides/slide80.xml" Type="http://schemas.openxmlformats.org/officeDocument/2006/relationships/slide"/><Relationship Id="rId86" Target="slides/slide81.xml" Type="http://schemas.openxmlformats.org/officeDocument/2006/relationships/slide"/><Relationship Id="rId87" Target="slides/slide82.xml" Type="http://schemas.openxmlformats.org/officeDocument/2006/relationships/slide"/><Relationship Id="rId88" Target="slides/slide83.xml" Type="http://schemas.openxmlformats.org/officeDocument/2006/relationships/slide"/><Relationship Id="rId89" Target="slides/slide84.xml" Type="http://schemas.openxmlformats.org/officeDocument/2006/relationships/slide"/><Relationship Id="rId9" Target="slides/slide4.xml" Type="http://schemas.openxmlformats.org/officeDocument/2006/relationships/slide"/><Relationship Id="rId90" Target="slides/slide85.xml" Type="http://schemas.openxmlformats.org/officeDocument/2006/relationships/slide"/><Relationship Id="rId91" Target="slides/slide86.xml" Type="http://schemas.openxmlformats.org/officeDocument/2006/relationships/slide"/><Relationship Id="rId92" Target="slides/slide87.xml" Type="http://schemas.openxmlformats.org/officeDocument/2006/relationships/slide"/><Relationship Id="rId93" Target="slides/slide88.xml" Type="http://schemas.openxmlformats.org/officeDocument/2006/relationships/slide"/><Relationship Id="rId94" Target="slides/slide89.xml" Type="http://schemas.openxmlformats.org/officeDocument/2006/relationships/slide"/><Relationship Id="rId95" Target="slides/slide90.xml" Type="http://schemas.openxmlformats.org/officeDocument/2006/relationships/slide"/><Relationship Id="rId96" Target="slides/slide91.xml" Type="http://schemas.openxmlformats.org/officeDocument/2006/relationships/slide"/><Relationship Id="rId97" Target="slides/slide92.xml" Type="http://schemas.openxmlformats.org/officeDocument/2006/relationships/slide"/><Relationship Id="rId98" Target="slides/slide93.xml" Type="http://schemas.openxmlformats.org/officeDocument/2006/relationships/slide"/><Relationship Id="rId99" Target="slides/slide9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52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54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55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khi 2 giá trị bằng nhau, ta bắt đầu so sánh từng ký tự của 2 chuỗi với nhau </a:t>
            </a:r>
          </a:p>
          <a:p>
            <a:r>
              <a:rPr lang="en-US"/>
              <a:t/>
            </a:r>
          </a:p>
          <a:p>
            <a:r>
              <a:rPr lang="en-US"/>
              <a:t>giải thuật vét cạn có phải là tất cả giá trị hash của text đều bằng của pattern đúng k ạ </a:t>
            </a:r>
          </a:p>
          <a:p>
            <a:r>
              <a:rPr lang="en-US"/>
              <a:t>phải quét hết từng phần tử -&gt; trường hợp tệ nhất của giải thuật Rabin karp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lấy d = 10 ở đây cho dễ hình dung và số hash ra sẽ dễ nhìn 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lấy d = 10 ở đây cho dễ hình dung và số hash ra sẽ dễ nhìn 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0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10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10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10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10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10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10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10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10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10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1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1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1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1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1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1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1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1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1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1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1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1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1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1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1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1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1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1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1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13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13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13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13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14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14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14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4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4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4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4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4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4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4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15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5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5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15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5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15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15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5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5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5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16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6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6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6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6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6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6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6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6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6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17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7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7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7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7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7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7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7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7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7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18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8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8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3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3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3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3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4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4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4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4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4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4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4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4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4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4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5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5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5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5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5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5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5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5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5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5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6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6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6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6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6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6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6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6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6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6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7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7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7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7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7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7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7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7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7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7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8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8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8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8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8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8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8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8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8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8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9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9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9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9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9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9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9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9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9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69396" y="2719229"/>
            <a:ext cx="2544433" cy="2544433"/>
          </a:xfrm>
          <a:custGeom>
            <a:avLst/>
            <a:gdLst/>
            <a:ahLst/>
            <a:cxnLst/>
            <a:rect r="r" b="b" t="t" l="l"/>
            <a:pathLst>
              <a:path h="2544433" w="2544433">
                <a:moveTo>
                  <a:pt x="0" y="0"/>
                </a:moveTo>
                <a:lnTo>
                  <a:pt x="2544432" y="0"/>
                </a:lnTo>
                <a:lnTo>
                  <a:pt x="2544432" y="2544433"/>
                </a:lnTo>
                <a:lnTo>
                  <a:pt x="0" y="25444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136521" y="3307946"/>
            <a:ext cx="2594369" cy="4588246"/>
            <a:chOff x="0" y="0"/>
            <a:chExt cx="683291" cy="120842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83291" cy="1208427"/>
            </a:xfrm>
            <a:custGeom>
              <a:avLst/>
              <a:gdLst/>
              <a:ahLst/>
              <a:cxnLst/>
              <a:rect r="r" b="b" t="t" l="l"/>
              <a:pathLst>
                <a:path h="1208427" w="683291">
                  <a:moveTo>
                    <a:pt x="152190" y="0"/>
                  </a:moveTo>
                  <a:lnTo>
                    <a:pt x="531100" y="0"/>
                  </a:lnTo>
                  <a:cubicBezTo>
                    <a:pt x="571464" y="0"/>
                    <a:pt x="610174" y="16034"/>
                    <a:pt x="638715" y="44576"/>
                  </a:cubicBezTo>
                  <a:cubicBezTo>
                    <a:pt x="667256" y="73117"/>
                    <a:pt x="683291" y="111827"/>
                    <a:pt x="683291" y="152190"/>
                  </a:cubicBezTo>
                  <a:lnTo>
                    <a:pt x="683291" y="1056237"/>
                  </a:lnTo>
                  <a:cubicBezTo>
                    <a:pt x="683291" y="1096600"/>
                    <a:pt x="667256" y="1135310"/>
                    <a:pt x="638715" y="1163852"/>
                  </a:cubicBezTo>
                  <a:cubicBezTo>
                    <a:pt x="610174" y="1192393"/>
                    <a:pt x="571464" y="1208427"/>
                    <a:pt x="531100" y="1208427"/>
                  </a:cubicBezTo>
                  <a:lnTo>
                    <a:pt x="152190" y="1208427"/>
                  </a:lnTo>
                  <a:cubicBezTo>
                    <a:pt x="111827" y="1208427"/>
                    <a:pt x="73117" y="1192393"/>
                    <a:pt x="44576" y="1163852"/>
                  </a:cubicBezTo>
                  <a:cubicBezTo>
                    <a:pt x="16034" y="1135310"/>
                    <a:pt x="0" y="1096600"/>
                    <a:pt x="0" y="1056237"/>
                  </a:cubicBezTo>
                  <a:lnTo>
                    <a:pt x="0" y="152190"/>
                  </a:lnTo>
                  <a:cubicBezTo>
                    <a:pt x="0" y="111827"/>
                    <a:pt x="16034" y="73117"/>
                    <a:pt x="44576" y="44576"/>
                  </a:cubicBezTo>
                  <a:cubicBezTo>
                    <a:pt x="73117" y="16034"/>
                    <a:pt x="111827" y="0"/>
                    <a:pt x="152190" y="0"/>
                  </a:cubicBez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683291" cy="12560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028700" y="-2522313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958605" y="3307946"/>
            <a:ext cx="1025128" cy="1025128"/>
          </a:xfrm>
          <a:custGeom>
            <a:avLst/>
            <a:gdLst/>
            <a:ahLst/>
            <a:cxnLst/>
            <a:rect r="r" b="b" t="t" l="l"/>
            <a:pathLst>
              <a:path h="1025128" w="1025128">
                <a:moveTo>
                  <a:pt x="0" y="0"/>
                </a:moveTo>
                <a:lnTo>
                  <a:pt x="1025127" y="0"/>
                </a:lnTo>
                <a:lnTo>
                  <a:pt x="1025127" y="1025127"/>
                </a:lnTo>
                <a:lnTo>
                  <a:pt x="0" y="10251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843805" y="8248617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052532" y="2134887"/>
            <a:ext cx="7848673" cy="3750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418"/>
              </a:lnSpc>
            </a:pPr>
            <a:r>
              <a:rPr lang="en-US" sz="13998" b="true">
                <a:solidFill>
                  <a:srgbClr val="0E2F5F"/>
                </a:solidFill>
                <a:latin typeface="Barlow Condensed Heavy"/>
                <a:ea typeface="Barlow Condensed Heavy"/>
                <a:cs typeface="Barlow Condensed Heavy"/>
                <a:sym typeface="Barlow Condensed Heavy"/>
              </a:rPr>
              <a:t>STRING MATCHING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2769424" y="2436835"/>
            <a:ext cx="806841" cy="564789"/>
          </a:xfrm>
          <a:custGeom>
            <a:avLst/>
            <a:gdLst/>
            <a:ahLst/>
            <a:cxnLst/>
            <a:rect r="r" b="b" t="t" l="l"/>
            <a:pathLst>
              <a:path h="564789" w="806841">
                <a:moveTo>
                  <a:pt x="0" y="0"/>
                </a:moveTo>
                <a:lnTo>
                  <a:pt x="806840" y="0"/>
                </a:lnTo>
                <a:lnTo>
                  <a:pt x="806840" y="564788"/>
                </a:lnTo>
                <a:lnTo>
                  <a:pt x="0" y="5647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6702301" y="5698754"/>
            <a:ext cx="2594369" cy="4588246"/>
            <a:chOff x="0" y="0"/>
            <a:chExt cx="683291" cy="120842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83291" cy="1208427"/>
            </a:xfrm>
            <a:custGeom>
              <a:avLst/>
              <a:gdLst/>
              <a:ahLst/>
              <a:cxnLst/>
              <a:rect r="r" b="b" t="t" l="l"/>
              <a:pathLst>
                <a:path h="1208427" w="683291">
                  <a:moveTo>
                    <a:pt x="152190" y="0"/>
                  </a:moveTo>
                  <a:lnTo>
                    <a:pt x="531100" y="0"/>
                  </a:lnTo>
                  <a:cubicBezTo>
                    <a:pt x="571464" y="0"/>
                    <a:pt x="610174" y="16034"/>
                    <a:pt x="638715" y="44576"/>
                  </a:cubicBezTo>
                  <a:cubicBezTo>
                    <a:pt x="667256" y="73117"/>
                    <a:pt x="683291" y="111827"/>
                    <a:pt x="683291" y="152190"/>
                  </a:cubicBezTo>
                  <a:lnTo>
                    <a:pt x="683291" y="1056237"/>
                  </a:lnTo>
                  <a:cubicBezTo>
                    <a:pt x="683291" y="1096600"/>
                    <a:pt x="667256" y="1135310"/>
                    <a:pt x="638715" y="1163852"/>
                  </a:cubicBezTo>
                  <a:cubicBezTo>
                    <a:pt x="610174" y="1192393"/>
                    <a:pt x="571464" y="1208427"/>
                    <a:pt x="531100" y="1208427"/>
                  </a:cubicBezTo>
                  <a:lnTo>
                    <a:pt x="152190" y="1208427"/>
                  </a:lnTo>
                  <a:cubicBezTo>
                    <a:pt x="111827" y="1208427"/>
                    <a:pt x="73117" y="1192393"/>
                    <a:pt x="44576" y="1163852"/>
                  </a:cubicBezTo>
                  <a:cubicBezTo>
                    <a:pt x="16034" y="1135310"/>
                    <a:pt x="0" y="1096600"/>
                    <a:pt x="0" y="1056237"/>
                  </a:cubicBezTo>
                  <a:lnTo>
                    <a:pt x="0" y="152190"/>
                  </a:lnTo>
                  <a:cubicBezTo>
                    <a:pt x="0" y="111827"/>
                    <a:pt x="16034" y="73117"/>
                    <a:pt x="44576" y="44576"/>
                  </a:cubicBezTo>
                  <a:cubicBezTo>
                    <a:pt x="73117" y="16034"/>
                    <a:pt x="111827" y="0"/>
                    <a:pt x="152190" y="0"/>
                  </a:cubicBez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683291" cy="12560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3086100" y="6739145"/>
            <a:ext cx="6579286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E2F5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23520802 - Nguyễn Trung Kiên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086100" y="7460543"/>
            <a:ext cx="6363782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E2F5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23520869 - Hồ Nguyễn Tài Lợi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00125"/>
            <a:ext cx="13819850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15"/>
              </a:lnSpc>
            </a:pPr>
            <a:r>
              <a:rPr lang="en-US" sz="4500" b="true">
                <a:solidFill>
                  <a:srgbClr val="0E2F5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Cách tiếp cận O(nm): 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1549331" y="5406873"/>
            <a:ext cx="4829892" cy="5894830"/>
            <a:chOff x="0" y="0"/>
            <a:chExt cx="1272070" cy="155254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575310" y="2016248"/>
            <a:ext cx="12368312" cy="3096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b="true" sz="35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Một cách dễ thấy nhất là ta so sánh lần lượt phần tử đầu của chuỗi pattern và phần tử đầu của chuỗi text.</a:t>
            </a:r>
          </a:p>
          <a:p>
            <a:pPr algn="just">
              <a:lnSpc>
                <a:spcPts val="4900"/>
              </a:lnSpc>
            </a:pPr>
          </a:p>
          <a:p>
            <a:pPr algn="just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b="true" sz="35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</a:t>
            </a:r>
            <a:r>
              <a:rPr lang="en-US" b="true" sz="35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ếu cả hai phần tử bằng nhau thì so sánh lần lượt phần tử tiếp theo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9144000" y="8566266"/>
            <a:ext cx="960315" cy="960315"/>
          </a:xfrm>
          <a:custGeom>
            <a:avLst/>
            <a:gdLst/>
            <a:ahLst/>
            <a:cxnLst/>
            <a:rect r="r" b="b" t="t" l="l"/>
            <a:pathLst>
              <a:path h="960315" w="960315">
                <a:moveTo>
                  <a:pt x="0" y="0"/>
                </a:moveTo>
                <a:lnTo>
                  <a:pt x="960315" y="0"/>
                </a:lnTo>
                <a:lnTo>
                  <a:pt x="960315" y="960316"/>
                </a:lnTo>
                <a:lnTo>
                  <a:pt x="0" y="9603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583410" y="2082923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2804154">
            <a:off x="10530481" y="7964668"/>
            <a:ext cx="4829892" cy="5894830"/>
            <a:chOff x="0" y="0"/>
            <a:chExt cx="1272070" cy="155254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</p:spTree>
  </p:cSld>
  <p:clrMapOvr>
    <a:masterClrMapping/>
  </p:clrMapOvr>
</p:sld>
</file>

<file path=ppt/slides/slide10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79736" y="3047130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912687" y="3047130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945637" y="3047130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23996" y="3268330"/>
            <a:ext cx="80470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23996" y="4848225"/>
            <a:ext cx="139795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714982" y="3047130"/>
            <a:ext cx="1032951" cy="1032951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747933" y="3047130"/>
            <a:ext cx="1032951" cy="1032951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3780884" y="3047130"/>
            <a:ext cx="1032951" cy="1032951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4813834" y="3047130"/>
            <a:ext cx="1032951" cy="1032951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5846785" y="3047130"/>
            <a:ext cx="1032951" cy="1032951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714982" y="4637718"/>
            <a:ext cx="1032951" cy="1011564"/>
            <a:chOff x="0" y="0"/>
            <a:chExt cx="812800" cy="795971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2747933" y="4637718"/>
            <a:ext cx="1032951" cy="1011564"/>
            <a:chOff x="0" y="0"/>
            <a:chExt cx="812800" cy="795971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2804154">
            <a:off x="4487635" y="7654525"/>
            <a:ext cx="7386800" cy="5894830"/>
            <a:chOff x="0" y="0"/>
            <a:chExt cx="1945495" cy="1552548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945495" cy="1552548"/>
            </a:xfrm>
            <a:custGeom>
              <a:avLst/>
              <a:gdLst/>
              <a:ahLst/>
              <a:cxnLst/>
              <a:rect r="r" b="b" t="t" l="l"/>
              <a:pathLst>
                <a:path h="1552548" w="1945495">
                  <a:moveTo>
                    <a:pt x="61836" y="0"/>
                  </a:moveTo>
                  <a:lnTo>
                    <a:pt x="1883658" y="0"/>
                  </a:lnTo>
                  <a:cubicBezTo>
                    <a:pt x="1900058" y="0"/>
                    <a:pt x="1915787" y="6515"/>
                    <a:pt x="1927383" y="18111"/>
                  </a:cubicBezTo>
                  <a:cubicBezTo>
                    <a:pt x="1938980" y="29708"/>
                    <a:pt x="1945495" y="45436"/>
                    <a:pt x="1945495" y="61836"/>
                  </a:cubicBezTo>
                  <a:lnTo>
                    <a:pt x="1945495" y="1490711"/>
                  </a:lnTo>
                  <a:cubicBezTo>
                    <a:pt x="1945495" y="1524863"/>
                    <a:pt x="1917809" y="1552548"/>
                    <a:pt x="1883658" y="1552548"/>
                  </a:cubicBezTo>
                  <a:lnTo>
                    <a:pt x="61836" y="1552548"/>
                  </a:lnTo>
                  <a:cubicBezTo>
                    <a:pt x="45436" y="1552548"/>
                    <a:pt x="29708" y="1546033"/>
                    <a:pt x="18111" y="1534436"/>
                  </a:cubicBezTo>
                  <a:cubicBezTo>
                    <a:pt x="6515" y="1522840"/>
                    <a:pt x="0" y="1507111"/>
                    <a:pt x="0" y="1490711"/>
                  </a:cubicBezTo>
                  <a:lnTo>
                    <a:pt x="0" y="61836"/>
                  </a:lnTo>
                  <a:cubicBezTo>
                    <a:pt x="0" y="45436"/>
                    <a:pt x="6515" y="29708"/>
                    <a:pt x="18111" y="18111"/>
                  </a:cubicBezTo>
                  <a:cubicBezTo>
                    <a:pt x="29708" y="6515"/>
                    <a:pt x="45436" y="0"/>
                    <a:pt x="61836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47625"/>
              <a:ext cx="1945495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AutoShape 37" id="37"/>
          <p:cNvSpPr/>
          <p:nvPr/>
        </p:nvSpPr>
        <p:spPr>
          <a:xfrm>
            <a:off x="4278309" y="2654836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8" id="38"/>
          <p:cNvSpPr/>
          <p:nvPr/>
        </p:nvSpPr>
        <p:spPr>
          <a:xfrm flipV="true">
            <a:off x="4316409" y="5739067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39" id="39"/>
          <p:cNvSpPr/>
          <p:nvPr/>
        </p:nvSpPr>
        <p:spPr>
          <a:xfrm flipH="false" flipV="false" rot="0">
            <a:off x="15583410" y="2082923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0" id="40"/>
          <p:cNvGrpSpPr/>
          <p:nvPr/>
        </p:nvGrpSpPr>
        <p:grpSpPr>
          <a:xfrm rot="2804154">
            <a:off x="142356" y="8441676"/>
            <a:ext cx="4829892" cy="5894830"/>
            <a:chOff x="0" y="0"/>
            <a:chExt cx="1272070" cy="1552548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C5D9F3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43" id="43"/>
          <p:cNvSpPr/>
          <p:nvPr/>
        </p:nvSpPr>
        <p:spPr>
          <a:xfrm flipH="false" flipV="false" rot="0">
            <a:off x="14309242" y="7573705"/>
            <a:ext cx="1684595" cy="1684595"/>
          </a:xfrm>
          <a:custGeom>
            <a:avLst/>
            <a:gdLst/>
            <a:ahLst/>
            <a:cxnLst/>
            <a:rect r="r" b="b" t="t" l="l"/>
            <a:pathLst>
              <a:path h="1684595" w="1684595">
                <a:moveTo>
                  <a:pt x="0" y="0"/>
                </a:moveTo>
                <a:lnTo>
                  <a:pt x="1684595" y="0"/>
                </a:lnTo>
                <a:lnTo>
                  <a:pt x="1684595" y="1684595"/>
                </a:lnTo>
                <a:lnTo>
                  <a:pt x="0" y="1684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4" id="44"/>
          <p:cNvGrpSpPr/>
          <p:nvPr/>
        </p:nvGrpSpPr>
        <p:grpSpPr>
          <a:xfrm rot="0">
            <a:off x="3780884" y="4637718"/>
            <a:ext cx="1032951" cy="1011564"/>
            <a:chOff x="0" y="0"/>
            <a:chExt cx="812800" cy="795971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sp>
        <p:nvSpPr>
          <p:cNvPr name="TextBox 47" id="47"/>
          <p:cNvSpPr txBox="true"/>
          <p:nvPr/>
        </p:nvSpPr>
        <p:spPr>
          <a:xfrm rot="0">
            <a:off x="11121778" y="2405780"/>
            <a:ext cx="5168883" cy="1216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Ký tự không khớp được gọi là </a:t>
            </a:r>
            <a:r>
              <a:rPr lang="en-US" b="true" sz="3500">
                <a:solidFill>
                  <a:srgbClr val="8EB4E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ký tự xấu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8429162" y="6801680"/>
            <a:ext cx="7011881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Tìm </a:t>
            </a:r>
            <a:r>
              <a:rPr lang="en-US" b="true" sz="3500">
                <a:solidFill>
                  <a:srgbClr val="8EB4E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ký tự xấu</a:t>
            </a: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trong mẫu</a:t>
            </a:r>
          </a:p>
        </p:txBody>
      </p:sp>
      <p:sp>
        <p:nvSpPr>
          <p:cNvPr name="AutoShape 49" id="49"/>
          <p:cNvSpPr/>
          <p:nvPr/>
        </p:nvSpPr>
        <p:spPr>
          <a:xfrm>
            <a:off x="4278309" y="2673886"/>
            <a:ext cx="657869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0" id="50"/>
          <p:cNvSpPr/>
          <p:nvPr/>
        </p:nvSpPr>
        <p:spPr>
          <a:xfrm>
            <a:off x="2269557" y="5649282"/>
            <a:ext cx="6874443" cy="148418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1" id="51"/>
          <p:cNvSpPr txBox="true"/>
          <p:nvPr/>
        </p:nvSpPr>
        <p:spPr>
          <a:xfrm rot="0">
            <a:off x="579574" y="374160"/>
            <a:ext cx="732858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b="true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BOYER-MOORE ALGORITHM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028700" y="1103923"/>
            <a:ext cx="10093078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 b="true">
                <a:solidFill>
                  <a:srgbClr val="4678B6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Bad character rule - Quy tắc ký tự xấu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1621949" y="1810287"/>
            <a:ext cx="9581674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FF914D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Trường hợp 1: Từ không khớp trở thành khớp</a:t>
            </a:r>
          </a:p>
        </p:txBody>
      </p:sp>
    </p:spTree>
  </p:cSld>
  <p:clrMapOvr>
    <a:masterClrMapping/>
  </p:clrMapOvr>
</p:sld>
</file>

<file path=ppt/slides/slide10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79736" y="3047130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912687" y="3047130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945637" y="3047130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23996" y="3268330"/>
            <a:ext cx="80470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23996" y="4848225"/>
            <a:ext cx="139795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714982" y="3047130"/>
            <a:ext cx="1032951" cy="1032951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747933" y="3047130"/>
            <a:ext cx="1032951" cy="1032951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3780884" y="3047130"/>
            <a:ext cx="1032951" cy="1032951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4813834" y="3047130"/>
            <a:ext cx="1032951" cy="1032951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5846785" y="3047130"/>
            <a:ext cx="1032951" cy="1032951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3780884" y="4634951"/>
            <a:ext cx="1032951" cy="1011564"/>
            <a:chOff x="0" y="0"/>
            <a:chExt cx="812800" cy="795971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4813834" y="4634951"/>
            <a:ext cx="1032951" cy="1011564"/>
            <a:chOff x="0" y="0"/>
            <a:chExt cx="812800" cy="795971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2804154">
            <a:off x="4487635" y="7654525"/>
            <a:ext cx="7386800" cy="5894830"/>
            <a:chOff x="0" y="0"/>
            <a:chExt cx="1945495" cy="1552548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945495" cy="1552548"/>
            </a:xfrm>
            <a:custGeom>
              <a:avLst/>
              <a:gdLst/>
              <a:ahLst/>
              <a:cxnLst/>
              <a:rect r="r" b="b" t="t" l="l"/>
              <a:pathLst>
                <a:path h="1552548" w="1945495">
                  <a:moveTo>
                    <a:pt x="61836" y="0"/>
                  </a:moveTo>
                  <a:lnTo>
                    <a:pt x="1883658" y="0"/>
                  </a:lnTo>
                  <a:cubicBezTo>
                    <a:pt x="1900058" y="0"/>
                    <a:pt x="1915787" y="6515"/>
                    <a:pt x="1927383" y="18111"/>
                  </a:cubicBezTo>
                  <a:cubicBezTo>
                    <a:pt x="1938980" y="29708"/>
                    <a:pt x="1945495" y="45436"/>
                    <a:pt x="1945495" y="61836"/>
                  </a:cubicBezTo>
                  <a:lnTo>
                    <a:pt x="1945495" y="1490711"/>
                  </a:lnTo>
                  <a:cubicBezTo>
                    <a:pt x="1945495" y="1524863"/>
                    <a:pt x="1917809" y="1552548"/>
                    <a:pt x="1883658" y="1552548"/>
                  </a:cubicBezTo>
                  <a:lnTo>
                    <a:pt x="61836" y="1552548"/>
                  </a:lnTo>
                  <a:cubicBezTo>
                    <a:pt x="45436" y="1552548"/>
                    <a:pt x="29708" y="1546033"/>
                    <a:pt x="18111" y="1534436"/>
                  </a:cubicBezTo>
                  <a:cubicBezTo>
                    <a:pt x="6515" y="1522840"/>
                    <a:pt x="0" y="1507111"/>
                    <a:pt x="0" y="1490711"/>
                  </a:cubicBezTo>
                  <a:lnTo>
                    <a:pt x="0" y="61836"/>
                  </a:lnTo>
                  <a:cubicBezTo>
                    <a:pt x="0" y="45436"/>
                    <a:pt x="6515" y="29708"/>
                    <a:pt x="18111" y="18111"/>
                  </a:cubicBezTo>
                  <a:cubicBezTo>
                    <a:pt x="29708" y="6515"/>
                    <a:pt x="45436" y="0"/>
                    <a:pt x="61836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47625"/>
              <a:ext cx="1945495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AutoShape 37" id="37"/>
          <p:cNvSpPr/>
          <p:nvPr/>
        </p:nvSpPr>
        <p:spPr>
          <a:xfrm>
            <a:off x="6344210" y="2692936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8" id="38"/>
          <p:cNvSpPr/>
          <p:nvPr/>
        </p:nvSpPr>
        <p:spPr>
          <a:xfrm flipV="true">
            <a:off x="6382310" y="5739067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39" id="39"/>
          <p:cNvSpPr/>
          <p:nvPr/>
        </p:nvSpPr>
        <p:spPr>
          <a:xfrm flipH="false" flipV="false" rot="0">
            <a:off x="15583410" y="2082923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0" id="40"/>
          <p:cNvGrpSpPr/>
          <p:nvPr/>
        </p:nvGrpSpPr>
        <p:grpSpPr>
          <a:xfrm rot="2804154">
            <a:off x="142356" y="8441676"/>
            <a:ext cx="4829892" cy="5894830"/>
            <a:chOff x="0" y="0"/>
            <a:chExt cx="1272070" cy="1552548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C5D9F3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43" id="43"/>
          <p:cNvSpPr/>
          <p:nvPr/>
        </p:nvSpPr>
        <p:spPr>
          <a:xfrm flipH="false" flipV="false" rot="0">
            <a:off x="14309242" y="7573705"/>
            <a:ext cx="1684595" cy="1684595"/>
          </a:xfrm>
          <a:custGeom>
            <a:avLst/>
            <a:gdLst/>
            <a:ahLst/>
            <a:cxnLst/>
            <a:rect r="r" b="b" t="t" l="l"/>
            <a:pathLst>
              <a:path h="1684595" w="1684595">
                <a:moveTo>
                  <a:pt x="0" y="0"/>
                </a:moveTo>
                <a:lnTo>
                  <a:pt x="1684595" y="0"/>
                </a:lnTo>
                <a:lnTo>
                  <a:pt x="1684595" y="1684595"/>
                </a:lnTo>
                <a:lnTo>
                  <a:pt x="0" y="1684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4" id="44"/>
          <p:cNvGrpSpPr/>
          <p:nvPr/>
        </p:nvGrpSpPr>
        <p:grpSpPr>
          <a:xfrm rot="0">
            <a:off x="5846785" y="4634951"/>
            <a:ext cx="1032951" cy="1011564"/>
            <a:chOff x="0" y="0"/>
            <a:chExt cx="812800" cy="795971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sp>
        <p:nvSpPr>
          <p:cNvPr name="TextBox 47" id="47"/>
          <p:cNvSpPr txBox="true"/>
          <p:nvPr/>
        </p:nvSpPr>
        <p:spPr>
          <a:xfrm rot="0">
            <a:off x="9144000" y="4421188"/>
            <a:ext cx="5168883" cy="1835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Đưa mẫu về đúng vị trí ký tự xấu và tiếp tục thực hiện 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579574" y="374160"/>
            <a:ext cx="732858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b="true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BOYER-MOORE ALGORITHM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028700" y="1103923"/>
            <a:ext cx="10093078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 b="true">
                <a:solidFill>
                  <a:srgbClr val="4678B6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Bad character rule - Quy tắc ký tự xấu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621949" y="1810287"/>
            <a:ext cx="9581674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FF914D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Trường hợp 1: Từ không khớp trở thành khớp</a:t>
            </a:r>
          </a:p>
        </p:txBody>
      </p:sp>
    </p:spTree>
  </p:cSld>
  <p:clrMapOvr>
    <a:masterClrMapping/>
  </p:clrMapOvr>
</p:sld>
</file>

<file path=ppt/slides/slide10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79736" y="3047130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912687" y="3047130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945637" y="3047130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23996" y="3268330"/>
            <a:ext cx="80470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23996" y="4848225"/>
            <a:ext cx="139795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714982" y="3047130"/>
            <a:ext cx="1032951" cy="1032951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747933" y="3047130"/>
            <a:ext cx="1032951" cy="1032951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3780884" y="3047130"/>
            <a:ext cx="1032951" cy="1032951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4813834" y="3047130"/>
            <a:ext cx="1032951" cy="1032951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5846785" y="3047130"/>
            <a:ext cx="1032951" cy="1032951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3780884" y="4634951"/>
            <a:ext cx="1032951" cy="1011564"/>
            <a:chOff x="0" y="0"/>
            <a:chExt cx="812800" cy="795971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4813834" y="4634951"/>
            <a:ext cx="1032951" cy="1011564"/>
            <a:chOff x="0" y="0"/>
            <a:chExt cx="812800" cy="795971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2804154">
            <a:off x="4487635" y="7654525"/>
            <a:ext cx="7386800" cy="5894830"/>
            <a:chOff x="0" y="0"/>
            <a:chExt cx="1945495" cy="1552548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945495" cy="1552548"/>
            </a:xfrm>
            <a:custGeom>
              <a:avLst/>
              <a:gdLst/>
              <a:ahLst/>
              <a:cxnLst/>
              <a:rect r="r" b="b" t="t" l="l"/>
              <a:pathLst>
                <a:path h="1552548" w="1945495">
                  <a:moveTo>
                    <a:pt x="61836" y="0"/>
                  </a:moveTo>
                  <a:lnTo>
                    <a:pt x="1883658" y="0"/>
                  </a:lnTo>
                  <a:cubicBezTo>
                    <a:pt x="1900058" y="0"/>
                    <a:pt x="1915787" y="6515"/>
                    <a:pt x="1927383" y="18111"/>
                  </a:cubicBezTo>
                  <a:cubicBezTo>
                    <a:pt x="1938980" y="29708"/>
                    <a:pt x="1945495" y="45436"/>
                    <a:pt x="1945495" y="61836"/>
                  </a:cubicBezTo>
                  <a:lnTo>
                    <a:pt x="1945495" y="1490711"/>
                  </a:lnTo>
                  <a:cubicBezTo>
                    <a:pt x="1945495" y="1524863"/>
                    <a:pt x="1917809" y="1552548"/>
                    <a:pt x="1883658" y="1552548"/>
                  </a:cubicBezTo>
                  <a:lnTo>
                    <a:pt x="61836" y="1552548"/>
                  </a:lnTo>
                  <a:cubicBezTo>
                    <a:pt x="45436" y="1552548"/>
                    <a:pt x="29708" y="1546033"/>
                    <a:pt x="18111" y="1534436"/>
                  </a:cubicBezTo>
                  <a:cubicBezTo>
                    <a:pt x="6515" y="1522840"/>
                    <a:pt x="0" y="1507111"/>
                    <a:pt x="0" y="1490711"/>
                  </a:cubicBezTo>
                  <a:lnTo>
                    <a:pt x="0" y="61836"/>
                  </a:lnTo>
                  <a:cubicBezTo>
                    <a:pt x="0" y="45436"/>
                    <a:pt x="6515" y="29708"/>
                    <a:pt x="18111" y="18111"/>
                  </a:cubicBezTo>
                  <a:cubicBezTo>
                    <a:pt x="29708" y="6515"/>
                    <a:pt x="45436" y="0"/>
                    <a:pt x="61836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47625"/>
              <a:ext cx="1945495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AutoShape 37" id="37"/>
          <p:cNvSpPr/>
          <p:nvPr/>
        </p:nvSpPr>
        <p:spPr>
          <a:xfrm>
            <a:off x="6344210" y="2692936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8" id="38"/>
          <p:cNvSpPr/>
          <p:nvPr/>
        </p:nvSpPr>
        <p:spPr>
          <a:xfrm flipV="true">
            <a:off x="6382310" y="5739067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39" id="39"/>
          <p:cNvSpPr/>
          <p:nvPr/>
        </p:nvSpPr>
        <p:spPr>
          <a:xfrm flipH="false" flipV="false" rot="0">
            <a:off x="15583410" y="2082923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0" id="40"/>
          <p:cNvGrpSpPr/>
          <p:nvPr/>
        </p:nvGrpSpPr>
        <p:grpSpPr>
          <a:xfrm rot="2804154">
            <a:off x="142356" y="8441676"/>
            <a:ext cx="4829892" cy="5894830"/>
            <a:chOff x="0" y="0"/>
            <a:chExt cx="1272070" cy="1552548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C5D9F3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43" id="43"/>
          <p:cNvSpPr/>
          <p:nvPr/>
        </p:nvSpPr>
        <p:spPr>
          <a:xfrm flipH="false" flipV="false" rot="0">
            <a:off x="14309242" y="7573705"/>
            <a:ext cx="1684595" cy="1684595"/>
          </a:xfrm>
          <a:custGeom>
            <a:avLst/>
            <a:gdLst/>
            <a:ahLst/>
            <a:cxnLst/>
            <a:rect r="r" b="b" t="t" l="l"/>
            <a:pathLst>
              <a:path h="1684595" w="1684595">
                <a:moveTo>
                  <a:pt x="0" y="0"/>
                </a:moveTo>
                <a:lnTo>
                  <a:pt x="1684595" y="0"/>
                </a:lnTo>
                <a:lnTo>
                  <a:pt x="1684595" y="1684595"/>
                </a:lnTo>
                <a:lnTo>
                  <a:pt x="0" y="1684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4" id="44"/>
          <p:cNvGrpSpPr/>
          <p:nvPr/>
        </p:nvGrpSpPr>
        <p:grpSpPr>
          <a:xfrm rot="0">
            <a:off x="5846785" y="4634951"/>
            <a:ext cx="1032951" cy="1011564"/>
            <a:chOff x="0" y="0"/>
            <a:chExt cx="812800" cy="795971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sp>
        <p:nvSpPr>
          <p:cNvPr name="TextBox 47" id="47"/>
          <p:cNvSpPr txBox="true"/>
          <p:nvPr/>
        </p:nvSpPr>
        <p:spPr>
          <a:xfrm rot="0">
            <a:off x="8945637" y="4730751"/>
            <a:ext cx="5168883" cy="1216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Lại phát hiện ký tự xấu !</a:t>
            </a:r>
          </a:p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phải làm sao đây ???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579574" y="374160"/>
            <a:ext cx="732858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b="true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BOYER-MOORE ALGORITHM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028700" y="1103923"/>
            <a:ext cx="10093078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 b="true">
                <a:solidFill>
                  <a:srgbClr val="4678B6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Bad character rule - Quy tắc ký tự xấu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621949" y="1810287"/>
            <a:ext cx="9581674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FF914D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Trường hợp 1: Từ không khớp trở thành khớp</a:t>
            </a:r>
          </a:p>
        </p:txBody>
      </p:sp>
    </p:spTree>
  </p:cSld>
  <p:clrMapOvr>
    <a:masterClrMapping/>
  </p:clrMapOvr>
</p:sld>
</file>

<file path=ppt/slides/slide10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79736" y="3047130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912687" y="3047130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945637" y="3047130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23996" y="3268330"/>
            <a:ext cx="80470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23996" y="4848225"/>
            <a:ext cx="139795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714982" y="3047130"/>
            <a:ext cx="1032951" cy="1032951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747933" y="3047130"/>
            <a:ext cx="1032951" cy="1032951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3780884" y="3047130"/>
            <a:ext cx="1032951" cy="1032951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4813834" y="3047130"/>
            <a:ext cx="1032951" cy="1032951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5846785" y="3047130"/>
            <a:ext cx="1032951" cy="1032951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3780884" y="4634951"/>
            <a:ext cx="1032951" cy="1011564"/>
            <a:chOff x="0" y="0"/>
            <a:chExt cx="812800" cy="795971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4813834" y="4634951"/>
            <a:ext cx="1032951" cy="1011564"/>
            <a:chOff x="0" y="0"/>
            <a:chExt cx="812800" cy="795971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2804154">
            <a:off x="4487635" y="7654525"/>
            <a:ext cx="7386800" cy="5894830"/>
            <a:chOff x="0" y="0"/>
            <a:chExt cx="1945495" cy="1552548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945495" cy="1552548"/>
            </a:xfrm>
            <a:custGeom>
              <a:avLst/>
              <a:gdLst/>
              <a:ahLst/>
              <a:cxnLst/>
              <a:rect r="r" b="b" t="t" l="l"/>
              <a:pathLst>
                <a:path h="1552548" w="1945495">
                  <a:moveTo>
                    <a:pt x="61836" y="0"/>
                  </a:moveTo>
                  <a:lnTo>
                    <a:pt x="1883658" y="0"/>
                  </a:lnTo>
                  <a:cubicBezTo>
                    <a:pt x="1900058" y="0"/>
                    <a:pt x="1915787" y="6515"/>
                    <a:pt x="1927383" y="18111"/>
                  </a:cubicBezTo>
                  <a:cubicBezTo>
                    <a:pt x="1938980" y="29708"/>
                    <a:pt x="1945495" y="45436"/>
                    <a:pt x="1945495" y="61836"/>
                  </a:cubicBezTo>
                  <a:lnTo>
                    <a:pt x="1945495" y="1490711"/>
                  </a:lnTo>
                  <a:cubicBezTo>
                    <a:pt x="1945495" y="1524863"/>
                    <a:pt x="1917809" y="1552548"/>
                    <a:pt x="1883658" y="1552548"/>
                  </a:cubicBezTo>
                  <a:lnTo>
                    <a:pt x="61836" y="1552548"/>
                  </a:lnTo>
                  <a:cubicBezTo>
                    <a:pt x="45436" y="1552548"/>
                    <a:pt x="29708" y="1546033"/>
                    <a:pt x="18111" y="1534436"/>
                  </a:cubicBezTo>
                  <a:cubicBezTo>
                    <a:pt x="6515" y="1522840"/>
                    <a:pt x="0" y="1507111"/>
                    <a:pt x="0" y="1490711"/>
                  </a:cubicBezTo>
                  <a:lnTo>
                    <a:pt x="0" y="61836"/>
                  </a:lnTo>
                  <a:cubicBezTo>
                    <a:pt x="0" y="45436"/>
                    <a:pt x="6515" y="29708"/>
                    <a:pt x="18111" y="18111"/>
                  </a:cubicBezTo>
                  <a:cubicBezTo>
                    <a:pt x="29708" y="6515"/>
                    <a:pt x="45436" y="0"/>
                    <a:pt x="61836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47625"/>
              <a:ext cx="1945495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AutoShape 37" id="37"/>
          <p:cNvSpPr/>
          <p:nvPr/>
        </p:nvSpPr>
        <p:spPr>
          <a:xfrm>
            <a:off x="6344210" y="2692936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38" id="38"/>
          <p:cNvSpPr/>
          <p:nvPr/>
        </p:nvSpPr>
        <p:spPr>
          <a:xfrm flipH="false" flipV="false" rot="0">
            <a:off x="15583410" y="2082923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9" id="39"/>
          <p:cNvGrpSpPr/>
          <p:nvPr/>
        </p:nvGrpSpPr>
        <p:grpSpPr>
          <a:xfrm rot="2804154">
            <a:off x="142356" y="8441676"/>
            <a:ext cx="4829892" cy="5894830"/>
            <a:chOff x="0" y="0"/>
            <a:chExt cx="1272070" cy="1552548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C5D9F3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42" id="42"/>
          <p:cNvSpPr/>
          <p:nvPr/>
        </p:nvSpPr>
        <p:spPr>
          <a:xfrm flipH="false" flipV="false" rot="0">
            <a:off x="14309242" y="7573705"/>
            <a:ext cx="1684595" cy="1684595"/>
          </a:xfrm>
          <a:custGeom>
            <a:avLst/>
            <a:gdLst/>
            <a:ahLst/>
            <a:cxnLst/>
            <a:rect r="r" b="b" t="t" l="l"/>
            <a:pathLst>
              <a:path h="1684595" w="1684595">
                <a:moveTo>
                  <a:pt x="0" y="0"/>
                </a:moveTo>
                <a:lnTo>
                  <a:pt x="1684595" y="0"/>
                </a:lnTo>
                <a:lnTo>
                  <a:pt x="1684595" y="1684595"/>
                </a:lnTo>
                <a:lnTo>
                  <a:pt x="0" y="1684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3" id="43"/>
          <p:cNvGrpSpPr/>
          <p:nvPr/>
        </p:nvGrpSpPr>
        <p:grpSpPr>
          <a:xfrm rot="0">
            <a:off x="5846785" y="4634951"/>
            <a:ext cx="1032951" cy="1011564"/>
            <a:chOff x="0" y="0"/>
            <a:chExt cx="812800" cy="795971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sp>
        <p:nvSpPr>
          <p:cNvPr name="AutoShape 46" id="46"/>
          <p:cNvSpPr/>
          <p:nvPr/>
        </p:nvSpPr>
        <p:spPr>
          <a:xfrm>
            <a:off x="4330696" y="5737810"/>
            <a:ext cx="2053042" cy="35921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7" id="47"/>
          <p:cNvSpPr/>
          <p:nvPr/>
        </p:nvSpPr>
        <p:spPr>
          <a:xfrm flipV="true">
            <a:off x="6325160" y="5960840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48" id="48"/>
          <p:cNvSpPr txBox="true"/>
          <p:nvPr/>
        </p:nvSpPr>
        <p:spPr>
          <a:xfrm rot="0">
            <a:off x="579574" y="374160"/>
            <a:ext cx="732858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b="true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BOYER-MOORE ALGORITHM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028700" y="1103923"/>
            <a:ext cx="10093078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 b="true">
                <a:solidFill>
                  <a:srgbClr val="4678B6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Bad character rule - Quy tắc ký tự xấu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621949" y="1810287"/>
            <a:ext cx="9581674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FF914D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Trường hợp 1: Từ không khớp trở thành khớp</a:t>
            </a:r>
          </a:p>
        </p:txBody>
      </p:sp>
    </p:spTree>
  </p:cSld>
  <p:clrMapOvr>
    <a:masterClrMapping/>
  </p:clrMapOvr>
</p:sld>
</file>

<file path=ppt/slides/slide10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79736" y="3047130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912687" y="3047130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945637" y="3047130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23996" y="3268330"/>
            <a:ext cx="80470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23996" y="4848225"/>
            <a:ext cx="139795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714982" y="3047130"/>
            <a:ext cx="1032951" cy="1032951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747933" y="3047130"/>
            <a:ext cx="1032951" cy="1032951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3780884" y="3047130"/>
            <a:ext cx="1032951" cy="1032951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4813834" y="3047130"/>
            <a:ext cx="1032951" cy="1032951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5846785" y="3047130"/>
            <a:ext cx="1032951" cy="1032951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5846785" y="4608195"/>
            <a:ext cx="1032951" cy="1011564"/>
            <a:chOff x="0" y="0"/>
            <a:chExt cx="812800" cy="795971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6879736" y="4608195"/>
            <a:ext cx="1032951" cy="1011564"/>
            <a:chOff x="0" y="0"/>
            <a:chExt cx="812800" cy="795971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2804154">
            <a:off x="4487635" y="7654525"/>
            <a:ext cx="7386800" cy="5894830"/>
            <a:chOff x="0" y="0"/>
            <a:chExt cx="1945495" cy="1552548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945495" cy="1552548"/>
            </a:xfrm>
            <a:custGeom>
              <a:avLst/>
              <a:gdLst/>
              <a:ahLst/>
              <a:cxnLst/>
              <a:rect r="r" b="b" t="t" l="l"/>
              <a:pathLst>
                <a:path h="1552548" w="1945495">
                  <a:moveTo>
                    <a:pt x="61836" y="0"/>
                  </a:moveTo>
                  <a:lnTo>
                    <a:pt x="1883658" y="0"/>
                  </a:lnTo>
                  <a:cubicBezTo>
                    <a:pt x="1900058" y="0"/>
                    <a:pt x="1915787" y="6515"/>
                    <a:pt x="1927383" y="18111"/>
                  </a:cubicBezTo>
                  <a:cubicBezTo>
                    <a:pt x="1938980" y="29708"/>
                    <a:pt x="1945495" y="45436"/>
                    <a:pt x="1945495" y="61836"/>
                  </a:cubicBezTo>
                  <a:lnTo>
                    <a:pt x="1945495" y="1490711"/>
                  </a:lnTo>
                  <a:cubicBezTo>
                    <a:pt x="1945495" y="1524863"/>
                    <a:pt x="1917809" y="1552548"/>
                    <a:pt x="1883658" y="1552548"/>
                  </a:cubicBezTo>
                  <a:lnTo>
                    <a:pt x="61836" y="1552548"/>
                  </a:lnTo>
                  <a:cubicBezTo>
                    <a:pt x="45436" y="1552548"/>
                    <a:pt x="29708" y="1546033"/>
                    <a:pt x="18111" y="1534436"/>
                  </a:cubicBezTo>
                  <a:cubicBezTo>
                    <a:pt x="6515" y="1522840"/>
                    <a:pt x="0" y="1507111"/>
                    <a:pt x="0" y="1490711"/>
                  </a:cubicBezTo>
                  <a:lnTo>
                    <a:pt x="0" y="61836"/>
                  </a:lnTo>
                  <a:cubicBezTo>
                    <a:pt x="0" y="45436"/>
                    <a:pt x="6515" y="29708"/>
                    <a:pt x="18111" y="18111"/>
                  </a:cubicBezTo>
                  <a:cubicBezTo>
                    <a:pt x="29708" y="6515"/>
                    <a:pt x="45436" y="0"/>
                    <a:pt x="61836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47625"/>
              <a:ext cx="1945495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AutoShape 37" id="37"/>
          <p:cNvSpPr/>
          <p:nvPr/>
        </p:nvSpPr>
        <p:spPr>
          <a:xfrm>
            <a:off x="8448212" y="2569111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38" id="38"/>
          <p:cNvSpPr/>
          <p:nvPr/>
        </p:nvSpPr>
        <p:spPr>
          <a:xfrm flipH="false" flipV="false" rot="0">
            <a:off x="15583410" y="2082923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9" id="39"/>
          <p:cNvGrpSpPr/>
          <p:nvPr/>
        </p:nvGrpSpPr>
        <p:grpSpPr>
          <a:xfrm rot="2804154">
            <a:off x="142356" y="8441676"/>
            <a:ext cx="4829892" cy="5894830"/>
            <a:chOff x="0" y="0"/>
            <a:chExt cx="1272070" cy="1552548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C5D9F3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42" id="42"/>
          <p:cNvSpPr/>
          <p:nvPr/>
        </p:nvSpPr>
        <p:spPr>
          <a:xfrm flipH="false" flipV="false" rot="0">
            <a:off x="14309242" y="7573705"/>
            <a:ext cx="1684595" cy="1684595"/>
          </a:xfrm>
          <a:custGeom>
            <a:avLst/>
            <a:gdLst/>
            <a:ahLst/>
            <a:cxnLst/>
            <a:rect r="r" b="b" t="t" l="l"/>
            <a:pathLst>
              <a:path h="1684595" w="1684595">
                <a:moveTo>
                  <a:pt x="0" y="0"/>
                </a:moveTo>
                <a:lnTo>
                  <a:pt x="1684595" y="0"/>
                </a:lnTo>
                <a:lnTo>
                  <a:pt x="1684595" y="1684595"/>
                </a:lnTo>
                <a:lnTo>
                  <a:pt x="0" y="1684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3" id="43"/>
          <p:cNvGrpSpPr/>
          <p:nvPr/>
        </p:nvGrpSpPr>
        <p:grpSpPr>
          <a:xfrm rot="0">
            <a:off x="7912687" y="4608195"/>
            <a:ext cx="1032951" cy="1011564"/>
            <a:chOff x="0" y="0"/>
            <a:chExt cx="812800" cy="795971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sp>
        <p:nvSpPr>
          <p:cNvPr name="AutoShape 46" id="46"/>
          <p:cNvSpPr/>
          <p:nvPr/>
        </p:nvSpPr>
        <p:spPr>
          <a:xfrm flipV="true">
            <a:off x="8391062" y="5934084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47" id="47"/>
          <p:cNvSpPr txBox="true"/>
          <p:nvPr/>
        </p:nvSpPr>
        <p:spPr>
          <a:xfrm rot="0">
            <a:off x="579574" y="374160"/>
            <a:ext cx="732858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b="true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BOYER-MOORE ALGORITHM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028700" y="1103923"/>
            <a:ext cx="10093078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 b="true">
                <a:solidFill>
                  <a:srgbClr val="4678B6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Bad character rule - Quy tắc ký tự xấu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621949" y="1810287"/>
            <a:ext cx="9581674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FF914D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Trường hợp 1: Từ không khớp trở thành khớp</a:t>
            </a:r>
          </a:p>
        </p:txBody>
      </p:sp>
    </p:spTree>
  </p:cSld>
  <p:clrMapOvr>
    <a:masterClrMapping/>
  </p:clrMapOvr>
</p:sld>
</file>

<file path=ppt/slides/slide10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79736" y="3047130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912687" y="3047130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945637" y="3047130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23996" y="3268330"/>
            <a:ext cx="80470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23996" y="4848225"/>
            <a:ext cx="139795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714982" y="3047130"/>
            <a:ext cx="1032951" cy="1032951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747933" y="3047130"/>
            <a:ext cx="1032951" cy="1032951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3780884" y="3047130"/>
            <a:ext cx="1032951" cy="1032951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4813834" y="3047130"/>
            <a:ext cx="1032951" cy="1032951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5846785" y="3047130"/>
            <a:ext cx="1032951" cy="1032951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5846785" y="4608195"/>
            <a:ext cx="1032951" cy="1011564"/>
            <a:chOff x="0" y="0"/>
            <a:chExt cx="812800" cy="795971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6879736" y="4608195"/>
            <a:ext cx="1032951" cy="1011564"/>
            <a:chOff x="0" y="0"/>
            <a:chExt cx="812800" cy="795971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2804154">
            <a:off x="4487635" y="7654525"/>
            <a:ext cx="7386800" cy="5894830"/>
            <a:chOff x="0" y="0"/>
            <a:chExt cx="1945495" cy="1552548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945495" cy="1552548"/>
            </a:xfrm>
            <a:custGeom>
              <a:avLst/>
              <a:gdLst/>
              <a:ahLst/>
              <a:cxnLst/>
              <a:rect r="r" b="b" t="t" l="l"/>
              <a:pathLst>
                <a:path h="1552548" w="1945495">
                  <a:moveTo>
                    <a:pt x="61836" y="0"/>
                  </a:moveTo>
                  <a:lnTo>
                    <a:pt x="1883658" y="0"/>
                  </a:lnTo>
                  <a:cubicBezTo>
                    <a:pt x="1900058" y="0"/>
                    <a:pt x="1915787" y="6515"/>
                    <a:pt x="1927383" y="18111"/>
                  </a:cubicBezTo>
                  <a:cubicBezTo>
                    <a:pt x="1938980" y="29708"/>
                    <a:pt x="1945495" y="45436"/>
                    <a:pt x="1945495" y="61836"/>
                  </a:cubicBezTo>
                  <a:lnTo>
                    <a:pt x="1945495" y="1490711"/>
                  </a:lnTo>
                  <a:cubicBezTo>
                    <a:pt x="1945495" y="1524863"/>
                    <a:pt x="1917809" y="1552548"/>
                    <a:pt x="1883658" y="1552548"/>
                  </a:cubicBezTo>
                  <a:lnTo>
                    <a:pt x="61836" y="1552548"/>
                  </a:lnTo>
                  <a:cubicBezTo>
                    <a:pt x="45436" y="1552548"/>
                    <a:pt x="29708" y="1546033"/>
                    <a:pt x="18111" y="1534436"/>
                  </a:cubicBezTo>
                  <a:cubicBezTo>
                    <a:pt x="6515" y="1522840"/>
                    <a:pt x="0" y="1507111"/>
                    <a:pt x="0" y="1490711"/>
                  </a:cubicBezTo>
                  <a:lnTo>
                    <a:pt x="0" y="61836"/>
                  </a:lnTo>
                  <a:cubicBezTo>
                    <a:pt x="0" y="45436"/>
                    <a:pt x="6515" y="29708"/>
                    <a:pt x="18111" y="18111"/>
                  </a:cubicBezTo>
                  <a:cubicBezTo>
                    <a:pt x="29708" y="6515"/>
                    <a:pt x="45436" y="0"/>
                    <a:pt x="61836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47625"/>
              <a:ext cx="1945495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AutoShape 37" id="37"/>
          <p:cNvSpPr/>
          <p:nvPr/>
        </p:nvSpPr>
        <p:spPr>
          <a:xfrm>
            <a:off x="7434311" y="2464336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38" id="38"/>
          <p:cNvSpPr/>
          <p:nvPr/>
        </p:nvSpPr>
        <p:spPr>
          <a:xfrm flipH="false" flipV="false" rot="0">
            <a:off x="15583410" y="2082923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9" id="39"/>
          <p:cNvGrpSpPr/>
          <p:nvPr/>
        </p:nvGrpSpPr>
        <p:grpSpPr>
          <a:xfrm rot="2804154">
            <a:off x="142356" y="8441676"/>
            <a:ext cx="4829892" cy="5894830"/>
            <a:chOff x="0" y="0"/>
            <a:chExt cx="1272070" cy="1552548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C5D9F3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42" id="42"/>
          <p:cNvSpPr/>
          <p:nvPr/>
        </p:nvSpPr>
        <p:spPr>
          <a:xfrm flipH="false" flipV="false" rot="0">
            <a:off x="14309242" y="7573705"/>
            <a:ext cx="1684595" cy="1684595"/>
          </a:xfrm>
          <a:custGeom>
            <a:avLst/>
            <a:gdLst/>
            <a:ahLst/>
            <a:cxnLst/>
            <a:rect r="r" b="b" t="t" l="l"/>
            <a:pathLst>
              <a:path h="1684595" w="1684595">
                <a:moveTo>
                  <a:pt x="0" y="0"/>
                </a:moveTo>
                <a:lnTo>
                  <a:pt x="1684595" y="0"/>
                </a:lnTo>
                <a:lnTo>
                  <a:pt x="1684595" y="1684595"/>
                </a:lnTo>
                <a:lnTo>
                  <a:pt x="0" y="1684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3" id="43"/>
          <p:cNvGrpSpPr/>
          <p:nvPr/>
        </p:nvGrpSpPr>
        <p:grpSpPr>
          <a:xfrm rot="0">
            <a:off x="7912687" y="4608195"/>
            <a:ext cx="1032951" cy="1011564"/>
            <a:chOff x="0" y="0"/>
            <a:chExt cx="812800" cy="795971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sp>
        <p:nvSpPr>
          <p:cNvPr name="AutoShape 46" id="46"/>
          <p:cNvSpPr/>
          <p:nvPr/>
        </p:nvSpPr>
        <p:spPr>
          <a:xfrm flipV="true">
            <a:off x="7415261" y="5934084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47" id="47"/>
          <p:cNvSpPr txBox="true"/>
          <p:nvPr/>
        </p:nvSpPr>
        <p:spPr>
          <a:xfrm rot="0">
            <a:off x="579574" y="374160"/>
            <a:ext cx="732858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b="true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BOYER-MOORE ALGORITHM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028700" y="1103923"/>
            <a:ext cx="10093078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 b="true">
                <a:solidFill>
                  <a:srgbClr val="4678B6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Bad character rule - Quy tắc ký tự xấu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621949" y="1810287"/>
            <a:ext cx="9581674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FF914D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Trường hợp 1: Từ không khớp trở thành khớp</a:t>
            </a:r>
          </a:p>
        </p:txBody>
      </p:sp>
    </p:spTree>
  </p:cSld>
  <p:clrMapOvr>
    <a:masterClrMapping/>
  </p:clrMapOvr>
</p:sld>
</file>

<file path=ppt/slides/slide10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79736" y="3047130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912687" y="3047130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945637" y="3047130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23996" y="3268330"/>
            <a:ext cx="80470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23996" y="4848225"/>
            <a:ext cx="139795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714982" y="3047130"/>
            <a:ext cx="1032951" cy="1032951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747933" y="3047130"/>
            <a:ext cx="1032951" cy="1032951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3780884" y="3047130"/>
            <a:ext cx="1032951" cy="1032951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4813834" y="3047130"/>
            <a:ext cx="1032951" cy="1032951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5846785" y="3047130"/>
            <a:ext cx="1032951" cy="1032951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5846785" y="4608195"/>
            <a:ext cx="1032951" cy="1011564"/>
            <a:chOff x="0" y="0"/>
            <a:chExt cx="812800" cy="795971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6879736" y="4608195"/>
            <a:ext cx="1032951" cy="1011564"/>
            <a:chOff x="0" y="0"/>
            <a:chExt cx="812800" cy="795971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2804154">
            <a:off x="4487635" y="7654525"/>
            <a:ext cx="7386800" cy="5894830"/>
            <a:chOff x="0" y="0"/>
            <a:chExt cx="1945495" cy="1552548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945495" cy="1552548"/>
            </a:xfrm>
            <a:custGeom>
              <a:avLst/>
              <a:gdLst/>
              <a:ahLst/>
              <a:cxnLst/>
              <a:rect r="r" b="b" t="t" l="l"/>
              <a:pathLst>
                <a:path h="1552548" w="1945495">
                  <a:moveTo>
                    <a:pt x="61836" y="0"/>
                  </a:moveTo>
                  <a:lnTo>
                    <a:pt x="1883658" y="0"/>
                  </a:lnTo>
                  <a:cubicBezTo>
                    <a:pt x="1900058" y="0"/>
                    <a:pt x="1915787" y="6515"/>
                    <a:pt x="1927383" y="18111"/>
                  </a:cubicBezTo>
                  <a:cubicBezTo>
                    <a:pt x="1938980" y="29708"/>
                    <a:pt x="1945495" y="45436"/>
                    <a:pt x="1945495" y="61836"/>
                  </a:cubicBezTo>
                  <a:lnTo>
                    <a:pt x="1945495" y="1490711"/>
                  </a:lnTo>
                  <a:cubicBezTo>
                    <a:pt x="1945495" y="1524863"/>
                    <a:pt x="1917809" y="1552548"/>
                    <a:pt x="1883658" y="1552548"/>
                  </a:cubicBezTo>
                  <a:lnTo>
                    <a:pt x="61836" y="1552548"/>
                  </a:lnTo>
                  <a:cubicBezTo>
                    <a:pt x="45436" y="1552548"/>
                    <a:pt x="29708" y="1546033"/>
                    <a:pt x="18111" y="1534436"/>
                  </a:cubicBezTo>
                  <a:cubicBezTo>
                    <a:pt x="6515" y="1522840"/>
                    <a:pt x="0" y="1507111"/>
                    <a:pt x="0" y="1490711"/>
                  </a:cubicBezTo>
                  <a:lnTo>
                    <a:pt x="0" y="61836"/>
                  </a:lnTo>
                  <a:cubicBezTo>
                    <a:pt x="0" y="45436"/>
                    <a:pt x="6515" y="29708"/>
                    <a:pt x="18111" y="18111"/>
                  </a:cubicBezTo>
                  <a:cubicBezTo>
                    <a:pt x="29708" y="6515"/>
                    <a:pt x="45436" y="0"/>
                    <a:pt x="61836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47625"/>
              <a:ext cx="1945495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AutoShape 37" id="37"/>
          <p:cNvSpPr/>
          <p:nvPr/>
        </p:nvSpPr>
        <p:spPr>
          <a:xfrm>
            <a:off x="6363260" y="2464336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38" id="38"/>
          <p:cNvSpPr/>
          <p:nvPr/>
        </p:nvSpPr>
        <p:spPr>
          <a:xfrm flipH="false" flipV="false" rot="0">
            <a:off x="15583410" y="2082923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9" id="39"/>
          <p:cNvGrpSpPr/>
          <p:nvPr/>
        </p:nvGrpSpPr>
        <p:grpSpPr>
          <a:xfrm rot="2804154">
            <a:off x="142356" y="8441676"/>
            <a:ext cx="4829892" cy="5894830"/>
            <a:chOff x="0" y="0"/>
            <a:chExt cx="1272070" cy="1552548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C5D9F3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42" id="42"/>
          <p:cNvSpPr/>
          <p:nvPr/>
        </p:nvSpPr>
        <p:spPr>
          <a:xfrm flipH="false" flipV="false" rot="0">
            <a:off x="14309242" y="7573705"/>
            <a:ext cx="1684595" cy="1684595"/>
          </a:xfrm>
          <a:custGeom>
            <a:avLst/>
            <a:gdLst/>
            <a:ahLst/>
            <a:cxnLst/>
            <a:rect r="r" b="b" t="t" l="l"/>
            <a:pathLst>
              <a:path h="1684595" w="1684595">
                <a:moveTo>
                  <a:pt x="0" y="0"/>
                </a:moveTo>
                <a:lnTo>
                  <a:pt x="1684595" y="0"/>
                </a:lnTo>
                <a:lnTo>
                  <a:pt x="1684595" y="1684595"/>
                </a:lnTo>
                <a:lnTo>
                  <a:pt x="0" y="1684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3" id="43"/>
          <p:cNvGrpSpPr/>
          <p:nvPr/>
        </p:nvGrpSpPr>
        <p:grpSpPr>
          <a:xfrm rot="0">
            <a:off x="7912687" y="4608195"/>
            <a:ext cx="1032951" cy="1011564"/>
            <a:chOff x="0" y="0"/>
            <a:chExt cx="812800" cy="795971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sp>
        <p:nvSpPr>
          <p:cNvPr name="AutoShape 46" id="46"/>
          <p:cNvSpPr/>
          <p:nvPr/>
        </p:nvSpPr>
        <p:spPr>
          <a:xfrm flipV="true">
            <a:off x="6339679" y="5892351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47" id="47"/>
          <p:cNvSpPr txBox="true"/>
          <p:nvPr/>
        </p:nvSpPr>
        <p:spPr>
          <a:xfrm rot="0">
            <a:off x="579574" y="374160"/>
            <a:ext cx="732858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b="true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BOYER-MOORE ALGORITHM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028700" y="1103923"/>
            <a:ext cx="10093078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 b="true">
                <a:solidFill>
                  <a:srgbClr val="4678B6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Bad character rule - Quy tắc ký tự xấu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621949" y="1810287"/>
            <a:ext cx="9581674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FF914D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Trường hợp 1: Từ không khớp trở thành khớp</a:t>
            </a:r>
          </a:p>
        </p:txBody>
      </p:sp>
    </p:spTree>
  </p:cSld>
  <p:clrMapOvr>
    <a:masterClrMapping/>
  </p:clrMapOvr>
</p:sld>
</file>

<file path=ppt/slides/slide10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79736" y="3047130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903162" y="3047130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936112" y="3047130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23996" y="3268330"/>
            <a:ext cx="80470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23996" y="4848225"/>
            <a:ext cx="139795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714982" y="3047130"/>
            <a:ext cx="1032951" cy="1032951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747933" y="3047130"/>
            <a:ext cx="1032951" cy="1032951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3780884" y="3047130"/>
            <a:ext cx="1032951" cy="1032951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4813834" y="3047130"/>
            <a:ext cx="1032951" cy="1032951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5846785" y="3047130"/>
            <a:ext cx="1032951" cy="1032951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5846785" y="4608195"/>
            <a:ext cx="1032951" cy="1011564"/>
            <a:chOff x="0" y="0"/>
            <a:chExt cx="812800" cy="795971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6879736" y="4608195"/>
            <a:ext cx="1032951" cy="1011564"/>
            <a:chOff x="0" y="0"/>
            <a:chExt cx="812800" cy="795971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2804154">
            <a:off x="4487635" y="7654525"/>
            <a:ext cx="7386800" cy="5894830"/>
            <a:chOff x="0" y="0"/>
            <a:chExt cx="1945495" cy="1552548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945495" cy="1552548"/>
            </a:xfrm>
            <a:custGeom>
              <a:avLst/>
              <a:gdLst/>
              <a:ahLst/>
              <a:cxnLst/>
              <a:rect r="r" b="b" t="t" l="l"/>
              <a:pathLst>
                <a:path h="1552548" w="1945495">
                  <a:moveTo>
                    <a:pt x="61836" y="0"/>
                  </a:moveTo>
                  <a:lnTo>
                    <a:pt x="1883658" y="0"/>
                  </a:lnTo>
                  <a:cubicBezTo>
                    <a:pt x="1900058" y="0"/>
                    <a:pt x="1915787" y="6515"/>
                    <a:pt x="1927383" y="18111"/>
                  </a:cubicBezTo>
                  <a:cubicBezTo>
                    <a:pt x="1938980" y="29708"/>
                    <a:pt x="1945495" y="45436"/>
                    <a:pt x="1945495" y="61836"/>
                  </a:cubicBezTo>
                  <a:lnTo>
                    <a:pt x="1945495" y="1490711"/>
                  </a:lnTo>
                  <a:cubicBezTo>
                    <a:pt x="1945495" y="1524863"/>
                    <a:pt x="1917809" y="1552548"/>
                    <a:pt x="1883658" y="1552548"/>
                  </a:cubicBezTo>
                  <a:lnTo>
                    <a:pt x="61836" y="1552548"/>
                  </a:lnTo>
                  <a:cubicBezTo>
                    <a:pt x="45436" y="1552548"/>
                    <a:pt x="29708" y="1546033"/>
                    <a:pt x="18111" y="1534436"/>
                  </a:cubicBezTo>
                  <a:cubicBezTo>
                    <a:pt x="6515" y="1522840"/>
                    <a:pt x="0" y="1507111"/>
                    <a:pt x="0" y="1490711"/>
                  </a:cubicBezTo>
                  <a:lnTo>
                    <a:pt x="0" y="61836"/>
                  </a:lnTo>
                  <a:cubicBezTo>
                    <a:pt x="0" y="45436"/>
                    <a:pt x="6515" y="29708"/>
                    <a:pt x="18111" y="18111"/>
                  </a:cubicBezTo>
                  <a:cubicBezTo>
                    <a:pt x="29708" y="6515"/>
                    <a:pt x="45436" y="0"/>
                    <a:pt x="61836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47625"/>
              <a:ext cx="1945495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AutoShape 37" id="37"/>
          <p:cNvSpPr/>
          <p:nvPr/>
        </p:nvSpPr>
        <p:spPr>
          <a:xfrm>
            <a:off x="6401360" y="2464336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38" id="38"/>
          <p:cNvSpPr/>
          <p:nvPr/>
        </p:nvSpPr>
        <p:spPr>
          <a:xfrm flipH="false" flipV="false" rot="0">
            <a:off x="15583410" y="2082923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9" id="39"/>
          <p:cNvGrpSpPr/>
          <p:nvPr/>
        </p:nvGrpSpPr>
        <p:grpSpPr>
          <a:xfrm rot="2804154">
            <a:off x="142356" y="8441676"/>
            <a:ext cx="4829892" cy="5894830"/>
            <a:chOff x="0" y="0"/>
            <a:chExt cx="1272070" cy="1552548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C5D9F3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42" id="42"/>
          <p:cNvSpPr/>
          <p:nvPr/>
        </p:nvSpPr>
        <p:spPr>
          <a:xfrm flipH="false" flipV="false" rot="0">
            <a:off x="14309242" y="7573705"/>
            <a:ext cx="1684595" cy="1684595"/>
          </a:xfrm>
          <a:custGeom>
            <a:avLst/>
            <a:gdLst/>
            <a:ahLst/>
            <a:cxnLst/>
            <a:rect r="r" b="b" t="t" l="l"/>
            <a:pathLst>
              <a:path h="1684595" w="1684595">
                <a:moveTo>
                  <a:pt x="0" y="0"/>
                </a:moveTo>
                <a:lnTo>
                  <a:pt x="1684595" y="0"/>
                </a:lnTo>
                <a:lnTo>
                  <a:pt x="1684595" y="1684595"/>
                </a:lnTo>
                <a:lnTo>
                  <a:pt x="0" y="1684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3" id="43"/>
          <p:cNvGrpSpPr/>
          <p:nvPr/>
        </p:nvGrpSpPr>
        <p:grpSpPr>
          <a:xfrm rot="0">
            <a:off x="7903162" y="4608195"/>
            <a:ext cx="1032951" cy="1011564"/>
            <a:chOff x="0" y="0"/>
            <a:chExt cx="812800" cy="795971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sp>
        <p:nvSpPr>
          <p:cNvPr name="AutoShape 46" id="46"/>
          <p:cNvSpPr/>
          <p:nvPr/>
        </p:nvSpPr>
        <p:spPr>
          <a:xfrm flipV="true">
            <a:off x="6382310" y="5892351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47" id="47"/>
          <p:cNvSpPr txBox="true"/>
          <p:nvPr/>
        </p:nvSpPr>
        <p:spPr>
          <a:xfrm rot="0">
            <a:off x="10102552" y="4318001"/>
            <a:ext cx="4323943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Tìm thấy rồi nè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579574" y="374160"/>
            <a:ext cx="732858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b="true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BOYER-MOORE ALGORITHM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028700" y="1103923"/>
            <a:ext cx="10093078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 b="true">
                <a:solidFill>
                  <a:srgbClr val="4678B6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Bad character rule - Quy tắc ký tự xấu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621949" y="1810287"/>
            <a:ext cx="9581674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FF914D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Trường hợp 1: Từ không khớp trở thành khớp</a:t>
            </a:r>
          </a:p>
        </p:txBody>
      </p:sp>
    </p:spTree>
  </p:cSld>
  <p:clrMapOvr>
    <a:masterClrMapping/>
  </p:clrMapOvr>
</p:sld>
</file>

<file path=ppt/slides/slide10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79736" y="3047130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912687" y="3047130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945637" y="3047130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23996" y="3268330"/>
            <a:ext cx="80470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23996" y="4848225"/>
            <a:ext cx="139795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714982" y="3047130"/>
            <a:ext cx="1032951" cy="1032951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747933" y="3047130"/>
            <a:ext cx="1032951" cy="1032951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3780884" y="3047130"/>
            <a:ext cx="1032951" cy="1032951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4813834" y="3047130"/>
            <a:ext cx="1032951" cy="1032951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5846785" y="3047130"/>
            <a:ext cx="1032951" cy="1032951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6879736" y="4608195"/>
            <a:ext cx="1032951" cy="1011564"/>
            <a:chOff x="0" y="0"/>
            <a:chExt cx="812800" cy="795971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7912687" y="4608195"/>
            <a:ext cx="1032951" cy="1011564"/>
            <a:chOff x="0" y="0"/>
            <a:chExt cx="812800" cy="795971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2804154">
            <a:off x="4487635" y="7654525"/>
            <a:ext cx="7386800" cy="5894830"/>
            <a:chOff x="0" y="0"/>
            <a:chExt cx="1945495" cy="1552548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945495" cy="1552548"/>
            </a:xfrm>
            <a:custGeom>
              <a:avLst/>
              <a:gdLst/>
              <a:ahLst/>
              <a:cxnLst/>
              <a:rect r="r" b="b" t="t" l="l"/>
              <a:pathLst>
                <a:path h="1552548" w="1945495">
                  <a:moveTo>
                    <a:pt x="61836" y="0"/>
                  </a:moveTo>
                  <a:lnTo>
                    <a:pt x="1883658" y="0"/>
                  </a:lnTo>
                  <a:cubicBezTo>
                    <a:pt x="1900058" y="0"/>
                    <a:pt x="1915787" y="6515"/>
                    <a:pt x="1927383" y="18111"/>
                  </a:cubicBezTo>
                  <a:cubicBezTo>
                    <a:pt x="1938980" y="29708"/>
                    <a:pt x="1945495" y="45436"/>
                    <a:pt x="1945495" y="61836"/>
                  </a:cubicBezTo>
                  <a:lnTo>
                    <a:pt x="1945495" y="1490711"/>
                  </a:lnTo>
                  <a:cubicBezTo>
                    <a:pt x="1945495" y="1524863"/>
                    <a:pt x="1917809" y="1552548"/>
                    <a:pt x="1883658" y="1552548"/>
                  </a:cubicBezTo>
                  <a:lnTo>
                    <a:pt x="61836" y="1552548"/>
                  </a:lnTo>
                  <a:cubicBezTo>
                    <a:pt x="45436" y="1552548"/>
                    <a:pt x="29708" y="1546033"/>
                    <a:pt x="18111" y="1534436"/>
                  </a:cubicBezTo>
                  <a:cubicBezTo>
                    <a:pt x="6515" y="1522840"/>
                    <a:pt x="0" y="1507111"/>
                    <a:pt x="0" y="1490711"/>
                  </a:cubicBezTo>
                  <a:lnTo>
                    <a:pt x="0" y="61836"/>
                  </a:lnTo>
                  <a:cubicBezTo>
                    <a:pt x="0" y="45436"/>
                    <a:pt x="6515" y="29708"/>
                    <a:pt x="18111" y="18111"/>
                  </a:cubicBezTo>
                  <a:cubicBezTo>
                    <a:pt x="29708" y="6515"/>
                    <a:pt x="45436" y="0"/>
                    <a:pt x="61836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47625"/>
              <a:ext cx="1945495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AutoShape 37" id="37"/>
          <p:cNvSpPr/>
          <p:nvPr/>
        </p:nvSpPr>
        <p:spPr>
          <a:xfrm>
            <a:off x="9481163" y="2464336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38" id="38"/>
          <p:cNvSpPr/>
          <p:nvPr/>
        </p:nvSpPr>
        <p:spPr>
          <a:xfrm flipH="false" flipV="false" rot="0">
            <a:off x="15583410" y="2082923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9" id="39"/>
          <p:cNvGrpSpPr/>
          <p:nvPr/>
        </p:nvGrpSpPr>
        <p:grpSpPr>
          <a:xfrm rot="2804154">
            <a:off x="142356" y="8441676"/>
            <a:ext cx="4829892" cy="5894830"/>
            <a:chOff x="0" y="0"/>
            <a:chExt cx="1272070" cy="1552548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C5D9F3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42" id="42"/>
          <p:cNvSpPr/>
          <p:nvPr/>
        </p:nvSpPr>
        <p:spPr>
          <a:xfrm flipH="false" flipV="false" rot="0">
            <a:off x="14309242" y="7573705"/>
            <a:ext cx="1684595" cy="1684595"/>
          </a:xfrm>
          <a:custGeom>
            <a:avLst/>
            <a:gdLst/>
            <a:ahLst/>
            <a:cxnLst/>
            <a:rect r="r" b="b" t="t" l="l"/>
            <a:pathLst>
              <a:path h="1684595" w="1684595">
                <a:moveTo>
                  <a:pt x="0" y="0"/>
                </a:moveTo>
                <a:lnTo>
                  <a:pt x="1684595" y="0"/>
                </a:lnTo>
                <a:lnTo>
                  <a:pt x="1684595" y="1684595"/>
                </a:lnTo>
                <a:lnTo>
                  <a:pt x="0" y="1684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3" id="43"/>
          <p:cNvGrpSpPr/>
          <p:nvPr/>
        </p:nvGrpSpPr>
        <p:grpSpPr>
          <a:xfrm rot="0">
            <a:off x="8945637" y="4608195"/>
            <a:ext cx="1032951" cy="1011564"/>
            <a:chOff x="0" y="0"/>
            <a:chExt cx="812800" cy="795971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sp>
        <p:nvSpPr>
          <p:cNvPr name="AutoShape 46" id="46"/>
          <p:cNvSpPr/>
          <p:nvPr/>
        </p:nvSpPr>
        <p:spPr>
          <a:xfrm flipV="true">
            <a:off x="9443063" y="5934084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47" id="47"/>
          <p:cNvSpPr txBox="true"/>
          <p:nvPr/>
        </p:nvSpPr>
        <p:spPr>
          <a:xfrm rot="0">
            <a:off x="10664388" y="3698876"/>
            <a:ext cx="5962164" cy="1216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Thuật toán dừng lại do đã hết độ dài của văn bản rồi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579574" y="374160"/>
            <a:ext cx="732858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b="true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BOYER-MOORE ALGORITHM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028700" y="1103923"/>
            <a:ext cx="10093078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 b="true">
                <a:solidFill>
                  <a:srgbClr val="4678B6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Bad character rule - Quy tắc ký tự xấu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621949" y="1810287"/>
            <a:ext cx="9581674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FF914D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Trường hợp 1: Từ không khớp trở thành khớp</a:t>
            </a:r>
          </a:p>
        </p:txBody>
      </p:sp>
    </p:spTree>
  </p:cSld>
  <p:clrMapOvr>
    <a:masterClrMapping/>
  </p:clrMapOvr>
</p:sld>
</file>

<file path=ppt/slides/slide10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79736" y="3047130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912687" y="3047130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945637" y="3047130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23996" y="3268330"/>
            <a:ext cx="80470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23996" y="4848225"/>
            <a:ext cx="139795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714982" y="3047130"/>
            <a:ext cx="1032951" cy="1032951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747933" y="3047130"/>
            <a:ext cx="1032951" cy="1032951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3780884" y="3047130"/>
            <a:ext cx="1032951" cy="1032951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4813834" y="3047130"/>
            <a:ext cx="1032951" cy="1032951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5846785" y="3047130"/>
            <a:ext cx="1032951" cy="1032951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g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3780884" y="4608195"/>
            <a:ext cx="1032951" cy="1011564"/>
            <a:chOff x="0" y="0"/>
            <a:chExt cx="812800" cy="795971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4813834" y="4608195"/>
            <a:ext cx="1032951" cy="1011564"/>
            <a:chOff x="0" y="0"/>
            <a:chExt cx="812800" cy="795971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2804154">
            <a:off x="4487635" y="7654525"/>
            <a:ext cx="7386800" cy="5894830"/>
            <a:chOff x="0" y="0"/>
            <a:chExt cx="1945495" cy="1552548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945495" cy="1552548"/>
            </a:xfrm>
            <a:custGeom>
              <a:avLst/>
              <a:gdLst/>
              <a:ahLst/>
              <a:cxnLst/>
              <a:rect r="r" b="b" t="t" l="l"/>
              <a:pathLst>
                <a:path h="1552548" w="1945495">
                  <a:moveTo>
                    <a:pt x="61836" y="0"/>
                  </a:moveTo>
                  <a:lnTo>
                    <a:pt x="1883658" y="0"/>
                  </a:lnTo>
                  <a:cubicBezTo>
                    <a:pt x="1900058" y="0"/>
                    <a:pt x="1915787" y="6515"/>
                    <a:pt x="1927383" y="18111"/>
                  </a:cubicBezTo>
                  <a:cubicBezTo>
                    <a:pt x="1938980" y="29708"/>
                    <a:pt x="1945495" y="45436"/>
                    <a:pt x="1945495" y="61836"/>
                  </a:cubicBezTo>
                  <a:lnTo>
                    <a:pt x="1945495" y="1490711"/>
                  </a:lnTo>
                  <a:cubicBezTo>
                    <a:pt x="1945495" y="1524863"/>
                    <a:pt x="1917809" y="1552548"/>
                    <a:pt x="1883658" y="1552548"/>
                  </a:cubicBezTo>
                  <a:lnTo>
                    <a:pt x="61836" y="1552548"/>
                  </a:lnTo>
                  <a:cubicBezTo>
                    <a:pt x="45436" y="1552548"/>
                    <a:pt x="29708" y="1546033"/>
                    <a:pt x="18111" y="1534436"/>
                  </a:cubicBezTo>
                  <a:cubicBezTo>
                    <a:pt x="6515" y="1522840"/>
                    <a:pt x="0" y="1507111"/>
                    <a:pt x="0" y="1490711"/>
                  </a:cubicBezTo>
                  <a:lnTo>
                    <a:pt x="0" y="61836"/>
                  </a:lnTo>
                  <a:cubicBezTo>
                    <a:pt x="0" y="45436"/>
                    <a:pt x="6515" y="29708"/>
                    <a:pt x="18111" y="18111"/>
                  </a:cubicBezTo>
                  <a:cubicBezTo>
                    <a:pt x="29708" y="6515"/>
                    <a:pt x="45436" y="0"/>
                    <a:pt x="61836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47625"/>
              <a:ext cx="1945495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37" id="37"/>
          <p:cNvSpPr/>
          <p:nvPr/>
        </p:nvSpPr>
        <p:spPr>
          <a:xfrm flipH="false" flipV="false" rot="0">
            <a:off x="15583410" y="2082923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8" id="38"/>
          <p:cNvGrpSpPr/>
          <p:nvPr/>
        </p:nvGrpSpPr>
        <p:grpSpPr>
          <a:xfrm rot="2804154">
            <a:off x="142356" y="8441676"/>
            <a:ext cx="4829892" cy="5894830"/>
            <a:chOff x="0" y="0"/>
            <a:chExt cx="1272070" cy="1552548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C5D9F3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41" id="41"/>
          <p:cNvSpPr/>
          <p:nvPr/>
        </p:nvSpPr>
        <p:spPr>
          <a:xfrm flipH="false" flipV="false" rot="0">
            <a:off x="14309242" y="7573705"/>
            <a:ext cx="1684595" cy="1684595"/>
          </a:xfrm>
          <a:custGeom>
            <a:avLst/>
            <a:gdLst/>
            <a:ahLst/>
            <a:cxnLst/>
            <a:rect r="r" b="b" t="t" l="l"/>
            <a:pathLst>
              <a:path h="1684595" w="1684595">
                <a:moveTo>
                  <a:pt x="0" y="0"/>
                </a:moveTo>
                <a:lnTo>
                  <a:pt x="1684595" y="0"/>
                </a:lnTo>
                <a:lnTo>
                  <a:pt x="1684595" y="1684595"/>
                </a:lnTo>
                <a:lnTo>
                  <a:pt x="0" y="1684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2" id="42"/>
          <p:cNvGrpSpPr/>
          <p:nvPr/>
        </p:nvGrpSpPr>
        <p:grpSpPr>
          <a:xfrm rot="0">
            <a:off x="5846785" y="4608195"/>
            <a:ext cx="1032951" cy="1011564"/>
            <a:chOff x="0" y="0"/>
            <a:chExt cx="812800" cy="795971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2662633" y="4608195"/>
            <a:ext cx="1011564" cy="1011564"/>
            <a:chOff x="0" y="0"/>
            <a:chExt cx="812800" cy="81280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  <a:ln w="57150" cap="rnd">
              <a:solidFill>
                <a:srgbClr val="000000"/>
              </a:solidFill>
              <a:prstDash val="dash"/>
              <a:round/>
            </a:ln>
          </p:spPr>
        </p:sp>
        <p:sp>
          <p:nvSpPr>
            <p:cNvPr name="TextBox 47" id="4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AutoShape 48" id="48"/>
          <p:cNvSpPr/>
          <p:nvPr/>
        </p:nvSpPr>
        <p:spPr>
          <a:xfrm flipV="true">
            <a:off x="3239825" y="5798761"/>
            <a:ext cx="3260916" cy="163611"/>
          </a:xfrm>
          <a:prstGeom prst="line">
            <a:avLst/>
          </a:prstGeom>
          <a:ln cap="flat" w="38100">
            <a:solidFill>
              <a:srgbClr val="000000"/>
            </a:solidFill>
            <a:prstDash val="lgDash"/>
            <a:headEnd type="none" len="sm" w="sm"/>
            <a:tailEnd type="none" len="sm" w="sm"/>
          </a:ln>
        </p:spPr>
      </p:sp>
      <p:sp>
        <p:nvSpPr>
          <p:cNvPr name="TextBox 49" id="49"/>
          <p:cNvSpPr txBox="true"/>
          <p:nvPr/>
        </p:nvSpPr>
        <p:spPr>
          <a:xfrm rot="0">
            <a:off x="3232513" y="6613721"/>
            <a:ext cx="11426248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Ký tự xấu không tồn tại trong mẫu ????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579574" y="374160"/>
            <a:ext cx="732858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b="true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BOYER-MOORE ALGORITHM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028700" y="1103923"/>
            <a:ext cx="10093078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 b="true">
                <a:solidFill>
                  <a:srgbClr val="4678B6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Bad character rule - Quy tắc ký tự xấu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714982" y="1751136"/>
            <a:ext cx="11426248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FF914D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Trường hợp 2: không tìm thấy ký tự xấu trong mẫu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00125"/>
            <a:ext cx="13819850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15"/>
              </a:lnSpc>
            </a:pPr>
            <a:r>
              <a:rPr lang="en-US" sz="4500" b="true">
                <a:solidFill>
                  <a:srgbClr val="0E2F5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Cách tiếp cận O(nm):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838237" y="5609318"/>
            <a:ext cx="9187498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5894CE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-&gt; Đó là những gì giải thuật vét cạn sẽ làm 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-1549331" y="5406873"/>
            <a:ext cx="4829892" cy="5894830"/>
            <a:chOff x="0" y="0"/>
            <a:chExt cx="1272070" cy="155254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575310" y="2016248"/>
            <a:ext cx="12368312" cy="3096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b="true" sz="35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Một cách dễ thấy nhất là ta so sánh lần lượt phần tử đầu của chuỗi pattern và phần tử đầu của chuỗi text.</a:t>
            </a:r>
          </a:p>
          <a:p>
            <a:pPr algn="just">
              <a:lnSpc>
                <a:spcPts val="4900"/>
              </a:lnSpc>
            </a:pPr>
          </a:p>
          <a:p>
            <a:pPr algn="just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b="true" sz="35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</a:t>
            </a:r>
            <a:r>
              <a:rPr lang="en-US" b="true" sz="35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ếu cả hai phần tử bằng nhau thì so sánh lần lượt phần tử tiếp theo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9144000" y="8566266"/>
            <a:ext cx="960315" cy="960315"/>
          </a:xfrm>
          <a:custGeom>
            <a:avLst/>
            <a:gdLst/>
            <a:ahLst/>
            <a:cxnLst/>
            <a:rect r="r" b="b" t="t" l="l"/>
            <a:pathLst>
              <a:path h="960315" w="960315">
                <a:moveTo>
                  <a:pt x="0" y="0"/>
                </a:moveTo>
                <a:lnTo>
                  <a:pt x="960315" y="0"/>
                </a:lnTo>
                <a:lnTo>
                  <a:pt x="960315" y="960316"/>
                </a:lnTo>
                <a:lnTo>
                  <a:pt x="0" y="9603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583410" y="2082923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2804154">
            <a:off x="10530481" y="7964668"/>
            <a:ext cx="4829892" cy="5894830"/>
            <a:chOff x="0" y="0"/>
            <a:chExt cx="1272070" cy="155254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</p:spTree>
  </p:cSld>
  <p:clrMapOvr>
    <a:masterClrMapping/>
  </p:clrMapOvr>
</p:sld>
</file>

<file path=ppt/slides/slide1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79736" y="3047130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912687" y="3047130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945637" y="3047130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23996" y="3268330"/>
            <a:ext cx="80470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23996" y="4848225"/>
            <a:ext cx="139795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714982" y="3047130"/>
            <a:ext cx="1032951" cy="1032951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747933" y="3047130"/>
            <a:ext cx="1032951" cy="1032951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3780884" y="3047130"/>
            <a:ext cx="1032951" cy="1032951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4813834" y="3047130"/>
            <a:ext cx="1032951" cy="1032951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5846785" y="3047130"/>
            <a:ext cx="1032951" cy="1032951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C5D9F3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g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2804154">
            <a:off x="4487635" y="7654525"/>
            <a:ext cx="7386800" cy="5894830"/>
            <a:chOff x="0" y="0"/>
            <a:chExt cx="1945495" cy="1552548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945495" cy="1552548"/>
            </a:xfrm>
            <a:custGeom>
              <a:avLst/>
              <a:gdLst/>
              <a:ahLst/>
              <a:cxnLst/>
              <a:rect r="r" b="b" t="t" l="l"/>
              <a:pathLst>
                <a:path h="1552548" w="1945495">
                  <a:moveTo>
                    <a:pt x="61836" y="0"/>
                  </a:moveTo>
                  <a:lnTo>
                    <a:pt x="1883658" y="0"/>
                  </a:lnTo>
                  <a:cubicBezTo>
                    <a:pt x="1900058" y="0"/>
                    <a:pt x="1915787" y="6515"/>
                    <a:pt x="1927383" y="18111"/>
                  </a:cubicBezTo>
                  <a:cubicBezTo>
                    <a:pt x="1938980" y="29708"/>
                    <a:pt x="1945495" y="45436"/>
                    <a:pt x="1945495" y="61836"/>
                  </a:cubicBezTo>
                  <a:lnTo>
                    <a:pt x="1945495" y="1490711"/>
                  </a:lnTo>
                  <a:cubicBezTo>
                    <a:pt x="1945495" y="1524863"/>
                    <a:pt x="1917809" y="1552548"/>
                    <a:pt x="1883658" y="1552548"/>
                  </a:cubicBezTo>
                  <a:lnTo>
                    <a:pt x="61836" y="1552548"/>
                  </a:lnTo>
                  <a:cubicBezTo>
                    <a:pt x="45436" y="1552548"/>
                    <a:pt x="29708" y="1546033"/>
                    <a:pt x="18111" y="1534436"/>
                  </a:cubicBezTo>
                  <a:cubicBezTo>
                    <a:pt x="6515" y="1522840"/>
                    <a:pt x="0" y="1507111"/>
                    <a:pt x="0" y="1490711"/>
                  </a:cubicBezTo>
                  <a:lnTo>
                    <a:pt x="0" y="61836"/>
                  </a:lnTo>
                  <a:cubicBezTo>
                    <a:pt x="0" y="45436"/>
                    <a:pt x="6515" y="29708"/>
                    <a:pt x="18111" y="18111"/>
                  </a:cubicBezTo>
                  <a:cubicBezTo>
                    <a:pt x="29708" y="6515"/>
                    <a:pt x="45436" y="0"/>
                    <a:pt x="61836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47625"/>
              <a:ext cx="1945495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31" id="31"/>
          <p:cNvSpPr/>
          <p:nvPr/>
        </p:nvSpPr>
        <p:spPr>
          <a:xfrm flipH="false" flipV="false" rot="0">
            <a:off x="15583410" y="2082923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2" id="32"/>
          <p:cNvGrpSpPr/>
          <p:nvPr/>
        </p:nvGrpSpPr>
        <p:grpSpPr>
          <a:xfrm rot="2804154">
            <a:off x="142356" y="8441676"/>
            <a:ext cx="4829892" cy="5894830"/>
            <a:chOff x="0" y="0"/>
            <a:chExt cx="1272070" cy="1552548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C5D9F3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35" id="35"/>
          <p:cNvSpPr/>
          <p:nvPr/>
        </p:nvSpPr>
        <p:spPr>
          <a:xfrm flipH="false" flipV="false" rot="0">
            <a:off x="14309242" y="7573705"/>
            <a:ext cx="1684595" cy="1684595"/>
          </a:xfrm>
          <a:custGeom>
            <a:avLst/>
            <a:gdLst/>
            <a:ahLst/>
            <a:cxnLst/>
            <a:rect r="r" b="b" t="t" l="l"/>
            <a:pathLst>
              <a:path h="1684595" w="1684595">
                <a:moveTo>
                  <a:pt x="0" y="0"/>
                </a:moveTo>
                <a:lnTo>
                  <a:pt x="1684595" y="0"/>
                </a:lnTo>
                <a:lnTo>
                  <a:pt x="1684595" y="1684595"/>
                </a:lnTo>
                <a:lnTo>
                  <a:pt x="0" y="1684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6" id="36"/>
          <p:cNvSpPr txBox="true"/>
          <p:nvPr/>
        </p:nvSpPr>
        <p:spPr>
          <a:xfrm rot="0">
            <a:off x="3232513" y="6613721"/>
            <a:ext cx="11426248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Di chuyển qua khỏi ký tự xấu đó</a:t>
            </a:r>
          </a:p>
        </p:txBody>
      </p:sp>
      <p:sp>
        <p:nvSpPr>
          <p:cNvPr name="AutoShape 37" id="37"/>
          <p:cNvSpPr/>
          <p:nvPr/>
        </p:nvSpPr>
        <p:spPr>
          <a:xfrm>
            <a:off x="9443063" y="2580587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8" id="38"/>
          <p:cNvSpPr/>
          <p:nvPr/>
        </p:nvSpPr>
        <p:spPr>
          <a:xfrm flipH="true" flipV="true">
            <a:off x="9418239" y="5648434"/>
            <a:ext cx="11548" cy="30635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9" id="39"/>
          <p:cNvSpPr txBox="true"/>
          <p:nvPr/>
        </p:nvSpPr>
        <p:spPr>
          <a:xfrm rot="0">
            <a:off x="579574" y="374160"/>
            <a:ext cx="732858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b="true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BOYER-MOORE ALGORITHM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028700" y="1103923"/>
            <a:ext cx="10093078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 b="true">
                <a:solidFill>
                  <a:srgbClr val="4678B6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Bad character rule - Quy tắc ký tự xấu</a:t>
            </a:r>
          </a:p>
        </p:txBody>
      </p:sp>
      <p:grpSp>
        <p:nvGrpSpPr>
          <p:cNvPr name="Group 41" id="41"/>
          <p:cNvGrpSpPr/>
          <p:nvPr/>
        </p:nvGrpSpPr>
        <p:grpSpPr>
          <a:xfrm rot="0">
            <a:off x="6879736" y="4608195"/>
            <a:ext cx="1032951" cy="1011564"/>
            <a:chOff x="0" y="0"/>
            <a:chExt cx="812800" cy="795971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7912687" y="4608195"/>
            <a:ext cx="1032951" cy="1011564"/>
            <a:chOff x="0" y="0"/>
            <a:chExt cx="812800" cy="795971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8945637" y="4608195"/>
            <a:ext cx="1032951" cy="1011564"/>
            <a:chOff x="0" y="0"/>
            <a:chExt cx="812800" cy="795971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sp>
        <p:nvSpPr>
          <p:cNvPr name="TextBox 50" id="50"/>
          <p:cNvSpPr txBox="true"/>
          <p:nvPr/>
        </p:nvSpPr>
        <p:spPr>
          <a:xfrm rot="0">
            <a:off x="1714982" y="1751136"/>
            <a:ext cx="11426248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FF914D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Trường hợp 2: không tìm thấy ký tự xấu trong mẫu</a:t>
            </a:r>
          </a:p>
        </p:txBody>
      </p:sp>
    </p:spTree>
  </p:cSld>
  <p:clrMapOvr>
    <a:masterClrMapping/>
  </p:clrMapOvr>
</p:sld>
</file>

<file path=ppt/slides/slide1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235313" y="2186666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268264" y="2186666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301215" y="2186666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579574" y="2407866"/>
            <a:ext cx="80470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79574" y="3987761"/>
            <a:ext cx="139795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2070559" y="2186666"/>
            <a:ext cx="1032951" cy="1032951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3103510" y="2186666"/>
            <a:ext cx="1032951" cy="1032951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4136461" y="2186666"/>
            <a:ext cx="1032951" cy="1032951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5169412" y="2186666"/>
            <a:ext cx="1032951" cy="1032951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6202362" y="2186666"/>
            <a:ext cx="1032951" cy="1032951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4136461" y="3747731"/>
            <a:ext cx="1032951" cy="1011564"/>
            <a:chOff x="0" y="0"/>
            <a:chExt cx="812800" cy="795971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5169412" y="3747731"/>
            <a:ext cx="1032951" cy="1011564"/>
            <a:chOff x="0" y="0"/>
            <a:chExt cx="812800" cy="795971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sp>
        <p:nvSpPr>
          <p:cNvPr name="Freeform 34" id="34"/>
          <p:cNvSpPr/>
          <p:nvPr/>
        </p:nvSpPr>
        <p:spPr>
          <a:xfrm flipH="false" flipV="false" rot="0">
            <a:off x="11783970" y="-2863878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5" id="35"/>
          <p:cNvGrpSpPr/>
          <p:nvPr/>
        </p:nvGrpSpPr>
        <p:grpSpPr>
          <a:xfrm rot="0">
            <a:off x="11894296" y="7165944"/>
            <a:ext cx="7727341" cy="5894830"/>
            <a:chOff x="0" y="0"/>
            <a:chExt cx="2035184" cy="1552548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2035184" cy="1552548"/>
            </a:xfrm>
            <a:custGeom>
              <a:avLst/>
              <a:gdLst/>
              <a:ahLst/>
              <a:cxnLst/>
              <a:rect r="r" b="b" t="t" l="l"/>
              <a:pathLst>
                <a:path h="1552548" w="2035184">
                  <a:moveTo>
                    <a:pt x="59111" y="0"/>
                  </a:moveTo>
                  <a:lnTo>
                    <a:pt x="1976073" y="0"/>
                  </a:lnTo>
                  <a:cubicBezTo>
                    <a:pt x="1991751" y="0"/>
                    <a:pt x="2006786" y="6228"/>
                    <a:pt x="2017871" y="17313"/>
                  </a:cubicBezTo>
                  <a:cubicBezTo>
                    <a:pt x="2028957" y="28399"/>
                    <a:pt x="2035184" y="43434"/>
                    <a:pt x="2035184" y="59111"/>
                  </a:cubicBezTo>
                  <a:lnTo>
                    <a:pt x="2035184" y="1493436"/>
                  </a:lnTo>
                  <a:cubicBezTo>
                    <a:pt x="2035184" y="1509114"/>
                    <a:pt x="2028957" y="1524149"/>
                    <a:pt x="2017871" y="1535234"/>
                  </a:cubicBezTo>
                  <a:cubicBezTo>
                    <a:pt x="2006786" y="1546320"/>
                    <a:pt x="1991751" y="1552548"/>
                    <a:pt x="1976073" y="1552548"/>
                  </a:cubicBezTo>
                  <a:lnTo>
                    <a:pt x="59111" y="1552548"/>
                  </a:lnTo>
                  <a:cubicBezTo>
                    <a:pt x="43434" y="1552548"/>
                    <a:pt x="28399" y="1546320"/>
                    <a:pt x="17313" y="1535234"/>
                  </a:cubicBezTo>
                  <a:cubicBezTo>
                    <a:pt x="6228" y="1524149"/>
                    <a:pt x="0" y="1509114"/>
                    <a:pt x="0" y="1493436"/>
                  </a:cubicBezTo>
                  <a:lnTo>
                    <a:pt x="0" y="59111"/>
                  </a:lnTo>
                  <a:cubicBezTo>
                    <a:pt x="0" y="43434"/>
                    <a:pt x="6228" y="28399"/>
                    <a:pt x="17313" y="17313"/>
                  </a:cubicBezTo>
                  <a:cubicBezTo>
                    <a:pt x="28399" y="6228"/>
                    <a:pt x="43434" y="0"/>
                    <a:pt x="59111" y="0"/>
                  </a:cubicBezTo>
                  <a:close/>
                </a:path>
              </a:pathLst>
            </a:custGeom>
            <a:solidFill>
              <a:srgbClr val="C5D9F3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47625"/>
              <a:ext cx="2035184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38" id="38"/>
          <p:cNvSpPr/>
          <p:nvPr/>
        </p:nvSpPr>
        <p:spPr>
          <a:xfrm flipH="false" flipV="false" rot="0">
            <a:off x="186403" y="8416003"/>
            <a:ext cx="1684595" cy="1684595"/>
          </a:xfrm>
          <a:custGeom>
            <a:avLst/>
            <a:gdLst/>
            <a:ahLst/>
            <a:cxnLst/>
            <a:rect r="r" b="b" t="t" l="l"/>
            <a:pathLst>
              <a:path h="1684595" w="1684595">
                <a:moveTo>
                  <a:pt x="0" y="0"/>
                </a:moveTo>
                <a:lnTo>
                  <a:pt x="1684594" y="0"/>
                </a:lnTo>
                <a:lnTo>
                  <a:pt x="1684594" y="1684594"/>
                </a:lnTo>
                <a:lnTo>
                  <a:pt x="0" y="16845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9" id="39"/>
          <p:cNvGrpSpPr/>
          <p:nvPr/>
        </p:nvGrpSpPr>
        <p:grpSpPr>
          <a:xfrm rot="0">
            <a:off x="6202362" y="3747731"/>
            <a:ext cx="1032951" cy="1011564"/>
            <a:chOff x="0" y="0"/>
            <a:chExt cx="812800" cy="795971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sp>
        <p:nvSpPr>
          <p:cNvPr name="TextBox 42" id="42"/>
          <p:cNvSpPr txBox="true"/>
          <p:nvPr/>
        </p:nvSpPr>
        <p:spPr>
          <a:xfrm rot="0">
            <a:off x="1278550" y="5464145"/>
            <a:ext cx="8726661" cy="1216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Vậy mỗi </a:t>
            </a: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lần lặp lại tìm ký tự xấu phải duyệt qua pattern (mẫu) ???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579574" y="374160"/>
            <a:ext cx="732858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b="true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BOYER-MOORE ALGORITHM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028700" y="1103923"/>
            <a:ext cx="10093078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 b="true">
                <a:solidFill>
                  <a:srgbClr val="4678B6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Bad character rule - Quy tắc ký tự xấu</a:t>
            </a:r>
          </a:p>
        </p:txBody>
      </p:sp>
      <p:grpSp>
        <p:nvGrpSpPr>
          <p:cNvPr name="Group 45" id="45"/>
          <p:cNvGrpSpPr/>
          <p:nvPr/>
        </p:nvGrpSpPr>
        <p:grpSpPr>
          <a:xfrm rot="0">
            <a:off x="15176241" y="2001799"/>
            <a:ext cx="4829892" cy="5894830"/>
            <a:chOff x="0" y="0"/>
            <a:chExt cx="1272070" cy="1552548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C5D9F3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</p:spTree>
  </p:cSld>
  <p:clrMapOvr>
    <a:masterClrMapping/>
  </p:clrMapOvr>
</p:sld>
</file>

<file path=ppt/slides/slide1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235313" y="2186666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268264" y="2186666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301215" y="2186666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579574" y="2407866"/>
            <a:ext cx="80470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79574" y="3987761"/>
            <a:ext cx="139795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2070559" y="2186666"/>
            <a:ext cx="1032951" cy="1032951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3103510" y="2186666"/>
            <a:ext cx="1032951" cy="1032951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4136461" y="2186666"/>
            <a:ext cx="1032951" cy="1032951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5169412" y="2186666"/>
            <a:ext cx="1032951" cy="1032951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6202362" y="2186666"/>
            <a:ext cx="1032951" cy="1032951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4136461" y="3747731"/>
            <a:ext cx="1032951" cy="1011564"/>
            <a:chOff x="0" y="0"/>
            <a:chExt cx="812800" cy="795971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5169412" y="3747731"/>
            <a:ext cx="1032951" cy="1011564"/>
            <a:chOff x="0" y="0"/>
            <a:chExt cx="812800" cy="795971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6202362" y="3747731"/>
            <a:ext cx="1032951" cy="1011564"/>
            <a:chOff x="0" y="0"/>
            <a:chExt cx="812800" cy="795971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sp>
        <p:nvSpPr>
          <p:cNvPr name="TextBox 37" id="37"/>
          <p:cNvSpPr txBox="true"/>
          <p:nvPr/>
        </p:nvSpPr>
        <p:spPr>
          <a:xfrm rot="0">
            <a:off x="1278550" y="5464145"/>
            <a:ext cx="8726661" cy="1216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Vậy mỗi </a:t>
            </a: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lần lặp lại tìm ký tự xấu phải duyệt qua pattern (mẫu) ???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579574" y="374160"/>
            <a:ext cx="732858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b="true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BOYER-MOORE ALGORITHM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028700" y="1103923"/>
            <a:ext cx="10093078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 b="true">
                <a:solidFill>
                  <a:srgbClr val="4678B6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Bad character rule - Quy tắc ký tự xấu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278550" y="6906736"/>
            <a:ext cx="10917780" cy="1216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=&gt; Tối ưu bằng bước tiền xử lý trên mẫu: ghi nhớ các vị trí ký tự xấu xuất hiện cuối cùng </a:t>
            </a:r>
          </a:p>
        </p:txBody>
      </p:sp>
      <p:sp>
        <p:nvSpPr>
          <p:cNvPr name="Freeform 41" id="41"/>
          <p:cNvSpPr/>
          <p:nvPr/>
        </p:nvSpPr>
        <p:spPr>
          <a:xfrm flipH="false" flipV="false" rot="0">
            <a:off x="11783970" y="-2863878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2" id="42"/>
          <p:cNvGrpSpPr/>
          <p:nvPr/>
        </p:nvGrpSpPr>
        <p:grpSpPr>
          <a:xfrm rot="0">
            <a:off x="11894296" y="7165944"/>
            <a:ext cx="7727341" cy="5894830"/>
            <a:chOff x="0" y="0"/>
            <a:chExt cx="2035184" cy="1552548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2035184" cy="1552548"/>
            </a:xfrm>
            <a:custGeom>
              <a:avLst/>
              <a:gdLst/>
              <a:ahLst/>
              <a:cxnLst/>
              <a:rect r="r" b="b" t="t" l="l"/>
              <a:pathLst>
                <a:path h="1552548" w="2035184">
                  <a:moveTo>
                    <a:pt x="59111" y="0"/>
                  </a:moveTo>
                  <a:lnTo>
                    <a:pt x="1976073" y="0"/>
                  </a:lnTo>
                  <a:cubicBezTo>
                    <a:pt x="1991751" y="0"/>
                    <a:pt x="2006786" y="6228"/>
                    <a:pt x="2017871" y="17313"/>
                  </a:cubicBezTo>
                  <a:cubicBezTo>
                    <a:pt x="2028957" y="28399"/>
                    <a:pt x="2035184" y="43434"/>
                    <a:pt x="2035184" y="59111"/>
                  </a:cubicBezTo>
                  <a:lnTo>
                    <a:pt x="2035184" y="1493436"/>
                  </a:lnTo>
                  <a:cubicBezTo>
                    <a:pt x="2035184" y="1509114"/>
                    <a:pt x="2028957" y="1524149"/>
                    <a:pt x="2017871" y="1535234"/>
                  </a:cubicBezTo>
                  <a:cubicBezTo>
                    <a:pt x="2006786" y="1546320"/>
                    <a:pt x="1991751" y="1552548"/>
                    <a:pt x="1976073" y="1552548"/>
                  </a:cubicBezTo>
                  <a:lnTo>
                    <a:pt x="59111" y="1552548"/>
                  </a:lnTo>
                  <a:cubicBezTo>
                    <a:pt x="43434" y="1552548"/>
                    <a:pt x="28399" y="1546320"/>
                    <a:pt x="17313" y="1535234"/>
                  </a:cubicBezTo>
                  <a:cubicBezTo>
                    <a:pt x="6228" y="1524149"/>
                    <a:pt x="0" y="1509114"/>
                    <a:pt x="0" y="1493436"/>
                  </a:cubicBezTo>
                  <a:lnTo>
                    <a:pt x="0" y="59111"/>
                  </a:lnTo>
                  <a:cubicBezTo>
                    <a:pt x="0" y="43434"/>
                    <a:pt x="6228" y="28399"/>
                    <a:pt x="17313" y="17313"/>
                  </a:cubicBezTo>
                  <a:cubicBezTo>
                    <a:pt x="28399" y="6228"/>
                    <a:pt x="43434" y="0"/>
                    <a:pt x="59111" y="0"/>
                  </a:cubicBezTo>
                  <a:close/>
                </a:path>
              </a:pathLst>
            </a:custGeom>
            <a:solidFill>
              <a:srgbClr val="C5D9F3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47625"/>
              <a:ext cx="2035184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15176241" y="2001799"/>
            <a:ext cx="4829892" cy="5894830"/>
            <a:chOff x="0" y="0"/>
            <a:chExt cx="1272070" cy="1552548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C5D9F3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48" id="48"/>
          <p:cNvSpPr/>
          <p:nvPr/>
        </p:nvSpPr>
        <p:spPr>
          <a:xfrm flipH="false" flipV="false" rot="0">
            <a:off x="186403" y="8416003"/>
            <a:ext cx="1684595" cy="1684595"/>
          </a:xfrm>
          <a:custGeom>
            <a:avLst/>
            <a:gdLst/>
            <a:ahLst/>
            <a:cxnLst/>
            <a:rect r="r" b="b" t="t" l="l"/>
            <a:pathLst>
              <a:path h="1684595" w="1684595">
                <a:moveTo>
                  <a:pt x="0" y="0"/>
                </a:moveTo>
                <a:lnTo>
                  <a:pt x="1684594" y="0"/>
                </a:lnTo>
                <a:lnTo>
                  <a:pt x="1684594" y="1684594"/>
                </a:lnTo>
                <a:lnTo>
                  <a:pt x="0" y="16845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78075" y="1748448"/>
            <a:ext cx="6273512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55659" indent="-377829" lvl="1">
              <a:lnSpc>
                <a:spcPts val="4900"/>
              </a:lnSpc>
              <a:buFont typeface="Arial"/>
              <a:buChar char="•"/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Tiền xử lý (preprocessing)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714982" y="3481855"/>
            <a:ext cx="1032951" cy="1011564"/>
            <a:chOff x="0" y="0"/>
            <a:chExt cx="812800" cy="79597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747933" y="3481855"/>
            <a:ext cx="1032951" cy="1011564"/>
            <a:chOff x="0" y="0"/>
            <a:chExt cx="812800" cy="79597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3771359" y="3481855"/>
            <a:ext cx="1032951" cy="1011564"/>
            <a:chOff x="0" y="0"/>
            <a:chExt cx="812800" cy="79597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4794784" y="3481855"/>
            <a:ext cx="1032951" cy="1011564"/>
            <a:chOff x="0" y="0"/>
            <a:chExt cx="812800" cy="79597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5827735" y="3481855"/>
            <a:ext cx="1032951" cy="1011564"/>
            <a:chOff x="0" y="0"/>
            <a:chExt cx="812800" cy="795971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6846910" y="3481855"/>
            <a:ext cx="1032951" cy="1011564"/>
            <a:chOff x="0" y="0"/>
            <a:chExt cx="812800" cy="79597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258629" y="3711412"/>
            <a:ext cx="1164864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65786" y="5616126"/>
            <a:ext cx="950552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Letter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724507" y="5207794"/>
            <a:ext cx="1032951" cy="1011564"/>
            <a:chOff x="0" y="0"/>
            <a:chExt cx="812800" cy="795971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2757458" y="5207794"/>
            <a:ext cx="1032951" cy="1011564"/>
            <a:chOff x="0" y="0"/>
            <a:chExt cx="812800" cy="795971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3780884" y="5207794"/>
            <a:ext cx="1032951" cy="1011564"/>
            <a:chOff x="0" y="0"/>
            <a:chExt cx="812800" cy="795971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4804309" y="5207794"/>
            <a:ext cx="1032951" cy="1011564"/>
            <a:chOff x="0" y="0"/>
            <a:chExt cx="812800" cy="795971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*</a:t>
              </a:r>
            </a:p>
          </p:txBody>
        </p:sp>
      </p:grpSp>
      <p:sp>
        <p:nvSpPr>
          <p:cNvPr name="TextBox 35" id="35"/>
          <p:cNvSpPr txBox="true"/>
          <p:nvPr/>
        </p:nvSpPr>
        <p:spPr>
          <a:xfrm rot="0">
            <a:off x="404048" y="6627690"/>
            <a:ext cx="874027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Value</a:t>
            </a:r>
          </a:p>
        </p:txBody>
      </p:sp>
      <p:grpSp>
        <p:nvGrpSpPr>
          <p:cNvPr name="Group 36" id="36"/>
          <p:cNvGrpSpPr/>
          <p:nvPr/>
        </p:nvGrpSpPr>
        <p:grpSpPr>
          <a:xfrm rot="0">
            <a:off x="1724507" y="6219358"/>
            <a:ext cx="1032951" cy="1011564"/>
            <a:chOff x="0" y="0"/>
            <a:chExt cx="812800" cy="795971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2757458" y="6219358"/>
            <a:ext cx="1032951" cy="1011564"/>
            <a:chOff x="0" y="0"/>
            <a:chExt cx="812800" cy="795971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3780884" y="6219358"/>
            <a:ext cx="1032951" cy="1011564"/>
            <a:chOff x="0" y="0"/>
            <a:chExt cx="812800" cy="795971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4804309" y="6219358"/>
            <a:ext cx="1032951" cy="1011564"/>
            <a:chOff x="0" y="0"/>
            <a:chExt cx="812800" cy="795971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</a:p>
          </p:txBody>
        </p:sp>
      </p:grpSp>
      <p:sp>
        <p:nvSpPr>
          <p:cNvPr name="TextBox 48" id="48"/>
          <p:cNvSpPr txBox="true"/>
          <p:nvPr/>
        </p:nvSpPr>
        <p:spPr>
          <a:xfrm rot="0">
            <a:off x="7700425" y="5578008"/>
            <a:ext cx="6842707" cy="1216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Tìm khoảng cách nhảy đến ký tự xấu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579574" y="374160"/>
            <a:ext cx="732858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b="true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BOYER-MOORE ALGORITHM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028700" y="1103923"/>
            <a:ext cx="10093078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 b="true">
                <a:solidFill>
                  <a:srgbClr val="4678B6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Bad character rule - Quy tắc ký tự xấu</a:t>
            </a:r>
          </a:p>
        </p:txBody>
      </p:sp>
      <p:sp>
        <p:nvSpPr>
          <p:cNvPr name="Freeform 51" id="51"/>
          <p:cNvSpPr/>
          <p:nvPr/>
        </p:nvSpPr>
        <p:spPr>
          <a:xfrm flipH="false" flipV="false" rot="0">
            <a:off x="11783970" y="-2863878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2" id="52"/>
          <p:cNvGrpSpPr/>
          <p:nvPr/>
        </p:nvGrpSpPr>
        <p:grpSpPr>
          <a:xfrm rot="0">
            <a:off x="8576927" y="8211606"/>
            <a:ext cx="7727341" cy="5894830"/>
            <a:chOff x="0" y="0"/>
            <a:chExt cx="2035184" cy="1552548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2035184" cy="1552548"/>
            </a:xfrm>
            <a:custGeom>
              <a:avLst/>
              <a:gdLst/>
              <a:ahLst/>
              <a:cxnLst/>
              <a:rect r="r" b="b" t="t" l="l"/>
              <a:pathLst>
                <a:path h="1552548" w="2035184">
                  <a:moveTo>
                    <a:pt x="59111" y="0"/>
                  </a:moveTo>
                  <a:lnTo>
                    <a:pt x="1976073" y="0"/>
                  </a:lnTo>
                  <a:cubicBezTo>
                    <a:pt x="1991751" y="0"/>
                    <a:pt x="2006786" y="6228"/>
                    <a:pt x="2017871" y="17313"/>
                  </a:cubicBezTo>
                  <a:cubicBezTo>
                    <a:pt x="2028957" y="28399"/>
                    <a:pt x="2035184" y="43434"/>
                    <a:pt x="2035184" y="59111"/>
                  </a:cubicBezTo>
                  <a:lnTo>
                    <a:pt x="2035184" y="1493436"/>
                  </a:lnTo>
                  <a:cubicBezTo>
                    <a:pt x="2035184" y="1509114"/>
                    <a:pt x="2028957" y="1524149"/>
                    <a:pt x="2017871" y="1535234"/>
                  </a:cubicBezTo>
                  <a:cubicBezTo>
                    <a:pt x="2006786" y="1546320"/>
                    <a:pt x="1991751" y="1552548"/>
                    <a:pt x="1976073" y="1552548"/>
                  </a:cubicBezTo>
                  <a:lnTo>
                    <a:pt x="59111" y="1552548"/>
                  </a:lnTo>
                  <a:cubicBezTo>
                    <a:pt x="43434" y="1552548"/>
                    <a:pt x="28399" y="1546320"/>
                    <a:pt x="17313" y="1535234"/>
                  </a:cubicBezTo>
                  <a:cubicBezTo>
                    <a:pt x="6228" y="1524149"/>
                    <a:pt x="0" y="1509114"/>
                    <a:pt x="0" y="1493436"/>
                  </a:cubicBezTo>
                  <a:lnTo>
                    <a:pt x="0" y="59111"/>
                  </a:lnTo>
                  <a:cubicBezTo>
                    <a:pt x="0" y="43434"/>
                    <a:pt x="6228" y="28399"/>
                    <a:pt x="17313" y="17313"/>
                  </a:cubicBezTo>
                  <a:cubicBezTo>
                    <a:pt x="28399" y="6228"/>
                    <a:pt x="43434" y="0"/>
                    <a:pt x="59111" y="0"/>
                  </a:cubicBezTo>
                  <a:close/>
                </a:path>
              </a:pathLst>
            </a:custGeom>
            <a:solidFill>
              <a:srgbClr val="C5D9F3"/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0" y="-47625"/>
              <a:ext cx="2035184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55" id="55"/>
          <p:cNvGrpSpPr/>
          <p:nvPr/>
        </p:nvGrpSpPr>
        <p:grpSpPr>
          <a:xfrm rot="0">
            <a:off x="15698456" y="2944936"/>
            <a:ext cx="4829892" cy="5894830"/>
            <a:chOff x="0" y="0"/>
            <a:chExt cx="1272070" cy="1552548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7" id="57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8" id="58"/>
          <p:cNvSpPr/>
          <p:nvPr/>
        </p:nvSpPr>
        <p:spPr>
          <a:xfrm flipH="false" flipV="false" rot="0">
            <a:off x="186403" y="8416003"/>
            <a:ext cx="1684595" cy="1684595"/>
          </a:xfrm>
          <a:custGeom>
            <a:avLst/>
            <a:gdLst/>
            <a:ahLst/>
            <a:cxnLst/>
            <a:rect r="r" b="b" t="t" l="l"/>
            <a:pathLst>
              <a:path h="1684595" w="1684595">
                <a:moveTo>
                  <a:pt x="0" y="0"/>
                </a:moveTo>
                <a:lnTo>
                  <a:pt x="1684594" y="0"/>
                </a:lnTo>
                <a:lnTo>
                  <a:pt x="1684594" y="1684594"/>
                </a:lnTo>
                <a:lnTo>
                  <a:pt x="0" y="16845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14982" y="3481855"/>
            <a:ext cx="1032951" cy="1011564"/>
            <a:chOff x="0" y="0"/>
            <a:chExt cx="812800" cy="7959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8EB4E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747933" y="3481855"/>
            <a:ext cx="1032951" cy="1011564"/>
            <a:chOff x="0" y="0"/>
            <a:chExt cx="812800" cy="79597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3771359" y="3481855"/>
            <a:ext cx="1032951" cy="1011564"/>
            <a:chOff x="0" y="0"/>
            <a:chExt cx="812800" cy="79597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4794784" y="3481855"/>
            <a:ext cx="1032951" cy="1011564"/>
            <a:chOff x="0" y="0"/>
            <a:chExt cx="812800" cy="79597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8EB4E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5827735" y="3481855"/>
            <a:ext cx="1032951" cy="1011564"/>
            <a:chOff x="0" y="0"/>
            <a:chExt cx="812800" cy="79597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8EB4E3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6846910" y="3481855"/>
            <a:ext cx="1032951" cy="1011564"/>
            <a:chOff x="0" y="0"/>
            <a:chExt cx="812800" cy="79597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738283" y="5207794"/>
            <a:ext cx="1032951" cy="1011564"/>
            <a:chOff x="0" y="0"/>
            <a:chExt cx="812800" cy="795971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2757458" y="5207794"/>
            <a:ext cx="1032951" cy="1011564"/>
            <a:chOff x="0" y="0"/>
            <a:chExt cx="812800" cy="795971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3780884" y="5207794"/>
            <a:ext cx="1032951" cy="1011564"/>
            <a:chOff x="0" y="0"/>
            <a:chExt cx="812800" cy="795971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4804309" y="5207794"/>
            <a:ext cx="1032951" cy="1011564"/>
            <a:chOff x="0" y="0"/>
            <a:chExt cx="812800" cy="795971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*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738283" y="6219358"/>
            <a:ext cx="1032951" cy="1011564"/>
            <a:chOff x="0" y="0"/>
            <a:chExt cx="812800" cy="795971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2757458" y="6219358"/>
            <a:ext cx="1032951" cy="1011564"/>
            <a:chOff x="0" y="0"/>
            <a:chExt cx="812800" cy="795971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3780884" y="6219358"/>
            <a:ext cx="1032951" cy="1011564"/>
            <a:chOff x="0" y="0"/>
            <a:chExt cx="812800" cy="795971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4804309" y="6219358"/>
            <a:ext cx="1032951" cy="1011564"/>
            <a:chOff x="0" y="0"/>
            <a:chExt cx="812800" cy="795971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1724507" y="2470291"/>
            <a:ext cx="1032951" cy="1011564"/>
            <a:chOff x="0" y="0"/>
            <a:chExt cx="812800" cy="795971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8EB4E3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0</a:t>
              </a: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2757458" y="2470291"/>
            <a:ext cx="1032951" cy="1011564"/>
            <a:chOff x="0" y="0"/>
            <a:chExt cx="812800" cy="795971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1</a:t>
              </a: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3780884" y="2470291"/>
            <a:ext cx="1032951" cy="1011564"/>
            <a:chOff x="0" y="0"/>
            <a:chExt cx="812800" cy="795971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2</a:t>
              </a:r>
            </a:p>
          </p:txBody>
        </p:sp>
      </p:grpSp>
      <p:grpSp>
        <p:nvGrpSpPr>
          <p:cNvPr name="Group 53" id="53"/>
          <p:cNvGrpSpPr/>
          <p:nvPr/>
        </p:nvGrpSpPr>
        <p:grpSpPr>
          <a:xfrm rot="0">
            <a:off x="4804309" y="2470291"/>
            <a:ext cx="1032951" cy="1011564"/>
            <a:chOff x="0" y="0"/>
            <a:chExt cx="812800" cy="795971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8EB4E3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3</a:t>
              </a:r>
            </a:p>
          </p:txBody>
        </p:sp>
      </p:grpSp>
      <p:grpSp>
        <p:nvGrpSpPr>
          <p:cNvPr name="Group 56" id="56"/>
          <p:cNvGrpSpPr/>
          <p:nvPr/>
        </p:nvGrpSpPr>
        <p:grpSpPr>
          <a:xfrm rot="0">
            <a:off x="5837260" y="2470291"/>
            <a:ext cx="1032951" cy="1011564"/>
            <a:chOff x="0" y="0"/>
            <a:chExt cx="812800" cy="795971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8" id="58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8EB4E3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4</a:t>
              </a:r>
            </a:p>
          </p:txBody>
        </p:sp>
      </p:grpSp>
      <p:grpSp>
        <p:nvGrpSpPr>
          <p:cNvPr name="Group 59" id="59"/>
          <p:cNvGrpSpPr/>
          <p:nvPr/>
        </p:nvGrpSpPr>
        <p:grpSpPr>
          <a:xfrm rot="0">
            <a:off x="6856435" y="2470291"/>
            <a:ext cx="1032951" cy="1011564"/>
            <a:chOff x="0" y="0"/>
            <a:chExt cx="812800" cy="795971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1" id="61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5</a:t>
              </a:r>
            </a:p>
          </p:txBody>
        </p:sp>
      </p:grpSp>
      <p:grpSp>
        <p:nvGrpSpPr>
          <p:cNvPr name="Group 62" id="62"/>
          <p:cNvGrpSpPr/>
          <p:nvPr/>
        </p:nvGrpSpPr>
        <p:grpSpPr>
          <a:xfrm rot="0">
            <a:off x="8576927" y="8211606"/>
            <a:ext cx="7727341" cy="5894830"/>
            <a:chOff x="0" y="0"/>
            <a:chExt cx="2035184" cy="1552548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2035184" cy="1552548"/>
            </a:xfrm>
            <a:custGeom>
              <a:avLst/>
              <a:gdLst/>
              <a:ahLst/>
              <a:cxnLst/>
              <a:rect r="r" b="b" t="t" l="l"/>
              <a:pathLst>
                <a:path h="1552548" w="2035184">
                  <a:moveTo>
                    <a:pt x="59111" y="0"/>
                  </a:moveTo>
                  <a:lnTo>
                    <a:pt x="1976073" y="0"/>
                  </a:lnTo>
                  <a:cubicBezTo>
                    <a:pt x="1991751" y="0"/>
                    <a:pt x="2006786" y="6228"/>
                    <a:pt x="2017871" y="17313"/>
                  </a:cubicBezTo>
                  <a:cubicBezTo>
                    <a:pt x="2028957" y="28399"/>
                    <a:pt x="2035184" y="43434"/>
                    <a:pt x="2035184" y="59111"/>
                  </a:cubicBezTo>
                  <a:lnTo>
                    <a:pt x="2035184" y="1493436"/>
                  </a:lnTo>
                  <a:cubicBezTo>
                    <a:pt x="2035184" y="1509114"/>
                    <a:pt x="2028957" y="1524149"/>
                    <a:pt x="2017871" y="1535234"/>
                  </a:cubicBezTo>
                  <a:cubicBezTo>
                    <a:pt x="2006786" y="1546320"/>
                    <a:pt x="1991751" y="1552548"/>
                    <a:pt x="1976073" y="1552548"/>
                  </a:cubicBezTo>
                  <a:lnTo>
                    <a:pt x="59111" y="1552548"/>
                  </a:lnTo>
                  <a:cubicBezTo>
                    <a:pt x="43434" y="1552548"/>
                    <a:pt x="28399" y="1546320"/>
                    <a:pt x="17313" y="1535234"/>
                  </a:cubicBezTo>
                  <a:cubicBezTo>
                    <a:pt x="6228" y="1524149"/>
                    <a:pt x="0" y="1509114"/>
                    <a:pt x="0" y="1493436"/>
                  </a:cubicBezTo>
                  <a:lnTo>
                    <a:pt x="0" y="59111"/>
                  </a:lnTo>
                  <a:cubicBezTo>
                    <a:pt x="0" y="43434"/>
                    <a:pt x="6228" y="28399"/>
                    <a:pt x="17313" y="17313"/>
                  </a:cubicBezTo>
                  <a:cubicBezTo>
                    <a:pt x="28399" y="6228"/>
                    <a:pt x="43434" y="0"/>
                    <a:pt x="59111" y="0"/>
                  </a:cubicBezTo>
                  <a:close/>
                </a:path>
              </a:pathLst>
            </a:custGeom>
            <a:solidFill>
              <a:srgbClr val="C5D9F3"/>
            </a:solidFill>
          </p:spPr>
        </p:sp>
        <p:sp>
          <p:nvSpPr>
            <p:cNvPr name="TextBox 64" id="64"/>
            <p:cNvSpPr txBox="true"/>
            <p:nvPr/>
          </p:nvSpPr>
          <p:spPr>
            <a:xfrm>
              <a:off x="0" y="-47625"/>
              <a:ext cx="2035184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65" id="65"/>
          <p:cNvGrpSpPr/>
          <p:nvPr/>
        </p:nvGrpSpPr>
        <p:grpSpPr>
          <a:xfrm rot="0">
            <a:off x="15698456" y="2944936"/>
            <a:ext cx="4829892" cy="5894830"/>
            <a:chOff x="0" y="0"/>
            <a:chExt cx="1272070" cy="1552548"/>
          </a:xfrm>
        </p:grpSpPr>
        <p:sp>
          <p:nvSpPr>
            <p:cNvPr name="Freeform 66" id="66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7" id="67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68" id="68"/>
          <p:cNvSpPr/>
          <p:nvPr/>
        </p:nvSpPr>
        <p:spPr>
          <a:xfrm flipH="false" flipV="false" rot="0">
            <a:off x="186403" y="8416003"/>
            <a:ext cx="1684595" cy="1684595"/>
          </a:xfrm>
          <a:custGeom>
            <a:avLst/>
            <a:gdLst/>
            <a:ahLst/>
            <a:cxnLst/>
            <a:rect r="r" b="b" t="t" l="l"/>
            <a:pathLst>
              <a:path h="1684595" w="1684595">
                <a:moveTo>
                  <a:pt x="0" y="0"/>
                </a:moveTo>
                <a:lnTo>
                  <a:pt x="1684594" y="0"/>
                </a:lnTo>
                <a:lnTo>
                  <a:pt x="1684594" y="1684594"/>
                </a:lnTo>
                <a:lnTo>
                  <a:pt x="0" y="16845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9" id="69"/>
          <p:cNvSpPr/>
          <p:nvPr/>
        </p:nvSpPr>
        <p:spPr>
          <a:xfrm flipH="false" flipV="false" rot="0">
            <a:off x="11783970" y="-2863878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0" id="70"/>
          <p:cNvSpPr txBox="true"/>
          <p:nvPr/>
        </p:nvSpPr>
        <p:spPr>
          <a:xfrm rot="0">
            <a:off x="579574" y="374160"/>
            <a:ext cx="732858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b="true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BOYER-MOORE ALGORITHM</a:t>
            </a:r>
          </a:p>
        </p:txBody>
      </p:sp>
      <p:sp>
        <p:nvSpPr>
          <p:cNvPr name="TextBox 71" id="71"/>
          <p:cNvSpPr txBox="true"/>
          <p:nvPr/>
        </p:nvSpPr>
        <p:spPr>
          <a:xfrm rot="0">
            <a:off x="1028700" y="1103923"/>
            <a:ext cx="10093078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 b="true">
                <a:solidFill>
                  <a:srgbClr val="4678B6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Bad character rule - Quy tắc ký tự xấu</a:t>
            </a:r>
          </a:p>
        </p:txBody>
      </p:sp>
      <p:sp>
        <p:nvSpPr>
          <p:cNvPr name="TextBox 72" id="72"/>
          <p:cNvSpPr txBox="true"/>
          <p:nvPr/>
        </p:nvSpPr>
        <p:spPr>
          <a:xfrm rot="0">
            <a:off x="1278075" y="1748448"/>
            <a:ext cx="6273512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55659" indent="-377829" lvl="1">
              <a:lnSpc>
                <a:spcPts val="4900"/>
              </a:lnSpc>
              <a:buFont typeface="Arial"/>
              <a:buChar char="•"/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Tiền xử lý (preprocessing)</a:t>
            </a:r>
          </a:p>
        </p:txBody>
      </p:sp>
      <p:sp>
        <p:nvSpPr>
          <p:cNvPr name="TextBox 73" id="73"/>
          <p:cNvSpPr txBox="true"/>
          <p:nvPr/>
        </p:nvSpPr>
        <p:spPr>
          <a:xfrm rot="0">
            <a:off x="258629" y="3711412"/>
            <a:ext cx="1164864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sp>
        <p:nvSpPr>
          <p:cNvPr name="TextBox 74" id="74"/>
          <p:cNvSpPr txBox="true"/>
          <p:nvPr/>
        </p:nvSpPr>
        <p:spPr>
          <a:xfrm rot="0">
            <a:off x="365786" y="5616126"/>
            <a:ext cx="950552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Letter</a:t>
            </a:r>
          </a:p>
        </p:txBody>
      </p:sp>
      <p:sp>
        <p:nvSpPr>
          <p:cNvPr name="TextBox 75" id="75"/>
          <p:cNvSpPr txBox="true"/>
          <p:nvPr/>
        </p:nvSpPr>
        <p:spPr>
          <a:xfrm rot="0">
            <a:off x="404048" y="6627690"/>
            <a:ext cx="874027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Value</a:t>
            </a:r>
          </a:p>
        </p:txBody>
      </p:sp>
      <p:sp>
        <p:nvSpPr>
          <p:cNvPr name="TextBox 76" id="76"/>
          <p:cNvSpPr txBox="true"/>
          <p:nvPr/>
        </p:nvSpPr>
        <p:spPr>
          <a:xfrm rot="0">
            <a:off x="7700425" y="5578008"/>
            <a:ext cx="6842707" cy="1216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Tìm khoảng cách nhảy đến ký tự xấu</a:t>
            </a:r>
          </a:p>
        </p:txBody>
      </p:sp>
    </p:spTree>
  </p:cSld>
  <p:clrMapOvr>
    <a:masterClrMapping/>
  </p:clrMapOvr>
</p:sld>
</file>

<file path=ppt/slides/slide1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14982" y="3481855"/>
            <a:ext cx="1032951" cy="1011564"/>
            <a:chOff x="0" y="0"/>
            <a:chExt cx="812800" cy="7959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8EB4E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747933" y="3481855"/>
            <a:ext cx="1032951" cy="1011564"/>
            <a:chOff x="0" y="0"/>
            <a:chExt cx="812800" cy="79597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3771359" y="3481855"/>
            <a:ext cx="1032951" cy="1011564"/>
            <a:chOff x="0" y="0"/>
            <a:chExt cx="812800" cy="79597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4794784" y="3481855"/>
            <a:ext cx="1032951" cy="1011564"/>
            <a:chOff x="0" y="0"/>
            <a:chExt cx="812800" cy="79597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8EB4E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5827735" y="3481855"/>
            <a:ext cx="1032951" cy="1011564"/>
            <a:chOff x="0" y="0"/>
            <a:chExt cx="812800" cy="79597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8EB4E3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6846910" y="3481855"/>
            <a:ext cx="1032951" cy="1011564"/>
            <a:chOff x="0" y="0"/>
            <a:chExt cx="812800" cy="79597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734032" y="5207794"/>
            <a:ext cx="1032951" cy="1011564"/>
            <a:chOff x="0" y="0"/>
            <a:chExt cx="812800" cy="795971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2757458" y="5207794"/>
            <a:ext cx="1032951" cy="1011564"/>
            <a:chOff x="0" y="0"/>
            <a:chExt cx="812800" cy="795971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3780884" y="5207794"/>
            <a:ext cx="1032951" cy="1011564"/>
            <a:chOff x="0" y="0"/>
            <a:chExt cx="812800" cy="795971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4804309" y="5207794"/>
            <a:ext cx="1032951" cy="1011564"/>
            <a:chOff x="0" y="0"/>
            <a:chExt cx="812800" cy="795971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*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734032" y="6219358"/>
            <a:ext cx="1032951" cy="1011564"/>
            <a:chOff x="0" y="0"/>
            <a:chExt cx="812800" cy="795971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FF914D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1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2757458" y="6219358"/>
            <a:ext cx="1032951" cy="1011564"/>
            <a:chOff x="0" y="0"/>
            <a:chExt cx="812800" cy="795971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3780884" y="6219358"/>
            <a:ext cx="1032951" cy="1011564"/>
            <a:chOff x="0" y="0"/>
            <a:chExt cx="812800" cy="795971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4804309" y="6219358"/>
            <a:ext cx="1032951" cy="1011564"/>
            <a:chOff x="0" y="0"/>
            <a:chExt cx="812800" cy="795971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1724507" y="2470291"/>
            <a:ext cx="1032951" cy="1011564"/>
            <a:chOff x="0" y="0"/>
            <a:chExt cx="812800" cy="795971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8EB4E3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0</a:t>
              </a: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2757458" y="2470291"/>
            <a:ext cx="1032951" cy="1011564"/>
            <a:chOff x="0" y="0"/>
            <a:chExt cx="812800" cy="795971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1</a:t>
              </a: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3780884" y="2470291"/>
            <a:ext cx="1032951" cy="1011564"/>
            <a:chOff x="0" y="0"/>
            <a:chExt cx="812800" cy="795971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2</a:t>
              </a:r>
            </a:p>
          </p:txBody>
        </p:sp>
      </p:grpSp>
      <p:grpSp>
        <p:nvGrpSpPr>
          <p:cNvPr name="Group 53" id="53"/>
          <p:cNvGrpSpPr/>
          <p:nvPr/>
        </p:nvGrpSpPr>
        <p:grpSpPr>
          <a:xfrm rot="0">
            <a:off x="4804309" y="2470291"/>
            <a:ext cx="1032951" cy="1011564"/>
            <a:chOff x="0" y="0"/>
            <a:chExt cx="812800" cy="795971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8EB4E3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3</a:t>
              </a:r>
            </a:p>
          </p:txBody>
        </p:sp>
      </p:grpSp>
      <p:grpSp>
        <p:nvGrpSpPr>
          <p:cNvPr name="Group 56" id="56"/>
          <p:cNvGrpSpPr/>
          <p:nvPr/>
        </p:nvGrpSpPr>
        <p:grpSpPr>
          <a:xfrm rot="0">
            <a:off x="5837260" y="2470291"/>
            <a:ext cx="1032951" cy="1011564"/>
            <a:chOff x="0" y="0"/>
            <a:chExt cx="812800" cy="795971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8" id="58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FF914D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4</a:t>
              </a:r>
            </a:p>
          </p:txBody>
        </p:sp>
      </p:grpSp>
      <p:grpSp>
        <p:nvGrpSpPr>
          <p:cNvPr name="Group 59" id="59"/>
          <p:cNvGrpSpPr/>
          <p:nvPr/>
        </p:nvGrpSpPr>
        <p:grpSpPr>
          <a:xfrm rot="0">
            <a:off x="6856435" y="2470291"/>
            <a:ext cx="1032951" cy="1011564"/>
            <a:chOff x="0" y="0"/>
            <a:chExt cx="812800" cy="795971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1" id="61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5</a:t>
              </a:r>
            </a:p>
          </p:txBody>
        </p:sp>
      </p:grpSp>
      <p:sp>
        <p:nvSpPr>
          <p:cNvPr name="TextBox 62" id="62"/>
          <p:cNvSpPr txBox="true"/>
          <p:nvPr/>
        </p:nvSpPr>
        <p:spPr>
          <a:xfrm rot="0">
            <a:off x="6856435" y="6054276"/>
            <a:ext cx="7907550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value = max( 1,  length - index - 1 )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258629" y="3711412"/>
            <a:ext cx="1164864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365786" y="5616126"/>
            <a:ext cx="950552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Letter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404048" y="6627690"/>
            <a:ext cx="874027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Value</a:t>
            </a:r>
          </a:p>
        </p:txBody>
      </p:sp>
      <p:grpSp>
        <p:nvGrpSpPr>
          <p:cNvPr name="Group 66" id="66"/>
          <p:cNvGrpSpPr/>
          <p:nvPr/>
        </p:nvGrpSpPr>
        <p:grpSpPr>
          <a:xfrm rot="0">
            <a:off x="8576927" y="8211606"/>
            <a:ext cx="7727341" cy="5894830"/>
            <a:chOff x="0" y="0"/>
            <a:chExt cx="2035184" cy="1552548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2035184" cy="1552548"/>
            </a:xfrm>
            <a:custGeom>
              <a:avLst/>
              <a:gdLst/>
              <a:ahLst/>
              <a:cxnLst/>
              <a:rect r="r" b="b" t="t" l="l"/>
              <a:pathLst>
                <a:path h="1552548" w="2035184">
                  <a:moveTo>
                    <a:pt x="59111" y="0"/>
                  </a:moveTo>
                  <a:lnTo>
                    <a:pt x="1976073" y="0"/>
                  </a:lnTo>
                  <a:cubicBezTo>
                    <a:pt x="1991751" y="0"/>
                    <a:pt x="2006786" y="6228"/>
                    <a:pt x="2017871" y="17313"/>
                  </a:cubicBezTo>
                  <a:cubicBezTo>
                    <a:pt x="2028957" y="28399"/>
                    <a:pt x="2035184" y="43434"/>
                    <a:pt x="2035184" y="59111"/>
                  </a:cubicBezTo>
                  <a:lnTo>
                    <a:pt x="2035184" y="1493436"/>
                  </a:lnTo>
                  <a:cubicBezTo>
                    <a:pt x="2035184" y="1509114"/>
                    <a:pt x="2028957" y="1524149"/>
                    <a:pt x="2017871" y="1535234"/>
                  </a:cubicBezTo>
                  <a:cubicBezTo>
                    <a:pt x="2006786" y="1546320"/>
                    <a:pt x="1991751" y="1552548"/>
                    <a:pt x="1976073" y="1552548"/>
                  </a:cubicBezTo>
                  <a:lnTo>
                    <a:pt x="59111" y="1552548"/>
                  </a:lnTo>
                  <a:cubicBezTo>
                    <a:pt x="43434" y="1552548"/>
                    <a:pt x="28399" y="1546320"/>
                    <a:pt x="17313" y="1535234"/>
                  </a:cubicBezTo>
                  <a:cubicBezTo>
                    <a:pt x="6228" y="1524149"/>
                    <a:pt x="0" y="1509114"/>
                    <a:pt x="0" y="1493436"/>
                  </a:cubicBezTo>
                  <a:lnTo>
                    <a:pt x="0" y="59111"/>
                  </a:lnTo>
                  <a:cubicBezTo>
                    <a:pt x="0" y="43434"/>
                    <a:pt x="6228" y="28399"/>
                    <a:pt x="17313" y="17313"/>
                  </a:cubicBezTo>
                  <a:cubicBezTo>
                    <a:pt x="28399" y="6228"/>
                    <a:pt x="43434" y="0"/>
                    <a:pt x="59111" y="0"/>
                  </a:cubicBezTo>
                  <a:close/>
                </a:path>
              </a:pathLst>
            </a:custGeom>
            <a:solidFill>
              <a:srgbClr val="C5D9F3"/>
            </a:solidFill>
          </p:spPr>
        </p:sp>
        <p:sp>
          <p:nvSpPr>
            <p:cNvPr name="TextBox 68" id="68"/>
            <p:cNvSpPr txBox="true"/>
            <p:nvPr/>
          </p:nvSpPr>
          <p:spPr>
            <a:xfrm>
              <a:off x="0" y="-47625"/>
              <a:ext cx="2035184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69" id="69"/>
          <p:cNvGrpSpPr/>
          <p:nvPr/>
        </p:nvGrpSpPr>
        <p:grpSpPr>
          <a:xfrm rot="0">
            <a:off x="15698456" y="2944936"/>
            <a:ext cx="4829892" cy="5894830"/>
            <a:chOff x="0" y="0"/>
            <a:chExt cx="1272070" cy="1552548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1" id="71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72" id="72"/>
          <p:cNvSpPr/>
          <p:nvPr/>
        </p:nvSpPr>
        <p:spPr>
          <a:xfrm flipH="false" flipV="false" rot="0">
            <a:off x="186403" y="8416003"/>
            <a:ext cx="1684595" cy="1684595"/>
          </a:xfrm>
          <a:custGeom>
            <a:avLst/>
            <a:gdLst/>
            <a:ahLst/>
            <a:cxnLst/>
            <a:rect r="r" b="b" t="t" l="l"/>
            <a:pathLst>
              <a:path h="1684595" w="1684595">
                <a:moveTo>
                  <a:pt x="0" y="0"/>
                </a:moveTo>
                <a:lnTo>
                  <a:pt x="1684594" y="0"/>
                </a:lnTo>
                <a:lnTo>
                  <a:pt x="1684594" y="1684594"/>
                </a:lnTo>
                <a:lnTo>
                  <a:pt x="0" y="16845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3" id="73"/>
          <p:cNvSpPr/>
          <p:nvPr/>
        </p:nvSpPr>
        <p:spPr>
          <a:xfrm flipH="false" flipV="false" rot="0">
            <a:off x="11783970" y="-2863878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4" id="74"/>
          <p:cNvSpPr txBox="true"/>
          <p:nvPr/>
        </p:nvSpPr>
        <p:spPr>
          <a:xfrm rot="0">
            <a:off x="579574" y="374160"/>
            <a:ext cx="732858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b="true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BOYER-MOORE ALGORITHM</a:t>
            </a:r>
          </a:p>
        </p:txBody>
      </p:sp>
      <p:sp>
        <p:nvSpPr>
          <p:cNvPr name="TextBox 75" id="75"/>
          <p:cNvSpPr txBox="true"/>
          <p:nvPr/>
        </p:nvSpPr>
        <p:spPr>
          <a:xfrm rot="0">
            <a:off x="1028700" y="1103923"/>
            <a:ext cx="10093078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 b="true">
                <a:solidFill>
                  <a:srgbClr val="4678B6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Bad character rule - Quy tắc ký tự xấu</a:t>
            </a:r>
          </a:p>
        </p:txBody>
      </p:sp>
      <p:sp>
        <p:nvSpPr>
          <p:cNvPr name="TextBox 76" id="76"/>
          <p:cNvSpPr txBox="true"/>
          <p:nvPr/>
        </p:nvSpPr>
        <p:spPr>
          <a:xfrm rot="0">
            <a:off x="1278075" y="1748448"/>
            <a:ext cx="6273512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55659" indent="-377829" lvl="1">
              <a:lnSpc>
                <a:spcPts val="4900"/>
              </a:lnSpc>
              <a:buFont typeface="Arial"/>
              <a:buChar char="•"/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Tiền xử lý (preprocessing)</a:t>
            </a:r>
          </a:p>
        </p:txBody>
      </p:sp>
    </p:spTree>
  </p:cSld>
  <p:clrMapOvr>
    <a:masterClrMapping/>
  </p:clrMapOvr>
</p:sld>
</file>

<file path=ppt/slides/slide1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14982" y="3481855"/>
            <a:ext cx="1032951" cy="1011564"/>
            <a:chOff x="0" y="0"/>
            <a:chExt cx="812800" cy="7959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747933" y="3481855"/>
            <a:ext cx="1032951" cy="1011564"/>
            <a:chOff x="0" y="0"/>
            <a:chExt cx="812800" cy="79597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8EB4E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3771359" y="3481855"/>
            <a:ext cx="1032951" cy="1011564"/>
            <a:chOff x="0" y="0"/>
            <a:chExt cx="812800" cy="79597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4794784" y="3481855"/>
            <a:ext cx="1032951" cy="1011564"/>
            <a:chOff x="0" y="0"/>
            <a:chExt cx="812800" cy="79597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5827735" y="3481855"/>
            <a:ext cx="1032951" cy="1011564"/>
            <a:chOff x="0" y="0"/>
            <a:chExt cx="812800" cy="79597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6846910" y="3481855"/>
            <a:ext cx="1032951" cy="1011564"/>
            <a:chOff x="0" y="0"/>
            <a:chExt cx="812800" cy="79597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8EB4E3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734032" y="5207794"/>
            <a:ext cx="1032951" cy="1011564"/>
            <a:chOff x="0" y="0"/>
            <a:chExt cx="812800" cy="795971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2757458" y="5207794"/>
            <a:ext cx="1032951" cy="1011564"/>
            <a:chOff x="0" y="0"/>
            <a:chExt cx="812800" cy="795971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3780884" y="5207794"/>
            <a:ext cx="1032951" cy="1011564"/>
            <a:chOff x="0" y="0"/>
            <a:chExt cx="812800" cy="795971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4804309" y="5207794"/>
            <a:ext cx="1032951" cy="1011564"/>
            <a:chOff x="0" y="0"/>
            <a:chExt cx="812800" cy="795971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*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734032" y="6219358"/>
            <a:ext cx="1032951" cy="1011564"/>
            <a:chOff x="0" y="0"/>
            <a:chExt cx="812800" cy="795971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1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2757458" y="6219358"/>
            <a:ext cx="1032951" cy="1011564"/>
            <a:chOff x="0" y="0"/>
            <a:chExt cx="812800" cy="795971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FF914D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1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3780884" y="6219358"/>
            <a:ext cx="1032951" cy="1011564"/>
            <a:chOff x="0" y="0"/>
            <a:chExt cx="812800" cy="795971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4804309" y="6219358"/>
            <a:ext cx="1032951" cy="1011564"/>
            <a:chOff x="0" y="0"/>
            <a:chExt cx="812800" cy="795971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1724507" y="2470291"/>
            <a:ext cx="1032951" cy="1011564"/>
            <a:chOff x="0" y="0"/>
            <a:chExt cx="812800" cy="795971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0</a:t>
              </a: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2757458" y="2470291"/>
            <a:ext cx="1032951" cy="1011564"/>
            <a:chOff x="0" y="0"/>
            <a:chExt cx="812800" cy="795971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8EB4E3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1</a:t>
              </a: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3780884" y="2470291"/>
            <a:ext cx="1032951" cy="1011564"/>
            <a:chOff x="0" y="0"/>
            <a:chExt cx="812800" cy="795971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2</a:t>
              </a:r>
            </a:p>
          </p:txBody>
        </p:sp>
      </p:grpSp>
      <p:grpSp>
        <p:nvGrpSpPr>
          <p:cNvPr name="Group 53" id="53"/>
          <p:cNvGrpSpPr/>
          <p:nvPr/>
        </p:nvGrpSpPr>
        <p:grpSpPr>
          <a:xfrm rot="0">
            <a:off x="4804309" y="2470291"/>
            <a:ext cx="1032951" cy="1011564"/>
            <a:chOff x="0" y="0"/>
            <a:chExt cx="812800" cy="795971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3</a:t>
              </a:r>
            </a:p>
          </p:txBody>
        </p:sp>
      </p:grpSp>
      <p:grpSp>
        <p:nvGrpSpPr>
          <p:cNvPr name="Group 56" id="56"/>
          <p:cNvGrpSpPr/>
          <p:nvPr/>
        </p:nvGrpSpPr>
        <p:grpSpPr>
          <a:xfrm rot="0">
            <a:off x="5837260" y="2470291"/>
            <a:ext cx="1032951" cy="1011564"/>
            <a:chOff x="0" y="0"/>
            <a:chExt cx="812800" cy="795971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8" id="58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4</a:t>
              </a:r>
            </a:p>
          </p:txBody>
        </p:sp>
      </p:grpSp>
      <p:grpSp>
        <p:nvGrpSpPr>
          <p:cNvPr name="Group 59" id="59"/>
          <p:cNvGrpSpPr/>
          <p:nvPr/>
        </p:nvGrpSpPr>
        <p:grpSpPr>
          <a:xfrm rot="0">
            <a:off x="6856435" y="2470291"/>
            <a:ext cx="1032951" cy="1011564"/>
            <a:chOff x="0" y="0"/>
            <a:chExt cx="812800" cy="795971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1" id="61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FF914D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5</a:t>
              </a:r>
            </a:p>
          </p:txBody>
        </p:sp>
      </p:grpSp>
      <p:sp>
        <p:nvSpPr>
          <p:cNvPr name="TextBox 62" id="62"/>
          <p:cNvSpPr txBox="true"/>
          <p:nvPr/>
        </p:nvSpPr>
        <p:spPr>
          <a:xfrm rot="0">
            <a:off x="6856435" y="6054276"/>
            <a:ext cx="7907550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value = max( 1,  length - index - 1 )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258629" y="3711412"/>
            <a:ext cx="1164864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365786" y="5616126"/>
            <a:ext cx="950552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Letter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404048" y="6627690"/>
            <a:ext cx="874027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Value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579574" y="374160"/>
            <a:ext cx="732858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b="true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BOYER-MOORE ALGORITHM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1028700" y="1103923"/>
            <a:ext cx="10093078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 b="true">
                <a:solidFill>
                  <a:srgbClr val="4678B6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Bad character rule - Quy tắc ký tự xấu</a:t>
            </a:r>
          </a:p>
        </p:txBody>
      </p:sp>
      <p:sp>
        <p:nvSpPr>
          <p:cNvPr name="TextBox 68" id="68"/>
          <p:cNvSpPr txBox="true"/>
          <p:nvPr/>
        </p:nvSpPr>
        <p:spPr>
          <a:xfrm rot="0">
            <a:off x="1278075" y="1748448"/>
            <a:ext cx="6273512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55659" indent="-377829" lvl="1">
              <a:lnSpc>
                <a:spcPts val="4900"/>
              </a:lnSpc>
              <a:buFont typeface="Arial"/>
              <a:buChar char="•"/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Tiền xử lý (preprocessing)</a:t>
            </a:r>
          </a:p>
        </p:txBody>
      </p:sp>
      <p:grpSp>
        <p:nvGrpSpPr>
          <p:cNvPr name="Group 69" id="69"/>
          <p:cNvGrpSpPr/>
          <p:nvPr/>
        </p:nvGrpSpPr>
        <p:grpSpPr>
          <a:xfrm rot="0">
            <a:off x="8576927" y="8211606"/>
            <a:ext cx="7727341" cy="5894830"/>
            <a:chOff x="0" y="0"/>
            <a:chExt cx="2035184" cy="1552548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0" y="0"/>
              <a:ext cx="2035184" cy="1552548"/>
            </a:xfrm>
            <a:custGeom>
              <a:avLst/>
              <a:gdLst/>
              <a:ahLst/>
              <a:cxnLst/>
              <a:rect r="r" b="b" t="t" l="l"/>
              <a:pathLst>
                <a:path h="1552548" w="2035184">
                  <a:moveTo>
                    <a:pt x="59111" y="0"/>
                  </a:moveTo>
                  <a:lnTo>
                    <a:pt x="1976073" y="0"/>
                  </a:lnTo>
                  <a:cubicBezTo>
                    <a:pt x="1991751" y="0"/>
                    <a:pt x="2006786" y="6228"/>
                    <a:pt x="2017871" y="17313"/>
                  </a:cubicBezTo>
                  <a:cubicBezTo>
                    <a:pt x="2028957" y="28399"/>
                    <a:pt x="2035184" y="43434"/>
                    <a:pt x="2035184" y="59111"/>
                  </a:cubicBezTo>
                  <a:lnTo>
                    <a:pt x="2035184" y="1493436"/>
                  </a:lnTo>
                  <a:cubicBezTo>
                    <a:pt x="2035184" y="1509114"/>
                    <a:pt x="2028957" y="1524149"/>
                    <a:pt x="2017871" y="1535234"/>
                  </a:cubicBezTo>
                  <a:cubicBezTo>
                    <a:pt x="2006786" y="1546320"/>
                    <a:pt x="1991751" y="1552548"/>
                    <a:pt x="1976073" y="1552548"/>
                  </a:cubicBezTo>
                  <a:lnTo>
                    <a:pt x="59111" y="1552548"/>
                  </a:lnTo>
                  <a:cubicBezTo>
                    <a:pt x="43434" y="1552548"/>
                    <a:pt x="28399" y="1546320"/>
                    <a:pt x="17313" y="1535234"/>
                  </a:cubicBezTo>
                  <a:cubicBezTo>
                    <a:pt x="6228" y="1524149"/>
                    <a:pt x="0" y="1509114"/>
                    <a:pt x="0" y="1493436"/>
                  </a:cubicBezTo>
                  <a:lnTo>
                    <a:pt x="0" y="59111"/>
                  </a:lnTo>
                  <a:cubicBezTo>
                    <a:pt x="0" y="43434"/>
                    <a:pt x="6228" y="28399"/>
                    <a:pt x="17313" y="17313"/>
                  </a:cubicBezTo>
                  <a:cubicBezTo>
                    <a:pt x="28399" y="6228"/>
                    <a:pt x="43434" y="0"/>
                    <a:pt x="59111" y="0"/>
                  </a:cubicBezTo>
                  <a:close/>
                </a:path>
              </a:pathLst>
            </a:custGeom>
            <a:solidFill>
              <a:srgbClr val="C5D9F3"/>
            </a:solidFill>
          </p:spPr>
        </p:sp>
        <p:sp>
          <p:nvSpPr>
            <p:cNvPr name="TextBox 71" id="71"/>
            <p:cNvSpPr txBox="true"/>
            <p:nvPr/>
          </p:nvSpPr>
          <p:spPr>
            <a:xfrm>
              <a:off x="0" y="-47625"/>
              <a:ext cx="2035184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72" id="72"/>
          <p:cNvGrpSpPr/>
          <p:nvPr/>
        </p:nvGrpSpPr>
        <p:grpSpPr>
          <a:xfrm rot="0">
            <a:off x="15698456" y="2944936"/>
            <a:ext cx="4829892" cy="5894830"/>
            <a:chOff x="0" y="0"/>
            <a:chExt cx="1272070" cy="1552548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4" id="74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75" id="75"/>
          <p:cNvSpPr/>
          <p:nvPr/>
        </p:nvSpPr>
        <p:spPr>
          <a:xfrm flipH="false" flipV="false" rot="0">
            <a:off x="186403" y="8416003"/>
            <a:ext cx="1684595" cy="1684595"/>
          </a:xfrm>
          <a:custGeom>
            <a:avLst/>
            <a:gdLst/>
            <a:ahLst/>
            <a:cxnLst/>
            <a:rect r="r" b="b" t="t" l="l"/>
            <a:pathLst>
              <a:path h="1684595" w="1684595">
                <a:moveTo>
                  <a:pt x="0" y="0"/>
                </a:moveTo>
                <a:lnTo>
                  <a:pt x="1684594" y="0"/>
                </a:lnTo>
                <a:lnTo>
                  <a:pt x="1684594" y="1684594"/>
                </a:lnTo>
                <a:lnTo>
                  <a:pt x="0" y="16845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6" id="76"/>
          <p:cNvSpPr/>
          <p:nvPr/>
        </p:nvSpPr>
        <p:spPr>
          <a:xfrm flipH="false" flipV="false" rot="0">
            <a:off x="11783970" y="-2863878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14982" y="3481855"/>
            <a:ext cx="1032951" cy="1011564"/>
            <a:chOff x="0" y="0"/>
            <a:chExt cx="812800" cy="7959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747933" y="3481855"/>
            <a:ext cx="1032951" cy="1011564"/>
            <a:chOff x="0" y="0"/>
            <a:chExt cx="812800" cy="79597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3771359" y="3481855"/>
            <a:ext cx="1032951" cy="1011564"/>
            <a:chOff x="0" y="0"/>
            <a:chExt cx="812800" cy="79597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8EB4E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4794784" y="3481855"/>
            <a:ext cx="1032951" cy="1011564"/>
            <a:chOff x="0" y="0"/>
            <a:chExt cx="812800" cy="79597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5827735" y="3481855"/>
            <a:ext cx="1032951" cy="1011564"/>
            <a:chOff x="0" y="0"/>
            <a:chExt cx="812800" cy="79597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6846910" y="3481855"/>
            <a:ext cx="1032951" cy="1011564"/>
            <a:chOff x="0" y="0"/>
            <a:chExt cx="812800" cy="79597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734032" y="5207794"/>
            <a:ext cx="1032951" cy="1011564"/>
            <a:chOff x="0" y="0"/>
            <a:chExt cx="812800" cy="795971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2757458" y="5207794"/>
            <a:ext cx="1032951" cy="1011564"/>
            <a:chOff x="0" y="0"/>
            <a:chExt cx="812800" cy="795971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3780884" y="5207794"/>
            <a:ext cx="1032951" cy="1011564"/>
            <a:chOff x="0" y="0"/>
            <a:chExt cx="812800" cy="795971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4804309" y="5207794"/>
            <a:ext cx="1032951" cy="1011564"/>
            <a:chOff x="0" y="0"/>
            <a:chExt cx="812800" cy="795971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*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734032" y="6219358"/>
            <a:ext cx="1032951" cy="1011564"/>
            <a:chOff x="0" y="0"/>
            <a:chExt cx="812800" cy="795971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1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2757458" y="6219358"/>
            <a:ext cx="1032951" cy="1011564"/>
            <a:chOff x="0" y="0"/>
            <a:chExt cx="812800" cy="795971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1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3780884" y="6219358"/>
            <a:ext cx="1032951" cy="1011564"/>
            <a:chOff x="0" y="0"/>
            <a:chExt cx="812800" cy="795971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FF914D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3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4804309" y="6219358"/>
            <a:ext cx="1032951" cy="1011564"/>
            <a:chOff x="0" y="0"/>
            <a:chExt cx="812800" cy="795971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1724507" y="2470291"/>
            <a:ext cx="1032951" cy="1011564"/>
            <a:chOff x="0" y="0"/>
            <a:chExt cx="812800" cy="795971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0</a:t>
              </a: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2757458" y="2470291"/>
            <a:ext cx="1032951" cy="1011564"/>
            <a:chOff x="0" y="0"/>
            <a:chExt cx="812800" cy="795971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1</a:t>
              </a: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3780884" y="2470291"/>
            <a:ext cx="1032951" cy="1011564"/>
            <a:chOff x="0" y="0"/>
            <a:chExt cx="812800" cy="795971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8EB4E3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2</a:t>
              </a:r>
            </a:p>
          </p:txBody>
        </p:sp>
      </p:grpSp>
      <p:grpSp>
        <p:nvGrpSpPr>
          <p:cNvPr name="Group 53" id="53"/>
          <p:cNvGrpSpPr/>
          <p:nvPr/>
        </p:nvGrpSpPr>
        <p:grpSpPr>
          <a:xfrm rot="0">
            <a:off x="4804309" y="2470291"/>
            <a:ext cx="1032951" cy="1011564"/>
            <a:chOff x="0" y="0"/>
            <a:chExt cx="812800" cy="795971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3</a:t>
              </a:r>
            </a:p>
          </p:txBody>
        </p:sp>
      </p:grpSp>
      <p:grpSp>
        <p:nvGrpSpPr>
          <p:cNvPr name="Group 56" id="56"/>
          <p:cNvGrpSpPr/>
          <p:nvPr/>
        </p:nvGrpSpPr>
        <p:grpSpPr>
          <a:xfrm rot="0">
            <a:off x="5837260" y="2470291"/>
            <a:ext cx="1032951" cy="1011564"/>
            <a:chOff x="0" y="0"/>
            <a:chExt cx="812800" cy="795971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8" id="58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4</a:t>
              </a:r>
            </a:p>
          </p:txBody>
        </p:sp>
      </p:grpSp>
      <p:grpSp>
        <p:nvGrpSpPr>
          <p:cNvPr name="Group 59" id="59"/>
          <p:cNvGrpSpPr/>
          <p:nvPr/>
        </p:nvGrpSpPr>
        <p:grpSpPr>
          <a:xfrm rot="0">
            <a:off x="6856435" y="2470291"/>
            <a:ext cx="1032951" cy="1011564"/>
            <a:chOff x="0" y="0"/>
            <a:chExt cx="812800" cy="795971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1" id="61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5</a:t>
              </a:r>
            </a:p>
          </p:txBody>
        </p:sp>
      </p:grpSp>
      <p:sp>
        <p:nvSpPr>
          <p:cNvPr name="TextBox 62" id="62"/>
          <p:cNvSpPr txBox="true"/>
          <p:nvPr/>
        </p:nvSpPr>
        <p:spPr>
          <a:xfrm rot="0">
            <a:off x="6856435" y="6054276"/>
            <a:ext cx="7907550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value = max( 1,  length - index - 1 )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258629" y="3711412"/>
            <a:ext cx="1164864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365786" y="5616126"/>
            <a:ext cx="950552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Letter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404048" y="6627690"/>
            <a:ext cx="874027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Value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579574" y="374160"/>
            <a:ext cx="732858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b="true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BOYER-MOORE ALGORITHM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1028700" y="1103923"/>
            <a:ext cx="10093078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 b="true">
                <a:solidFill>
                  <a:srgbClr val="4678B6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Bad character rule - Quy tắc ký tự xấu</a:t>
            </a:r>
          </a:p>
        </p:txBody>
      </p:sp>
      <p:sp>
        <p:nvSpPr>
          <p:cNvPr name="TextBox 68" id="68"/>
          <p:cNvSpPr txBox="true"/>
          <p:nvPr/>
        </p:nvSpPr>
        <p:spPr>
          <a:xfrm rot="0">
            <a:off x="1278075" y="1748448"/>
            <a:ext cx="6273512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55659" indent="-377829" lvl="1">
              <a:lnSpc>
                <a:spcPts val="4900"/>
              </a:lnSpc>
              <a:buFont typeface="Arial"/>
              <a:buChar char="•"/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Tiền xử lý (preprocessing)</a:t>
            </a:r>
          </a:p>
        </p:txBody>
      </p:sp>
      <p:sp>
        <p:nvSpPr>
          <p:cNvPr name="Freeform 69" id="69"/>
          <p:cNvSpPr/>
          <p:nvPr/>
        </p:nvSpPr>
        <p:spPr>
          <a:xfrm flipH="false" flipV="false" rot="0">
            <a:off x="11783970" y="-2863878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0" id="70"/>
          <p:cNvGrpSpPr/>
          <p:nvPr/>
        </p:nvGrpSpPr>
        <p:grpSpPr>
          <a:xfrm rot="0">
            <a:off x="8576927" y="8211606"/>
            <a:ext cx="7727341" cy="5894830"/>
            <a:chOff x="0" y="0"/>
            <a:chExt cx="2035184" cy="1552548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2035184" cy="1552548"/>
            </a:xfrm>
            <a:custGeom>
              <a:avLst/>
              <a:gdLst/>
              <a:ahLst/>
              <a:cxnLst/>
              <a:rect r="r" b="b" t="t" l="l"/>
              <a:pathLst>
                <a:path h="1552548" w="2035184">
                  <a:moveTo>
                    <a:pt x="59111" y="0"/>
                  </a:moveTo>
                  <a:lnTo>
                    <a:pt x="1976073" y="0"/>
                  </a:lnTo>
                  <a:cubicBezTo>
                    <a:pt x="1991751" y="0"/>
                    <a:pt x="2006786" y="6228"/>
                    <a:pt x="2017871" y="17313"/>
                  </a:cubicBezTo>
                  <a:cubicBezTo>
                    <a:pt x="2028957" y="28399"/>
                    <a:pt x="2035184" y="43434"/>
                    <a:pt x="2035184" y="59111"/>
                  </a:cubicBezTo>
                  <a:lnTo>
                    <a:pt x="2035184" y="1493436"/>
                  </a:lnTo>
                  <a:cubicBezTo>
                    <a:pt x="2035184" y="1509114"/>
                    <a:pt x="2028957" y="1524149"/>
                    <a:pt x="2017871" y="1535234"/>
                  </a:cubicBezTo>
                  <a:cubicBezTo>
                    <a:pt x="2006786" y="1546320"/>
                    <a:pt x="1991751" y="1552548"/>
                    <a:pt x="1976073" y="1552548"/>
                  </a:cubicBezTo>
                  <a:lnTo>
                    <a:pt x="59111" y="1552548"/>
                  </a:lnTo>
                  <a:cubicBezTo>
                    <a:pt x="43434" y="1552548"/>
                    <a:pt x="28399" y="1546320"/>
                    <a:pt x="17313" y="1535234"/>
                  </a:cubicBezTo>
                  <a:cubicBezTo>
                    <a:pt x="6228" y="1524149"/>
                    <a:pt x="0" y="1509114"/>
                    <a:pt x="0" y="1493436"/>
                  </a:cubicBezTo>
                  <a:lnTo>
                    <a:pt x="0" y="59111"/>
                  </a:lnTo>
                  <a:cubicBezTo>
                    <a:pt x="0" y="43434"/>
                    <a:pt x="6228" y="28399"/>
                    <a:pt x="17313" y="17313"/>
                  </a:cubicBezTo>
                  <a:cubicBezTo>
                    <a:pt x="28399" y="6228"/>
                    <a:pt x="43434" y="0"/>
                    <a:pt x="59111" y="0"/>
                  </a:cubicBezTo>
                  <a:close/>
                </a:path>
              </a:pathLst>
            </a:custGeom>
            <a:solidFill>
              <a:srgbClr val="C5D9F3"/>
            </a:solidFill>
          </p:spPr>
        </p:sp>
        <p:sp>
          <p:nvSpPr>
            <p:cNvPr name="TextBox 72" id="72"/>
            <p:cNvSpPr txBox="true"/>
            <p:nvPr/>
          </p:nvSpPr>
          <p:spPr>
            <a:xfrm>
              <a:off x="0" y="-47625"/>
              <a:ext cx="2035184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73" id="73"/>
          <p:cNvGrpSpPr/>
          <p:nvPr/>
        </p:nvGrpSpPr>
        <p:grpSpPr>
          <a:xfrm rot="0">
            <a:off x="15698456" y="2944936"/>
            <a:ext cx="4829892" cy="5894830"/>
            <a:chOff x="0" y="0"/>
            <a:chExt cx="1272070" cy="1552548"/>
          </a:xfrm>
        </p:grpSpPr>
        <p:sp>
          <p:nvSpPr>
            <p:cNvPr name="Freeform 74" id="74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5" id="75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76" id="76"/>
          <p:cNvSpPr/>
          <p:nvPr/>
        </p:nvSpPr>
        <p:spPr>
          <a:xfrm flipH="false" flipV="false" rot="0">
            <a:off x="186403" y="8416003"/>
            <a:ext cx="1684595" cy="1684595"/>
          </a:xfrm>
          <a:custGeom>
            <a:avLst/>
            <a:gdLst/>
            <a:ahLst/>
            <a:cxnLst/>
            <a:rect r="r" b="b" t="t" l="l"/>
            <a:pathLst>
              <a:path h="1684595" w="1684595">
                <a:moveTo>
                  <a:pt x="0" y="0"/>
                </a:moveTo>
                <a:lnTo>
                  <a:pt x="1684594" y="0"/>
                </a:lnTo>
                <a:lnTo>
                  <a:pt x="1684594" y="1684594"/>
                </a:lnTo>
                <a:lnTo>
                  <a:pt x="0" y="16845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14982" y="3481855"/>
            <a:ext cx="1032951" cy="1011564"/>
            <a:chOff x="0" y="0"/>
            <a:chExt cx="812800" cy="7959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747933" y="3481855"/>
            <a:ext cx="1032951" cy="1011564"/>
            <a:chOff x="0" y="0"/>
            <a:chExt cx="812800" cy="79597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3771359" y="3481855"/>
            <a:ext cx="1032951" cy="1011564"/>
            <a:chOff x="0" y="0"/>
            <a:chExt cx="812800" cy="79597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4794784" y="3481855"/>
            <a:ext cx="1032951" cy="1011564"/>
            <a:chOff x="0" y="0"/>
            <a:chExt cx="812800" cy="79597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5827735" y="3481855"/>
            <a:ext cx="1032951" cy="1011564"/>
            <a:chOff x="0" y="0"/>
            <a:chExt cx="812800" cy="79597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6846910" y="3481855"/>
            <a:ext cx="1032951" cy="1011564"/>
            <a:chOff x="0" y="0"/>
            <a:chExt cx="812800" cy="79597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734032" y="5207794"/>
            <a:ext cx="1032951" cy="1011564"/>
            <a:chOff x="0" y="0"/>
            <a:chExt cx="812800" cy="795971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2757458" y="5207794"/>
            <a:ext cx="1032951" cy="1011564"/>
            <a:chOff x="0" y="0"/>
            <a:chExt cx="812800" cy="795971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3780884" y="5207794"/>
            <a:ext cx="1032951" cy="1011564"/>
            <a:chOff x="0" y="0"/>
            <a:chExt cx="812800" cy="795971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4804309" y="5207794"/>
            <a:ext cx="1032951" cy="1011564"/>
            <a:chOff x="0" y="0"/>
            <a:chExt cx="812800" cy="795971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*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734032" y="6219358"/>
            <a:ext cx="1032951" cy="1011564"/>
            <a:chOff x="0" y="0"/>
            <a:chExt cx="812800" cy="795971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1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2757458" y="6219358"/>
            <a:ext cx="1032951" cy="1011564"/>
            <a:chOff x="0" y="0"/>
            <a:chExt cx="812800" cy="795971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1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3780884" y="6219358"/>
            <a:ext cx="1032951" cy="1011564"/>
            <a:chOff x="0" y="0"/>
            <a:chExt cx="812800" cy="795971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3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4804309" y="6219358"/>
            <a:ext cx="1032951" cy="1011564"/>
            <a:chOff x="0" y="0"/>
            <a:chExt cx="812800" cy="795971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FF914D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6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1724507" y="2470291"/>
            <a:ext cx="1032951" cy="1011564"/>
            <a:chOff x="0" y="0"/>
            <a:chExt cx="812800" cy="795971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0</a:t>
              </a: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2757458" y="2470291"/>
            <a:ext cx="1032951" cy="1011564"/>
            <a:chOff x="0" y="0"/>
            <a:chExt cx="812800" cy="795971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1</a:t>
              </a: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3780884" y="2470291"/>
            <a:ext cx="1032951" cy="1011564"/>
            <a:chOff x="0" y="0"/>
            <a:chExt cx="812800" cy="795971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2</a:t>
              </a:r>
            </a:p>
          </p:txBody>
        </p:sp>
      </p:grpSp>
      <p:grpSp>
        <p:nvGrpSpPr>
          <p:cNvPr name="Group 53" id="53"/>
          <p:cNvGrpSpPr/>
          <p:nvPr/>
        </p:nvGrpSpPr>
        <p:grpSpPr>
          <a:xfrm rot="0">
            <a:off x="4804309" y="2470291"/>
            <a:ext cx="1032951" cy="1011564"/>
            <a:chOff x="0" y="0"/>
            <a:chExt cx="812800" cy="795971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3</a:t>
              </a:r>
            </a:p>
          </p:txBody>
        </p:sp>
      </p:grpSp>
      <p:grpSp>
        <p:nvGrpSpPr>
          <p:cNvPr name="Group 56" id="56"/>
          <p:cNvGrpSpPr/>
          <p:nvPr/>
        </p:nvGrpSpPr>
        <p:grpSpPr>
          <a:xfrm rot="0">
            <a:off x="5837260" y="2470291"/>
            <a:ext cx="1032951" cy="1011564"/>
            <a:chOff x="0" y="0"/>
            <a:chExt cx="812800" cy="795971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8" id="58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4</a:t>
              </a:r>
            </a:p>
          </p:txBody>
        </p:sp>
      </p:grpSp>
      <p:grpSp>
        <p:nvGrpSpPr>
          <p:cNvPr name="Group 59" id="59"/>
          <p:cNvGrpSpPr/>
          <p:nvPr/>
        </p:nvGrpSpPr>
        <p:grpSpPr>
          <a:xfrm rot="0">
            <a:off x="6856435" y="2470291"/>
            <a:ext cx="1032951" cy="1011564"/>
            <a:chOff x="0" y="0"/>
            <a:chExt cx="812800" cy="795971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1" id="61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5</a:t>
              </a:r>
            </a:p>
          </p:txBody>
        </p:sp>
      </p:grpSp>
      <p:sp>
        <p:nvSpPr>
          <p:cNvPr name="TextBox 62" id="62"/>
          <p:cNvSpPr txBox="true"/>
          <p:nvPr/>
        </p:nvSpPr>
        <p:spPr>
          <a:xfrm rot="0">
            <a:off x="6856435" y="6054276"/>
            <a:ext cx="7907550" cy="1216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value[ * ]= length</a:t>
            </a:r>
          </a:p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( * :  các ký tự còn lại)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258629" y="3711412"/>
            <a:ext cx="1164864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365786" y="5616126"/>
            <a:ext cx="950552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Letter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404048" y="6627690"/>
            <a:ext cx="874027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Value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579574" y="374160"/>
            <a:ext cx="732858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b="true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BOYER-MOORE ALGORITHM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1028700" y="1103923"/>
            <a:ext cx="10093078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 b="true">
                <a:solidFill>
                  <a:srgbClr val="4678B6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Bad character rule - Quy tắc ký tự xấu</a:t>
            </a:r>
          </a:p>
        </p:txBody>
      </p:sp>
      <p:sp>
        <p:nvSpPr>
          <p:cNvPr name="TextBox 68" id="68"/>
          <p:cNvSpPr txBox="true"/>
          <p:nvPr/>
        </p:nvSpPr>
        <p:spPr>
          <a:xfrm rot="0">
            <a:off x="1278075" y="1748448"/>
            <a:ext cx="6273512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55659" indent="-377829" lvl="1">
              <a:lnSpc>
                <a:spcPts val="4900"/>
              </a:lnSpc>
              <a:buFont typeface="Arial"/>
              <a:buChar char="•"/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Tiền xử lý (preprocessing)</a:t>
            </a:r>
          </a:p>
        </p:txBody>
      </p:sp>
      <p:grpSp>
        <p:nvGrpSpPr>
          <p:cNvPr name="Group 69" id="69"/>
          <p:cNvGrpSpPr/>
          <p:nvPr/>
        </p:nvGrpSpPr>
        <p:grpSpPr>
          <a:xfrm rot="0">
            <a:off x="8576927" y="8211606"/>
            <a:ext cx="7727341" cy="5894830"/>
            <a:chOff x="0" y="0"/>
            <a:chExt cx="2035184" cy="1552548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0" y="0"/>
              <a:ext cx="2035184" cy="1552548"/>
            </a:xfrm>
            <a:custGeom>
              <a:avLst/>
              <a:gdLst/>
              <a:ahLst/>
              <a:cxnLst/>
              <a:rect r="r" b="b" t="t" l="l"/>
              <a:pathLst>
                <a:path h="1552548" w="2035184">
                  <a:moveTo>
                    <a:pt x="59111" y="0"/>
                  </a:moveTo>
                  <a:lnTo>
                    <a:pt x="1976073" y="0"/>
                  </a:lnTo>
                  <a:cubicBezTo>
                    <a:pt x="1991751" y="0"/>
                    <a:pt x="2006786" y="6228"/>
                    <a:pt x="2017871" y="17313"/>
                  </a:cubicBezTo>
                  <a:cubicBezTo>
                    <a:pt x="2028957" y="28399"/>
                    <a:pt x="2035184" y="43434"/>
                    <a:pt x="2035184" y="59111"/>
                  </a:cubicBezTo>
                  <a:lnTo>
                    <a:pt x="2035184" y="1493436"/>
                  </a:lnTo>
                  <a:cubicBezTo>
                    <a:pt x="2035184" y="1509114"/>
                    <a:pt x="2028957" y="1524149"/>
                    <a:pt x="2017871" y="1535234"/>
                  </a:cubicBezTo>
                  <a:cubicBezTo>
                    <a:pt x="2006786" y="1546320"/>
                    <a:pt x="1991751" y="1552548"/>
                    <a:pt x="1976073" y="1552548"/>
                  </a:cubicBezTo>
                  <a:lnTo>
                    <a:pt x="59111" y="1552548"/>
                  </a:lnTo>
                  <a:cubicBezTo>
                    <a:pt x="43434" y="1552548"/>
                    <a:pt x="28399" y="1546320"/>
                    <a:pt x="17313" y="1535234"/>
                  </a:cubicBezTo>
                  <a:cubicBezTo>
                    <a:pt x="6228" y="1524149"/>
                    <a:pt x="0" y="1509114"/>
                    <a:pt x="0" y="1493436"/>
                  </a:cubicBezTo>
                  <a:lnTo>
                    <a:pt x="0" y="59111"/>
                  </a:lnTo>
                  <a:cubicBezTo>
                    <a:pt x="0" y="43434"/>
                    <a:pt x="6228" y="28399"/>
                    <a:pt x="17313" y="17313"/>
                  </a:cubicBezTo>
                  <a:cubicBezTo>
                    <a:pt x="28399" y="6228"/>
                    <a:pt x="43434" y="0"/>
                    <a:pt x="59111" y="0"/>
                  </a:cubicBezTo>
                  <a:close/>
                </a:path>
              </a:pathLst>
            </a:custGeom>
            <a:solidFill>
              <a:srgbClr val="C5D9F3"/>
            </a:solidFill>
          </p:spPr>
        </p:sp>
        <p:sp>
          <p:nvSpPr>
            <p:cNvPr name="TextBox 71" id="71"/>
            <p:cNvSpPr txBox="true"/>
            <p:nvPr/>
          </p:nvSpPr>
          <p:spPr>
            <a:xfrm>
              <a:off x="0" y="-47625"/>
              <a:ext cx="2035184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72" id="72"/>
          <p:cNvGrpSpPr/>
          <p:nvPr/>
        </p:nvGrpSpPr>
        <p:grpSpPr>
          <a:xfrm rot="0">
            <a:off x="15698456" y="2944936"/>
            <a:ext cx="4829892" cy="5894830"/>
            <a:chOff x="0" y="0"/>
            <a:chExt cx="1272070" cy="1552548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4" id="74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75" id="75"/>
          <p:cNvSpPr/>
          <p:nvPr/>
        </p:nvSpPr>
        <p:spPr>
          <a:xfrm flipH="false" flipV="false" rot="0">
            <a:off x="186403" y="8416003"/>
            <a:ext cx="1684595" cy="1684595"/>
          </a:xfrm>
          <a:custGeom>
            <a:avLst/>
            <a:gdLst/>
            <a:ahLst/>
            <a:cxnLst/>
            <a:rect r="r" b="b" t="t" l="l"/>
            <a:pathLst>
              <a:path h="1684595" w="1684595">
                <a:moveTo>
                  <a:pt x="0" y="0"/>
                </a:moveTo>
                <a:lnTo>
                  <a:pt x="1684594" y="0"/>
                </a:lnTo>
                <a:lnTo>
                  <a:pt x="1684594" y="1684594"/>
                </a:lnTo>
                <a:lnTo>
                  <a:pt x="0" y="16845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6" id="76"/>
          <p:cNvSpPr/>
          <p:nvPr/>
        </p:nvSpPr>
        <p:spPr>
          <a:xfrm flipH="false" flipV="false" rot="0">
            <a:off x="11783970" y="-2863878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583410" y="2082923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601597" y="4666936"/>
            <a:ext cx="1032951" cy="1011564"/>
            <a:chOff x="0" y="0"/>
            <a:chExt cx="812800" cy="79597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634548" y="4666936"/>
            <a:ext cx="1032951" cy="1011564"/>
            <a:chOff x="0" y="0"/>
            <a:chExt cx="812800" cy="79597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4657973" y="4666936"/>
            <a:ext cx="1032951" cy="1011564"/>
            <a:chOff x="0" y="0"/>
            <a:chExt cx="812800" cy="79597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n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5681399" y="4666936"/>
            <a:ext cx="1032951" cy="1011564"/>
            <a:chOff x="0" y="0"/>
            <a:chExt cx="812800" cy="79597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6714350" y="4666936"/>
            <a:ext cx="1032951" cy="1011564"/>
            <a:chOff x="0" y="0"/>
            <a:chExt cx="812800" cy="795971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n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7733525" y="4666936"/>
            <a:ext cx="1032951" cy="1011564"/>
            <a:chOff x="0" y="0"/>
            <a:chExt cx="812800" cy="79597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2611122" y="6392875"/>
            <a:ext cx="1032951" cy="1011564"/>
            <a:chOff x="0" y="0"/>
            <a:chExt cx="812800" cy="795971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3644073" y="6392875"/>
            <a:ext cx="1032951" cy="1011564"/>
            <a:chOff x="0" y="0"/>
            <a:chExt cx="812800" cy="795971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4667498" y="6392875"/>
            <a:ext cx="1032951" cy="1011564"/>
            <a:chOff x="0" y="0"/>
            <a:chExt cx="812800" cy="795971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n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5690924" y="6392875"/>
            <a:ext cx="1032951" cy="1011564"/>
            <a:chOff x="0" y="0"/>
            <a:chExt cx="812800" cy="795971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*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2611122" y="7404439"/>
            <a:ext cx="1032951" cy="1011564"/>
            <a:chOff x="0" y="0"/>
            <a:chExt cx="812800" cy="795971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3644073" y="7404439"/>
            <a:ext cx="1032951" cy="1011564"/>
            <a:chOff x="0" y="0"/>
            <a:chExt cx="812800" cy="795971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4667498" y="7404439"/>
            <a:ext cx="1032951" cy="1011564"/>
            <a:chOff x="0" y="0"/>
            <a:chExt cx="812800" cy="795971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5690924" y="7404439"/>
            <a:ext cx="1032951" cy="1011564"/>
            <a:chOff x="0" y="0"/>
            <a:chExt cx="812800" cy="795971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2611122" y="3655373"/>
            <a:ext cx="1032951" cy="1011564"/>
            <a:chOff x="0" y="0"/>
            <a:chExt cx="812800" cy="795971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0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3644073" y="3655373"/>
            <a:ext cx="1032951" cy="1011564"/>
            <a:chOff x="0" y="0"/>
            <a:chExt cx="812800" cy="795971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1</a:t>
              </a: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4667498" y="3655373"/>
            <a:ext cx="1032951" cy="1011564"/>
            <a:chOff x="0" y="0"/>
            <a:chExt cx="812800" cy="795971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2</a:t>
              </a: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5690924" y="3655373"/>
            <a:ext cx="1032951" cy="1011564"/>
            <a:chOff x="0" y="0"/>
            <a:chExt cx="812800" cy="795971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3</a:t>
              </a: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6723875" y="3655373"/>
            <a:ext cx="1032951" cy="1011564"/>
            <a:chOff x="0" y="0"/>
            <a:chExt cx="812800" cy="795971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9" id="59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4</a:t>
              </a:r>
            </a:p>
          </p:txBody>
        </p:sp>
      </p:grpSp>
      <p:grpSp>
        <p:nvGrpSpPr>
          <p:cNvPr name="Group 60" id="60"/>
          <p:cNvGrpSpPr/>
          <p:nvPr/>
        </p:nvGrpSpPr>
        <p:grpSpPr>
          <a:xfrm rot="0">
            <a:off x="7743050" y="3655373"/>
            <a:ext cx="1032951" cy="1011564"/>
            <a:chOff x="0" y="0"/>
            <a:chExt cx="812800" cy="795971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2" id="62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5</a:t>
              </a:r>
            </a:p>
          </p:txBody>
        </p:sp>
      </p:grpSp>
      <p:sp>
        <p:nvSpPr>
          <p:cNvPr name="TextBox 63" id="63"/>
          <p:cNvSpPr txBox="true"/>
          <p:nvPr/>
        </p:nvSpPr>
        <p:spPr>
          <a:xfrm rot="0">
            <a:off x="1695315" y="2725099"/>
            <a:ext cx="2694384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Thử thoi nào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8066900" y="6326200"/>
            <a:ext cx="7907550" cy="1216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value = max( 1,  length - index - 1 )</a:t>
            </a:r>
          </a:p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value[ * ] = length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1112883" y="4950176"/>
            <a:ext cx="1164864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1220039" y="6854890"/>
            <a:ext cx="950552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Letter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1258301" y="7866454"/>
            <a:ext cx="874027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Value</a:t>
            </a:r>
          </a:p>
        </p:txBody>
      </p:sp>
      <p:sp>
        <p:nvSpPr>
          <p:cNvPr name="TextBox 68" id="68"/>
          <p:cNvSpPr txBox="true"/>
          <p:nvPr/>
        </p:nvSpPr>
        <p:spPr>
          <a:xfrm rot="0">
            <a:off x="579574" y="374160"/>
            <a:ext cx="732858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b="true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BOYER-MOORE ALGORITHM</a:t>
            </a:r>
          </a:p>
        </p:txBody>
      </p:sp>
      <p:sp>
        <p:nvSpPr>
          <p:cNvPr name="TextBox 69" id="69"/>
          <p:cNvSpPr txBox="true"/>
          <p:nvPr/>
        </p:nvSpPr>
        <p:spPr>
          <a:xfrm rot="0">
            <a:off x="1028700" y="1103923"/>
            <a:ext cx="10093078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 b="true">
                <a:solidFill>
                  <a:srgbClr val="4678B6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Bad character rule - Quy tắc ký tự xấu</a:t>
            </a:r>
          </a:p>
        </p:txBody>
      </p:sp>
      <p:sp>
        <p:nvSpPr>
          <p:cNvPr name="TextBox 70" id="70"/>
          <p:cNvSpPr txBox="true"/>
          <p:nvPr/>
        </p:nvSpPr>
        <p:spPr>
          <a:xfrm rot="0">
            <a:off x="1278075" y="1748448"/>
            <a:ext cx="6273512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55659" indent="-377829" lvl="1">
              <a:lnSpc>
                <a:spcPts val="4900"/>
              </a:lnSpc>
              <a:buFont typeface="Arial"/>
              <a:buChar char="•"/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Tiền xử lý (preprocessing)</a:t>
            </a:r>
          </a:p>
        </p:txBody>
      </p:sp>
      <p:grpSp>
        <p:nvGrpSpPr>
          <p:cNvPr name="Group 71" id="71"/>
          <p:cNvGrpSpPr/>
          <p:nvPr/>
        </p:nvGrpSpPr>
        <p:grpSpPr>
          <a:xfrm rot="0">
            <a:off x="9144000" y="-4866130"/>
            <a:ext cx="4829892" cy="5894830"/>
            <a:chOff x="0" y="0"/>
            <a:chExt cx="1272070" cy="1552548"/>
          </a:xfrm>
        </p:grpSpPr>
        <p:sp>
          <p:nvSpPr>
            <p:cNvPr name="Freeform 72" id="72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3" id="73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26926" y="1931807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259877" y="1931807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292827" y="1931807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325778" y="1931807"/>
            <a:ext cx="1032951" cy="103295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226926" y="4110549"/>
            <a:ext cx="1032951" cy="103295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3259877" y="4110549"/>
            <a:ext cx="1032951" cy="103295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4292827" y="4110549"/>
            <a:ext cx="1032951" cy="1032951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027542" y="2400657"/>
            <a:ext cx="536431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29844" y="4428588"/>
            <a:ext cx="931826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sp>
        <p:nvSpPr>
          <p:cNvPr name="Freeform 25" id="25"/>
          <p:cNvSpPr/>
          <p:nvPr/>
        </p:nvSpPr>
        <p:spPr>
          <a:xfrm flipH="false" flipV="false" rot="0">
            <a:off x="15583410" y="2082923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2804154">
            <a:off x="4487635" y="7654525"/>
            <a:ext cx="7386800" cy="5894830"/>
            <a:chOff x="0" y="0"/>
            <a:chExt cx="1945495" cy="1552548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945495" cy="1552548"/>
            </a:xfrm>
            <a:custGeom>
              <a:avLst/>
              <a:gdLst/>
              <a:ahLst/>
              <a:cxnLst/>
              <a:rect r="r" b="b" t="t" l="l"/>
              <a:pathLst>
                <a:path h="1552548" w="1945495">
                  <a:moveTo>
                    <a:pt x="61836" y="0"/>
                  </a:moveTo>
                  <a:lnTo>
                    <a:pt x="1883658" y="0"/>
                  </a:lnTo>
                  <a:cubicBezTo>
                    <a:pt x="1900058" y="0"/>
                    <a:pt x="1915787" y="6515"/>
                    <a:pt x="1927383" y="18111"/>
                  </a:cubicBezTo>
                  <a:cubicBezTo>
                    <a:pt x="1938980" y="29708"/>
                    <a:pt x="1945495" y="45436"/>
                    <a:pt x="1945495" y="61836"/>
                  </a:cubicBezTo>
                  <a:lnTo>
                    <a:pt x="1945495" y="1490711"/>
                  </a:lnTo>
                  <a:cubicBezTo>
                    <a:pt x="1945495" y="1524863"/>
                    <a:pt x="1917809" y="1552548"/>
                    <a:pt x="1883658" y="1552548"/>
                  </a:cubicBezTo>
                  <a:lnTo>
                    <a:pt x="61836" y="1552548"/>
                  </a:lnTo>
                  <a:cubicBezTo>
                    <a:pt x="45436" y="1552548"/>
                    <a:pt x="29708" y="1546033"/>
                    <a:pt x="18111" y="1534436"/>
                  </a:cubicBezTo>
                  <a:cubicBezTo>
                    <a:pt x="6515" y="1522840"/>
                    <a:pt x="0" y="1507111"/>
                    <a:pt x="0" y="1490711"/>
                  </a:cubicBezTo>
                  <a:lnTo>
                    <a:pt x="0" y="61836"/>
                  </a:lnTo>
                  <a:cubicBezTo>
                    <a:pt x="0" y="45436"/>
                    <a:pt x="6515" y="29708"/>
                    <a:pt x="18111" y="18111"/>
                  </a:cubicBezTo>
                  <a:cubicBezTo>
                    <a:pt x="29708" y="6515"/>
                    <a:pt x="45436" y="0"/>
                    <a:pt x="61836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47625"/>
              <a:ext cx="1945495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2804154">
            <a:off x="142356" y="8441676"/>
            <a:ext cx="4829892" cy="5894830"/>
            <a:chOff x="0" y="0"/>
            <a:chExt cx="1272070" cy="1552548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C5D9F3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32" id="32"/>
          <p:cNvSpPr/>
          <p:nvPr/>
        </p:nvSpPr>
        <p:spPr>
          <a:xfrm flipH="false" flipV="false" rot="0">
            <a:off x="14309242" y="7573705"/>
            <a:ext cx="1684595" cy="1684595"/>
          </a:xfrm>
          <a:custGeom>
            <a:avLst/>
            <a:gdLst/>
            <a:ahLst/>
            <a:cxnLst/>
            <a:rect r="r" b="b" t="t" l="l"/>
            <a:pathLst>
              <a:path h="1684595" w="1684595">
                <a:moveTo>
                  <a:pt x="0" y="0"/>
                </a:moveTo>
                <a:lnTo>
                  <a:pt x="1684595" y="0"/>
                </a:lnTo>
                <a:lnTo>
                  <a:pt x="1684595" y="1684595"/>
                </a:lnTo>
                <a:lnTo>
                  <a:pt x="0" y="1684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579574" y="374160"/>
            <a:ext cx="6538015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b="true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BRUTE FORCE ALGORITHM</a:t>
            </a:r>
          </a:p>
        </p:txBody>
      </p:sp>
    </p:spTree>
  </p:cSld>
  <p:clrMapOvr>
    <a:masterClrMapping/>
  </p:clrMapOvr>
</p:sld>
</file>

<file path=ppt/slides/slide1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583410" y="2082923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601597" y="4666936"/>
            <a:ext cx="1032951" cy="1011564"/>
            <a:chOff x="0" y="0"/>
            <a:chExt cx="812800" cy="79597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634548" y="4666936"/>
            <a:ext cx="1032951" cy="1011564"/>
            <a:chOff x="0" y="0"/>
            <a:chExt cx="812800" cy="79597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4657973" y="4666936"/>
            <a:ext cx="1032951" cy="1011564"/>
            <a:chOff x="0" y="0"/>
            <a:chExt cx="812800" cy="79597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n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5681399" y="4666936"/>
            <a:ext cx="1032951" cy="1011564"/>
            <a:chOff x="0" y="0"/>
            <a:chExt cx="812800" cy="79597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6714350" y="4666936"/>
            <a:ext cx="1032951" cy="1011564"/>
            <a:chOff x="0" y="0"/>
            <a:chExt cx="812800" cy="795971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n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7733525" y="4666936"/>
            <a:ext cx="1032951" cy="1011564"/>
            <a:chOff x="0" y="0"/>
            <a:chExt cx="812800" cy="79597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2611122" y="6392875"/>
            <a:ext cx="1032951" cy="1011564"/>
            <a:chOff x="0" y="0"/>
            <a:chExt cx="812800" cy="795971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3644073" y="6392875"/>
            <a:ext cx="1032951" cy="1011564"/>
            <a:chOff x="0" y="0"/>
            <a:chExt cx="812800" cy="795971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4667498" y="6392875"/>
            <a:ext cx="1032951" cy="1011564"/>
            <a:chOff x="0" y="0"/>
            <a:chExt cx="812800" cy="795971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n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5690924" y="6392875"/>
            <a:ext cx="1032951" cy="1011564"/>
            <a:chOff x="0" y="0"/>
            <a:chExt cx="812800" cy="795971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*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2611122" y="7404439"/>
            <a:ext cx="1032951" cy="1011564"/>
            <a:chOff x="0" y="0"/>
            <a:chExt cx="812800" cy="795971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1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3644073" y="7404439"/>
            <a:ext cx="1032951" cy="1011564"/>
            <a:chOff x="0" y="0"/>
            <a:chExt cx="812800" cy="795971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5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4667498" y="7404439"/>
            <a:ext cx="1032951" cy="1011564"/>
            <a:chOff x="0" y="0"/>
            <a:chExt cx="812800" cy="795971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1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5690924" y="7404439"/>
            <a:ext cx="1032951" cy="1011564"/>
            <a:chOff x="0" y="0"/>
            <a:chExt cx="812800" cy="795971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6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2611122" y="3655373"/>
            <a:ext cx="1032951" cy="1011564"/>
            <a:chOff x="0" y="0"/>
            <a:chExt cx="812800" cy="795971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0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3644073" y="3655373"/>
            <a:ext cx="1032951" cy="1011564"/>
            <a:chOff x="0" y="0"/>
            <a:chExt cx="812800" cy="795971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1</a:t>
              </a: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4667498" y="3655373"/>
            <a:ext cx="1032951" cy="1011564"/>
            <a:chOff x="0" y="0"/>
            <a:chExt cx="812800" cy="795971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2</a:t>
              </a: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5690924" y="3655373"/>
            <a:ext cx="1032951" cy="1011564"/>
            <a:chOff x="0" y="0"/>
            <a:chExt cx="812800" cy="795971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3</a:t>
              </a: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6723875" y="3655373"/>
            <a:ext cx="1032951" cy="1011564"/>
            <a:chOff x="0" y="0"/>
            <a:chExt cx="812800" cy="795971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9" id="59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4</a:t>
              </a:r>
            </a:p>
          </p:txBody>
        </p:sp>
      </p:grpSp>
      <p:grpSp>
        <p:nvGrpSpPr>
          <p:cNvPr name="Group 60" id="60"/>
          <p:cNvGrpSpPr/>
          <p:nvPr/>
        </p:nvGrpSpPr>
        <p:grpSpPr>
          <a:xfrm rot="0">
            <a:off x="7743050" y="3655373"/>
            <a:ext cx="1032951" cy="1011564"/>
            <a:chOff x="0" y="0"/>
            <a:chExt cx="812800" cy="795971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2" id="62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5</a:t>
              </a:r>
            </a:p>
          </p:txBody>
        </p:sp>
      </p:grpSp>
      <p:sp>
        <p:nvSpPr>
          <p:cNvPr name="TextBox 63" id="63"/>
          <p:cNvSpPr txBox="true"/>
          <p:nvPr/>
        </p:nvSpPr>
        <p:spPr>
          <a:xfrm rot="0">
            <a:off x="1112883" y="4950176"/>
            <a:ext cx="1164864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1220039" y="6854890"/>
            <a:ext cx="950552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Letter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1258301" y="7866454"/>
            <a:ext cx="874027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Value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579574" y="374160"/>
            <a:ext cx="732858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b="true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BOYER-MOORE ALGORITHM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1028700" y="1103923"/>
            <a:ext cx="10093078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 b="true">
                <a:solidFill>
                  <a:srgbClr val="4678B6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Bad character rule - Quy tắc ký tự xấu</a:t>
            </a:r>
          </a:p>
        </p:txBody>
      </p:sp>
      <p:sp>
        <p:nvSpPr>
          <p:cNvPr name="TextBox 68" id="68"/>
          <p:cNvSpPr txBox="true"/>
          <p:nvPr/>
        </p:nvSpPr>
        <p:spPr>
          <a:xfrm rot="0">
            <a:off x="1278075" y="1748448"/>
            <a:ext cx="6273512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55659" indent="-377829" lvl="1">
              <a:lnSpc>
                <a:spcPts val="4900"/>
              </a:lnSpc>
              <a:buFont typeface="Arial"/>
              <a:buChar char="•"/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Tiền xử lý (preprocessing)</a:t>
            </a:r>
          </a:p>
        </p:txBody>
      </p:sp>
      <p:sp>
        <p:nvSpPr>
          <p:cNvPr name="TextBox 69" id="69"/>
          <p:cNvSpPr txBox="true"/>
          <p:nvPr/>
        </p:nvSpPr>
        <p:spPr>
          <a:xfrm rot="0">
            <a:off x="2203116" y="2725099"/>
            <a:ext cx="1678781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Kết quả</a:t>
            </a:r>
          </a:p>
        </p:txBody>
      </p:sp>
      <p:grpSp>
        <p:nvGrpSpPr>
          <p:cNvPr name="Group 70" id="70"/>
          <p:cNvGrpSpPr/>
          <p:nvPr/>
        </p:nvGrpSpPr>
        <p:grpSpPr>
          <a:xfrm rot="0">
            <a:off x="9144000" y="-4866130"/>
            <a:ext cx="4829892" cy="5894830"/>
            <a:chOff x="0" y="0"/>
            <a:chExt cx="1272070" cy="1552548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2" id="72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</p:spTree>
  </p:cSld>
  <p:clrMapOvr>
    <a:masterClrMapping/>
  </p:clrMapOvr>
</p:sld>
</file>

<file path=ppt/slides/slide1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85547" y="2144140"/>
            <a:ext cx="14397863" cy="2454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Nếu một </a:t>
            </a:r>
            <a:r>
              <a:rPr lang="en-US" b="true" sz="3500">
                <a:solidFill>
                  <a:srgbClr val="8EB4E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đoạn của mẫu khớp với chuỗi</a:t>
            </a:r>
            <a:r>
              <a:rPr lang="en-US" b="true" sz="35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nhưng sau đó có </a:t>
            </a:r>
            <a:r>
              <a:rPr lang="en-US" b="true" sz="3500">
                <a:solidFill>
                  <a:srgbClr val="8EB4E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một ký tự không khớp</a:t>
            </a:r>
            <a:r>
              <a:rPr lang="en-US" b="true" sz="35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, </a:t>
            </a:r>
            <a:r>
              <a:rPr lang="en-US" b="true" sz="35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thuật toán sẽ cố gắng </a:t>
            </a:r>
            <a:r>
              <a:rPr lang="en-US" b="true" sz="3500">
                <a:solidFill>
                  <a:srgbClr val="8EB4E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dịch mẫu</a:t>
            </a:r>
            <a:r>
              <a:rPr lang="en-US" b="true" sz="35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sao cho phần đã khớp được </a:t>
            </a:r>
            <a:r>
              <a:rPr lang="en-US" b="true" sz="3500">
                <a:solidFill>
                  <a:srgbClr val="8EB4E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tái sử dụng</a:t>
            </a:r>
            <a:r>
              <a:rPr lang="en-US" b="true" sz="35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9574" y="374160"/>
            <a:ext cx="732858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b="true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BOYER-MOORE ALGORITHM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103923"/>
            <a:ext cx="10093078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 b="true">
                <a:solidFill>
                  <a:srgbClr val="4678B6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Good suffix rule - Quy tắc hậu tố tốt</a:t>
            </a:r>
          </a:p>
        </p:txBody>
      </p:sp>
      <p:grpSp>
        <p:nvGrpSpPr>
          <p:cNvPr name="Group 5" id="5"/>
          <p:cNvGrpSpPr/>
          <p:nvPr/>
        </p:nvGrpSpPr>
        <p:grpSpPr>
          <a:xfrm rot="2804154">
            <a:off x="4487635" y="7654525"/>
            <a:ext cx="7386800" cy="5894830"/>
            <a:chOff x="0" y="0"/>
            <a:chExt cx="1945495" cy="15525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45495" cy="1552548"/>
            </a:xfrm>
            <a:custGeom>
              <a:avLst/>
              <a:gdLst/>
              <a:ahLst/>
              <a:cxnLst/>
              <a:rect r="r" b="b" t="t" l="l"/>
              <a:pathLst>
                <a:path h="1552548" w="1945495">
                  <a:moveTo>
                    <a:pt x="61836" y="0"/>
                  </a:moveTo>
                  <a:lnTo>
                    <a:pt x="1883658" y="0"/>
                  </a:lnTo>
                  <a:cubicBezTo>
                    <a:pt x="1900058" y="0"/>
                    <a:pt x="1915787" y="6515"/>
                    <a:pt x="1927383" y="18111"/>
                  </a:cubicBezTo>
                  <a:cubicBezTo>
                    <a:pt x="1938980" y="29708"/>
                    <a:pt x="1945495" y="45436"/>
                    <a:pt x="1945495" y="61836"/>
                  </a:cubicBezTo>
                  <a:lnTo>
                    <a:pt x="1945495" y="1490711"/>
                  </a:lnTo>
                  <a:cubicBezTo>
                    <a:pt x="1945495" y="1524863"/>
                    <a:pt x="1917809" y="1552548"/>
                    <a:pt x="1883658" y="1552548"/>
                  </a:cubicBezTo>
                  <a:lnTo>
                    <a:pt x="61836" y="1552548"/>
                  </a:lnTo>
                  <a:cubicBezTo>
                    <a:pt x="45436" y="1552548"/>
                    <a:pt x="29708" y="1546033"/>
                    <a:pt x="18111" y="1534436"/>
                  </a:cubicBezTo>
                  <a:cubicBezTo>
                    <a:pt x="6515" y="1522840"/>
                    <a:pt x="0" y="1507111"/>
                    <a:pt x="0" y="1490711"/>
                  </a:cubicBezTo>
                  <a:lnTo>
                    <a:pt x="0" y="61836"/>
                  </a:lnTo>
                  <a:cubicBezTo>
                    <a:pt x="0" y="45436"/>
                    <a:pt x="6515" y="29708"/>
                    <a:pt x="18111" y="18111"/>
                  </a:cubicBezTo>
                  <a:cubicBezTo>
                    <a:pt x="29708" y="6515"/>
                    <a:pt x="45436" y="0"/>
                    <a:pt x="61836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945495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2804154">
            <a:off x="142356" y="8441676"/>
            <a:ext cx="4829892" cy="5894830"/>
            <a:chOff x="0" y="0"/>
            <a:chExt cx="1272070" cy="155254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C5D9F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4309242" y="7573705"/>
            <a:ext cx="1684595" cy="1684595"/>
          </a:xfrm>
          <a:custGeom>
            <a:avLst/>
            <a:gdLst/>
            <a:ahLst/>
            <a:cxnLst/>
            <a:rect r="r" b="b" t="t" l="l"/>
            <a:pathLst>
              <a:path h="1684595" w="1684595">
                <a:moveTo>
                  <a:pt x="0" y="0"/>
                </a:moveTo>
                <a:lnTo>
                  <a:pt x="1684595" y="0"/>
                </a:lnTo>
                <a:lnTo>
                  <a:pt x="1684595" y="1684595"/>
                </a:lnTo>
                <a:lnTo>
                  <a:pt x="0" y="16845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583410" y="2082923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79736" y="3047130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912687" y="3047130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945637" y="3047130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23996" y="3268330"/>
            <a:ext cx="80470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23996" y="4848225"/>
            <a:ext cx="139795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714982" y="3047130"/>
            <a:ext cx="1032951" cy="1032951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747933" y="3047130"/>
            <a:ext cx="1032951" cy="1032951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3780884" y="3047130"/>
            <a:ext cx="1032951" cy="1032951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4813834" y="3047130"/>
            <a:ext cx="1032951" cy="1032951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5846785" y="3047130"/>
            <a:ext cx="1032951" cy="1032951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2804154">
            <a:off x="4487635" y="7654525"/>
            <a:ext cx="7386800" cy="5894830"/>
            <a:chOff x="0" y="0"/>
            <a:chExt cx="1945495" cy="1552548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945495" cy="1552548"/>
            </a:xfrm>
            <a:custGeom>
              <a:avLst/>
              <a:gdLst/>
              <a:ahLst/>
              <a:cxnLst/>
              <a:rect r="r" b="b" t="t" l="l"/>
              <a:pathLst>
                <a:path h="1552548" w="1945495">
                  <a:moveTo>
                    <a:pt x="61836" y="0"/>
                  </a:moveTo>
                  <a:lnTo>
                    <a:pt x="1883658" y="0"/>
                  </a:lnTo>
                  <a:cubicBezTo>
                    <a:pt x="1900058" y="0"/>
                    <a:pt x="1915787" y="6515"/>
                    <a:pt x="1927383" y="18111"/>
                  </a:cubicBezTo>
                  <a:cubicBezTo>
                    <a:pt x="1938980" y="29708"/>
                    <a:pt x="1945495" y="45436"/>
                    <a:pt x="1945495" y="61836"/>
                  </a:cubicBezTo>
                  <a:lnTo>
                    <a:pt x="1945495" y="1490711"/>
                  </a:lnTo>
                  <a:cubicBezTo>
                    <a:pt x="1945495" y="1524863"/>
                    <a:pt x="1917809" y="1552548"/>
                    <a:pt x="1883658" y="1552548"/>
                  </a:cubicBezTo>
                  <a:lnTo>
                    <a:pt x="61836" y="1552548"/>
                  </a:lnTo>
                  <a:cubicBezTo>
                    <a:pt x="45436" y="1552548"/>
                    <a:pt x="29708" y="1546033"/>
                    <a:pt x="18111" y="1534436"/>
                  </a:cubicBezTo>
                  <a:cubicBezTo>
                    <a:pt x="6515" y="1522840"/>
                    <a:pt x="0" y="1507111"/>
                    <a:pt x="0" y="1490711"/>
                  </a:cubicBezTo>
                  <a:lnTo>
                    <a:pt x="0" y="61836"/>
                  </a:lnTo>
                  <a:cubicBezTo>
                    <a:pt x="0" y="45436"/>
                    <a:pt x="6515" y="29708"/>
                    <a:pt x="18111" y="18111"/>
                  </a:cubicBezTo>
                  <a:cubicBezTo>
                    <a:pt x="29708" y="6515"/>
                    <a:pt x="45436" y="0"/>
                    <a:pt x="61836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47625"/>
              <a:ext cx="1945495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31" id="31"/>
          <p:cNvSpPr/>
          <p:nvPr/>
        </p:nvSpPr>
        <p:spPr>
          <a:xfrm flipH="false" flipV="false" rot="0">
            <a:off x="15583410" y="2082923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2" id="32"/>
          <p:cNvGrpSpPr/>
          <p:nvPr/>
        </p:nvGrpSpPr>
        <p:grpSpPr>
          <a:xfrm rot="2804154">
            <a:off x="142356" y="8441676"/>
            <a:ext cx="4829892" cy="5894830"/>
            <a:chOff x="0" y="0"/>
            <a:chExt cx="1272070" cy="1552548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C5D9F3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35" id="35"/>
          <p:cNvSpPr/>
          <p:nvPr/>
        </p:nvSpPr>
        <p:spPr>
          <a:xfrm flipH="false" flipV="false" rot="0">
            <a:off x="14309242" y="7573705"/>
            <a:ext cx="1684595" cy="1684595"/>
          </a:xfrm>
          <a:custGeom>
            <a:avLst/>
            <a:gdLst/>
            <a:ahLst/>
            <a:cxnLst/>
            <a:rect r="r" b="b" t="t" l="l"/>
            <a:pathLst>
              <a:path h="1684595" w="1684595">
                <a:moveTo>
                  <a:pt x="0" y="0"/>
                </a:moveTo>
                <a:lnTo>
                  <a:pt x="1684595" y="0"/>
                </a:lnTo>
                <a:lnTo>
                  <a:pt x="1684595" y="1684595"/>
                </a:lnTo>
                <a:lnTo>
                  <a:pt x="0" y="1684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6" id="36"/>
          <p:cNvSpPr txBox="true"/>
          <p:nvPr/>
        </p:nvSpPr>
        <p:spPr>
          <a:xfrm rot="0">
            <a:off x="3232513" y="6801680"/>
            <a:ext cx="11426248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Thực hiện tìm từ phải sang trái đến khi gặp ký tự xấu</a:t>
            </a:r>
          </a:p>
        </p:txBody>
      </p:sp>
      <p:sp>
        <p:nvSpPr>
          <p:cNvPr name="AutoShape 37" id="37"/>
          <p:cNvSpPr/>
          <p:nvPr/>
        </p:nvSpPr>
        <p:spPr>
          <a:xfrm>
            <a:off x="6382310" y="2608444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8" id="38"/>
          <p:cNvSpPr/>
          <p:nvPr/>
        </p:nvSpPr>
        <p:spPr>
          <a:xfrm flipH="true" flipV="true">
            <a:off x="6351726" y="5615478"/>
            <a:ext cx="11548" cy="30635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9" id="39"/>
          <p:cNvSpPr txBox="true"/>
          <p:nvPr/>
        </p:nvSpPr>
        <p:spPr>
          <a:xfrm rot="0">
            <a:off x="579574" y="374160"/>
            <a:ext cx="732858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b="true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BOYER-MOORE ALGORITHM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714982" y="1751136"/>
            <a:ext cx="13317962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FF914D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Trường hợp 1: Tìm thấy phần hậu tố của văn bản trong mẫu</a:t>
            </a:r>
          </a:p>
        </p:txBody>
      </p:sp>
      <p:grpSp>
        <p:nvGrpSpPr>
          <p:cNvPr name="Group 41" id="41"/>
          <p:cNvGrpSpPr/>
          <p:nvPr/>
        </p:nvGrpSpPr>
        <p:grpSpPr>
          <a:xfrm rot="0">
            <a:off x="1724507" y="4469846"/>
            <a:ext cx="1032951" cy="1011564"/>
            <a:chOff x="0" y="0"/>
            <a:chExt cx="812800" cy="795971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2757458" y="4469846"/>
            <a:ext cx="1032951" cy="1011564"/>
            <a:chOff x="0" y="0"/>
            <a:chExt cx="812800" cy="795971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3790409" y="4469846"/>
            <a:ext cx="1032951" cy="1011564"/>
            <a:chOff x="0" y="0"/>
            <a:chExt cx="812800" cy="795971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4813834" y="4469846"/>
            <a:ext cx="1032951" cy="1011564"/>
            <a:chOff x="0" y="0"/>
            <a:chExt cx="812800" cy="795971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3" id="53"/>
          <p:cNvGrpSpPr/>
          <p:nvPr/>
        </p:nvGrpSpPr>
        <p:grpSpPr>
          <a:xfrm rot="0">
            <a:off x="5846785" y="4469846"/>
            <a:ext cx="1032951" cy="1011564"/>
            <a:chOff x="0" y="0"/>
            <a:chExt cx="812800" cy="795971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sp>
        <p:nvSpPr>
          <p:cNvPr name="TextBox 56" id="56"/>
          <p:cNvSpPr txBox="true"/>
          <p:nvPr/>
        </p:nvSpPr>
        <p:spPr>
          <a:xfrm rot="0">
            <a:off x="1028700" y="1103923"/>
            <a:ext cx="10093078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 b="true">
                <a:solidFill>
                  <a:srgbClr val="4678B6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Good suffix rule - Quy tắc hậu tố tốt</a:t>
            </a:r>
          </a:p>
        </p:txBody>
      </p:sp>
    </p:spTree>
  </p:cSld>
  <p:clrMapOvr>
    <a:masterClrMapping/>
  </p:clrMapOvr>
</p:sld>
</file>

<file path=ppt/slides/slide1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79736" y="3047130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912687" y="3047130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945637" y="3047130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23996" y="3268330"/>
            <a:ext cx="80470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23996" y="4848225"/>
            <a:ext cx="139795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714982" y="3047130"/>
            <a:ext cx="1032951" cy="1032951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747933" y="3047130"/>
            <a:ext cx="1032951" cy="1032951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3780884" y="3047130"/>
            <a:ext cx="1032951" cy="1032951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4813834" y="3047130"/>
            <a:ext cx="1032951" cy="1032951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5846785" y="3047130"/>
            <a:ext cx="1032951" cy="1032951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2804154">
            <a:off x="4487635" y="7654525"/>
            <a:ext cx="7386800" cy="5894830"/>
            <a:chOff x="0" y="0"/>
            <a:chExt cx="1945495" cy="1552548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945495" cy="1552548"/>
            </a:xfrm>
            <a:custGeom>
              <a:avLst/>
              <a:gdLst/>
              <a:ahLst/>
              <a:cxnLst/>
              <a:rect r="r" b="b" t="t" l="l"/>
              <a:pathLst>
                <a:path h="1552548" w="1945495">
                  <a:moveTo>
                    <a:pt x="61836" y="0"/>
                  </a:moveTo>
                  <a:lnTo>
                    <a:pt x="1883658" y="0"/>
                  </a:lnTo>
                  <a:cubicBezTo>
                    <a:pt x="1900058" y="0"/>
                    <a:pt x="1915787" y="6515"/>
                    <a:pt x="1927383" y="18111"/>
                  </a:cubicBezTo>
                  <a:cubicBezTo>
                    <a:pt x="1938980" y="29708"/>
                    <a:pt x="1945495" y="45436"/>
                    <a:pt x="1945495" y="61836"/>
                  </a:cubicBezTo>
                  <a:lnTo>
                    <a:pt x="1945495" y="1490711"/>
                  </a:lnTo>
                  <a:cubicBezTo>
                    <a:pt x="1945495" y="1524863"/>
                    <a:pt x="1917809" y="1552548"/>
                    <a:pt x="1883658" y="1552548"/>
                  </a:cubicBezTo>
                  <a:lnTo>
                    <a:pt x="61836" y="1552548"/>
                  </a:lnTo>
                  <a:cubicBezTo>
                    <a:pt x="45436" y="1552548"/>
                    <a:pt x="29708" y="1546033"/>
                    <a:pt x="18111" y="1534436"/>
                  </a:cubicBezTo>
                  <a:cubicBezTo>
                    <a:pt x="6515" y="1522840"/>
                    <a:pt x="0" y="1507111"/>
                    <a:pt x="0" y="1490711"/>
                  </a:cubicBezTo>
                  <a:lnTo>
                    <a:pt x="0" y="61836"/>
                  </a:lnTo>
                  <a:cubicBezTo>
                    <a:pt x="0" y="45436"/>
                    <a:pt x="6515" y="29708"/>
                    <a:pt x="18111" y="18111"/>
                  </a:cubicBezTo>
                  <a:cubicBezTo>
                    <a:pt x="29708" y="6515"/>
                    <a:pt x="45436" y="0"/>
                    <a:pt x="61836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47625"/>
              <a:ext cx="1945495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31" id="31"/>
          <p:cNvSpPr/>
          <p:nvPr/>
        </p:nvSpPr>
        <p:spPr>
          <a:xfrm flipH="false" flipV="false" rot="0">
            <a:off x="15583410" y="2082923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2" id="32"/>
          <p:cNvGrpSpPr/>
          <p:nvPr/>
        </p:nvGrpSpPr>
        <p:grpSpPr>
          <a:xfrm rot="2804154">
            <a:off x="142356" y="8441676"/>
            <a:ext cx="4829892" cy="5894830"/>
            <a:chOff x="0" y="0"/>
            <a:chExt cx="1272070" cy="1552548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C5D9F3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35" id="35"/>
          <p:cNvSpPr/>
          <p:nvPr/>
        </p:nvSpPr>
        <p:spPr>
          <a:xfrm flipH="false" flipV="false" rot="0">
            <a:off x="14309242" y="7573705"/>
            <a:ext cx="1684595" cy="1684595"/>
          </a:xfrm>
          <a:custGeom>
            <a:avLst/>
            <a:gdLst/>
            <a:ahLst/>
            <a:cxnLst/>
            <a:rect r="r" b="b" t="t" l="l"/>
            <a:pathLst>
              <a:path h="1684595" w="1684595">
                <a:moveTo>
                  <a:pt x="0" y="0"/>
                </a:moveTo>
                <a:lnTo>
                  <a:pt x="1684595" y="0"/>
                </a:lnTo>
                <a:lnTo>
                  <a:pt x="1684595" y="1684595"/>
                </a:lnTo>
                <a:lnTo>
                  <a:pt x="0" y="1684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6" id="36"/>
          <p:cNvSpPr/>
          <p:nvPr/>
        </p:nvSpPr>
        <p:spPr>
          <a:xfrm>
            <a:off x="5349360" y="2544298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7" id="37"/>
          <p:cNvSpPr/>
          <p:nvPr/>
        </p:nvSpPr>
        <p:spPr>
          <a:xfrm flipH="true" flipV="true">
            <a:off x="5299725" y="5596428"/>
            <a:ext cx="11548" cy="30635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8" id="38"/>
          <p:cNvSpPr txBox="true"/>
          <p:nvPr/>
        </p:nvSpPr>
        <p:spPr>
          <a:xfrm rot="0">
            <a:off x="579574" y="374160"/>
            <a:ext cx="732858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b="true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BOYER-MOORE ALGORITHM</a:t>
            </a:r>
          </a:p>
        </p:txBody>
      </p:sp>
      <p:grpSp>
        <p:nvGrpSpPr>
          <p:cNvPr name="Group 39" id="39"/>
          <p:cNvGrpSpPr/>
          <p:nvPr/>
        </p:nvGrpSpPr>
        <p:grpSpPr>
          <a:xfrm rot="0">
            <a:off x="1724507" y="4469846"/>
            <a:ext cx="1032951" cy="1011564"/>
            <a:chOff x="0" y="0"/>
            <a:chExt cx="812800" cy="795971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2757458" y="4469846"/>
            <a:ext cx="1032951" cy="1011564"/>
            <a:chOff x="0" y="0"/>
            <a:chExt cx="812800" cy="795971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3790409" y="4469846"/>
            <a:ext cx="1032951" cy="1011564"/>
            <a:chOff x="0" y="0"/>
            <a:chExt cx="812800" cy="795971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4813834" y="4469846"/>
            <a:ext cx="1032951" cy="1011564"/>
            <a:chOff x="0" y="0"/>
            <a:chExt cx="812800" cy="795971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5846785" y="4469846"/>
            <a:ext cx="1032951" cy="1011564"/>
            <a:chOff x="0" y="0"/>
            <a:chExt cx="812800" cy="795971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sp>
        <p:nvSpPr>
          <p:cNvPr name="TextBox 54" id="54"/>
          <p:cNvSpPr txBox="true"/>
          <p:nvPr/>
        </p:nvSpPr>
        <p:spPr>
          <a:xfrm rot="0">
            <a:off x="1028700" y="1103923"/>
            <a:ext cx="10093078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 b="true">
                <a:solidFill>
                  <a:srgbClr val="4678B6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Good suffix rule - Quy tắc hậu tố tốt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1714982" y="1751136"/>
            <a:ext cx="13317962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FF914D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Trường hợp 1: Tìm thấy phần hậu tố của văn bản trong mẫu</a:t>
            </a:r>
          </a:p>
        </p:txBody>
      </p:sp>
    </p:spTree>
  </p:cSld>
  <p:clrMapOvr>
    <a:masterClrMapping/>
  </p:clrMapOvr>
</p:sld>
</file>

<file path=ppt/slides/slide1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79736" y="3047130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912687" y="3047130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945637" y="3047130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23996" y="3268330"/>
            <a:ext cx="80470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23996" y="4848225"/>
            <a:ext cx="139795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714982" y="3047130"/>
            <a:ext cx="1032951" cy="1032951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747933" y="3047130"/>
            <a:ext cx="1032951" cy="1032951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3780884" y="3047130"/>
            <a:ext cx="1032951" cy="1032951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4813834" y="3047130"/>
            <a:ext cx="1032951" cy="1032951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5846785" y="3047130"/>
            <a:ext cx="1032951" cy="1032951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2804154">
            <a:off x="4487635" y="7654525"/>
            <a:ext cx="7386800" cy="5894830"/>
            <a:chOff x="0" y="0"/>
            <a:chExt cx="1945495" cy="1552548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945495" cy="1552548"/>
            </a:xfrm>
            <a:custGeom>
              <a:avLst/>
              <a:gdLst/>
              <a:ahLst/>
              <a:cxnLst/>
              <a:rect r="r" b="b" t="t" l="l"/>
              <a:pathLst>
                <a:path h="1552548" w="1945495">
                  <a:moveTo>
                    <a:pt x="61836" y="0"/>
                  </a:moveTo>
                  <a:lnTo>
                    <a:pt x="1883658" y="0"/>
                  </a:lnTo>
                  <a:cubicBezTo>
                    <a:pt x="1900058" y="0"/>
                    <a:pt x="1915787" y="6515"/>
                    <a:pt x="1927383" y="18111"/>
                  </a:cubicBezTo>
                  <a:cubicBezTo>
                    <a:pt x="1938980" y="29708"/>
                    <a:pt x="1945495" y="45436"/>
                    <a:pt x="1945495" y="61836"/>
                  </a:cubicBezTo>
                  <a:lnTo>
                    <a:pt x="1945495" y="1490711"/>
                  </a:lnTo>
                  <a:cubicBezTo>
                    <a:pt x="1945495" y="1524863"/>
                    <a:pt x="1917809" y="1552548"/>
                    <a:pt x="1883658" y="1552548"/>
                  </a:cubicBezTo>
                  <a:lnTo>
                    <a:pt x="61836" y="1552548"/>
                  </a:lnTo>
                  <a:cubicBezTo>
                    <a:pt x="45436" y="1552548"/>
                    <a:pt x="29708" y="1546033"/>
                    <a:pt x="18111" y="1534436"/>
                  </a:cubicBezTo>
                  <a:cubicBezTo>
                    <a:pt x="6515" y="1522840"/>
                    <a:pt x="0" y="1507111"/>
                    <a:pt x="0" y="1490711"/>
                  </a:cubicBezTo>
                  <a:lnTo>
                    <a:pt x="0" y="61836"/>
                  </a:lnTo>
                  <a:cubicBezTo>
                    <a:pt x="0" y="45436"/>
                    <a:pt x="6515" y="29708"/>
                    <a:pt x="18111" y="18111"/>
                  </a:cubicBezTo>
                  <a:cubicBezTo>
                    <a:pt x="29708" y="6515"/>
                    <a:pt x="45436" y="0"/>
                    <a:pt x="61836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47625"/>
              <a:ext cx="1945495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31" id="31"/>
          <p:cNvSpPr/>
          <p:nvPr/>
        </p:nvSpPr>
        <p:spPr>
          <a:xfrm flipH="false" flipV="false" rot="0">
            <a:off x="15583410" y="2082923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2" id="32"/>
          <p:cNvGrpSpPr/>
          <p:nvPr/>
        </p:nvGrpSpPr>
        <p:grpSpPr>
          <a:xfrm rot="2804154">
            <a:off x="142356" y="8441676"/>
            <a:ext cx="4829892" cy="5894830"/>
            <a:chOff x="0" y="0"/>
            <a:chExt cx="1272070" cy="1552548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C5D9F3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35" id="35"/>
          <p:cNvSpPr/>
          <p:nvPr/>
        </p:nvSpPr>
        <p:spPr>
          <a:xfrm flipH="false" flipV="false" rot="0">
            <a:off x="14309242" y="7573705"/>
            <a:ext cx="1684595" cy="1684595"/>
          </a:xfrm>
          <a:custGeom>
            <a:avLst/>
            <a:gdLst/>
            <a:ahLst/>
            <a:cxnLst/>
            <a:rect r="r" b="b" t="t" l="l"/>
            <a:pathLst>
              <a:path h="1684595" w="1684595">
                <a:moveTo>
                  <a:pt x="0" y="0"/>
                </a:moveTo>
                <a:lnTo>
                  <a:pt x="1684595" y="0"/>
                </a:lnTo>
                <a:lnTo>
                  <a:pt x="1684595" y="1684595"/>
                </a:lnTo>
                <a:lnTo>
                  <a:pt x="0" y="1684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6" id="36"/>
          <p:cNvSpPr/>
          <p:nvPr/>
        </p:nvSpPr>
        <p:spPr>
          <a:xfrm>
            <a:off x="4287834" y="2544298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7" id="37"/>
          <p:cNvSpPr/>
          <p:nvPr/>
        </p:nvSpPr>
        <p:spPr>
          <a:xfrm flipH="true" flipV="true">
            <a:off x="4316395" y="5692102"/>
            <a:ext cx="11548" cy="30635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8" id="38"/>
          <p:cNvSpPr txBox="true"/>
          <p:nvPr/>
        </p:nvSpPr>
        <p:spPr>
          <a:xfrm rot="0">
            <a:off x="579574" y="374160"/>
            <a:ext cx="732858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b="true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BOYER-MOORE ALGORITHM</a:t>
            </a:r>
          </a:p>
        </p:txBody>
      </p:sp>
      <p:grpSp>
        <p:nvGrpSpPr>
          <p:cNvPr name="Group 39" id="39"/>
          <p:cNvGrpSpPr/>
          <p:nvPr/>
        </p:nvGrpSpPr>
        <p:grpSpPr>
          <a:xfrm rot="0">
            <a:off x="1724507" y="4469846"/>
            <a:ext cx="1032951" cy="1011564"/>
            <a:chOff x="0" y="0"/>
            <a:chExt cx="812800" cy="795971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2757458" y="4469846"/>
            <a:ext cx="1032951" cy="1011564"/>
            <a:chOff x="0" y="0"/>
            <a:chExt cx="812800" cy="795971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3790409" y="4469846"/>
            <a:ext cx="1032951" cy="1011564"/>
            <a:chOff x="0" y="0"/>
            <a:chExt cx="812800" cy="795971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4813834" y="4469846"/>
            <a:ext cx="1032951" cy="1011564"/>
            <a:chOff x="0" y="0"/>
            <a:chExt cx="812800" cy="795971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5846785" y="4469846"/>
            <a:ext cx="1032951" cy="1011564"/>
            <a:chOff x="0" y="0"/>
            <a:chExt cx="812800" cy="795971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sp>
        <p:nvSpPr>
          <p:cNvPr name="TextBox 54" id="54"/>
          <p:cNvSpPr txBox="true"/>
          <p:nvPr/>
        </p:nvSpPr>
        <p:spPr>
          <a:xfrm rot="0">
            <a:off x="1028700" y="1103923"/>
            <a:ext cx="10093078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 b="true">
                <a:solidFill>
                  <a:srgbClr val="4678B6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Good suffix rule - Quy tắc hậu tố tốt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1714982" y="1751136"/>
            <a:ext cx="13317962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FF914D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Trường hợp 1: Tìm thấy phần hậu tố của văn bản trong mẫu</a:t>
            </a:r>
          </a:p>
        </p:txBody>
      </p:sp>
    </p:spTree>
  </p:cSld>
  <p:clrMapOvr>
    <a:masterClrMapping/>
  </p:clrMapOvr>
</p:sld>
</file>

<file path=ppt/slides/slide1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79736" y="3047130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912687" y="3047130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945637" y="3047130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23996" y="3268330"/>
            <a:ext cx="80470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23996" y="4848225"/>
            <a:ext cx="139795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714982" y="3047130"/>
            <a:ext cx="1032951" cy="1032951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747933" y="3047130"/>
            <a:ext cx="1032951" cy="1032951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3780884" y="3047130"/>
            <a:ext cx="1032951" cy="1032951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4813834" y="3047130"/>
            <a:ext cx="1032951" cy="1032951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5846785" y="3047130"/>
            <a:ext cx="1032951" cy="1032951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2804154">
            <a:off x="4487635" y="7654525"/>
            <a:ext cx="7386800" cy="5894830"/>
            <a:chOff x="0" y="0"/>
            <a:chExt cx="1945495" cy="1552548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945495" cy="1552548"/>
            </a:xfrm>
            <a:custGeom>
              <a:avLst/>
              <a:gdLst/>
              <a:ahLst/>
              <a:cxnLst/>
              <a:rect r="r" b="b" t="t" l="l"/>
              <a:pathLst>
                <a:path h="1552548" w="1945495">
                  <a:moveTo>
                    <a:pt x="61836" y="0"/>
                  </a:moveTo>
                  <a:lnTo>
                    <a:pt x="1883658" y="0"/>
                  </a:lnTo>
                  <a:cubicBezTo>
                    <a:pt x="1900058" y="0"/>
                    <a:pt x="1915787" y="6515"/>
                    <a:pt x="1927383" y="18111"/>
                  </a:cubicBezTo>
                  <a:cubicBezTo>
                    <a:pt x="1938980" y="29708"/>
                    <a:pt x="1945495" y="45436"/>
                    <a:pt x="1945495" y="61836"/>
                  </a:cubicBezTo>
                  <a:lnTo>
                    <a:pt x="1945495" y="1490711"/>
                  </a:lnTo>
                  <a:cubicBezTo>
                    <a:pt x="1945495" y="1524863"/>
                    <a:pt x="1917809" y="1552548"/>
                    <a:pt x="1883658" y="1552548"/>
                  </a:cubicBezTo>
                  <a:lnTo>
                    <a:pt x="61836" y="1552548"/>
                  </a:lnTo>
                  <a:cubicBezTo>
                    <a:pt x="45436" y="1552548"/>
                    <a:pt x="29708" y="1546033"/>
                    <a:pt x="18111" y="1534436"/>
                  </a:cubicBezTo>
                  <a:cubicBezTo>
                    <a:pt x="6515" y="1522840"/>
                    <a:pt x="0" y="1507111"/>
                    <a:pt x="0" y="1490711"/>
                  </a:cubicBezTo>
                  <a:lnTo>
                    <a:pt x="0" y="61836"/>
                  </a:lnTo>
                  <a:cubicBezTo>
                    <a:pt x="0" y="45436"/>
                    <a:pt x="6515" y="29708"/>
                    <a:pt x="18111" y="18111"/>
                  </a:cubicBezTo>
                  <a:cubicBezTo>
                    <a:pt x="29708" y="6515"/>
                    <a:pt x="45436" y="0"/>
                    <a:pt x="61836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47625"/>
              <a:ext cx="1945495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31" id="31"/>
          <p:cNvSpPr/>
          <p:nvPr/>
        </p:nvSpPr>
        <p:spPr>
          <a:xfrm flipH="false" flipV="false" rot="0">
            <a:off x="15583410" y="2082923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2" id="32"/>
          <p:cNvGrpSpPr/>
          <p:nvPr/>
        </p:nvGrpSpPr>
        <p:grpSpPr>
          <a:xfrm rot="2804154">
            <a:off x="142356" y="8441676"/>
            <a:ext cx="4829892" cy="5894830"/>
            <a:chOff x="0" y="0"/>
            <a:chExt cx="1272070" cy="1552548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C5D9F3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35" id="35"/>
          <p:cNvSpPr/>
          <p:nvPr/>
        </p:nvSpPr>
        <p:spPr>
          <a:xfrm flipH="false" flipV="false" rot="0">
            <a:off x="14309242" y="7573705"/>
            <a:ext cx="1684595" cy="1684595"/>
          </a:xfrm>
          <a:custGeom>
            <a:avLst/>
            <a:gdLst/>
            <a:ahLst/>
            <a:cxnLst/>
            <a:rect r="r" b="b" t="t" l="l"/>
            <a:pathLst>
              <a:path h="1684595" w="1684595">
                <a:moveTo>
                  <a:pt x="0" y="0"/>
                </a:moveTo>
                <a:lnTo>
                  <a:pt x="1684595" y="0"/>
                </a:lnTo>
                <a:lnTo>
                  <a:pt x="1684595" y="1684595"/>
                </a:lnTo>
                <a:lnTo>
                  <a:pt x="0" y="1684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6" id="36"/>
          <p:cNvSpPr/>
          <p:nvPr/>
        </p:nvSpPr>
        <p:spPr>
          <a:xfrm>
            <a:off x="4287834" y="2544298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7" id="37"/>
          <p:cNvSpPr/>
          <p:nvPr/>
        </p:nvSpPr>
        <p:spPr>
          <a:xfrm flipH="true" flipV="true">
            <a:off x="4316395" y="5692102"/>
            <a:ext cx="11548" cy="30635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8" id="38"/>
          <p:cNvSpPr txBox="true"/>
          <p:nvPr/>
        </p:nvSpPr>
        <p:spPr>
          <a:xfrm rot="0">
            <a:off x="579574" y="374160"/>
            <a:ext cx="732858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b="true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BOYER-MOORE ALGORITHM</a:t>
            </a:r>
          </a:p>
        </p:txBody>
      </p:sp>
      <p:grpSp>
        <p:nvGrpSpPr>
          <p:cNvPr name="Group 39" id="39"/>
          <p:cNvGrpSpPr/>
          <p:nvPr/>
        </p:nvGrpSpPr>
        <p:grpSpPr>
          <a:xfrm rot="0">
            <a:off x="1724507" y="4469846"/>
            <a:ext cx="1032951" cy="1011564"/>
            <a:chOff x="0" y="0"/>
            <a:chExt cx="812800" cy="795971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2757458" y="4469846"/>
            <a:ext cx="1032951" cy="1011564"/>
            <a:chOff x="0" y="0"/>
            <a:chExt cx="812800" cy="795971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3790409" y="4469846"/>
            <a:ext cx="1032951" cy="1011564"/>
            <a:chOff x="0" y="0"/>
            <a:chExt cx="812800" cy="795971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4813834" y="4469846"/>
            <a:ext cx="1032951" cy="1011564"/>
            <a:chOff x="0" y="0"/>
            <a:chExt cx="812800" cy="795971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5846785" y="4469846"/>
            <a:ext cx="1032951" cy="1011564"/>
            <a:chOff x="0" y="0"/>
            <a:chExt cx="812800" cy="795971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sp>
        <p:nvSpPr>
          <p:cNvPr name="TextBox 54" id="54"/>
          <p:cNvSpPr txBox="true"/>
          <p:nvPr/>
        </p:nvSpPr>
        <p:spPr>
          <a:xfrm rot="0">
            <a:off x="1028700" y="1103923"/>
            <a:ext cx="10093078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 b="true">
                <a:solidFill>
                  <a:srgbClr val="4678B6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Good suffix rule - Quy tắc hậu tố tốt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2467911" y="6694496"/>
            <a:ext cx="11426248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Tìm phần hậu tố tốt đã khớp trong mẫu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1714982" y="1751136"/>
            <a:ext cx="13317962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FF914D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Trường hợp 1: Tìm thấy phần hậu tố của văn bản trong mẫu</a:t>
            </a:r>
          </a:p>
        </p:txBody>
      </p:sp>
    </p:spTree>
  </p:cSld>
  <p:clrMapOvr>
    <a:masterClrMapping/>
  </p:clrMapOvr>
</p:sld>
</file>

<file path=ppt/slides/slide1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79736" y="3047130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912687" y="3047130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945637" y="3047130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23996" y="3268330"/>
            <a:ext cx="80470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23996" y="4848225"/>
            <a:ext cx="139795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714982" y="3047130"/>
            <a:ext cx="1032951" cy="1032951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747933" y="3047130"/>
            <a:ext cx="1032951" cy="1032951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3780884" y="3047130"/>
            <a:ext cx="1032951" cy="1032951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4813834" y="3047130"/>
            <a:ext cx="1032951" cy="1032951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894CE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5846785" y="3047130"/>
            <a:ext cx="1032951" cy="1032951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894CE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2804154">
            <a:off x="4487635" y="7654525"/>
            <a:ext cx="7386800" cy="5894830"/>
            <a:chOff x="0" y="0"/>
            <a:chExt cx="1945495" cy="1552548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945495" cy="1552548"/>
            </a:xfrm>
            <a:custGeom>
              <a:avLst/>
              <a:gdLst/>
              <a:ahLst/>
              <a:cxnLst/>
              <a:rect r="r" b="b" t="t" l="l"/>
              <a:pathLst>
                <a:path h="1552548" w="1945495">
                  <a:moveTo>
                    <a:pt x="61836" y="0"/>
                  </a:moveTo>
                  <a:lnTo>
                    <a:pt x="1883658" y="0"/>
                  </a:lnTo>
                  <a:cubicBezTo>
                    <a:pt x="1900058" y="0"/>
                    <a:pt x="1915787" y="6515"/>
                    <a:pt x="1927383" y="18111"/>
                  </a:cubicBezTo>
                  <a:cubicBezTo>
                    <a:pt x="1938980" y="29708"/>
                    <a:pt x="1945495" y="45436"/>
                    <a:pt x="1945495" y="61836"/>
                  </a:cubicBezTo>
                  <a:lnTo>
                    <a:pt x="1945495" y="1490711"/>
                  </a:lnTo>
                  <a:cubicBezTo>
                    <a:pt x="1945495" y="1524863"/>
                    <a:pt x="1917809" y="1552548"/>
                    <a:pt x="1883658" y="1552548"/>
                  </a:cubicBezTo>
                  <a:lnTo>
                    <a:pt x="61836" y="1552548"/>
                  </a:lnTo>
                  <a:cubicBezTo>
                    <a:pt x="45436" y="1552548"/>
                    <a:pt x="29708" y="1546033"/>
                    <a:pt x="18111" y="1534436"/>
                  </a:cubicBezTo>
                  <a:cubicBezTo>
                    <a:pt x="6515" y="1522840"/>
                    <a:pt x="0" y="1507111"/>
                    <a:pt x="0" y="1490711"/>
                  </a:cubicBezTo>
                  <a:lnTo>
                    <a:pt x="0" y="61836"/>
                  </a:lnTo>
                  <a:cubicBezTo>
                    <a:pt x="0" y="45436"/>
                    <a:pt x="6515" y="29708"/>
                    <a:pt x="18111" y="18111"/>
                  </a:cubicBezTo>
                  <a:cubicBezTo>
                    <a:pt x="29708" y="6515"/>
                    <a:pt x="45436" y="0"/>
                    <a:pt x="61836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47625"/>
              <a:ext cx="1945495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31" id="31"/>
          <p:cNvSpPr/>
          <p:nvPr/>
        </p:nvSpPr>
        <p:spPr>
          <a:xfrm flipH="false" flipV="false" rot="0">
            <a:off x="15583410" y="2082923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2" id="32"/>
          <p:cNvGrpSpPr/>
          <p:nvPr/>
        </p:nvGrpSpPr>
        <p:grpSpPr>
          <a:xfrm rot="2804154">
            <a:off x="142356" y="8441676"/>
            <a:ext cx="4829892" cy="5894830"/>
            <a:chOff x="0" y="0"/>
            <a:chExt cx="1272070" cy="1552548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C5D9F3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35" id="35"/>
          <p:cNvSpPr/>
          <p:nvPr/>
        </p:nvSpPr>
        <p:spPr>
          <a:xfrm flipH="false" flipV="false" rot="0">
            <a:off x="14309242" y="7573705"/>
            <a:ext cx="1684595" cy="1684595"/>
          </a:xfrm>
          <a:custGeom>
            <a:avLst/>
            <a:gdLst/>
            <a:ahLst/>
            <a:cxnLst/>
            <a:rect r="r" b="b" t="t" l="l"/>
            <a:pathLst>
              <a:path h="1684595" w="1684595">
                <a:moveTo>
                  <a:pt x="0" y="0"/>
                </a:moveTo>
                <a:lnTo>
                  <a:pt x="1684595" y="0"/>
                </a:lnTo>
                <a:lnTo>
                  <a:pt x="1684595" y="1684595"/>
                </a:lnTo>
                <a:lnTo>
                  <a:pt x="0" y="1684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6" id="36"/>
          <p:cNvSpPr/>
          <p:nvPr/>
        </p:nvSpPr>
        <p:spPr>
          <a:xfrm>
            <a:off x="4287834" y="2544298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7" id="37"/>
          <p:cNvSpPr/>
          <p:nvPr/>
        </p:nvSpPr>
        <p:spPr>
          <a:xfrm flipH="true" flipV="true">
            <a:off x="4316395" y="5692102"/>
            <a:ext cx="11548" cy="30635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8" id="38"/>
          <p:cNvSpPr txBox="true"/>
          <p:nvPr/>
        </p:nvSpPr>
        <p:spPr>
          <a:xfrm rot="0">
            <a:off x="579574" y="374160"/>
            <a:ext cx="732858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b="true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BOYER-MOORE ALGORITHM</a:t>
            </a:r>
          </a:p>
        </p:txBody>
      </p:sp>
      <p:grpSp>
        <p:nvGrpSpPr>
          <p:cNvPr name="Group 39" id="39"/>
          <p:cNvGrpSpPr/>
          <p:nvPr/>
        </p:nvGrpSpPr>
        <p:grpSpPr>
          <a:xfrm rot="0">
            <a:off x="1724507" y="4469846"/>
            <a:ext cx="1032951" cy="1011564"/>
            <a:chOff x="0" y="0"/>
            <a:chExt cx="812800" cy="795971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2757458" y="4469846"/>
            <a:ext cx="1032951" cy="1011564"/>
            <a:chOff x="0" y="0"/>
            <a:chExt cx="812800" cy="795971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3790409" y="4469846"/>
            <a:ext cx="1032951" cy="1011564"/>
            <a:chOff x="0" y="0"/>
            <a:chExt cx="812800" cy="795971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4813834" y="4469846"/>
            <a:ext cx="1032951" cy="1011564"/>
            <a:chOff x="0" y="0"/>
            <a:chExt cx="812800" cy="795971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5894CE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5846785" y="4469846"/>
            <a:ext cx="1032951" cy="1011564"/>
            <a:chOff x="0" y="0"/>
            <a:chExt cx="812800" cy="795971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5894CE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sp>
        <p:nvSpPr>
          <p:cNvPr name="TextBox 54" id="54"/>
          <p:cNvSpPr txBox="true"/>
          <p:nvPr/>
        </p:nvSpPr>
        <p:spPr>
          <a:xfrm rot="0">
            <a:off x="2467911" y="6694496"/>
            <a:ext cx="11426248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Tìm phần hậu tố tốt đã khớp trong mẫu</a:t>
            </a:r>
          </a:p>
        </p:txBody>
      </p:sp>
      <p:grpSp>
        <p:nvGrpSpPr>
          <p:cNvPr name="Group 55" id="55"/>
          <p:cNvGrpSpPr/>
          <p:nvPr/>
        </p:nvGrpSpPr>
        <p:grpSpPr>
          <a:xfrm rot="0">
            <a:off x="2532947" y="4280105"/>
            <a:ext cx="2402839" cy="1418727"/>
            <a:chOff x="0" y="0"/>
            <a:chExt cx="586332" cy="346193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586332" cy="346193"/>
            </a:xfrm>
            <a:custGeom>
              <a:avLst/>
              <a:gdLst/>
              <a:ahLst/>
              <a:cxnLst/>
              <a:rect r="r" b="b" t="t" l="l"/>
              <a:pathLst>
                <a:path h="346193" w="586332">
                  <a:moveTo>
                    <a:pt x="293166" y="0"/>
                  </a:moveTo>
                  <a:cubicBezTo>
                    <a:pt x="131255" y="0"/>
                    <a:pt x="0" y="77498"/>
                    <a:pt x="0" y="173096"/>
                  </a:cubicBezTo>
                  <a:cubicBezTo>
                    <a:pt x="0" y="268695"/>
                    <a:pt x="131255" y="346193"/>
                    <a:pt x="293166" y="346193"/>
                  </a:cubicBezTo>
                  <a:cubicBezTo>
                    <a:pt x="455077" y="346193"/>
                    <a:pt x="586332" y="268695"/>
                    <a:pt x="586332" y="173096"/>
                  </a:cubicBezTo>
                  <a:cubicBezTo>
                    <a:pt x="586332" y="77498"/>
                    <a:pt x="455077" y="0"/>
                    <a:pt x="29316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dash"/>
              <a:miter/>
            </a:ln>
          </p:spPr>
        </p:sp>
        <p:sp>
          <p:nvSpPr>
            <p:cNvPr name="TextBox 57" id="57"/>
            <p:cNvSpPr txBox="true"/>
            <p:nvPr/>
          </p:nvSpPr>
          <p:spPr>
            <a:xfrm>
              <a:off x="54969" y="-15169"/>
              <a:ext cx="476395" cy="3289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58" id="58"/>
          <p:cNvSpPr txBox="true"/>
          <p:nvPr/>
        </p:nvSpPr>
        <p:spPr>
          <a:xfrm rot="0">
            <a:off x="1028700" y="1103923"/>
            <a:ext cx="10093078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 b="true">
                <a:solidFill>
                  <a:srgbClr val="4678B6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Good suffix rule - Quy tắc hậu tố tốt</a:t>
            </a:r>
          </a:p>
        </p:txBody>
      </p:sp>
      <p:grpSp>
        <p:nvGrpSpPr>
          <p:cNvPr name="Group 59" id="59"/>
          <p:cNvGrpSpPr/>
          <p:nvPr/>
        </p:nvGrpSpPr>
        <p:grpSpPr>
          <a:xfrm rot="0">
            <a:off x="4645365" y="2861378"/>
            <a:ext cx="2402839" cy="1418727"/>
            <a:chOff x="0" y="0"/>
            <a:chExt cx="586332" cy="346193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586332" cy="346193"/>
            </a:xfrm>
            <a:custGeom>
              <a:avLst/>
              <a:gdLst/>
              <a:ahLst/>
              <a:cxnLst/>
              <a:rect r="r" b="b" t="t" l="l"/>
              <a:pathLst>
                <a:path h="346193" w="586332">
                  <a:moveTo>
                    <a:pt x="293166" y="0"/>
                  </a:moveTo>
                  <a:cubicBezTo>
                    <a:pt x="131255" y="0"/>
                    <a:pt x="0" y="77498"/>
                    <a:pt x="0" y="173096"/>
                  </a:cubicBezTo>
                  <a:cubicBezTo>
                    <a:pt x="0" y="268695"/>
                    <a:pt x="131255" y="346193"/>
                    <a:pt x="293166" y="346193"/>
                  </a:cubicBezTo>
                  <a:cubicBezTo>
                    <a:pt x="455077" y="346193"/>
                    <a:pt x="586332" y="268695"/>
                    <a:pt x="586332" y="173096"/>
                  </a:cubicBezTo>
                  <a:cubicBezTo>
                    <a:pt x="586332" y="77498"/>
                    <a:pt x="455077" y="0"/>
                    <a:pt x="29316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dash"/>
              <a:miter/>
            </a:ln>
          </p:spPr>
        </p:sp>
        <p:sp>
          <p:nvSpPr>
            <p:cNvPr name="TextBox 61" id="61"/>
            <p:cNvSpPr txBox="true"/>
            <p:nvPr/>
          </p:nvSpPr>
          <p:spPr>
            <a:xfrm>
              <a:off x="54969" y="-15169"/>
              <a:ext cx="476395" cy="3289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AutoShape 62" id="62"/>
          <p:cNvSpPr/>
          <p:nvPr/>
        </p:nvSpPr>
        <p:spPr>
          <a:xfrm flipH="true">
            <a:off x="3734367" y="2861378"/>
            <a:ext cx="2112418" cy="283745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3" id="63"/>
          <p:cNvSpPr txBox="true"/>
          <p:nvPr/>
        </p:nvSpPr>
        <p:spPr>
          <a:xfrm rot="0">
            <a:off x="1714982" y="1751136"/>
            <a:ext cx="13317962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FF914D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Trường hợp 1: Tìm thấy phần hậu tố của văn bản trong mẫu</a:t>
            </a:r>
          </a:p>
        </p:txBody>
      </p:sp>
    </p:spTree>
  </p:cSld>
  <p:clrMapOvr>
    <a:masterClrMapping/>
  </p:clrMapOvr>
</p:sld>
</file>

<file path=ppt/slides/slide1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79736" y="3047130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912687" y="3047130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945637" y="3047130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23996" y="3268330"/>
            <a:ext cx="80470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23996" y="4848225"/>
            <a:ext cx="139795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714982" y="3047130"/>
            <a:ext cx="1032951" cy="1032951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747933" y="3047130"/>
            <a:ext cx="1032951" cy="1032951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3780884" y="3047130"/>
            <a:ext cx="1032951" cy="1032951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4813834" y="3047130"/>
            <a:ext cx="1032951" cy="1032951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894CE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5846785" y="3047130"/>
            <a:ext cx="1032951" cy="1032951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894CE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2804154">
            <a:off x="4487635" y="7654525"/>
            <a:ext cx="7386800" cy="5894830"/>
            <a:chOff x="0" y="0"/>
            <a:chExt cx="1945495" cy="1552548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945495" cy="1552548"/>
            </a:xfrm>
            <a:custGeom>
              <a:avLst/>
              <a:gdLst/>
              <a:ahLst/>
              <a:cxnLst/>
              <a:rect r="r" b="b" t="t" l="l"/>
              <a:pathLst>
                <a:path h="1552548" w="1945495">
                  <a:moveTo>
                    <a:pt x="61836" y="0"/>
                  </a:moveTo>
                  <a:lnTo>
                    <a:pt x="1883658" y="0"/>
                  </a:lnTo>
                  <a:cubicBezTo>
                    <a:pt x="1900058" y="0"/>
                    <a:pt x="1915787" y="6515"/>
                    <a:pt x="1927383" y="18111"/>
                  </a:cubicBezTo>
                  <a:cubicBezTo>
                    <a:pt x="1938980" y="29708"/>
                    <a:pt x="1945495" y="45436"/>
                    <a:pt x="1945495" y="61836"/>
                  </a:cubicBezTo>
                  <a:lnTo>
                    <a:pt x="1945495" y="1490711"/>
                  </a:lnTo>
                  <a:cubicBezTo>
                    <a:pt x="1945495" y="1524863"/>
                    <a:pt x="1917809" y="1552548"/>
                    <a:pt x="1883658" y="1552548"/>
                  </a:cubicBezTo>
                  <a:lnTo>
                    <a:pt x="61836" y="1552548"/>
                  </a:lnTo>
                  <a:cubicBezTo>
                    <a:pt x="45436" y="1552548"/>
                    <a:pt x="29708" y="1546033"/>
                    <a:pt x="18111" y="1534436"/>
                  </a:cubicBezTo>
                  <a:cubicBezTo>
                    <a:pt x="6515" y="1522840"/>
                    <a:pt x="0" y="1507111"/>
                    <a:pt x="0" y="1490711"/>
                  </a:cubicBezTo>
                  <a:lnTo>
                    <a:pt x="0" y="61836"/>
                  </a:lnTo>
                  <a:cubicBezTo>
                    <a:pt x="0" y="45436"/>
                    <a:pt x="6515" y="29708"/>
                    <a:pt x="18111" y="18111"/>
                  </a:cubicBezTo>
                  <a:cubicBezTo>
                    <a:pt x="29708" y="6515"/>
                    <a:pt x="45436" y="0"/>
                    <a:pt x="61836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47625"/>
              <a:ext cx="1945495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31" id="31"/>
          <p:cNvSpPr/>
          <p:nvPr/>
        </p:nvSpPr>
        <p:spPr>
          <a:xfrm flipH="false" flipV="false" rot="0">
            <a:off x="15583410" y="2082923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2" id="32"/>
          <p:cNvGrpSpPr/>
          <p:nvPr/>
        </p:nvGrpSpPr>
        <p:grpSpPr>
          <a:xfrm rot="2804154">
            <a:off x="142356" y="8441676"/>
            <a:ext cx="4829892" cy="5894830"/>
            <a:chOff x="0" y="0"/>
            <a:chExt cx="1272070" cy="1552548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C5D9F3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35" id="35"/>
          <p:cNvSpPr/>
          <p:nvPr/>
        </p:nvSpPr>
        <p:spPr>
          <a:xfrm flipH="false" flipV="false" rot="0">
            <a:off x="14309242" y="7573705"/>
            <a:ext cx="1684595" cy="1684595"/>
          </a:xfrm>
          <a:custGeom>
            <a:avLst/>
            <a:gdLst/>
            <a:ahLst/>
            <a:cxnLst/>
            <a:rect r="r" b="b" t="t" l="l"/>
            <a:pathLst>
              <a:path h="1684595" w="1684595">
                <a:moveTo>
                  <a:pt x="0" y="0"/>
                </a:moveTo>
                <a:lnTo>
                  <a:pt x="1684595" y="0"/>
                </a:lnTo>
                <a:lnTo>
                  <a:pt x="1684595" y="1684595"/>
                </a:lnTo>
                <a:lnTo>
                  <a:pt x="0" y="1684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6" id="36"/>
          <p:cNvSpPr/>
          <p:nvPr/>
        </p:nvSpPr>
        <p:spPr>
          <a:xfrm>
            <a:off x="8478797" y="2544298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7" id="37"/>
          <p:cNvSpPr/>
          <p:nvPr/>
        </p:nvSpPr>
        <p:spPr>
          <a:xfrm flipH="true" flipV="true">
            <a:off x="8448198" y="5739175"/>
            <a:ext cx="11548" cy="30635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8" id="38"/>
          <p:cNvSpPr txBox="true"/>
          <p:nvPr/>
        </p:nvSpPr>
        <p:spPr>
          <a:xfrm rot="0">
            <a:off x="579574" y="374160"/>
            <a:ext cx="732858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b="true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BOYER-MOORE ALGORITHM</a:t>
            </a:r>
          </a:p>
        </p:txBody>
      </p:sp>
      <p:grpSp>
        <p:nvGrpSpPr>
          <p:cNvPr name="Group 39" id="39"/>
          <p:cNvGrpSpPr/>
          <p:nvPr/>
        </p:nvGrpSpPr>
        <p:grpSpPr>
          <a:xfrm rot="0">
            <a:off x="3780884" y="4480434"/>
            <a:ext cx="1032951" cy="1011564"/>
            <a:chOff x="0" y="0"/>
            <a:chExt cx="812800" cy="795971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4813834" y="4480434"/>
            <a:ext cx="1032951" cy="1011564"/>
            <a:chOff x="0" y="0"/>
            <a:chExt cx="812800" cy="795971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5894CE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5846785" y="4480434"/>
            <a:ext cx="1032951" cy="1011564"/>
            <a:chOff x="0" y="0"/>
            <a:chExt cx="812800" cy="795971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5894CE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6870211" y="4480434"/>
            <a:ext cx="1032951" cy="1011564"/>
            <a:chOff x="0" y="0"/>
            <a:chExt cx="812800" cy="795971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7903162" y="4480434"/>
            <a:ext cx="1032951" cy="1011564"/>
            <a:chOff x="0" y="0"/>
            <a:chExt cx="812800" cy="795971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sp>
        <p:nvSpPr>
          <p:cNvPr name="TextBox 54" id="54"/>
          <p:cNvSpPr txBox="true"/>
          <p:nvPr/>
        </p:nvSpPr>
        <p:spPr>
          <a:xfrm rot="0">
            <a:off x="2557302" y="6741569"/>
            <a:ext cx="11426248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Tiếp tục so đến khi tìm thấy mẫu trong văn bản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1028700" y="1103923"/>
            <a:ext cx="10093078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 b="true">
                <a:solidFill>
                  <a:srgbClr val="4678B6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Good suffix rule - Quy tắc hậu tố tốt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1714982" y="1751136"/>
            <a:ext cx="13317962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FF914D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Trường hợp 1: Tìm thấy phần hậu tố của văn bản trong mẫu</a:t>
            </a:r>
          </a:p>
        </p:txBody>
      </p:sp>
    </p:spTree>
  </p:cSld>
  <p:clrMapOvr>
    <a:masterClrMapping/>
  </p:clrMapOvr>
</p:sld>
</file>

<file path=ppt/slides/slide1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79736" y="3047130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912687" y="3047130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945637" y="3047130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23996" y="3268330"/>
            <a:ext cx="80470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23996" y="4848225"/>
            <a:ext cx="139795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714982" y="3047130"/>
            <a:ext cx="1032951" cy="1032951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747933" y="3047130"/>
            <a:ext cx="1032951" cy="1032951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3780884" y="3047130"/>
            <a:ext cx="1032951" cy="1032951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4813834" y="3047130"/>
            <a:ext cx="1032951" cy="1032951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5846785" y="3047130"/>
            <a:ext cx="1032951" cy="1032951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2804154">
            <a:off x="4487635" y="7654525"/>
            <a:ext cx="7386800" cy="5894830"/>
            <a:chOff x="0" y="0"/>
            <a:chExt cx="1945495" cy="1552548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945495" cy="1552548"/>
            </a:xfrm>
            <a:custGeom>
              <a:avLst/>
              <a:gdLst/>
              <a:ahLst/>
              <a:cxnLst/>
              <a:rect r="r" b="b" t="t" l="l"/>
              <a:pathLst>
                <a:path h="1552548" w="1945495">
                  <a:moveTo>
                    <a:pt x="61836" y="0"/>
                  </a:moveTo>
                  <a:lnTo>
                    <a:pt x="1883658" y="0"/>
                  </a:lnTo>
                  <a:cubicBezTo>
                    <a:pt x="1900058" y="0"/>
                    <a:pt x="1915787" y="6515"/>
                    <a:pt x="1927383" y="18111"/>
                  </a:cubicBezTo>
                  <a:cubicBezTo>
                    <a:pt x="1938980" y="29708"/>
                    <a:pt x="1945495" y="45436"/>
                    <a:pt x="1945495" y="61836"/>
                  </a:cubicBezTo>
                  <a:lnTo>
                    <a:pt x="1945495" y="1490711"/>
                  </a:lnTo>
                  <a:cubicBezTo>
                    <a:pt x="1945495" y="1524863"/>
                    <a:pt x="1917809" y="1552548"/>
                    <a:pt x="1883658" y="1552548"/>
                  </a:cubicBezTo>
                  <a:lnTo>
                    <a:pt x="61836" y="1552548"/>
                  </a:lnTo>
                  <a:cubicBezTo>
                    <a:pt x="45436" y="1552548"/>
                    <a:pt x="29708" y="1546033"/>
                    <a:pt x="18111" y="1534436"/>
                  </a:cubicBezTo>
                  <a:cubicBezTo>
                    <a:pt x="6515" y="1522840"/>
                    <a:pt x="0" y="1507111"/>
                    <a:pt x="0" y="1490711"/>
                  </a:cubicBezTo>
                  <a:lnTo>
                    <a:pt x="0" y="61836"/>
                  </a:lnTo>
                  <a:cubicBezTo>
                    <a:pt x="0" y="45436"/>
                    <a:pt x="6515" y="29708"/>
                    <a:pt x="18111" y="18111"/>
                  </a:cubicBezTo>
                  <a:cubicBezTo>
                    <a:pt x="29708" y="6515"/>
                    <a:pt x="45436" y="0"/>
                    <a:pt x="61836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47625"/>
              <a:ext cx="1945495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31" id="31"/>
          <p:cNvSpPr/>
          <p:nvPr/>
        </p:nvSpPr>
        <p:spPr>
          <a:xfrm flipH="false" flipV="false" rot="0">
            <a:off x="15583410" y="2082923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2" id="32"/>
          <p:cNvGrpSpPr/>
          <p:nvPr/>
        </p:nvGrpSpPr>
        <p:grpSpPr>
          <a:xfrm rot="2804154">
            <a:off x="142356" y="8441676"/>
            <a:ext cx="4829892" cy="5894830"/>
            <a:chOff x="0" y="0"/>
            <a:chExt cx="1272070" cy="1552548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C5D9F3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35" id="35"/>
          <p:cNvSpPr/>
          <p:nvPr/>
        </p:nvSpPr>
        <p:spPr>
          <a:xfrm flipH="false" flipV="false" rot="0">
            <a:off x="14309242" y="7573705"/>
            <a:ext cx="1684595" cy="1684595"/>
          </a:xfrm>
          <a:custGeom>
            <a:avLst/>
            <a:gdLst/>
            <a:ahLst/>
            <a:cxnLst/>
            <a:rect r="r" b="b" t="t" l="l"/>
            <a:pathLst>
              <a:path h="1684595" w="1684595">
                <a:moveTo>
                  <a:pt x="0" y="0"/>
                </a:moveTo>
                <a:lnTo>
                  <a:pt x="1684595" y="0"/>
                </a:lnTo>
                <a:lnTo>
                  <a:pt x="1684595" y="1684595"/>
                </a:lnTo>
                <a:lnTo>
                  <a:pt x="0" y="1684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6" id="36"/>
          <p:cNvSpPr/>
          <p:nvPr/>
        </p:nvSpPr>
        <p:spPr>
          <a:xfrm>
            <a:off x="6422420" y="2501973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7" id="37"/>
          <p:cNvSpPr/>
          <p:nvPr/>
        </p:nvSpPr>
        <p:spPr>
          <a:xfrm flipH="true" flipV="true">
            <a:off x="6391822" y="5847937"/>
            <a:ext cx="11548" cy="30635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8" id="38"/>
          <p:cNvSpPr txBox="true"/>
          <p:nvPr/>
        </p:nvSpPr>
        <p:spPr>
          <a:xfrm rot="0">
            <a:off x="579574" y="374160"/>
            <a:ext cx="732858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b="true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BOYER-MOORE ALGORITHM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579574" y="1790774"/>
            <a:ext cx="16573018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FF914D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Trường hợp 2: không có sự xuất hiện khác của hậu tố nhưng có phần phù hợp</a:t>
            </a:r>
          </a:p>
        </p:txBody>
      </p:sp>
      <p:grpSp>
        <p:nvGrpSpPr>
          <p:cNvPr name="Group 40" id="40"/>
          <p:cNvGrpSpPr/>
          <p:nvPr/>
        </p:nvGrpSpPr>
        <p:grpSpPr>
          <a:xfrm rot="0">
            <a:off x="1724507" y="4589195"/>
            <a:ext cx="1032951" cy="1011564"/>
            <a:chOff x="0" y="0"/>
            <a:chExt cx="812800" cy="795971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2757458" y="4589195"/>
            <a:ext cx="1032951" cy="1011564"/>
            <a:chOff x="0" y="0"/>
            <a:chExt cx="812800" cy="795971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3790409" y="4589195"/>
            <a:ext cx="1032951" cy="1011564"/>
            <a:chOff x="0" y="0"/>
            <a:chExt cx="812800" cy="795971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4813834" y="4589195"/>
            <a:ext cx="1032951" cy="1011564"/>
            <a:chOff x="0" y="0"/>
            <a:chExt cx="812800" cy="795971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2" id="52"/>
          <p:cNvGrpSpPr/>
          <p:nvPr/>
        </p:nvGrpSpPr>
        <p:grpSpPr>
          <a:xfrm rot="0">
            <a:off x="5846785" y="4589195"/>
            <a:ext cx="1032951" cy="1011564"/>
            <a:chOff x="0" y="0"/>
            <a:chExt cx="812800" cy="795971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sp>
        <p:nvSpPr>
          <p:cNvPr name="TextBox 55" id="55"/>
          <p:cNvSpPr txBox="true"/>
          <p:nvPr/>
        </p:nvSpPr>
        <p:spPr>
          <a:xfrm rot="0">
            <a:off x="1028700" y="1103923"/>
            <a:ext cx="10093078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 b="true">
                <a:solidFill>
                  <a:srgbClr val="4678B6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Good suffix rule - Quy tắc hậu tố tốt</a:t>
            </a:r>
          </a:p>
        </p:txBody>
      </p:sp>
    </p:spTree>
  </p:cSld>
  <p:clrMapOvr>
    <a:masterClrMapping/>
  </p:clrMapOvr>
</p:sld>
</file>

<file path=ppt/slides/slide1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79736" y="3047130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912687" y="3047130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945637" y="3047130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23996" y="3268330"/>
            <a:ext cx="80470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23996" y="4848225"/>
            <a:ext cx="139795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714982" y="3047130"/>
            <a:ext cx="1032951" cy="1032951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747933" y="3047130"/>
            <a:ext cx="1032951" cy="1032951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3780884" y="3047130"/>
            <a:ext cx="1032951" cy="1032951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4813834" y="3047130"/>
            <a:ext cx="1032951" cy="1032951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5846785" y="3047130"/>
            <a:ext cx="1032951" cy="1032951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894CE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2804154">
            <a:off x="4487635" y="7654525"/>
            <a:ext cx="7386800" cy="5894830"/>
            <a:chOff x="0" y="0"/>
            <a:chExt cx="1945495" cy="1552548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945495" cy="1552548"/>
            </a:xfrm>
            <a:custGeom>
              <a:avLst/>
              <a:gdLst/>
              <a:ahLst/>
              <a:cxnLst/>
              <a:rect r="r" b="b" t="t" l="l"/>
              <a:pathLst>
                <a:path h="1552548" w="1945495">
                  <a:moveTo>
                    <a:pt x="61836" y="0"/>
                  </a:moveTo>
                  <a:lnTo>
                    <a:pt x="1883658" y="0"/>
                  </a:lnTo>
                  <a:cubicBezTo>
                    <a:pt x="1900058" y="0"/>
                    <a:pt x="1915787" y="6515"/>
                    <a:pt x="1927383" y="18111"/>
                  </a:cubicBezTo>
                  <a:cubicBezTo>
                    <a:pt x="1938980" y="29708"/>
                    <a:pt x="1945495" y="45436"/>
                    <a:pt x="1945495" y="61836"/>
                  </a:cubicBezTo>
                  <a:lnTo>
                    <a:pt x="1945495" y="1490711"/>
                  </a:lnTo>
                  <a:cubicBezTo>
                    <a:pt x="1945495" y="1524863"/>
                    <a:pt x="1917809" y="1552548"/>
                    <a:pt x="1883658" y="1552548"/>
                  </a:cubicBezTo>
                  <a:lnTo>
                    <a:pt x="61836" y="1552548"/>
                  </a:lnTo>
                  <a:cubicBezTo>
                    <a:pt x="45436" y="1552548"/>
                    <a:pt x="29708" y="1546033"/>
                    <a:pt x="18111" y="1534436"/>
                  </a:cubicBezTo>
                  <a:cubicBezTo>
                    <a:pt x="6515" y="1522840"/>
                    <a:pt x="0" y="1507111"/>
                    <a:pt x="0" y="1490711"/>
                  </a:cubicBezTo>
                  <a:lnTo>
                    <a:pt x="0" y="61836"/>
                  </a:lnTo>
                  <a:cubicBezTo>
                    <a:pt x="0" y="45436"/>
                    <a:pt x="6515" y="29708"/>
                    <a:pt x="18111" y="18111"/>
                  </a:cubicBezTo>
                  <a:cubicBezTo>
                    <a:pt x="29708" y="6515"/>
                    <a:pt x="45436" y="0"/>
                    <a:pt x="61836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47625"/>
              <a:ext cx="1945495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31" id="31"/>
          <p:cNvSpPr/>
          <p:nvPr/>
        </p:nvSpPr>
        <p:spPr>
          <a:xfrm flipH="false" flipV="false" rot="0">
            <a:off x="15583410" y="2082923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2" id="32"/>
          <p:cNvGrpSpPr/>
          <p:nvPr/>
        </p:nvGrpSpPr>
        <p:grpSpPr>
          <a:xfrm rot="2804154">
            <a:off x="142356" y="8441676"/>
            <a:ext cx="4829892" cy="5894830"/>
            <a:chOff x="0" y="0"/>
            <a:chExt cx="1272070" cy="1552548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C5D9F3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35" id="35"/>
          <p:cNvSpPr/>
          <p:nvPr/>
        </p:nvSpPr>
        <p:spPr>
          <a:xfrm flipH="false" flipV="false" rot="0">
            <a:off x="14309242" y="7573705"/>
            <a:ext cx="1684595" cy="1684595"/>
          </a:xfrm>
          <a:custGeom>
            <a:avLst/>
            <a:gdLst/>
            <a:ahLst/>
            <a:cxnLst/>
            <a:rect r="r" b="b" t="t" l="l"/>
            <a:pathLst>
              <a:path h="1684595" w="1684595">
                <a:moveTo>
                  <a:pt x="0" y="0"/>
                </a:moveTo>
                <a:lnTo>
                  <a:pt x="1684595" y="0"/>
                </a:lnTo>
                <a:lnTo>
                  <a:pt x="1684595" y="1684595"/>
                </a:lnTo>
                <a:lnTo>
                  <a:pt x="0" y="1684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6" id="36"/>
          <p:cNvSpPr/>
          <p:nvPr/>
        </p:nvSpPr>
        <p:spPr>
          <a:xfrm>
            <a:off x="5379944" y="2501973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7" id="37"/>
          <p:cNvSpPr/>
          <p:nvPr/>
        </p:nvSpPr>
        <p:spPr>
          <a:xfrm flipH="true" flipV="true">
            <a:off x="5349346" y="5847937"/>
            <a:ext cx="11548" cy="30635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8" id="38"/>
          <p:cNvSpPr txBox="true"/>
          <p:nvPr/>
        </p:nvSpPr>
        <p:spPr>
          <a:xfrm rot="0">
            <a:off x="579574" y="374160"/>
            <a:ext cx="732858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b="true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BOYER-MOORE ALGORITHM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579574" y="1790774"/>
            <a:ext cx="16573018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FF914D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Trường hợp 2: không có sự xuất hiện khác của hậu tố nhưng có phần phù hợp</a:t>
            </a:r>
          </a:p>
        </p:txBody>
      </p:sp>
      <p:grpSp>
        <p:nvGrpSpPr>
          <p:cNvPr name="Group 40" id="40"/>
          <p:cNvGrpSpPr/>
          <p:nvPr/>
        </p:nvGrpSpPr>
        <p:grpSpPr>
          <a:xfrm rot="0">
            <a:off x="1724507" y="4589195"/>
            <a:ext cx="1032951" cy="1011564"/>
            <a:chOff x="0" y="0"/>
            <a:chExt cx="812800" cy="795971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2757458" y="4589195"/>
            <a:ext cx="1032951" cy="1011564"/>
            <a:chOff x="0" y="0"/>
            <a:chExt cx="812800" cy="795971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3790409" y="4589195"/>
            <a:ext cx="1032951" cy="1011564"/>
            <a:chOff x="0" y="0"/>
            <a:chExt cx="812800" cy="795971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4813834" y="4589195"/>
            <a:ext cx="1032951" cy="1011564"/>
            <a:chOff x="0" y="0"/>
            <a:chExt cx="812800" cy="795971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2" id="52"/>
          <p:cNvGrpSpPr/>
          <p:nvPr/>
        </p:nvGrpSpPr>
        <p:grpSpPr>
          <a:xfrm rot="0">
            <a:off x="5846785" y="4589195"/>
            <a:ext cx="1032951" cy="1011564"/>
            <a:chOff x="0" y="0"/>
            <a:chExt cx="812800" cy="795971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5894CE"/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sp>
        <p:nvSpPr>
          <p:cNvPr name="TextBox 55" id="55"/>
          <p:cNvSpPr txBox="true"/>
          <p:nvPr/>
        </p:nvSpPr>
        <p:spPr>
          <a:xfrm rot="0">
            <a:off x="1028700" y="1103923"/>
            <a:ext cx="10093078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 b="true">
                <a:solidFill>
                  <a:srgbClr val="4678B6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Good suffix rule - Quy tắc hậu tố tốt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26926" y="2611000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259877" y="2611000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292827" y="2611000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325778" y="2611000"/>
            <a:ext cx="1032951" cy="103295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226926" y="5476312"/>
            <a:ext cx="1032951" cy="103295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3259877" y="5476312"/>
            <a:ext cx="1032951" cy="103295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4292827" y="5476312"/>
            <a:ext cx="1032951" cy="1032951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027542" y="3079851"/>
            <a:ext cx="536431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29844" y="5794351"/>
            <a:ext cx="931826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sp>
        <p:nvSpPr>
          <p:cNvPr name="AutoShape 25" id="25"/>
          <p:cNvSpPr/>
          <p:nvPr/>
        </p:nvSpPr>
        <p:spPr>
          <a:xfrm>
            <a:off x="2724351" y="2018618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6" id="26"/>
          <p:cNvSpPr/>
          <p:nvPr/>
        </p:nvSpPr>
        <p:spPr>
          <a:xfrm>
            <a:off x="2762451" y="4897563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27" id="27"/>
          <p:cNvSpPr/>
          <p:nvPr/>
        </p:nvSpPr>
        <p:spPr>
          <a:xfrm flipH="false" flipV="false" rot="0">
            <a:off x="15583410" y="2082923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8" id="28"/>
          <p:cNvGrpSpPr/>
          <p:nvPr/>
        </p:nvGrpSpPr>
        <p:grpSpPr>
          <a:xfrm rot="2804154">
            <a:off x="4487635" y="7654525"/>
            <a:ext cx="7386800" cy="5894830"/>
            <a:chOff x="0" y="0"/>
            <a:chExt cx="1945495" cy="1552548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945495" cy="1552548"/>
            </a:xfrm>
            <a:custGeom>
              <a:avLst/>
              <a:gdLst/>
              <a:ahLst/>
              <a:cxnLst/>
              <a:rect r="r" b="b" t="t" l="l"/>
              <a:pathLst>
                <a:path h="1552548" w="1945495">
                  <a:moveTo>
                    <a:pt x="61836" y="0"/>
                  </a:moveTo>
                  <a:lnTo>
                    <a:pt x="1883658" y="0"/>
                  </a:lnTo>
                  <a:cubicBezTo>
                    <a:pt x="1900058" y="0"/>
                    <a:pt x="1915787" y="6515"/>
                    <a:pt x="1927383" y="18111"/>
                  </a:cubicBezTo>
                  <a:cubicBezTo>
                    <a:pt x="1938980" y="29708"/>
                    <a:pt x="1945495" y="45436"/>
                    <a:pt x="1945495" y="61836"/>
                  </a:cubicBezTo>
                  <a:lnTo>
                    <a:pt x="1945495" y="1490711"/>
                  </a:lnTo>
                  <a:cubicBezTo>
                    <a:pt x="1945495" y="1524863"/>
                    <a:pt x="1917809" y="1552548"/>
                    <a:pt x="1883658" y="1552548"/>
                  </a:cubicBezTo>
                  <a:lnTo>
                    <a:pt x="61836" y="1552548"/>
                  </a:lnTo>
                  <a:cubicBezTo>
                    <a:pt x="45436" y="1552548"/>
                    <a:pt x="29708" y="1546033"/>
                    <a:pt x="18111" y="1534436"/>
                  </a:cubicBezTo>
                  <a:cubicBezTo>
                    <a:pt x="6515" y="1522840"/>
                    <a:pt x="0" y="1507111"/>
                    <a:pt x="0" y="1490711"/>
                  </a:cubicBezTo>
                  <a:lnTo>
                    <a:pt x="0" y="61836"/>
                  </a:lnTo>
                  <a:cubicBezTo>
                    <a:pt x="0" y="45436"/>
                    <a:pt x="6515" y="29708"/>
                    <a:pt x="18111" y="18111"/>
                  </a:cubicBezTo>
                  <a:cubicBezTo>
                    <a:pt x="29708" y="6515"/>
                    <a:pt x="45436" y="0"/>
                    <a:pt x="61836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47625"/>
              <a:ext cx="1945495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2804154">
            <a:off x="142356" y="8441676"/>
            <a:ext cx="4829892" cy="5894830"/>
            <a:chOff x="0" y="0"/>
            <a:chExt cx="1272070" cy="1552548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C5D9F3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34" id="34"/>
          <p:cNvSpPr/>
          <p:nvPr/>
        </p:nvSpPr>
        <p:spPr>
          <a:xfrm flipH="false" flipV="false" rot="0">
            <a:off x="14309242" y="7573705"/>
            <a:ext cx="1684595" cy="1684595"/>
          </a:xfrm>
          <a:custGeom>
            <a:avLst/>
            <a:gdLst/>
            <a:ahLst/>
            <a:cxnLst/>
            <a:rect r="r" b="b" t="t" l="l"/>
            <a:pathLst>
              <a:path h="1684595" w="1684595">
                <a:moveTo>
                  <a:pt x="0" y="0"/>
                </a:moveTo>
                <a:lnTo>
                  <a:pt x="1684595" y="0"/>
                </a:lnTo>
                <a:lnTo>
                  <a:pt x="1684595" y="1684595"/>
                </a:lnTo>
                <a:lnTo>
                  <a:pt x="0" y="1684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5" id="35"/>
          <p:cNvSpPr txBox="true"/>
          <p:nvPr/>
        </p:nvSpPr>
        <p:spPr>
          <a:xfrm rot="0">
            <a:off x="2391594" y="1508773"/>
            <a:ext cx="80930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21828"/>
                </a:solidFill>
                <a:latin typeface="Quicksand"/>
                <a:ea typeface="Quicksand"/>
                <a:cs typeface="Quicksand"/>
                <a:sym typeface="Quicksand"/>
              </a:rPr>
              <a:t>i = 0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2379529" y="4236599"/>
            <a:ext cx="83343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21828"/>
                </a:solidFill>
                <a:latin typeface="Quicksand"/>
                <a:ea typeface="Quicksand"/>
                <a:cs typeface="Quicksand"/>
                <a:sym typeface="Quicksand"/>
              </a:rPr>
              <a:t>j = 0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579574" y="374160"/>
            <a:ext cx="6538015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b="true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BRUTE FORCE ALGORITHM</a:t>
            </a:r>
          </a:p>
        </p:txBody>
      </p:sp>
    </p:spTree>
  </p:cSld>
  <p:clrMapOvr>
    <a:masterClrMapping/>
  </p:clrMapOvr>
</p:sld>
</file>

<file path=ppt/slides/slide1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79736" y="3047130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912687" y="3047130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945637" y="3047130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23996" y="3268330"/>
            <a:ext cx="80470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23996" y="4848225"/>
            <a:ext cx="139795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714982" y="3047130"/>
            <a:ext cx="1032951" cy="1032951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747933" y="3047130"/>
            <a:ext cx="1032951" cy="1032951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3780884" y="3047130"/>
            <a:ext cx="1032951" cy="1032951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4813834" y="3047130"/>
            <a:ext cx="1032951" cy="1032951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894CE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5846785" y="3047130"/>
            <a:ext cx="1032951" cy="1032951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894CE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2804154">
            <a:off x="4487635" y="7654525"/>
            <a:ext cx="7386800" cy="5894830"/>
            <a:chOff x="0" y="0"/>
            <a:chExt cx="1945495" cy="1552548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945495" cy="1552548"/>
            </a:xfrm>
            <a:custGeom>
              <a:avLst/>
              <a:gdLst/>
              <a:ahLst/>
              <a:cxnLst/>
              <a:rect r="r" b="b" t="t" l="l"/>
              <a:pathLst>
                <a:path h="1552548" w="1945495">
                  <a:moveTo>
                    <a:pt x="61836" y="0"/>
                  </a:moveTo>
                  <a:lnTo>
                    <a:pt x="1883658" y="0"/>
                  </a:lnTo>
                  <a:cubicBezTo>
                    <a:pt x="1900058" y="0"/>
                    <a:pt x="1915787" y="6515"/>
                    <a:pt x="1927383" y="18111"/>
                  </a:cubicBezTo>
                  <a:cubicBezTo>
                    <a:pt x="1938980" y="29708"/>
                    <a:pt x="1945495" y="45436"/>
                    <a:pt x="1945495" y="61836"/>
                  </a:cubicBezTo>
                  <a:lnTo>
                    <a:pt x="1945495" y="1490711"/>
                  </a:lnTo>
                  <a:cubicBezTo>
                    <a:pt x="1945495" y="1524863"/>
                    <a:pt x="1917809" y="1552548"/>
                    <a:pt x="1883658" y="1552548"/>
                  </a:cubicBezTo>
                  <a:lnTo>
                    <a:pt x="61836" y="1552548"/>
                  </a:lnTo>
                  <a:cubicBezTo>
                    <a:pt x="45436" y="1552548"/>
                    <a:pt x="29708" y="1546033"/>
                    <a:pt x="18111" y="1534436"/>
                  </a:cubicBezTo>
                  <a:cubicBezTo>
                    <a:pt x="6515" y="1522840"/>
                    <a:pt x="0" y="1507111"/>
                    <a:pt x="0" y="1490711"/>
                  </a:cubicBezTo>
                  <a:lnTo>
                    <a:pt x="0" y="61836"/>
                  </a:lnTo>
                  <a:cubicBezTo>
                    <a:pt x="0" y="45436"/>
                    <a:pt x="6515" y="29708"/>
                    <a:pt x="18111" y="18111"/>
                  </a:cubicBezTo>
                  <a:cubicBezTo>
                    <a:pt x="29708" y="6515"/>
                    <a:pt x="45436" y="0"/>
                    <a:pt x="61836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47625"/>
              <a:ext cx="1945495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31" id="31"/>
          <p:cNvSpPr/>
          <p:nvPr/>
        </p:nvSpPr>
        <p:spPr>
          <a:xfrm flipH="false" flipV="false" rot="0">
            <a:off x="15583410" y="2082923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2" id="32"/>
          <p:cNvGrpSpPr/>
          <p:nvPr/>
        </p:nvGrpSpPr>
        <p:grpSpPr>
          <a:xfrm rot="2804154">
            <a:off x="142356" y="8441676"/>
            <a:ext cx="4829892" cy="5894830"/>
            <a:chOff x="0" y="0"/>
            <a:chExt cx="1272070" cy="1552548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C5D9F3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35" id="35"/>
          <p:cNvSpPr/>
          <p:nvPr/>
        </p:nvSpPr>
        <p:spPr>
          <a:xfrm flipH="false" flipV="false" rot="0">
            <a:off x="14309242" y="7573705"/>
            <a:ext cx="1684595" cy="1684595"/>
          </a:xfrm>
          <a:custGeom>
            <a:avLst/>
            <a:gdLst/>
            <a:ahLst/>
            <a:cxnLst/>
            <a:rect r="r" b="b" t="t" l="l"/>
            <a:pathLst>
              <a:path h="1684595" w="1684595">
                <a:moveTo>
                  <a:pt x="0" y="0"/>
                </a:moveTo>
                <a:lnTo>
                  <a:pt x="1684595" y="0"/>
                </a:lnTo>
                <a:lnTo>
                  <a:pt x="1684595" y="1684595"/>
                </a:lnTo>
                <a:lnTo>
                  <a:pt x="0" y="1684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6" id="36"/>
          <p:cNvSpPr/>
          <p:nvPr/>
        </p:nvSpPr>
        <p:spPr>
          <a:xfrm>
            <a:off x="4259157" y="2501973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7" id="37"/>
          <p:cNvSpPr/>
          <p:nvPr/>
        </p:nvSpPr>
        <p:spPr>
          <a:xfrm flipH="true" flipV="true">
            <a:off x="4228558" y="5847937"/>
            <a:ext cx="11548" cy="30635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8" id="38"/>
          <p:cNvSpPr txBox="true"/>
          <p:nvPr/>
        </p:nvSpPr>
        <p:spPr>
          <a:xfrm rot="0">
            <a:off x="579574" y="374160"/>
            <a:ext cx="732858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b="true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BOYER-MOORE ALGORITHM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579574" y="1790774"/>
            <a:ext cx="16573018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FF914D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Trường hợp 2: không có sự xuất hiện khác của hậu tố nhưng có phần phù hợp</a:t>
            </a:r>
          </a:p>
        </p:txBody>
      </p:sp>
      <p:grpSp>
        <p:nvGrpSpPr>
          <p:cNvPr name="Group 40" id="40"/>
          <p:cNvGrpSpPr/>
          <p:nvPr/>
        </p:nvGrpSpPr>
        <p:grpSpPr>
          <a:xfrm rot="0">
            <a:off x="1724507" y="4589195"/>
            <a:ext cx="1032951" cy="1011564"/>
            <a:chOff x="0" y="0"/>
            <a:chExt cx="812800" cy="795971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2757458" y="4589195"/>
            <a:ext cx="1032951" cy="1011564"/>
            <a:chOff x="0" y="0"/>
            <a:chExt cx="812800" cy="795971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3790409" y="4589195"/>
            <a:ext cx="1032951" cy="1011564"/>
            <a:chOff x="0" y="0"/>
            <a:chExt cx="812800" cy="795971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4813834" y="4589195"/>
            <a:ext cx="1032951" cy="1011564"/>
            <a:chOff x="0" y="0"/>
            <a:chExt cx="812800" cy="795971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5894CE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2" id="52"/>
          <p:cNvGrpSpPr/>
          <p:nvPr/>
        </p:nvGrpSpPr>
        <p:grpSpPr>
          <a:xfrm rot="0">
            <a:off x="5846785" y="4589195"/>
            <a:ext cx="1032951" cy="1011564"/>
            <a:chOff x="0" y="0"/>
            <a:chExt cx="812800" cy="795971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5894CE"/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sp>
        <p:nvSpPr>
          <p:cNvPr name="TextBox 55" id="55"/>
          <p:cNvSpPr txBox="true"/>
          <p:nvPr/>
        </p:nvSpPr>
        <p:spPr>
          <a:xfrm rot="0">
            <a:off x="1028700" y="1103923"/>
            <a:ext cx="10093078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 b="true">
                <a:solidFill>
                  <a:srgbClr val="4678B6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Good suffix rule - Quy tắc hậu tố tốt</a:t>
            </a:r>
          </a:p>
        </p:txBody>
      </p:sp>
    </p:spTree>
  </p:cSld>
  <p:clrMapOvr>
    <a:masterClrMapping/>
  </p:clrMapOvr>
</p:sld>
</file>

<file path=ppt/slides/slide1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79736" y="3047130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912687" y="3047130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945637" y="3047130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23996" y="3268330"/>
            <a:ext cx="80470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23996" y="4848225"/>
            <a:ext cx="139795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714982" y="3047130"/>
            <a:ext cx="1032951" cy="1032951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747933" y="3047130"/>
            <a:ext cx="1032951" cy="1032951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3780884" y="3047130"/>
            <a:ext cx="1032951" cy="1032951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894CE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4813834" y="3047130"/>
            <a:ext cx="1032951" cy="1032951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894CE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5846785" y="3047130"/>
            <a:ext cx="1032951" cy="1032951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894CE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2804154">
            <a:off x="4487635" y="7654525"/>
            <a:ext cx="7386800" cy="5894830"/>
            <a:chOff x="0" y="0"/>
            <a:chExt cx="1945495" cy="1552548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945495" cy="1552548"/>
            </a:xfrm>
            <a:custGeom>
              <a:avLst/>
              <a:gdLst/>
              <a:ahLst/>
              <a:cxnLst/>
              <a:rect r="r" b="b" t="t" l="l"/>
              <a:pathLst>
                <a:path h="1552548" w="1945495">
                  <a:moveTo>
                    <a:pt x="61836" y="0"/>
                  </a:moveTo>
                  <a:lnTo>
                    <a:pt x="1883658" y="0"/>
                  </a:lnTo>
                  <a:cubicBezTo>
                    <a:pt x="1900058" y="0"/>
                    <a:pt x="1915787" y="6515"/>
                    <a:pt x="1927383" y="18111"/>
                  </a:cubicBezTo>
                  <a:cubicBezTo>
                    <a:pt x="1938980" y="29708"/>
                    <a:pt x="1945495" y="45436"/>
                    <a:pt x="1945495" y="61836"/>
                  </a:cubicBezTo>
                  <a:lnTo>
                    <a:pt x="1945495" y="1490711"/>
                  </a:lnTo>
                  <a:cubicBezTo>
                    <a:pt x="1945495" y="1524863"/>
                    <a:pt x="1917809" y="1552548"/>
                    <a:pt x="1883658" y="1552548"/>
                  </a:cubicBezTo>
                  <a:lnTo>
                    <a:pt x="61836" y="1552548"/>
                  </a:lnTo>
                  <a:cubicBezTo>
                    <a:pt x="45436" y="1552548"/>
                    <a:pt x="29708" y="1546033"/>
                    <a:pt x="18111" y="1534436"/>
                  </a:cubicBezTo>
                  <a:cubicBezTo>
                    <a:pt x="6515" y="1522840"/>
                    <a:pt x="0" y="1507111"/>
                    <a:pt x="0" y="1490711"/>
                  </a:cubicBezTo>
                  <a:lnTo>
                    <a:pt x="0" y="61836"/>
                  </a:lnTo>
                  <a:cubicBezTo>
                    <a:pt x="0" y="45436"/>
                    <a:pt x="6515" y="29708"/>
                    <a:pt x="18111" y="18111"/>
                  </a:cubicBezTo>
                  <a:cubicBezTo>
                    <a:pt x="29708" y="6515"/>
                    <a:pt x="45436" y="0"/>
                    <a:pt x="61836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47625"/>
              <a:ext cx="1945495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31" id="31"/>
          <p:cNvSpPr/>
          <p:nvPr/>
        </p:nvSpPr>
        <p:spPr>
          <a:xfrm flipH="false" flipV="false" rot="0">
            <a:off x="15583410" y="2082923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2" id="32"/>
          <p:cNvGrpSpPr/>
          <p:nvPr/>
        </p:nvGrpSpPr>
        <p:grpSpPr>
          <a:xfrm rot="2804154">
            <a:off x="142356" y="8441676"/>
            <a:ext cx="4829892" cy="5894830"/>
            <a:chOff x="0" y="0"/>
            <a:chExt cx="1272070" cy="1552548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C5D9F3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35" id="35"/>
          <p:cNvSpPr/>
          <p:nvPr/>
        </p:nvSpPr>
        <p:spPr>
          <a:xfrm flipH="false" flipV="false" rot="0">
            <a:off x="14309242" y="7573705"/>
            <a:ext cx="1684595" cy="1684595"/>
          </a:xfrm>
          <a:custGeom>
            <a:avLst/>
            <a:gdLst/>
            <a:ahLst/>
            <a:cxnLst/>
            <a:rect r="r" b="b" t="t" l="l"/>
            <a:pathLst>
              <a:path h="1684595" w="1684595">
                <a:moveTo>
                  <a:pt x="0" y="0"/>
                </a:moveTo>
                <a:lnTo>
                  <a:pt x="1684595" y="0"/>
                </a:lnTo>
                <a:lnTo>
                  <a:pt x="1684595" y="1684595"/>
                </a:lnTo>
                <a:lnTo>
                  <a:pt x="0" y="1684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6" id="36"/>
          <p:cNvSpPr/>
          <p:nvPr/>
        </p:nvSpPr>
        <p:spPr>
          <a:xfrm>
            <a:off x="3289226" y="2501973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7" id="37"/>
          <p:cNvSpPr/>
          <p:nvPr/>
        </p:nvSpPr>
        <p:spPr>
          <a:xfrm flipH="true" flipV="true">
            <a:off x="3258627" y="5847937"/>
            <a:ext cx="11548" cy="30635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8" id="38"/>
          <p:cNvSpPr txBox="true"/>
          <p:nvPr/>
        </p:nvSpPr>
        <p:spPr>
          <a:xfrm rot="0">
            <a:off x="579574" y="374160"/>
            <a:ext cx="732858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b="true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BOYER-MOORE ALGORITHM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579574" y="1790774"/>
            <a:ext cx="16573018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FF914D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Trường hợp 2: không có sự xuất hiện khác của hậu tố nhưng có phần phù hợp</a:t>
            </a:r>
          </a:p>
        </p:txBody>
      </p:sp>
      <p:grpSp>
        <p:nvGrpSpPr>
          <p:cNvPr name="Group 40" id="40"/>
          <p:cNvGrpSpPr/>
          <p:nvPr/>
        </p:nvGrpSpPr>
        <p:grpSpPr>
          <a:xfrm rot="0">
            <a:off x="1724507" y="4589195"/>
            <a:ext cx="1032951" cy="1011564"/>
            <a:chOff x="0" y="0"/>
            <a:chExt cx="812800" cy="795971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2757458" y="4589195"/>
            <a:ext cx="1032951" cy="1011564"/>
            <a:chOff x="0" y="0"/>
            <a:chExt cx="812800" cy="795971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3790409" y="4589195"/>
            <a:ext cx="1032951" cy="1011564"/>
            <a:chOff x="0" y="0"/>
            <a:chExt cx="812800" cy="795971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5894CE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4813834" y="4589195"/>
            <a:ext cx="1032951" cy="1011564"/>
            <a:chOff x="0" y="0"/>
            <a:chExt cx="812800" cy="795971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5894CE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2" id="52"/>
          <p:cNvGrpSpPr/>
          <p:nvPr/>
        </p:nvGrpSpPr>
        <p:grpSpPr>
          <a:xfrm rot="0">
            <a:off x="5846785" y="4589195"/>
            <a:ext cx="1032951" cy="1011564"/>
            <a:chOff x="0" y="0"/>
            <a:chExt cx="812800" cy="795971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5894CE"/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sp>
        <p:nvSpPr>
          <p:cNvPr name="TextBox 55" id="55"/>
          <p:cNvSpPr txBox="true"/>
          <p:nvPr/>
        </p:nvSpPr>
        <p:spPr>
          <a:xfrm rot="0">
            <a:off x="1028700" y="1103923"/>
            <a:ext cx="10093078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 b="true">
                <a:solidFill>
                  <a:srgbClr val="4678B6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Good suffix rule - Quy tắc hậu tố tốt</a:t>
            </a:r>
          </a:p>
        </p:txBody>
      </p:sp>
    </p:spTree>
  </p:cSld>
  <p:clrMapOvr>
    <a:masterClrMapping/>
  </p:clrMapOvr>
</p:sld>
</file>

<file path=ppt/slides/slide1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79736" y="3047130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912687" y="3047130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945637" y="3047130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23996" y="3268330"/>
            <a:ext cx="80470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23996" y="4848225"/>
            <a:ext cx="139795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714982" y="3047130"/>
            <a:ext cx="1032951" cy="1032951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747933" y="3047130"/>
            <a:ext cx="1032951" cy="1032951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3780884" y="3047130"/>
            <a:ext cx="1032951" cy="1032951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894CE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4813834" y="3047130"/>
            <a:ext cx="1032951" cy="1032951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894CE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5846785" y="3047130"/>
            <a:ext cx="1032951" cy="1032951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894CE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2804154">
            <a:off x="4487635" y="7654525"/>
            <a:ext cx="7386800" cy="5894830"/>
            <a:chOff x="0" y="0"/>
            <a:chExt cx="1945495" cy="1552548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945495" cy="1552548"/>
            </a:xfrm>
            <a:custGeom>
              <a:avLst/>
              <a:gdLst/>
              <a:ahLst/>
              <a:cxnLst/>
              <a:rect r="r" b="b" t="t" l="l"/>
              <a:pathLst>
                <a:path h="1552548" w="1945495">
                  <a:moveTo>
                    <a:pt x="61836" y="0"/>
                  </a:moveTo>
                  <a:lnTo>
                    <a:pt x="1883658" y="0"/>
                  </a:lnTo>
                  <a:cubicBezTo>
                    <a:pt x="1900058" y="0"/>
                    <a:pt x="1915787" y="6515"/>
                    <a:pt x="1927383" y="18111"/>
                  </a:cubicBezTo>
                  <a:cubicBezTo>
                    <a:pt x="1938980" y="29708"/>
                    <a:pt x="1945495" y="45436"/>
                    <a:pt x="1945495" y="61836"/>
                  </a:cubicBezTo>
                  <a:lnTo>
                    <a:pt x="1945495" y="1490711"/>
                  </a:lnTo>
                  <a:cubicBezTo>
                    <a:pt x="1945495" y="1524863"/>
                    <a:pt x="1917809" y="1552548"/>
                    <a:pt x="1883658" y="1552548"/>
                  </a:cubicBezTo>
                  <a:lnTo>
                    <a:pt x="61836" y="1552548"/>
                  </a:lnTo>
                  <a:cubicBezTo>
                    <a:pt x="45436" y="1552548"/>
                    <a:pt x="29708" y="1546033"/>
                    <a:pt x="18111" y="1534436"/>
                  </a:cubicBezTo>
                  <a:cubicBezTo>
                    <a:pt x="6515" y="1522840"/>
                    <a:pt x="0" y="1507111"/>
                    <a:pt x="0" y="1490711"/>
                  </a:cubicBezTo>
                  <a:lnTo>
                    <a:pt x="0" y="61836"/>
                  </a:lnTo>
                  <a:cubicBezTo>
                    <a:pt x="0" y="45436"/>
                    <a:pt x="6515" y="29708"/>
                    <a:pt x="18111" y="18111"/>
                  </a:cubicBezTo>
                  <a:cubicBezTo>
                    <a:pt x="29708" y="6515"/>
                    <a:pt x="45436" y="0"/>
                    <a:pt x="61836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47625"/>
              <a:ext cx="1945495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31" id="31"/>
          <p:cNvSpPr/>
          <p:nvPr/>
        </p:nvSpPr>
        <p:spPr>
          <a:xfrm flipH="false" flipV="false" rot="0">
            <a:off x="15583410" y="2082923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2" id="32"/>
          <p:cNvGrpSpPr/>
          <p:nvPr/>
        </p:nvGrpSpPr>
        <p:grpSpPr>
          <a:xfrm rot="2804154">
            <a:off x="142356" y="8441676"/>
            <a:ext cx="4829892" cy="5894830"/>
            <a:chOff x="0" y="0"/>
            <a:chExt cx="1272070" cy="1552548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C5D9F3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35" id="35"/>
          <p:cNvSpPr/>
          <p:nvPr/>
        </p:nvSpPr>
        <p:spPr>
          <a:xfrm flipH="false" flipV="false" rot="0">
            <a:off x="14309242" y="7573705"/>
            <a:ext cx="1684595" cy="1684595"/>
          </a:xfrm>
          <a:custGeom>
            <a:avLst/>
            <a:gdLst/>
            <a:ahLst/>
            <a:cxnLst/>
            <a:rect r="r" b="b" t="t" l="l"/>
            <a:pathLst>
              <a:path h="1684595" w="1684595">
                <a:moveTo>
                  <a:pt x="0" y="0"/>
                </a:moveTo>
                <a:lnTo>
                  <a:pt x="1684595" y="0"/>
                </a:lnTo>
                <a:lnTo>
                  <a:pt x="1684595" y="1684595"/>
                </a:lnTo>
                <a:lnTo>
                  <a:pt x="0" y="1684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6" id="36"/>
          <p:cNvSpPr/>
          <p:nvPr/>
        </p:nvSpPr>
        <p:spPr>
          <a:xfrm>
            <a:off x="3289226" y="2501973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7" id="37"/>
          <p:cNvSpPr/>
          <p:nvPr/>
        </p:nvSpPr>
        <p:spPr>
          <a:xfrm flipH="true" flipV="true">
            <a:off x="3258627" y="5847937"/>
            <a:ext cx="11548" cy="30635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8" id="38"/>
          <p:cNvSpPr txBox="true"/>
          <p:nvPr/>
        </p:nvSpPr>
        <p:spPr>
          <a:xfrm rot="0">
            <a:off x="579574" y="374160"/>
            <a:ext cx="732858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b="true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BOYER-MOORE ALGORITHM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579574" y="1790774"/>
            <a:ext cx="16573018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FF914D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Trường hợp 2: không có sự xuất hiện khác của hậu tố nhưng có phần phù hợp</a:t>
            </a:r>
          </a:p>
        </p:txBody>
      </p:sp>
      <p:grpSp>
        <p:nvGrpSpPr>
          <p:cNvPr name="Group 40" id="40"/>
          <p:cNvGrpSpPr/>
          <p:nvPr/>
        </p:nvGrpSpPr>
        <p:grpSpPr>
          <a:xfrm rot="0">
            <a:off x="1724507" y="4589195"/>
            <a:ext cx="1032951" cy="1011564"/>
            <a:chOff x="0" y="0"/>
            <a:chExt cx="812800" cy="795971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2757458" y="4589195"/>
            <a:ext cx="1032951" cy="1011564"/>
            <a:chOff x="0" y="0"/>
            <a:chExt cx="812800" cy="795971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3790409" y="4589195"/>
            <a:ext cx="1032951" cy="1011564"/>
            <a:chOff x="0" y="0"/>
            <a:chExt cx="812800" cy="795971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5894CE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4813834" y="4589195"/>
            <a:ext cx="1032951" cy="1011564"/>
            <a:chOff x="0" y="0"/>
            <a:chExt cx="812800" cy="795971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5894CE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2" id="52"/>
          <p:cNvGrpSpPr/>
          <p:nvPr/>
        </p:nvGrpSpPr>
        <p:grpSpPr>
          <a:xfrm rot="0">
            <a:off x="5846785" y="4589195"/>
            <a:ext cx="1032951" cy="1011564"/>
            <a:chOff x="0" y="0"/>
            <a:chExt cx="812800" cy="795971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5894CE"/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sp>
        <p:nvSpPr>
          <p:cNvPr name="TextBox 55" id="55"/>
          <p:cNvSpPr txBox="true"/>
          <p:nvPr/>
        </p:nvSpPr>
        <p:spPr>
          <a:xfrm rot="0">
            <a:off x="1028700" y="1103923"/>
            <a:ext cx="10093078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 b="true">
                <a:solidFill>
                  <a:srgbClr val="4678B6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Good suffix rule - Quy tắc hậu tố tốt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2557302" y="6741569"/>
            <a:ext cx="11426248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Tìm thấy được phần hậu tố khớp trong mẫu</a:t>
            </a:r>
          </a:p>
        </p:txBody>
      </p:sp>
      <p:grpSp>
        <p:nvGrpSpPr>
          <p:cNvPr name="Group 57" id="57"/>
          <p:cNvGrpSpPr/>
          <p:nvPr/>
        </p:nvGrpSpPr>
        <p:grpSpPr>
          <a:xfrm rot="0">
            <a:off x="1546513" y="4429210"/>
            <a:ext cx="2402839" cy="1418727"/>
            <a:chOff x="0" y="0"/>
            <a:chExt cx="586332" cy="346193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586332" cy="346193"/>
            </a:xfrm>
            <a:custGeom>
              <a:avLst/>
              <a:gdLst/>
              <a:ahLst/>
              <a:cxnLst/>
              <a:rect r="r" b="b" t="t" l="l"/>
              <a:pathLst>
                <a:path h="346193" w="586332">
                  <a:moveTo>
                    <a:pt x="293166" y="0"/>
                  </a:moveTo>
                  <a:cubicBezTo>
                    <a:pt x="131255" y="0"/>
                    <a:pt x="0" y="77498"/>
                    <a:pt x="0" y="173096"/>
                  </a:cubicBezTo>
                  <a:cubicBezTo>
                    <a:pt x="0" y="268695"/>
                    <a:pt x="131255" y="346193"/>
                    <a:pt x="293166" y="346193"/>
                  </a:cubicBezTo>
                  <a:cubicBezTo>
                    <a:pt x="455077" y="346193"/>
                    <a:pt x="586332" y="268695"/>
                    <a:pt x="586332" y="173096"/>
                  </a:cubicBezTo>
                  <a:cubicBezTo>
                    <a:pt x="586332" y="77498"/>
                    <a:pt x="455077" y="0"/>
                    <a:pt x="29316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dash"/>
              <a:miter/>
            </a:ln>
          </p:spPr>
        </p:sp>
        <p:sp>
          <p:nvSpPr>
            <p:cNvPr name="TextBox 59" id="59"/>
            <p:cNvSpPr txBox="true"/>
            <p:nvPr/>
          </p:nvSpPr>
          <p:spPr>
            <a:xfrm>
              <a:off x="54969" y="-15169"/>
              <a:ext cx="476395" cy="3289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60" id="60"/>
          <p:cNvGrpSpPr/>
          <p:nvPr/>
        </p:nvGrpSpPr>
        <p:grpSpPr>
          <a:xfrm rot="0">
            <a:off x="4645365" y="2808541"/>
            <a:ext cx="2402839" cy="1418727"/>
            <a:chOff x="0" y="0"/>
            <a:chExt cx="586332" cy="346193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586332" cy="346193"/>
            </a:xfrm>
            <a:custGeom>
              <a:avLst/>
              <a:gdLst/>
              <a:ahLst/>
              <a:cxnLst/>
              <a:rect r="r" b="b" t="t" l="l"/>
              <a:pathLst>
                <a:path h="346193" w="586332">
                  <a:moveTo>
                    <a:pt x="293166" y="0"/>
                  </a:moveTo>
                  <a:cubicBezTo>
                    <a:pt x="131255" y="0"/>
                    <a:pt x="0" y="77498"/>
                    <a:pt x="0" y="173096"/>
                  </a:cubicBezTo>
                  <a:cubicBezTo>
                    <a:pt x="0" y="268695"/>
                    <a:pt x="131255" y="346193"/>
                    <a:pt x="293166" y="346193"/>
                  </a:cubicBezTo>
                  <a:cubicBezTo>
                    <a:pt x="455077" y="346193"/>
                    <a:pt x="586332" y="268695"/>
                    <a:pt x="586332" y="173096"/>
                  </a:cubicBezTo>
                  <a:cubicBezTo>
                    <a:pt x="586332" y="77498"/>
                    <a:pt x="455077" y="0"/>
                    <a:pt x="29316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dash"/>
              <a:miter/>
            </a:ln>
          </p:spPr>
        </p:sp>
        <p:sp>
          <p:nvSpPr>
            <p:cNvPr name="TextBox 62" id="62"/>
            <p:cNvSpPr txBox="true"/>
            <p:nvPr/>
          </p:nvSpPr>
          <p:spPr>
            <a:xfrm>
              <a:off x="54969" y="-15169"/>
              <a:ext cx="476395" cy="3289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AutoShape 63" id="63"/>
          <p:cNvSpPr/>
          <p:nvPr/>
        </p:nvSpPr>
        <p:spPr>
          <a:xfrm flipH="true">
            <a:off x="2747933" y="2808541"/>
            <a:ext cx="3098852" cy="303939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79736" y="3047130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912687" y="3047130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945637" y="3047130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23996" y="3268330"/>
            <a:ext cx="80470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23996" y="4848225"/>
            <a:ext cx="139795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714982" y="3047130"/>
            <a:ext cx="1032951" cy="1032951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747933" y="3047130"/>
            <a:ext cx="1032951" cy="1032951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3780884" y="3047130"/>
            <a:ext cx="1032951" cy="1032951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4813834" y="3047130"/>
            <a:ext cx="1032951" cy="1032951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894CE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5846785" y="3047130"/>
            <a:ext cx="1032951" cy="1032951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894CE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2804154">
            <a:off x="4487635" y="7654525"/>
            <a:ext cx="7386800" cy="5894830"/>
            <a:chOff x="0" y="0"/>
            <a:chExt cx="1945495" cy="1552548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945495" cy="1552548"/>
            </a:xfrm>
            <a:custGeom>
              <a:avLst/>
              <a:gdLst/>
              <a:ahLst/>
              <a:cxnLst/>
              <a:rect r="r" b="b" t="t" l="l"/>
              <a:pathLst>
                <a:path h="1552548" w="1945495">
                  <a:moveTo>
                    <a:pt x="61836" y="0"/>
                  </a:moveTo>
                  <a:lnTo>
                    <a:pt x="1883658" y="0"/>
                  </a:lnTo>
                  <a:cubicBezTo>
                    <a:pt x="1900058" y="0"/>
                    <a:pt x="1915787" y="6515"/>
                    <a:pt x="1927383" y="18111"/>
                  </a:cubicBezTo>
                  <a:cubicBezTo>
                    <a:pt x="1938980" y="29708"/>
                    <a:pt x="1945495" y="45436"/>
                    <a:pt x="1945495" y="61836"/>
                  </a:cubicBezTo>
                  <a:lnTo>
                    <a:pt x="1945495" y="1490711"/>
                  </a:lnTo>
                  <a:cubicBezTo>
                    <a:pt x="1945495" y="1524863"/>
                    <a:pt x="1917809" y="1552548"/>
                    <a:pt x="1883658" y="1552548"/>
                  </a:cubicBezTo>
                  <a:lnTo>
                    <a:pt x="61836" y="1552548"/>
                  </a:lnTo>
                  <a:cubicBezTo>
                    <a:pt x="45436" y="1552548"/>
                    <a:pt x="29708" y="1546033"/>
                    <a:pt x="18111" y="1534436"/>
                  </a:cubicBezTo>
                  <a:cubicBezTo>
                    <a:pt x="6515" y="1522840"/>
                    <a:pt x="0" y="1507111"/>
                    <a:pt x="0" y="1490711"/>
                  </a:cubicBezTo>
                  <a:lnTo>
                    <a:pt x="0" y="61836"/>
                  </a:lnTo>
                  <a:cubicBezTo>
                    <a:pt x="0" y="45436"/>
                    <a:pt x="6515" y="29708"/>
                    <a:pt x="18111" y="18111"/>
                  </a:cubicBezTo>
                  <a:cubicBezTo>
                    <a:pt x="29708" y="6515"/>
                    <a:pt x="45436" y="0"/>
                    <a:pt x="61836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47625"/>
              <a:ext cx="1945495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31" id="31"/>
          <p:cNvSpPr/>
          <p:nvPr/>
        </p:nvSpPr>
        <p:spPr>
          <a:xfrm flipH="false" flipV="false" rot="0">
            <a:off x="15583410" y="2082923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2" id="32"/>
          <p:cNvGrpSpPr/>
          <p:nvPr/>
        </p:nvGrpSpPr>
        <p:grpSpPr>
          <a:xfrm rot="2804154">
            <a:off x="142356" y="8441676"/>
            <a:ext cx="4829892" cy="5894830"/>
            <a:chOff x="0" y="0"/>
            <a:chExt cx="1272070" cy="1552548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C5D9F3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35" id="35"/>
          <p:cNvSpPr/>
          <p:nvPr/>
        </p:nvSpPr>
        <p:spPr>
          <a:xfrm flipH="false" flipV="false" rot="0">
            <a:off x="14309242" y="7573705"/>
            <a:ext cx="1684595" cy="1684595"/>
          </a:xfrm>
          <a:custGeom>
            <a:avLst/>
            <a:gdLst/>
            <a:ahLst/>
            <a:cxnLst/>
            <a:rect r="r" b="b" t="t" l="l"/>
            <a:pathLst>
              <a:path h="1684595" w="1684595">
                <a:moveTo>
                  <a:pt x="0" y="0"/>
                </a:moveTo>
                <a:lnTo>
                  <a:pt x="1684595" y="0"/>
                </a:lnTo>
                <a:lnTo>
                  <a:pt x="1684595" y="1684595"/>
                </a:lnTo>
                <a:lnTo>
                  <a:pt x="0" y="1684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6" id="36"/>
          <p:cNvSpPr/>
          <p:nvPr/>
        </p:nvSpPr>
        <p:spPr>
          <a:xfrm>
            <a:off x="9433538" y="2540073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7" id="37"/>
          <p:cNvSpPr/>
          <p:nvPr/>
        </p:nvSpPr>
        <p:spPr>
          <a:xfrm flipH="true" flipV="true">
            <a:off x="9427764" y="5753876"/>
            <a:ext cx="11548" cy="30635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8" id="38"/>
          <p:cNvSpPr txBox="true"/>
          <p:nvPr/>
        </p:nvSpPr>
        <p:spPr>
          <a:xfrm rot="0">
            <a:off x="579574" y="374160"/>
            <a:ext cx="732858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b="true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BOYER-MOORE ALGORITHM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579574" y="1790774"/>
            <a:ext cx="16573018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FF914D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Trường hợp 2: không có sự xuất hiện khác của hậu tố nhưng có phần phù hợp</a:t>
            </a:r>
          </a:p>
        </p:txBody>
      </p:sp>
      <p:grpSp>
        <p:nvGrpSpPr>
          <p:cNvPr name="Group 40" id="40"/>
          <p:cNvGrpSpPr/>
          <p:nvPr/>
        </p:nvGrpSpPr>
        <p:grpSpPr>
          <a:xfrm rot="0">
            <a:off x="4813834" y="4589195"/>
            <a:ext cx="1032951" cy="1011564"/>
            <a:chOff x="0" y="0"/>
            <a:chExt cx="812800" cy="795971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5894CE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5846785" y="4589195"/>
            <a:ext cx="1032951" cy="1011564"/>
            <a:chOff x="0" y="0"/>
            <a:chExt cx="812800" cy="795971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5894CE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6879736" y="4589195"/>
            <a:ext cx="1032951" cy="1011564"/>
            <a:chOff x="0" y="0"/>
            <a:chExt cx="812800" cy="795971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7903162" y="4589195"/>
            <a:ext cx="1032951" cy="1011564"/>
            <a:chOff x="0" y="0"/>
            <a:chExt cx="812800" cy="795971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2" id="52"/>
          <p:cNvGrpSpPr/>
          <p:nvPr/>
        </p:nvGrpSpPr>
        <p:grpSpPr>
          <a:xfrm rot="0">
            <a:off x="8936112" y="4589195"/>
            <a:ext cx="1032951" cy="1011564"/>
            <a:chOff x="0" y="0"/>
            <a:chExt cx="812800" cy="795971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sp>
        <p:nvSpPr>
          <p:cNvPr name="TextBox 55" id="55"/>
          <p:cNvSpPr txBox="true"/>
          <p:nvPr/>
        </p:nvSpPr>
        <p:spPr>
          <a:xfrm rot="0">
            <a:off x="1028700" y="1103923"/>
            <a:ext cx="10093078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 b="true">
                <a:solidFill>
                  <a:srgbClr val="4678B6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Good suffix rule - Quy tắc hậu tố tốt</a:t>
            </a:r>
          </a:p>
        </p:txBody>
      </p:sp>
    </p:spTree>
  </p:cSld>
  <p:clrMapOvr>
    <a:masterClrMapping/>
  </p:clrMapOvr>
</p:sld>
</file>

<file path=ppt/slides/slide1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79736" y="3047130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912687" y="3047130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945637" y="3047130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23996" y="3268330"/>
            <a:ext cx="80470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23996" y="4848225"/>
            <a:ext cx="139795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714982" y="3047130"/>
            <a:ext cx="1032951" cy="1032951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747933" y="3047130"/>
            <a:ext cx="1032951" cy="1032951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3780884" y="3047130"/>
            <a:ext cx="1032951" cy="1032951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4813834" y="3047130"/>
            <a:ext cx="1032951" cy="1032951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5846785" y="3047130"/>
            <a:ext cx="1032951" cy="1032951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2804154">
            <a:off x="4487635" y="7654525"/>
            <a:ext cx="7386800" cy="5894830"/>
            <a:chOff x="0" y="0"/>
            <a:chExt cx="1945495" cy="1552548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945495" cy="1552548"/>
            </a:xfrm>
            <a:custGeom>
              <a:avLst/>
              <a:gdLst/>
              <a:ahLst/>
              <a:cxnLst/>
              <a:rect r="r" b="b" t="t" l="l"/>
              <a:pathLst>
                <a:path h="1552548" w="1945495">
                  <a:moveTo>
                    <a:pt x="61836" y="0"/>
                  </a:moveTo>
                  <a:lnTo>
                    <a:pt x="1883658" y="0"/>
                  </a:lnTo>
                  <a:cubicBezTo>
                    <a:pt x="1900058" y="0"/>
                    <a:pt x="1915787" y="6515"/>
                    <a:pt x="1927383" y="18111"/>
                  </a:cubicBezTo>
                  <a:cubicBezTo>
                    <a:pt x="1938980" y="29708"/>
                    <a:pt x="1945495" y="45436"/>
                    <a:pt x="1945495" y="61836"/>
                  </a:cubicBezTo>
                  <a:lnTo>
                    <a:pt x="1945495" y="1490711"/>
                  </a:lnTo>
                  <a:cubicBezTo>
                    <a:pt x="1945495" y="1524863"/>
                    <a:pt x="1917809" y="1552548"/>
                    <a:pt x="1883658" y="1552548"/>
                  </a:cubicBezTo>
                  <a:lnTo>
                    <a:pt x="61836" y="1552548"/>
                  </a:lnTo>
                  <a:cubicBezTo>
                    <a:pt x="45436" y="1552548"/>
                    <a:pt x="29708" y="1546033"/>
                    <a:pt x="18111" y="1534436"/>
                  </a:cubicBezTo>
                  <a:cubicBezTo>
                    <a:pt x="6515" y="1522840"/>
                    <a:pt x="0" y="1507111"/>
                    <a:pt x="0" y="1490711"/>
                  </a:cubicBezTo>
                  <a:lnTo>
                    <a:pt x="0" y="61836"/>
                  </a:lnTo>
                  <a:cubicBezTo>
                    <a:pt x="0" y="45436"/>
                    <a:pt x="6515" y="29708"/>
                    <a:pt x="18111" y="18111"/>
                  </a:cubicBezTo>
                  <a:cubicBezTo>
                    <a:pt x="29708" y="6515"/>
                    <a:pt x="45436" y="0"/>
                    <a:pt x="61836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47625"/>
              <a:ext cx="1945495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31" id="31"/>
          <p:cNvSpPr/>
          <p:nvPr/>
        </p:nvSpPr>
        <p:spPr>
          <a:xfrm flipH="false" flipV="false" rot="0">
            <a:off x="15583410" y="2082923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2" id="32"/>
          <p:cNvGrpSpPr/>
          <p:nvPr/>
        </p:nvGrpSpPr>
        <p:grpSpPr>
          <a:xfrm rot="2804154">
            <a:off x="142356" y="8441676"/>
            <a:ext cx="4829892" cy="5894830"/>
            <a:chOff x="0" y="0"/>
            <a:chExt cx="1272070" cy="1552548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C5D9F3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35" id="35"/>
          <p:cNvSpPr/>
          <p:nvPr/>
        </p:nvSpPr>
        <p:spPr>
          <a:xfrm flipH="false" flipV="false" rot="0">
            <a:off x="14309242" y="7573705"/>
            <a:ext cx="1684595" cy="1684595"/>
          </a:xfrm>
          <a:custGeom>
            <a:avLst/>
            <a:gdLst/>
            <a:ahLst/>
            <a:cxnLst/>
            <a:rect r="r" b="b" t="t" l="l"/>
            <a:pathLst>
              <a:path h="1684595" w="1684595">
                <a:moveTo>
                  <a:pt x="0" y="0"/>
                </a:moveTo>
                <a:lnTo>
                  <a:pt x="1684595" y="0"/>
                </a:lnTo>
                <a:lnTo>
                  <a:pt x="1684595" y="1684595"/>
                </a:lnTo>
                <a:lnTo>
                  <a:pt x="0" y="1684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6" id="36"/>
          <p:cNvSpPr/>
          <p:nvPr/>
        </p:nvSpPr>
        <p:spPr>
          <a:xfrm>
            <a:off x="6382310" y="2564117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7" id="37"/>
          <p:cNvSpPr/>
          <p:nvPr/>
        </p:nvSpPr>
        <p:spPr>
          <a:xfrm flipH="true" flipV="true">
            <a:off x="6338436" y="5800906"/>
            <a:ext cx="11548" cy="30635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8" id="38"/>
          <p:cNvSpPr txBox="true"/>
          <p:nvPr/>
        </p:nvSpPr>
        <p:spPr>
          <a:xfrm rot="0">
            <a:off x="579574" y="374160"/>
            <a:ext cx="732858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b="true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BOYER-MOORE ALGORITHM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714982" y="1814818"/>
            <a:ext cx="10055204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FF914D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Trường hợp 3: không có sự xuất hiện nào cả</a:t>
            </a:r>
          </a:p>
        </p:txBody>
      </p:sp>
      <p:grpSp>
        <p:nvGrpSpPr>
          <p:cNvPr name="Group 40" id="40"/>
          <p:cNvGrpSpPr/>
          <p:nvPr/>
        </p:nvGrpSpPr>
        <p:grpSpPr>
          <a:xfrm rot="0">
            <a:off x="1724507" y="4636225"/>
            <a:ext cx="1032951" cy="1011564"/>
            <a:chOff x="0" y="0"/>
            <a:chExt cx="812800" cy="795971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2757458" y="4636225"/>
            <a:ext cx="1032951" cy="1011564"/>
            <a:chOff x="0" y="0"/>
            <a:chExt cx="812800" cy="795971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3790409" y="4636225"/>
            <a:ext cx="1032951" cy="1011564"/>
            <a:chOff x="0" y="0"/>
            <a:chExt cx="812800" cy="795971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4813834" y="4636225"/>
            <a:ext cx="1032951" cy="1011564"/>
            <a:chOff x="0" y="0"/>
            <a:chExt cx="812800" cy="795971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2" id="52"/>
          <p:cNvGrpSpPr/>
          <p:nvPr/>
        </p:nvGrpSpPr>
        <p:grpSpPr>
          <a:xfrm rot="0">
            <a:off x="5846785" y="4636225"/>
            <a:ext cx="1032951" cy="1011564"/>
            <a:chOff x="0" y="0"/>
            <a:chExt cx="812800" cy="795971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sp>
        <p:nvSpPr>
          <p:cNvPr name="TextBox 55" id="55"/>
          <p:cNvSpPr txBox="true"/>
          <p:nvPr/>
        </p:nvSpPr>
        <p:spPr>
          <a:xfrm rot="0">
            <a:off x="1028700" y="1103923"/>
            <a:ext cx="10093078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 b="true">
                <a:solidFill>
                  <a:srgbClr val="4678B6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Good suffix rule - Quy tắc hậu tố tốt</a:t>
            </a:r>
          </a:p>
        </p:txBody>
      </p:sp>
      <p:grpSp>
        <p:nvGrpSpPr>
          <p:cNvPr name="Group 56" id="56"/>
          <p:cNvGrpSpPr/>
          <p:nvPr/>
        </p:nvGrpSpPr>
        <p:grpSpPr>
          <a:xfrm rot="0">
            <a:off x="9969063" y="3047130"/>
            <a:ext cx="1032951" cy="1032951"/>
            <a:chOff x="0" y="0"/>
            <a:chExt cx="812800" cy="812800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8" id="5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59" id="59"/>
          <p:cNvGrpSpPr/>
          <p:nvPr/>
        </p:nvGrpSpPr>
        <p:grpSpPr>
          <a:xfrm rot="0">
            <a:off x="11002014" y="3047130"/>
            <a:ext cx="1032951" cy="1032951"/>
            <a:chOff x="0" y="0"/>
            <a:chExt cx="812800" cy="812800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1" id="6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</p:spTree>
  </p:cSld>
  <p:clrMapOvr>
    <a:masterClrMapping/>
  </p:clrMapOvr>
</p:sld>
</file>

<file path=ppt/slides/slide1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79736" y="3047130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912687" y="3047130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945637" y="3047130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23996" y="3268330"/>
            <a:ext cx="80470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23996" y="4848225"/>
            <a:ext cx="139795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714982" y="3047130"/>
            <a:ext cx="1032951" cy="1032951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747933" y="3047130"/>
            <a:ext cx="1032951" cy="1032951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3780884" y="3047130"/>
            <a:ext cx="1032951" cy="1032951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4813834" y="3047130"/>
            <a:ext cx="1032951" cy="1032951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5846785" y="3047130"/>
            <a:ext cx="1032951" cy="1032951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894CE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2804154">
            <a:off x="4487635" y="7654525"/>
            <a:ext cx="7386800" cy="5894830"/>
            <a:chOff x="0" y="0"/>
            <a:chExt cx="1945495" cy="1552548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945495" cy="1552548"/>
            </a:xfrm>
            <a:custGeom>
              <a:avLst/>
              <a:gdLst/>
              <a:ahLst/>
              <a:cxnLst/>
              <a:rect r="r" b="b" t="t" l="l"/>
              <a:pathLst>
                <a:path h="1552548" w="1945495">
                  <a:moveTo>
                    <a:pt x="61836" y="0"/>
                  </a:moveTo>
                  <a:lnTo>
                    <a:pt x="1883658" y="0"/>
                  </a:lnTo>
                  <a:cubicBezTo>
                    <a:pt x="1900058" y="0"/>
                    <a:pt x="1915787" y="6515"/>
                    <a:pt x="1927383" y="18111"/>
                  </a:cubicBezTo>
                  <a:cubicBezTo>
                    <a:pt x="1938980" y="29708"/>
                    <a:pt x="1945495" y="45436"/>
                    <a:pt x="1945495" y="61836"/>
                  </a:cubicBezTo>
                  <a:lnTo>
                    <a:pt x="1945495" y="1490711"/>
                  </a:lnTo>
                  <a:cubicBezTo>
                    <a:pt x="1945495" y="1524863"/>
                    <a:pt x="1917809" y="1552548"/>
                    <a:pt x="1883658" y="1552548"/>
                  </a:cubicBezTo>
                  <a:lnTo>
                    <a:pt x="61836" y="1552548"/>
                  </a:lnTo>
                  <a:cubicBezTo>
                    <a:pt x="45436" y="1552548"/>
                    <a:pt x="29708" y="1546033"/>
                    <a:pt x="18111" y="1534436"/>
                  </a:cubicBezTo>
                  <a:cubicBezTo>
                    <a:pt x="6515" y="1522840"/>
                    <a:pt x="0" y="1507111"/>
                    <a:pt x="0" y="1490711"/>
                  </a:cubicBezTo>
                  <a:lnTo>
                    <a:pt x="0" y="61836"/>
                  </a:lnTo>
                  <a:cubicBezTo>
                    <a:pt x="0" y="45436"/>
                    <a:pt x="6515" y="29708"/>
                    <a:pt x="18111" y="18111"/>
                  </a:cubicBezTo>
                  <a:cubicBezTo>
                    <a:pt x="29708" y="6515"/>
                    <a:pt x="45436" y="0"/>
                    <a:pt x="61836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47625"/>
              <a:ext cx="1945495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31" id="31"/>
          <p:cNvSpPr/>
          <p:nvPr/>
        </p:nvSpPr>
        <p:spPr>
          <a:xfrm flipH="false" flipV="false" rot="0">
            <a:off x="15583410" y="2082923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2" id="32"/>
          <p:cNvGrpSpPr/>
          <p:nvPr/>
        </p:nvGrpSpPr>
        <p:grpSpPr>
          <a:xfrm rot="2804154">
            <a:off x="142356" y="8441676"/>
            <a:ext cx="4829892" cy="5894830"/>
            <a:chOff x="0" y="0"/>
            <a:chExt cx="1272070" cy="1552548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C5D9F3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35" id="35"/>
          <p:cNvSpPr/>
          <p:nvPr/>
        </p:nvSpPr>
        <p:spPr>
          <a:xfrm flipH="false" flipV="false" rot="0">
            <a:off x="14309242" y="7573705"/>
            <a:ext cx="1684595" cy="1684595"/>
          </a:xfrm>
          <a:custGeom>
            <a:avLst/>
            <a:gdLst/>
            <a:ahLst/>
            <a:cxnLst/>
            <a:rect r="r" b="b" t="t" l="l"/>
            <a:pathLst>
              <a:path h="1684595" w="1684595">
                <a:moveTo>
                  <a:pt x="0" y="0"/>
                </a:moveTo>
                <a:lnTo>
                  <a:pt x="1684595" y="0"/>
                </a:lnTo>
                <a:lnTo>
                  <a:pt x="1684595" y="1684595"/>
                </a:lnTo>
                <a:lnTo>
                  <a:pt x="0" y="1684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6" id="36"/>
          <p:cNvSpPr/>
          <p:nvPr/>
        </p:nvSpPr>
        <p:spPr>
          <a:xfrm>
            <a:off x="5352240" y="2540073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7" id="37"/>
          <p:cNvSpPr/>
          <p:nvPr/>
        </p:nvSpPr>
        <p:spPr>
          <a:xfrm flipH="true" flipV="true">
            <a:off x="5308366" y="5776862"/>
            <a:ext cx="11548" cy="30635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8" id="38"/>
          <p:cNvSpPr txBox="true"/>
          <p:nvPr/>
        </p:nvSpPr>
        <p:spPr>
          <a:xfrm rot="0">
            <a:off x="579574" y="374160"/>
            <a:ext cx="732858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b="true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BOYER-MOORE ALGORITHM</a:t>
            </a:r>
          </a:p>
        </p:txBody>
      </p:sp>
      <p:grpSp>
        <p:nvGrpSpPr>
          <p:cNvPr name="Group 39" id="39"/>
          <p:cNvGrpSpPr/>
          <p:nvPr/>
        </p:nvGrpSpPr>
        <p:grpSpPr>
          <a:xfrm rot="0">
            <a:off x="1724507" y="4636225"/>
            <a:ext cx="1032951" cy="1011564"/>
            <a:chOff x="0" y="0"/>
            <a:chExt cx="812800" cy="795971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2757458" y="4636225"/>
            <a:ext cx="1032951" cy="1011564"/>
            <a:chOff x="0" y="0"/>
            <a:chExt cx="812800" cy="795971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3790409" y="4636225"/>
            <a:ext cx="1032951" cy="1011564"/>
            <a:chOff x="0" y="0"/>
            <a:chExt cx="812800" cy="795971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4813834" y="4636225"/>
            <a:ext cx="1032951" cy="1011564"/>
            <a:chOff x="0" y="0"/>
            <a:chExt cx="812800" cy="795971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5846785" y="4636225"/>
            <a:ext cx="1032951" cy="1011564"/>
            <a:chOff x="0" y="0"/>
            <a:chExt cx="812800" cy="795971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5894CE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sp>
        <p:nvSpPr>
          <p:cNvPr name="TextBox 54" id="54"/>
          <p:cNvSpPr txBox="true"/>
          <p:nvPr/>
        </p:nvSpPr>
        <p:spPr>
          <a:xfrm rot="0">
            <a:off x="1028700" y="1103923"/>
            <a:ext cx="10093078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 b="true">
                <a:solidFill>
                  <a:srgbClr val="4678B6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Good suffix rule - Quy tắc hậu tố tốt</a:t>
            </a:r>
          </a:p>
        </p:txBody>
      </p:sp>
      <p:grpSp>
        <p:nvGrpSpPr>
          <p:cNvPr name="Group 55" id="55"/>
          <p:cNvGrpSpPr/>
          <p:nvPr/>
        </p:nvGrpSpPr>
        <p:grpSpPr>
          <a:xfrm rot="0">
            <a:off x="9969063" y="3047130"/>
            <a:ext cx="1032951" cy="1032951"/>
            <a:chOff x="0" y="0"/>
            <a:chExt cx="812800" cy="812800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7" id="5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58" id="58"/>
          <p:cNvGrpSpPr/>
          <p:nvPr/>
        </p:nvGrpSpPr>
        <p:grpSpPr>
          <a:xfrm rot="0">
            <a:off x="11002014" y="3047130"/>
            <a:ext cx="1032951" cy="1032951"/>
            <a:chOff x="0" y="0"/>
            <a:chExt cx="812800" cy="812800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sp>
        <p:nvSpPr>
          <p:cNvPr name="TextBox 61" id="61"/>
          <p:cNvSpPr txBox="true"/>
          <p:nvPr/>
        </p:nvSpPr>
        <p:spPr>
          <a:xfrm rot="0">
            <a:off x="1714982" y="1814818"/>
            <a:ext cx="10055204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FF914D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Trường hợp 3: không có sự xuất hiện nào cả</a:t>
            </a:r>
          </a:p>
        </p:txBody>
      </p:sp>
    </p:spTree>
  </p:cSld>
  <p:clrMapOvr>
    <a:masterClrMapping/>
  </p:clrMapOvr>
</p:sld>
</file>

<file path=ppt/slides/slide1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79736" y="3047130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912687" y="3047130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945637" y="3047130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23996" y="3268330"/>
            <a:ext cx="80470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23996" y="4848225"/>
            <a:ext cx="139795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714982" y="3047130"/>
            <a:ext cx="1032951" cy="1032951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747933" y="3047130"/>
            <a:ext cx="1032951" cy="1032951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3780884" y="3047130"/>
            <a:ext cx="1032951" cy="1032951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4813834" y="3047130"/>
            <a:ext cx="1032951" cy="1032951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894CE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5846785" y="3047130"/>
            <a:ext cx="1032951" cy="1032951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894CE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2804154">
            <a:off x="4487635" y="7654525"/>
            <a:ext cx="7386800" cy="5894830"/>
            <a:chOff x="0" y="0"/>
            <a:chExt cx="1945495" cy="1552548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945495" cy="1552548"/>
            </a:xfrm>
            <a:custGeom>
              <a:avLst/>
              <a:gdLst/>
              <a:ahLst/>
              <a:cxnLst/>
              <a:rect r="r" b="b" t="t" l="l"/>
              <a:pathLst>
                <a:path h="1552548" w="1945495">
                  <a:moveTo>
                    <a:pt x="61836" y="0"/>
                  </a:moveTo>
                  <a:lnTo>
                    <a:pt x="1883658" y="0"/>
                  </a:lnTo>
                  <a:cubicBezTo>
                    <a:pt x="1900058" y="0"/>
                    <a:pt x="1915787" y="6515"/>
                    <a:pt x="1927383" y="18111"/>
                  </a:cubicBezTo>
                  <a:cubicBezTo>
                    <a:pt x="1938980" y="29708"/>
                    <a:pt x="1945495" y="45436"/>
                    <a:pt x="1945495" y="61836"/>
                  </a:cubicBezTo>
                  <a:lnTo>
                    <a:pt x="1945495" y="1490711"/>
                  </a:lnTo>
                  <a:cubicBezTo>
                    <a:pt x="1945495" y="1524863"/>
                    <a:pt x="1917809" y="1552548"/>
                    <a:pt x="1883658" y="1552548"/>
                  </a:cubicBezTo>
                  <a:lnTo>
                    <a:pt x="61836" y="1552548"/>
                  </a:lnTo>
                  <a:cubicBezTo>
                    <a:pt x="45436" y="1552548"/>
                    <a:pt x="29708" y="1546033"/>
                    <a:pt x="18111" y="1534436"/>
                  </a:cubicBezTo>
                  <a:cubicBezTo>
                    <a:pt x="6515" y="1522840"/>
                    <a:pt x="0" y="1507111"/>
                    <a:pt x="0" y="1490711"/>
                  </a:cubicBezTo>
                  <a:lnTo>
                    <a:pt x="0" y="61836"/>
                  </a:lnTo>
                  <a:cubicBezTo>
                    <a:pt x="0" y="45436"/>
                    <a:pt x="6515" y="29708"/>
                    <a:pt x="18111" y="18111"/>
                  </a:cubicBezTo>
                  <a:cubicBezTo>
                    <a:pt x="29708" y="6515"/>
                    <a:pt x="45436" y="0"/>
                    <a:pt x="61836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47625"/>
              <a:ext cx="1945495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31" id="31"/>
          <p:cNvSpPr/>
          <p:nvPr/>
        </p:nvSpPr>
        <p:spPr>
          <a:xfrm flipH="false" flipV="false" rot="0">
            <a:off x="15583410" y="2082923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2" id="32"/>
          <p:cNvGrpSpPr/>
          <p:nvPr/>
        </p:nvGrpSpPr>
        <p:grpSpPr>
          <a:xfrm rot="2804154">
            <a:off x="142356" y="8441676"/>
            <a:ext cx="4829892" cy="5894830"/>
            <a:chOff x="0" y="0"/>
            <a:chExt cx="1272070" cy="1552548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C5D9F3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35" id="35"/>
          <p:cNvSpPr/>
          <p:nvPr/>
        </p:nvSpPr>
        <p:spPr>
          <a:xfrm flipH="false" flipV="false" rot="0">
            <a:off x="14309242" y="7573705"/>
            <a:ext cx="1684595" cy="1684595"/>
          </a:xfrm>
          <a:custGeom>
            <a:avLst/>
            <a:gdLst/>
            <a:ahLst/>
            <a:cxnLst/>
            <a:rect r="r" b="b" t="t" l="l"/>
            <a:pathLst>
              <a:path h="1684595" w="1684595">
                <a:moveTo>
                  <a:pt x="0" y="0"/>
                </a:moveTo>
                <a:lnTo>
                  <a:pt x="1684595" y="0"/>
                </a:lnTo>
                <a:lnTo>
                  <a:pt x="1684595" y="1684595"/>
                </a:lnTo>
                <a:lnTo>
                  <a:pt x="0" y="1684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6" id="36"/>
          <p:cNvSpPr/>
          <p:nvPr/>
        </p:nvSpPr>
        <p:spPr>
          <a:xfrm>
            <a:off x="4319289" y="2540073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7" id="37"/>
          <p:cNvSpPr/>
          <p:nvPr/>
        </p:nvSpPr>
        <p:spPr>
          <a:xfrm flipH="true" flipV="true">
            <a:off x="4275415" y="5776862"/>
            <a:ext cx="11548" cy="30635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8" id="38"/>
          <p:cNvSpPr txBox="true"/>
          <p:nvPr/>
        </p:nvSpPr>
        <p:spPr>
          <a:xfrm rot="0">
            <a:off x="579574" y="374160"/>
            <a:ext cx="732858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b="true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BOYER-MOORE ALGORITHM</a:t>
            </a:r>
          </a:p>
        </p:txBody>
      </p:sp>
      <p:grpSp>
        <p:nvGrpSpPr>
          <p:cNvPr name="Group 39" id="39"/>
          <p:cNvGrpSpPr/>
          <p:nvPr/>
        </p:nvGrpSpPr>
        <p:grpSpPr>
          <a:xfrm rot="0">
            <a:off x="1724507" y="4636225"/>
            <a:ext cx="1032951" cy="1011564"/>
            <a:chOff x="0" y="0"/>
            <a:chExt cx="812800" cy="795971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2757458" y="4636225"/>
            <a:ext cx="1032951" cy="1011564"/>
            <a:chOff x="0" y="0"/>
            <a:chExt cx="812800" cy="795971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3790409" y="4636225"/>
            <a:ext cx="1032951" cy="1011564"/>
            <a:chOff x="0" y="0"/>
            <a:chExt cx="812800" cy="795971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4813834" y="4636225"/>
            <a:ext cx="1032951" cy="1011564"/>
            <a:chOff x="0" y="0"/>
            <a:chExt cx="812800" cy="795971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5894CE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5846785" y="4636225"/>
            <a:ext cx="1032951" cy="1011564"/>
            <a:chOff x="0" y="0"/>
            <a:chExt cx="812800" cy="795971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5894CE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sp>
        <p:nvSpPr>
          <p:cNvPr name="TextBox 54" id="54"/>
          <p:cNvSpPr txBox="true"/>
          <p:nvPr/>
        </p:nvSpPr>
        <p:spPr>
          <a:xfrm rot="0">
            <a:off x="1028700" y="1103923"/>
            <a:ext cx="10093078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 b="true">
                <a:solidFill>
                  <a:srgbClr val="4678B6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Good suffix rule - Quy tắc hậu tố tốt</a:t>
            </a:r>
          </a:p>
        </p:txBody>
      </p:sp>
      <p:grpSp>
        <p:nvGrpSpPr>
          <p:cNvPr name="Group 55" id="55"/>
          <p:cNvGrpSpPr/>
          <p:nvPr/>
        </p:nvGrpSpPr>
        <p:grpSpPr>
          <a:xfrm rot="0">
            <a:off x="9969063" y="3047130"/>
            <a:ext cx="1032951" cy="1032951"/>
            <a:chOff x="0" y="0"/>
            <a:chExt cx="812800" cy="812800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7" id="5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58" id="58"/>
          <p:cNvGrpSpPr/>
          <p:nvPr/>
        </p:nvGrpSpPr>
        <p:grpSpPr>
          <a:xfrm rot="0">
            <a:off x="11002014" y="3047130"/>
            <a:ext cx="1032951" cy="1032951"/>
            <a:chOff x="0" y="0"/>
            <a:chExt cx="812800" cy="812800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sp>
        <p:nvSpPr>
          <p:cNvPr name="TextBox 61" id="61"/>
          <p:cNvSpPr txBox="true"/>
          <p:nvPr/>
        </p:nvSpPr>
        <p:spPr>
          <a:xfrm rot="0">
            <a:off x="1714982" y="1814818"/>
            <a:ext cx="10055204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FF914D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Trường hợp 3: không có sự xuất hiện nào cả</a:t>
            </a:r>
          </a:p>
        </p:txBody>
      </p:sp>
    </p:spTree>
  </p:cSld>
  <p:clrMapOvr>
    <a:masterClrMapping/>
  </p:clrMapOvr>
</p:sld>
</file>

<file path=ppt/slides/slide1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79736" y="3047130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912687" y="3047130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945637" y="3047130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23996" y="3268330"/>
            <a:ext cx="80470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23996" y="4848225"/>
            <a:ext cx="139795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714982" y="3047130"/>
            <a:ext cx="1032951" cy="1032951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747933" y="3047130"/>
            <a:ext cx="1032951" cy="1032951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3780884" y="3047130"/>
            <a:ext cx="1032951" cy="1032951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4813834" y="3047130"/>
            <a:ext cx="1032951" cy="1032951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894CE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5846785" y="3047130"/>
            <a:ext cx="1032951" cy="1032951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894CE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2804154">
            <a:off x="4487635" y="7654525"/>
            <a:ext cx="7386800" cy="5894830"/>
            <a:chOff x="0" y="0"/>
            <a:chExt cx="1945495" cy="1552548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945495" cy="1552548"/>
            </a:xfrm>
            <a:custGeom>
              <a:avLst/>
              <a:gdLst/>
              <a:ahLst/>
              <a:cxnLst/>
              <a:rect r="r" b="b" t="t" l="l"/>
              <a:pathLst>
                <a:path h="1552548" w="1945495">
                  <a:moveTo>
                    <a:pt x="61836" y="0"/>
                  </a:moveTo>
                  <a:lnTo>
                    <a:pt x="1883658" y="0"/>
                  </a:lnTo>
                  <a:cubicBezTo>
                    <a:pt x="1900058" y="0"/>
                    <a:pt x="1915787" y="6515"/>
                    <a:pt x="1927383" y="18111"/>
                  </a:cubicBezTo>
                  <a:cubicBezTo>
                    <a:pt x="1938980" y="29708"/>
                    <a:pt x="1945495" y="45436"/>
                    <a:pt x="1945495" y="61836"/>
                  </a:cubicBezTo>
                  <a:lnTo>
                    <a:pt x="1945495" y="1490711"/>
                  </a:lnTo>
                  <a:cubicBezTo>
                    <a:pt x="1945495" y="1524863"/>
                    <a:pt x="1917809" y="1552548"/>
                    <a:pt x="1883658" y="1552548"/>
                  </a:cubicBezTo>
                  <a:lnTo>
                    <a:pt x="61836" y="1552548"/>
                  </a:lnTo>
                  <a:cubicBezTo>
                    <a:pt x="45436" y="1552548"/>
                    <a:pt x="29708" y="1546033"/>
                    <a:pt x="18111" y="1534436"/>
                  </a:cubicBezTo>
                  <a:cubicBezTo>
                    <a:pt x="6515" y="1522840"/>
                    <a:pt x="0" y="1507111"/>
                    <a:pt x="0" y="1490711"/>
                  </a:cubicBezTo>
                  <a:lnTo>
                    <a:pt x="0" y="61836"/>
                  </a:lnTo>
                  <a:cubicBezTo>
                    <a:pt x="0" y="45436"/>
                    <a:pt x="6515" y="29708"/>
                    <a:pt x="18111" y="18111"/>
                  </a:cubicBezTo>
                  <a:cubicBezTo>
                    <a:pt x="29708" y="6515"/>
                    <a:pt x="45436" y="0"/>
                    <a:pt x="61836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47625"/>
              <a:ext cx="1945495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31" id="31"/>
          <p:cNvSpPr/>
          <p:nvPr/>
        </p:nvSpPr>
        <p:spPr>
          <a:xfrm flipH="false" flipV="false" rot="0">
            <a:off x="15583410" y="2082923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2" id="32"/>
          <p:cNvGrpSpPr/>
          <p:nvPr/>
        </p:nvGrpSpPr>
        <p:grpSpPr>
          <a:xfrm rot="2804154">
            <a:off x="142356" y="8441676"/>
            <a:ext cx="4829892" cy="5894830"/>
            <a:chOff x="0" y="0"/>
            <a:chExt cx="1272070" cy="1552548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C5D9F3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35" id="35"/>
          <p:cNvSpPr/>
          <p:nvPr/>
        </p:nvSpPr>
        <p:spPr>
          <a:xfrm flipH="false" flipV="false" rot="0">
            <a:off x="14309242" y="7573705"/>
            <a:ext cx="1684595" cy="1684595"/>
          </a:xfrm>
          <a:custGeom>
            <a:avLst/>
            <a:gdLst/>
            <a:ahLst/>
            <a:cxnLst/>
            <a:rect r="r" b="b" t="t" l="l"/>
            <a:pathLst>
              <a:path h="1684595" w="1684595">
                <a:moveTo>
                  <a:pt x="0" y="0"/>
                </a:moveTo>
                <a:lnTo>
                  <a:pt x="1684595" y="0"/>
                </a:lnTo>
                <a:lnTo>
                  <a:pt x="1684595" y="1684595"/>
                </a:lnTo>
                <a:lnTo>
                  <a:pt x="0" y="1684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6" id="36"/>
          <p:cNvSpPr/>
          <p:nvPr/>
        </p:nvSpPr>
        <p:spPr>
          <a:xfrm>
            <a:off x="4319289" y="2540073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7" id="37"/>
          <p:cNvSpPr/>
          <p:nvPr/>
        </p:nvSpPr>
        <p:spPr>
          <a:xfrm flipH="true" flipV="true">
            <a:off x="4275415" y="5776862"/>
            <a:ext cx="11548" cy="30635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8" id="38"/>
          <p:cNvSpPr txBox="true"/>
          <p:nvPr/>
        </p:nvSpPr>
        <p:spPr>
          <a:xfrm rot="0">
            <a:off x="579574" y="374160"/>
            <a:ext cx="732858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b="true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BOYER-MOORE ALGORITHM</a:t>
            </a:r>
          </a:p>
        </p:txBody>
      </p:sp>
      <p:grpSp>
        <p:nvGrpSpPr>
          <p:cNvPr name="Group 39" id="39"/>
          <p:cNvGrpSpPr/>
          <p:nvPr/>
        </p:nvGrpSpPr>
        <p:grpSpPr>
          <a:xfrm rot="0">
            <a:off x="1724507" y="4636225"/>
            <a:ext cx="1032951" cy="1011564"/>
            <a:chOff x="0" y="0"/>
            <a:chExt cx="812800" cy="795971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2757458" y="4636225"/>
            <a:ext cx="1032951" cy="1011564"/>
            <a:chOff x="0" y="0"/>
            <a:chExt cx="812800" cy="795971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3790409" y="4636225"/>
            <a:ext cx="1032951" cy="1011564"/>
            <a:chOff x="0" y="0"/>
            <a:chExt cx="812800" cy="795971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4813834" y="4636225"/>
            <a:ext cx="1032951" cy="1011564"/>
            <a:chOff x="0" y="0"/>
            <a:chExt cx="812800" cy="795971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5894CE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5846785" y="4636225"/>
            <a:ext cx="1032951" cy="1011564"/>
            <a:chOff x="0" y="0"/>
            <a:chExt cx="812800" cy="795971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5894CE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sp>
        <p:nvSpPr>
          <p:cNvPr name="TextBox 54" id="54"/>
          <p:cNvSpPr txBox="true"/>
          <p:nvPr/>
        </p:nvSpPr>
        <p:spPr>
          <a:xfrm rot="0">
            <a:off x="1028700" y="1103923"/>
            <a:ext cx="10093078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 b="true">
                <a:solidFill>
                  <a:srgbClr val="4678B6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Good suffix rule - Quy tắc hậu tố tốt</a:t>
            </a:r>
          </a:p>
        </p:txBody>
      </p:sp>
      <p:grpSp>
        <p:nvGrpSpPr>
          <p:cNvPr name="Group 55" id="55"/>
          <p:cNvGrpSpPr/>
          <p:nvPr/>
        </p:nvGrpSpPr>
        <p:grpSpPr>
          <a:xfrm rot="0">
            <a:off x="9969063" y="3047130"/>
            <a:ext cx="1032951" cy="1032951"/>
            <a:chOff x="0" y="0"/>
            <a:chExt cx="812800" cy="812800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7" id="5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58" id="58"/>
          <p:cNvGrpSpPr/>
          <p:nvPr/>
        </p:nvGrpSpPr>
        <p:grpSpPr>
          <a:xfrm rot="0">
            <a:off x="11002014" y="3047130"/>
            <a:ext cx="1032951" cy="1032951"/>
            <a:chOff x="0" y="0"/>
            <a:chExt cx="812800" cy="812800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sp>
        <p:nvSpPr>
          <p:cNvPr name="TextBox 61" id="61"/>
          <p:cNvSpPr txBox="true"/>
          <p:nvPr/>
        </p:nvSpPr>
        <p:spPr>
          <a:xfrm rot="0">
            <a:off x="2557302" y="6741569"/>
            <a:ext cx="11426248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Không tìm thấy sự xuất hiện nào liên quan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1714982" y="1814818"/>
            <a:ext cx="10055204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FF914D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Trường hợp 3: không có sự xuất hiện nào cả</a:t>
            </a:r>
          </a:p>
        </p:txBody>
      </p:sp>
    </p:spTree>
  </p:cSld>
  <p:clrMapOvr>
    <a:masterClrMapping/>
  </p:clrMapOvr>
</p:sld>
</file>

<file path=ppt/slides/slide1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79736" y="3047130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894C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912687" y="3047130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894CE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945637" y="3047130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894CE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23996" y="3268330"/>
            <a:ext cx="80470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23996" y="4848225"/>
            <a:ext cx="139795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714982" y="3047130"/>
            <a:ext cx="1032951" cy="1032951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747933" y="3047130"/>
            <a:ext cx="1032951" cy="1032951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3780884" y="3047130"/>
            <a:ext cx="1032951" cy="1032951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4813834" y="3047130"/>
            <a:ext cx="1032951" cy="1032951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5846785" y="3047130"/>
            <a:ext cx="1032951" cy="1032951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2804154">
            <a:off x="4487635" y="7654525"/>
            <a:ext cx="7386800" cy="5894830"/>
            <a:chOff x="0" y="0"/>
            <a:chExt cx="1945495" cy="1552548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945495" cy="1552548"/>
            </a:xfrm>
            <a:custGeom>
              <a:avLst/>
              <a:gdLst/>
              <a:ahLst/>
              <a:cxnLst/>
              <a:rect r="r" b="b" t="t" l="l"/>
              <a:pathLst>
                <a:path h="1552548" w="1945495">
                  <a:moveTo>
                    <a:pt x="61836" y="0"/>
                  </a:moveTo>
                  <a:lnTo>
                    <a:pt x="1883658" y="0"/>
                  </a:lnTo>
                  <a:cubicBezTo>
                    <a:pt x="1900058" y="0"/>
                    <a:pt x="1915787" y="6515"/>
                    <a:pt x="1927383" y="18111"/>
                  </a:cubicBezTo>
                  <a:cubicBezTo>
                    <a:pt x="1938980" y="29708"/>
                    <a:pt x="1945495" y="45436"/>
                    <a:pt x="1945495" y="61836"/>
                  </a:cubicBezTo>
                  <a:lnTo>
                    <a:pt x="1945495" y="1490711"/>
                  </a:lnTo>
                  <a:cubicBezTo>
                    <a:pt x="1945495" y="1524863"/>
                    <a:pt x="1917809" y="1552548"/>
                    <a:pt x="1883658" y="1552548"/>
                  </a:cubicBezTo>
                  <a:lnTo>
                    <a:pt x="61836" y="1552548"/>
                  </a:lnTo>
                  <a:cubicBezTo>
                    <a:pt x="45436" y="1552548"/>
                    <a:pt x="29708" y="1546033"/>
                    <a:pt x="18111" y="1534436"/>
                  </a:cubicBezTo>
                  <a:cubicBezTo>
                    <a:pt x="6515" y="1522840"/>
                    <a:pt x="0" y="1507111"/>
                    <a:pt x="0" y="1490711"/>
                  </a:cubicBezTo>
                  <a:lnTo>
                    <a:pt x="0" y="61836"/>
                  </a:lnTo>
                  <a:cubicBezTo>
                    <a:pt x="0" y="45436"/>
                    <a:pt x="6515" y="29708"/>
                    <a:pt x="18111" y="18111"/>
                  </a:cubicBezTo>
                  <a:cubicBezTo>
                    <a:pt x="29708" y="6515"/>
                    <a:pt x="45436" y="0"/>
                    <a:pt x="61836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47625"/>
              <a:ext cx="1945495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31" id="31"/>
          <p:cNvSpPr/>
          <p:nvPr/>
        </p:nvSpPr>
        <p:spPr>
          <a:xfrm flipH="false" flipV="false" rot="0">
            <a:off x="15583410" y="2082923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2" id="32"/>
          <p:cNvGrpSpPr/>
          <p:nvPr/>
        </p:nvGrpSpPr>
        <p:grpSpPr>
          <a:xfrm rot="2804154">
            <a:off x="142356" y="8441676"/>
            <a:ext cx="4829892" cy="5894830"/>
            <a:chOff x="0" y="0"/>
            <a:chExt cx="1272070" cy="1552548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C5D9F3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35" id="35"/>
          <p:cNvSpPr/>
          <p:nvPr/>
        </p:nvSpPr>
        <p:spPr>
          <a:xfrm flipH="false" flipV="false" rot="0">
            <a:off x="14309242" y="7573705"/>
            <a:ext cx="1684595" cy="1684595"/>
          </a:xfrm>
          <a:custGeom>
            <a:avLst/>
            <a:gdLst/>
            <a:ahLst/>
            <a:cxnLst/>
            <a:rect r="r" b="b" t="t" l="l"/>
            <a:pathLst>
              <a:path h="1684595" w="1684595">
                <a:moveTo>
                  <a:pt x="0" y="0"/>
                </a:moveTo>
                <a:lnTo>
                  <a:pt x="1684595" y="0"/>
                </a:lnTo>
                <a:lnTo>
                  <a:pt x="1684595" y="1684595"/>
                </a:lnTo>
                <a:lnTo>
                  <a:pt x="0" y="1684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6" id="36"/>
          <p:cNvSpPr/>
          <p:nvPr/>
        </p:nvSpPr>
        <p:spPr>
          <a:xfrm>
            <a:off x="11542302" y="2564117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7" id="37"/>
          <p:cNvSpPr/>
          <p:nvPr/>
        </p:nvSpPr>
        <p:spPr>
          <a:xfrm flipH="true" flipV="true">
            <a:off x="11536528" y="5841504"/>
            <a:ext cx="11548" cy="30635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8" id="38"/>
          <p:cNvSpPr txBox="true"/>
          <p:nvPr/>
        </p:nvSpPr>
        <p:spPr>
          <a:xfrm rot="0">
            <a:off x="579574" y="374160"/>
            <a:ext cx="732858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b="true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BOYER-MOORE ALGORITHM</a:t>
            </a:r>
          </a:p>
        </p:txBody>
      </p:sp>
      <p:grpSp>
        <p:nvGrpSpPr>
          <p:cNvPr name="Group 39" id="39"/>
          <p:cNvGrpSpPr/>
          <p:nvPr/>
        </p:nvGrpSpPr>
        <p:grpSpPr>
          <a:xfrm rot="0">
            <a:off x="6884498" y="4648247"/>
            <a:ext cx="1032951" cy="1011564"/>
            <a:chOff x="0" y="0"/>
            <a:chExt cx="812800" cy="795971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5894CE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7917449" y="4648247"/>
            <a:ext cx="1032951" cy="1011564"/>
            <a:chOff x="0" y="0"/>
            <a:chExt cx="812800" cy="795971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5894CE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8940875" y="4648247"/>
            <a:ext cx="1032951" cy="1011564"/>
            <a:chOff x="0" y="0"/>
            <a:chExt cx="812800" cy="795971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5894CE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9973826" y="4648247"/>
            <a:ext cx="1032951" cy="1011564"/>
            <a:chOff x="0" y="0"/>
            <a:chExt cx="812800" cy="795971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5894CE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11006776" y="4648247"/>
            <a:ext cx="1032951" cy="1011564"/>
            <a:chOff x="0" y="0"/>
            <a:chExt cx="812800" cy="795971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5894CE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sp>
        <p:nvSpPr>
          <p:cNvPr name="TextBox 54" id="54"/>
          <p:cNvSpPr txBox="true"/>
          <p:nvPr/>
        </p:nvSpPr>
        <p:spPr>
          <a:xfrm rot="0">
            <a:off x="1028700" y="1103923"/>
            <a:ext cx="10093078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 b="true">
                <a:solidFill>
                  <a:srgbClr val="4678B6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Good suffix rule - Quy tắc hậu tố tốt</a:t>
            </a:r>
          </a:p>
        </p:txBody>
      </p:sp>
      <p:grpSp>
        <p:nvGrpSpPr>
          <p:cNvPr name="Group 55" id="55"/>
          <p:cNvGrpSpPr/>
          <p:nvPr/>
        </p:nvGrpSpPr>
        <p:grpSpPr>
          <a:xfrm rot="0">
            <a:off x="9969063" y="3047130"/>
            <a:ext cx="1032951" cy="1032951"/>
            <a:chOff x="0" y="0"/>
            <a:chExt cx="812800" cy="812800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894CE"/>
            </a:solidFill>
          </p:spPr>
        </p:sp>
        <p:sp>
          <p:nvSpPr>
            <p:cNvPr name="TextBox 57" id="5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8" id="58"/>
          <p:cNvGrpSpPr/>
          <p:nvPr/>
        </p:nvGrpSpPr>
        <p:grpSpPr>
          <a:xfrm rot="0">
            <a:off x="11002014" y="3047130"/>
            <a:ext cx="1032951" cy="1032951"/>
            <a:chOff x="0" y="0"/>
            <a:chExt cx="812800" cy="812800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894CE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sp>
        <p:nvSpPr>
          <p:cNvPr name="TextBox 61" id="61"/>
          <p:cNvSpPr txBox="true"/>
          <p:nvPr/>
        </p:nvSpPr>
        <p:spPr>
          <a:xfrm rot="0">
            <a:off x="1714982" y="1814818"/>
            <a:ext cx="10055204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FF914D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Trường hợp 3: không có sự xuất hiện nào cả</a:t>
            </a:r>
          </a:p>
        </p:txBody>
      </p:sp>
    </p:spTree>
  </p:cSld>
  <p:clrMapOvr>
    <a:masterClrMapping/>
  </p:clrMapOvr>
</p:sld>
</file>

<file path=ppt/slides/slide1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9574" y="374160"/>
            <a:ext cx="732858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b="true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BOYER-MOORE ALGORITHM</a:t>
            </a:r>
          </a:p>
        </p:txBody>
      </p:sp>
      <p:grpSp>
        <p:nvGrpSpPr>
          <p:cNvPr name="Group 3" id="3"/>
          <p:cNvGrpSpPr/>
          <p:nvPr/>
        </p:nvGrpSpPr>
        <p:grpSpPr>
          <a:xfrm rot="2804154">
            <a:off x="4487635" y="7654525"/>
            <a:ext cx="7386800" cy="5894830"/>
            <a:chOff x="0" y="0"/>
            <a:chExt cx="1945495" cy="155254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45495" cy="1552548"/>
            </a:xfrm>
            <a:custGeom>
              <a:avLst/>
              <a:gdLst/>
              <a:ahLst/>
              <a:cxnLst/>
              <a:rect r="r" b="b" t="t" l="l"/>
              <a:pathLst>
                <a:path h="1552548" w="1945495">
                  <a:moveTo>
                    <a:pt x="61836" y="0"/>
                  </a:moveTo>
                  <a:lnTo>
                    <a:pt x="1883658" y="0"/>
                  </a:lnTo>
                  <a:cubicBezTo>
                    <a:pt x="1900058" y="0"/>
                    <a:pt x="1915787" y="6515"/>
                    <a:pt x="1927383" y="18111"/>
                  </a:cubicBezTo>
                  <a:cubicBezTo>
                    <a:pt x="1938980" y="29708"/>
                    <a:pt x="1945495" y="45436"/>
                    <a:pt x="1945495" y="61836"/>
                  </a:cubicBezTo>
                  <a:lnTo>
                    <a:pt x="1945495" y="1490711"/>
                  </a:lnTo>
                  <a:cubicBezTo>
                    <a:pt x="1945495" y="1524863"/>
                    <a:pt x="1917809" y="1552548"/>
                    <a:pt x="1883658" y="1552548"/>
                  </a:cubicBezTo>
                  <a:lnTo>
                    <a:pt x="61836" y="1552548"/>
                  </a:lnTo>
                  <a:cubicBezTo>
                    <a:pt x="45436" y="1552548"/>
                    <a:pt x="29708" y="1546033"/>
                    <a:pt x="18111" y="1534436"/>
                  </a:cubicBezTo>
                  <a:cubicBezTo>
                    <a:pt x="6515" y="1522840"/>
                    <a:pt x="0" y="1507111"/>
                    <a:pt x="0" y="1490711"/>
                  </a:cubicBezTo>
                  <a:lnTo>
                    <a:pt x="0" y="61836"/>
                  </a:lnTo>
                  <a:cubicBezTo>
                    <a:pt x="0" y="45436"/>
                    <a:pt x="6515" y="29708"/>
                    <a:pt x="18111" y="18111"/>
                  </a:cubicBezTo>
                  <a:cubicBezTo>
                    <a:pt x="29708" y="6515"/>
                    <a:pt x="45436" y="0"/>
                    <a:pt x="61836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945495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5583410" y="2082923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2804154">
            <a:off x="142356" y="8441676"/>
            <a:ext cx="4829892" cy="5894830"/>
            <a:chOff x="0" y="0"/>
            <a:chExt cx="1272070" cy="155254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C5D9F3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4309242" y="7573705"/>
            <a:ext cx="1684595" cy="1684595"/>
          </a:xfrm>
          <a:custGeom>
            <a:avLst/>
            <a:gdLst/>
            <a:ahLst/>
            <a:cxnLst/>
            <a:rect r="r" b="b" t="t" l="l"/>
            <a:pathLst>
              <a:path h="1684595" w="1684595">
                <a:moveTo>
                  <a:pt x="0" y="0"/>
                </a:moveTo>
                <a:lnTo>
                  <a:pt x="1684595" y="0"/>
                </a:lnTo>
                <a:lnTo>
                  <a:pt x="1684595" y="1684595"/>
                </a:lnTo>
                <a:lnTo>
                  <a:pt x="0" y="1684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639834" y="2742730"/>
            <a:ext cx="13943577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>
                <a:solidFill>
                  <a:srgbClr val="021828"/>
                </a:solidFill>
                <a:latin typeface="Quicksand"/>
                <a:ea typeface="Quicksand"/>
                <a:cs typeface="Quicksand"/>
                <a:sym typeface="Quicksand"/>
              </a:rPr>
              <a:t>Độ phức tạp </a:t>
            </a:r>
            <a:r>
              <a:rPr lang="en-US" sz="3999" b="true">
                <a:solidFill>
                  <a:srgbClr val="FF914D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tốt nhất</a:t>
            </a:r>
            <a:r>
              <a:rPr lang="en-US" sz="3999">
                <a:solidFill>
                  <a:srgbClr val="021828"/>
                </a:solidFill>
                <a:latin typeface="Quicksand"/>
                <a:ea typeface="Quicksand"/>
                <a:cs typeface="Quicksand"/>
                <a:sym typeface="Quicksand"/>
              </a:rPr>
              <a:t>: </a:t>
            </a:r>
            <a:r>
              <a:rPr lang="en-US" sz="3999" b="true">
                <a:solidFill>
                  <a:srgbClr val="5188CC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O(n/m) </a:t>
            </a:r>
            <a:r>
              <a:rPr lang="en-US" sz="3999">
                <a:solidFill>
                  <a:srgbClr val="021828"/>
                </a:solidFill>
                <a:latin typeface="Quicksand"/>
                <a:ea typeface="Quicksand"/>
                <a:cs typeface="Quicksand"/>
                <a:sym typeface="Quicksand"/>
              </a:rPr>
              <a:t>Khi mẫu không xuất hiện trong văn bản hoặc có nhiều ký tự không khớp sớm.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39834" y="4896381"/>
            <a:ext cx="9437790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>
                <a:solidFill>
                  <a:srgbClr val="021828"/>
                </a:solidFill>
                <a:latin typeface="Quicksand"/>
                <a:ea typeface="Quicksand"/>
                <a:cs typeface="Quicksand"/>
                <a:sym typeface="Quicksand"/>
              </a:rPr>
              <a:t>Độ phức tạp </a:t>
            </a:r>
            <a:r>
              <a:rPr lang="en-US" sz="3999" b="true">
                <a:solidFill>
                  <a:srgbClr val="FF914D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xấu nhất</a:t>
            </a:r>
            <a:r>
              <a:rPr lang="en-US" sz="3999">
                <a:solidFill>
                  <a:srgbClr val="021828"/>
                </a:solidFill>
                <a:latin typeface="Quicksand"/>
                <a:ea typeface="Quicksand"/>
                <a:cs typeface="Quicksand"/>
                <a:sym typeface="Quicksand"/>
              </a:rPr>
              <a:t>: </a:t>
            </a:r>
            <a:r>
              <a:rPr lang="en-US" b="true" sz="3999" u="sng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Bài tập về nhà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26926" y="2611000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259877" y="2611000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292827" y="2611000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325778" y="2611000"/>
            <a:ext cx="1032951" cy="103295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226926" y="5476312"/>
            <a:ext cx="1032951" cy="103295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3259877" y="5476312"/>
            <a:ext cx="1032951" cy="103295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4292827" y="5476312"/>
            <a:ext cx="1032951" cy="1032951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027542" y="3079851"/>
            <a:ext cx="536431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29844" y="5794351"/>
            <a:ext cx="931826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sp>
        <p:nvSpPr>
          <p:cNvPr name="AutoShape 25" id="25"/>
          <p:cNvSpPr/>
          <p:nvPr/>
        </p:nvSpPr>
        <p:spPr>
          <a:xfrm>
            <a:off x="3816278" y="2151224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6" id="26"/>
          <p:cNvSpPr/>
          <p:nvPr/>
        </p:nvSpPr>
        <p:spPr>
          <a:xfrm>
            <a:off x="3842313" y="5036393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27" id="27"/>
          <p:cNvSpPr/>
          <p:nvPr/>
        </p:nvSpPr>
        <p:spPr>
          <a:xfrm flipH="false" flipV="false" rot="0">
            <a:off x="15583410" y="2082923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8" id="28"/>
          <p:cNvGrpSpPr/>
          <p:nvPr/>
        </p:nvGrpSpPr>
        <p:grpSpPr>
          <a:xfrm rot="2804154">
            <a:off x="4487635" y="7654525"/>
            <a:ext cx="7386800" cy="5894830"/>
            <a:chOff x="0" y="0"/>
            <a:chExt cx="1945495" cy="1552548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945495" cy="1552548"/>
            </a:xfrm>
            <a:custGeom>
              <a:avLst/>
              <a:gdLst/>
              <a:ahLst/>
              <a:cxnLst/>
              <a:rect r="r" b="b" t="t" l="l"/>
              <a:pathLst>
                <a:path h="1552548" w="1945495">
                  <a:moveTo>
                    <a:pt x="61836" y="0"/>
                  </a:moveTo>
                  <a:lnTo>
                    <a:pt x="1883658" y="0"/>
                  </a:lnTo>
                  <a:cubicBezTo>
                    <a:pt x="1900058" y="0"/>
                    <a:pt x="1915787" y="6515"/>
                    <a:pt x="1927383" y="18111"/>
                  </a:cubicBezTo>
                  <a:cubicBezTo>
                    <a:pt x="1938980" y="29708"/>
                    <a:pt x="1945495" y="45436"/>
                    <a:pt x="1945495" y="61836"/>
                  </a:cubicBezTo>
                  <a:lnTo>
                    <a:pt x="1945495" y="1490711"/>
                  </a:lnTo>
                  <a:cubicBezTo>
                    <a:pt x="1945495" y="1524863"/>
                    <a:pt x="1917809" y="1552548"/>
                    <a:pt x="1883658" y="1552548"/>
                  </a:cubicBezTo>
                  <a:lnTo>
                    <a:pt x="61836" y="1552548"/>
                  </a:lnTo>
                  <a:cubicBezTo>
                    <a:pt x="45436" y="1552548"/>
                    <a:pt x="29708" y="1546033"/>
                    <a:pt x="18111" y="1534436"/>
                  </a:cubicBezTo>
                  <a:cubicBezTo>
                    <a:pt x="6515" y="1522840"/>
                    <a:pt x="0" y="1507111"/>
                    <a:pt x="0" y="1490711"/>
                  </a:cubicBezTo>
                  <a:lnTo>
                    <a:pt x="0" y="61836"/>
                  </a:lnTo>
                  <a:cubicBezTo>
                    <a:pt x="0" y="45436"/>
                    <a:pt x="6515" y="29708"/>
                    <a:pt x="18111" y="18111"/>
                  </a:cubicBezTo>
                  <a:cubicBezTo>
                    <a:pt x="29708" y="6515"/>
                    <a:pt x="45436" y="0"/>
                    <a:pt x="61836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47625"/>
              <a:ext cx="1945495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2804154">
            <a:off x="142356" y="8441676"/>
            <a:ext cx="4829892" cy="5894830"/>
            <a:chOff x="0" y="0"/>
            <a:chExt cx="1272070" cy="1552548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C5D9F3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34" id="34"/>
          <p:cNvSpPr/>
          <p:nvPr/>
        </p:nvSpPr>
        <p:spPr>
          <a:xfrm flipH="false" flipV="false" rot="0">
            <a:off x="14309242" y="7573705"/>
            <a:ext cx="1684595" cy="1684595"/>
          </a:xfrm>
          <a:custGeom>
            <a:avLst/>
            <a:gdLst/>
            <a:ahLst/>
            <a:cxnLst/>
            <a:rect r="r" b="b" t="t" l="l"/>
            <a:pathLst>
              <a:path h="1684595" w="1684595">
                <a:moveTo>
                  <a:pt x="0" y="0"/>
                </a:moveTo>
                <a:lnTo>
                  <a:pt x="1684595" y="0"/>
                </a:lnTo>
                <a:lnTo>
                  <a:pt x="1684595" y="1684595"/>
                </a:lnTo>
                <a:lnTo>
                  <a:pt x="0" y="1684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5" id="35"/>
          <p:cNvSpPr txBox="true"/>
          <p:nvPr/>
        </p:nvSpPr>
        <p:spPr>
          <a:xfrm rot="0">
            <a:off x="3532097" y="1641379"/>
            <a:ext cx="71215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21828"/>
                </a:solidFill>
                <a:latin typeface="Quicksand"/>
                <a:ea typeface="Quicksand"/>
                <a:cs typeface="Quicksand"/>
                <a:sym typeface="Quicksand"/>
              </a:rPr>
              <a:t>i = 1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3507967" y="4375429"/>
            <a:ext cx="73628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21828"/>
                </a:solidFill>
                <a:latin typeface="Quicksand"/>
                <a:ea typeface="Quicksand"/>
                <a:cs typeface="Quicksand"/>
                <a:sym typeface="Quicksand"/>
              </a:rPr>
              <a:t>j = 1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579574" y="374160"/>
            <a:ext cx="6538015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b="true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BRUTE FORCE ALGORITHM</a:t>
            </a:r>
          </a:p>
        </p:txBody>
      </p:sp>
    </p:spTree>
  </p:cSld>
  <p:clrMapOvr>
    <a:masterClrMapping/>
  </p:clrMapOvr>
</p:sld>
</file>

<file path=ppt/slides/slide14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804154">
            <a:off x="4487635" y="7654525"/>
            <a:ext cx="7386800" cy="5894830"/>
            <a:chOff x="0" y="0"/>
            <a:chExt cx="1945495" cy="15525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45495" cy="1552548"/>
            </a:xfrm>
            <a:custGeom>
              <a:avLst/>
              <a:gdLst/>
              <a:ahLst/>
              <a:cxnLst/>
              <a:rect r="r" b="b" t="t" l="l"/>
              <a:pathLst>
                <a:path h="1552548" w="1945495">
                  <a:moveTo>
                    <a:pt x="61836" y="0"/>
                  </a:moveTo>
                  <a:lnTo>
                    <a:pt x="1883658" y="0"/>
                  </a:lnTo>
                  <a:cubicBezTo>
                    <a:pt x="1900058" y="0"/>
                    <a:pt x="1915787" y="6515"/>
                    <a:pt x="1927383" y="18111"/>
                  </a:cubicBezTo>
                  <a:cubicBezTo>
                    <a:pt x="1938980" y="29708"/>
                    <a:pt x="1945495" y="45436"/>
                    <a:pt x="1945495" y="61836"/>
                  </a:cubicBezTo>
                  <a:lnTo>
                    <a:pt x="1945495" y="1490711"/>
                  </a:lnTo>
                  <a:cubicBezTo>
                    <a:pt x="1945495" y="1524863"/>
                    <a:pt x="1917809" y="1552548"/>
                    <a:pt x="1883658" y="1552548"/>
                  </a:cubicBezTo>
                  <a:lnTo>
                    <a:pt x="61836" y="1552548"/>
                  </a:lnTo>
                  <a:cubicBezTo>
                    <a:pt x="45436" y="1552548"/>
                    <a:pt x="29708" y="1546033"/>
                    <a:pt x="18111" y="1534436"/>
                  </a:cubicBezTo>
                  <a:cubicBezTo>
                    <a:pt x="6515" y="1522840"/>
                    <a:pt x="0" y="1507111"/>
                    <a:pt x="0" y="1490711"/>
                  </a:cubicBezTo>
                  <a:lnTo>
                    <a:pt x="0" y="61836"/>
                  </a:lnTo>
                  <a:cubicBezTo>
                    <a:pt x="0" y="45436"/>
                    <a:pt x="6515" y="29708"/>
                    <a:pt x="18111" y="18111"/>
                  </a:cubicBezTo>
                  <a:cubicBezTo>
                    <a:pt x="29708" y="6515"/>
                    <a:pt x="45436" y="0"/>
                    <a:pt x="61836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945495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583410" y="2082923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2804154">
            <a:off x="142356" y="8441676"/>
            <a:ext cx="4829892" cy="5894830"/>
            <a:chOff x="0" y="0"/>
            <a:chExt cx="1272070" cy="155254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C5D9F3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309242" y="7573705"/>
            <a:ext cx="1684595" cy="1684595"/>
          </a:xfrm>
          <a:custGeom>
            <a:avLst/>
            <a:gdLst/>
            <a:ahLst/>
            <a:cxnLst/>
            <a:rect r="r" b="b" t="t" l="l"/>
            <a:pathLst>
              <a:path h="1684595" w="1684595">
                <a:moveTo>
                  <a:pt x="0" y="0"/>
                </a:moveTo>
                <a:lnTo>
                  <a:pt x="1684595" y="0"/>
                </a:lnTo>
                <a:lnTo>
                  <a:pt x="1684595" y="1684595"/>
                </a:lnTo>
                <a:lnTo>
                  <a:pt x="0" y="1684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79574" y="374160"/>
            <a:ext cx="732858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b="true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BOYER-MOORE ALGORITHM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63903" y="2016248"/>
            <a:ext cx="10093078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 b="true">
                <a:solidFill>
                  <a:srgbClr val="4678B6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Vấn đề đặt ra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63903" y="3141193"/>
            <a:ext cx="14134467" cy="3096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Khi phải đáp ứng với </a:t>
            </a:r>
            <a:r>
              <a:rPr lang="en-US" b="true" sz="3500">
                <a:solidFill>
                  <a:srgbClr val="FF914D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bảng chữ cái lớn</a:t>
            </a: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(140 000 ký tự Unicode)</a:t>
            </a:r>
          </a:p>
          <a:p>
            <a:pPr algn="just">
              <a:lnSpc>
                <a:spcPts val="4900"/>
              </a:lnSpc>
            </a:pPr>
          </a:p>
          <a:p>
            <a:pPr algn="just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Có phải mẫu càng dàng càng hiệu quả (</a:t>
            </a:r>
            <a:r>
              <a:rPr lang="en-US" b="true" sz="3500">
                <a:solidFill>
                  <a:srgbClr val="FF914D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độ dài mẫu</a:t>
            </a: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)</a:t>
            </a:r>
          </a:p>
          <a:p>
            <a:pPr algn="just">
              <a:lnSpc>
                <a:spcPts val="4900"/>
              </a:lnSpc>
            </a:pPr>
          </a:p>
          <a:p>
            <a:pPr algn="just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Làm sao thực thi đồng thời trên </a:t>
            </a:r>
            <a:r>
              <a:rPr lang="en-US" b="true" sz="3500">
                <a:solidFill>
                  <a:srgbClr val="FF914D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nhiều mẫu</a:t>
            </a: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cùng lúc</a:t>
            </a:r>
          </a:p>
        </p:txBody>
      </p:sp>
    </p:spTree>
  </p:cSld>
  <p:clrMapOvr>
    <a:masterClrMapping/>
  </p:clrMapOvr>
</p:sld>
</file>

<file path=ppt/slides/slide14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848550" y="2782372"/>
            <a:ext cx="4829892" cy="5894830"/>
            <a:chOff x="0" y="0"/>
            <a:chExt cx="1272070" cy="15525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338261" y="1137693"/>
            <a:ext cx="7075535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15"/>
              </a:lnSpc>
            </a:pPr>
            <a:r>
              <a:rPr lang="en-US" sz="4500" b="true">
                <a:solidFill>
                  <a:srgbClr val="0E2F5F"/>
                </a:solidFill>
                <a:latin typeface="Quicksand Semi-Bold"/>
                <a:ea typeface="Quicksand Semi-Bold"/>
                <a:cs typeface="Quicksand Semi-Bold"/>
                <a:sym typeface="Quicksand Semi-Bold"/>
              </a:rPr>
              <a:t>Đối sánh chuỗi chính xác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737185" y="1922340"/>
            <a:ext cx="4959927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21828"/>
                </a:solidFill>
                <a:latin typeface="Quicksand"/>
                <a:ea typeface="Quicksand"/>
                <a:cs typeface="Quicksand"/>
                <a:sym typeface="Quicksand"/>
              </a:rPr>
              <a:t>4 thuật toán đối sánh chuỗi :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4848550" y="1944578"/>
            <a:ext cx="1226460" cy="379088"/>
          </a:xfrm>
          <a:custGeom>
            <a:avLst/>
            <a:gdLst/>
            <a:ahLst/>
            <a:cxnLst/>
            <a:rect r="r" b="b" t="t" l="l"/>
            <a:pathLst>
              <a:path h="379088" w="1226460">
                <a:moveTo>
                  <a:pt x="0" y="0"/>
                </a:moveTo>
                <a:lnTo>
                  <a:pt x="1226460" y="0"/>
                </a:lnTo>
                <a:lnTo>
                  <a:pt x="1226460" y="379087"/>
                </a:lnTo>
                <a:lnTo>
                  <a:pt x="0" y="3790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298985" y="1028700"/>
            <a:ext cx="960315" cy="960315"/>
          </a:xfrm>
          <a:custGeom>
            <a:avLst/>
            <a:gdLst/>
            <a:ahLst/>
            <a:cxnLst/>
            <a:rect r="r" b="b" t="t" l="l"/>
            <a:pathLst>
              <a:path h="960315" w="960315">
                <a:moveTo>
                  <a:pt x="0" y="0"/>
                </a:moveTo>
                <a:lnTo>
                  <a:pt x="960315" y="0"/>
                </a:lnTo>
                <a:lnTo>
                  <a:pt x="960315" y="960315"/>
                </a:lnTo>
                <a:lnTo>
                  <a:pt x="0" y="9603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930673" y="3254588"/>
            <a:ext cx="12368312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b="true" sz="39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Giải thuật Brute Force (vét cạn)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930673" y="4110573"/>
            <a:ext cx="12368312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b="true" sz="39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Giải thuật Knuth-Morris-Pratt (KMP)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930673" y="4970998"/>
            <a:ext cx="12368312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b="true" sz="3999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Giải thuật Boyer-Moore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930673" y="5831423"/>
            <a:ext cx="12368312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b="true" sz="3999">
                <a:solidFill>
                  <a:srgbClr val="5894CE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Giải thuật Rabin-Karp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028700" y="578848"/>
            <a:ext cx="1858734" cy="1858734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658048" y="1059677"/>
            <a:ext cx="600038" cy="897076"/>
          </a:xfrm>
          <a:custGeom>
            <a:avLst/>
            <a:gdLst/>
            <a:ahLst/>
            <a:cxnLst/>
            <a:rect r="r" b="b" t="t" l="l"/>
            <a:pathLst>
              <a:path h="897076" w="600038">
                <a:moveTo>
                  <a:pt x="0" y="0"/>
                </a:moveTo>
                <a:lnTo>
                  <a:pt x="600038" y="0"/>
                </a:lnTo>
                <a:lnTo>
                  <a:pt x="600038" y="897076"/>
                </a:lnTo>
                <a:lnTo>
                  <a:pt x="0" y="8970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-1496572" y="7532536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3079134">
            <a:off x="9737054" y="7884265"/>
            <a:ext cx="4829892" cy="5894830"/>
            <a:chOff x="0" y="0"/>
            <a:chExt cx="1272070" cy="15525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139210" y="1028700"/>
            <a:ext cx="3120090" cy="3120090"/>
          </a:xfrm>
          <a:custGeom>
            <a:avLst/>
            <a:gdLst/>
            <a:ahLst/>
            <a:cxnLst/>
            <a:rect r="r" b="b" t="t" l="l"/>
            <a:pathLst>
              <a:path h="3120090" w="3120090">
                <a:moveTo>
                  <a:pt x="0" y="0"/>
                </a:moveTo>
                <a:lnTo>
                  <a:pt x="3120090" y="0"/>
                </a:lnTo>
                <a:lnTo>
                  <a:pt x="3120090" y="3120090"/>
                </a:lnTo>
                <a:lnTo>
                  <a:pt x="0" y="31200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34152" y="431801"/>
            <a:ext cx="2700554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Rabin- Karp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94992" y="3259427"/>
            <a:ext cx="11499091" cy="2454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Giống với giải thuật Naive: giải thuật Rabin-karp cũng xét hết tất cả các chuỗi con có trong text </a:t>
            </a:r>
          </a:p>
          <a:p>
            <a:pPr algn="l">
              <a:lnSpc>
                <a:spcPts val="4900"/>
              </a:lnSpc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Khác nhau khi giải thuật Rabin-karp sử dụng </a:t>
            </a:r>
            <a:r>
              <a:rPr lang="en-US" b="true" sz="3500" u="sng">
                <a:solidFill>
                  <a:srgbClr val="5894CE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giá trị hash</a:t>
            </a: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của chuỗi con để </a:t>
            </a:r>
            <a:r>
              <a:rPr lang="en-US" b="true" sz="3500">
                <a:solidFill>
                  <a:srgbClr val="FF5757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so sánh</a:t>
            </a: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với nhau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94992" y="1648410"/>
            <a:ext cx="12348020" cy="1216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Tên của hai nhà khoa học Michael Rabin và Richard Karp được giới thiệu vào năm 1987.</a:t>
            </a:r>
          </a:p>
        </p:txBody>
      </p:sp>
      <p:grpSp>
        <p:nvGrpSpPr>
          <p:cNvPr name="Group 9" id="9"/>
          <p:cNvGrpSpPr/>
          <p:nvPr/>
        </p:nvGrpSpPr>
        <p:grpSpPr>
          <a:xfrm rot="3079134">
            <a:off x="13547220" y="6310885"/>
            <a:ext cx="4829892" cy="5894830"/>
            <a:chOff x="0" y="0"/>
            <a:chExt cx="1272070" cy="155254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322284" y="7508223"/>
            <a:ext cx="2545415" cy="2545415"/>
          </a:xfrm>
          <a:custGeom>
            <a:avLst/>
            <a:gdLst/>
            <a:ahLst/>
            <a:cxnLst/>
            <a:rect r="r" b="b" t="t" l="l"/>
            <a:pathLst>
              <a:path h="2545415" w="2545415">
                <a:moveTo>
                  <a:pt x="0" y="0"/>
                </a:moveTo>
                <a:lnTo>
                  <a:pt x="2545415" y="0"/>
                </a:lnTo>
                <a:lnTo>
                  <a:pt x="2545415" y="2545415"/>
                </a:lnTo>
                <a:lnTo>
                  <a:pt x="0" y="2545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3079134">
            <a:off x="9737054" y="7884265"/>
            <a:ext cx="4829892" cy="5894830"/>
            <a:chOff x="0" y="0"/>
            <a:chExt cx="1272070" cy="15525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139210" y="1028700"/>
            <a:ext cx="3120090" cy="3120090"/>
          </a:xfrm>
          <a:custGeom>
            <a:avLst/>
            <a:gdLst/>
            <a:ahLst/>
            <a:cxnLst/>
            <a:rect r="r" b="b" t="t" l="l"/>
            <a:pathLst>
              <a:path h="3120090" w="3120090">
                <a:moveTo>
                  <a:pt x="0" y="0"/>
                </a:moveTo>
                <a:lnTo>
                  <a:pt x="3120090" y="0"/>
                </a:lnTo>
                <a:lnTo>
                  <a:pt x="3120090" y="3120090"/>
                </a:lnTo>
                <a:lnTo>
                  <a:pt x="0" y="31200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34152" y="431801"/>
            <a:ext cx="2700554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Rabin- Karp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94992" y="1648410"/>
            <a:ext cx="7728672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Giả sử mỗi ký tự có 1 giá trị đặc biệt:</a:t>
            </a:r>
          </a:p>
        </p:txBody>
      </p:sp>
      <p:grpSp>
        <p:nvGrpSpPr>
          <p:cNvPr name="Group 8" id="8"/>
          <p:cNvGrpSpPr/>
          <p:nvPr/>
        </p:nvGrpSpPr>
        <p:grpSpPr>
          <a:xfrm rot="3079134">
            <a:off x="13547220" y="6310885"/>
            <a:ext cx="4829892" cy="5894830"/>
            <a:chOff x="0" y="0"/>
            <a:chExt cx="1272070" cy="155254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322284" y="7508223"/>
            <a:ext cx="2545415" cy="2545415"/>
          </a:xfrm>
          <a:custGeom>
            <a:avLst/>
            <a:gdLst/>
            <a:ahLst/>
            <a:cxnLst/>
            <a:rect r="r" b="b" t="t" l="l"/>
            <a:pathLst>
              <a:path h="2545415" w="2545415">
                <a:moveTo>
                  <a:pt x="0" y="0"/>
                </a:moveTo>
                <a:lnTo>
                  <a:pt x="2545415" y="0"/>
                </a:lnTo>
                <a:lnTo>
                  <a:pt x="2545415" y="2545415"/>
                </a:lnTo>
                <a:lnTo>
                  <a:pt x="0" y="2545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556272" y="2522070"/>
            <a:ext cx="7343342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9" indent="-377829" lvl="1">
              <a:lnSpc>
                <a:spcPts val="4900"/>
              </a:lnSpc>
              <a:buFont typeface="Arial"/>
              <a:buChar char="•"/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dùng giá trị ASCII của ký tự đó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556272" y="4611218"/>
            <a:ext cx="4998461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9" indent="-377829" lvl="1">
              <a:lnSpc>
                <a:spcPts val="4900"/>
              </a:lnSpc>
              <a:buFont typeface="Arial"/>
              <a:buChar char="•"/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tự encode cho ký tự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594596" y="3395194"/>
            <a:ext cx="5326539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ví dụ: a-97, b-98, A-65, ...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594596" y="5484342"/>
            <a:ext cx="3551238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ví dụ: a-1, b-2, ... </a:t>
            </a:r>
          </a:p>
        </p:txBody>
      </p:sp>
    </p:spTree>
  </p:cSld>
  <p:clrMapOvr>
    <a:masterClrMapping/>
  </p:clrMapOvr>
</p:sld>
</file>

<file path=ppt/slides/slide14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26926" y="1931807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259877" y="1931807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292827" y="1931807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325778" y="1931807"/>
            <a:ext cx="1032951" cy="103295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358729" y="1931807"/>
            <a:ext cx="1032951" cy="103295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2226926" y="3479376"/>
            <a:ext cx="1032951" cy="103295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3259877" y="3479376"/>
            <a:ext cx="1032951" cy="1032951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4292827" y="3479376"/>
            <a:ext cx="1032951" cy="103295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5423379" y="1032951"/>
            <a:ext cx="1032951" cy="103295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5423379" y="3098852"/>
            <a:ext cx="1032951" cy="1032951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1027542" y="2400657"/>
            <a:ext cx="536431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829844" y="3797415"/>
            <a:ext cx="931826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496389" y="431801"/>
            <a:ext cx="2576080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Rabin- Karp</a:t>
            </a:r>
          </a:p>
        </p:txBody>
      </p:sp>
      <p:grpSp>
        <p:nvGrpSpPr>
          <p:cNvPr name="Group 35" id="35"/>
          <p:cNvGrpSpPr/>
          <p:nvPr/>
        </p:nvGrpSpPr>
        <p:grpSpPr>
          <a:xfrm rot="0">
            <a:off x="15423379" y="0"/>
            <a:ext cx="1032951" cy="1032951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15423379" y="2065901"/>
            <a:ext cx="1032951" cy="1032951"/>
            <a:chOff x="0" y="0"/>
            <a:chExt cx="812800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15423379" y="5160503"/>
            <a:ext cx="1032951" cy="1032951"/>
            <a:chOff x="0" y="0"/>
            <a:chExt cx="812800" cy="812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f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15423379" y="4127552"/>
            <a:ext cx="1032951" cy="1032951"/>
            <a:chOff x="0" y="0"/>
            <a:chExt cx="812800" cy="81280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e</a:t>
              </a: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15423379" y="6193454"/>
            <a:ext cx="1032951" cy="1032951"/>
            <a:chOff x="0" y="0"/>
            <a:chExt cx="812800" cy="81280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g</a:t>
              </a: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16456330" y="1035076"/>
            <a:ext cx="1032951" cy="1032951"/>
            <a:chOff x="0" y="0"/>
            <a:chExt cx="812800" cy="812800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2</a:t>
              </a:r>
            </a:p>
          </p:txBody>
        </p:sp>
      </p:grpSp>
      <p:grpSp>
        <p:nvGrpSpPr>
          <p:cNvPr name="Group 53" id="53"/>
          <p:cNvGrpSpPr/>
          <p:nvPr/>
        </p:nvGrpSpPr>
        <p:grpSpPr>
          <a:xfrm rot="0">
            <a:off x="16456330" y="3100978"/>
            <a:ext cx="1032951" cy="1032951"/>
            <a:chOff x="0" y="0"/>
            <a:chExt cx="812800" cy="812800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4</a:t>
              </a:r>
            </a:p>
          </p:txBody>
        </p:sp>
      </p:grpSp>
      <p:grpSp>
        <p:nvGrpSpPr>
          <p:cNvPr name="Group 56" id="56"/>
          <p:cNvGrpSpPr/>
          <p:nvPr/>
        </p:nvGrpSpPr>
        <p:grpSpPr>
          <a:xfrm rot="0">
            <a:off x="16456330" y="2125"/>
            <a:ext cx="1032951" cy="1032951"/>
            <a:chOff x="0" y="0"/>
            <a:chExt cx="812800" cy="812800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8" id="5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1</a:t>
              </a:r>
            </a:p>
          </p:txBody>
        </p:sp>
      </p:grpSp>
      <p:grpSp>
        <p:nvGrpSpPr>
          <p:cNvPr name="Group 59" id="59"/>
          <p:cNvGrpSpPr/>
          <p:nvPr/>
        </p:nvGrpSpPr>
        <p:grpSpPr>
          <a:xfrm rot="0">
            <a:off x="16456330" y="2068027"/>
            <a:ext cx="1032951" cy="1032951"/>
            <a:chOff x="0" y="0"/>
            <a:chExt cx="812800" cy="812800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1" id="6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3</a:t>
              </a:r>
            </a:p>
          </p:txBody>
        </p:sp>
      </p:grpSp>
      <p:grpSp>
        <p:nvGrpSpPr>
          <p:cNvPr name="Group 62" id="62"/>
          <p:cNvGrpSpPr/>
          <p:nvPr/>
        </p:nvGrpSpPr>
        <p:grpSpPr>
          <a:xfrm rot="0">
            <a:off x="16456330" y="5162628"/>
            <a:ext cx="1032951" cy="1032951"/>
            <a:chOff x="0" y="0"/>
            <a:chExt cx="812800" cy="812800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4" id="6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6</a:t>
              </a:r>
            </a:p>
          </p:txBody>
        </p:sp>
      </p:grpSp>
      <p:grpSp>
        <p:nvGrpSpPr>
          <p:cNvPr name="Group 65" id="65"/>
          <p:cNvGrpSpPr/>
          <p:nvPr/>
        </p:nvGrpSpPr>
        <p:grpSpPr>
          <a:xfrm rot="0">
            <a:off x="16456330" y="4129678"/>
            <a:ext cx="1032951" cy="1032951"/>
            <a:chOff x="0" y="0"/>
            <a:chExt cx="812800" cy="812800"/>
          </a:xfrm>
        </p:grpSpPr>
        <p:sp>
          <p:nvSpPr>
            <p:cNvPr name="Freeform 66" id="6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7" id="6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5</a:t>
              </a:r>
            </a:p>
          </p:txBody>
        </p:sp>
      </p:grpSp>
      <p:grpSp>
        <p:nvGrpSpPr>
          <p:cNvPr name="Group 68" id="68"/>
          <p:cNvGrpSpPr/>
          <p:nvPr/>
        </p:nvGrpSpPr>
        <p:grpSpPr>
          <a:xfrm rot="0">
            <a:off x="16456330" y="6195579"/>
            <a:ext cx="1032951" cy="1032951"/>
            <a:chOff x="0" y="0"/>
            <a:chExt cx="812800" cy="812800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0" id="7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7</a:t>
              </a:r>
            </a:p>
          </p:txBody>
        </p:sp>
      </p:grpSp>
      <p:grpSp>
        <p:nvGrpSpPr>
          <p:cNvPr name="Group 71" id="71"/>
          <p:cNvGrpSpPr/>
          <p:nvPr/>
        </p:nvGrpSpPr>
        <p:grpSpPr>
          <a:xfrm rot="0">
            <a:off x="15423379" y="8261481"/>
            <a:ext cx="1032951" cy="1032951"/>
            <a:chOff x="0" y="0"/>
            <a:chExt cx="812800" cy="812800"/>
          </a:xfrm>
        </p:grpSpPr>
        <p:sp>
          <p:nvSpPr>
            <p:cNvPr name="Freeform 72" id="7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3" id="7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k</a:t>
              </a:r>
            </a:p>
          </p:txBody>
        </p:sp>
      </p:grpSp>
      <p:grpSp>
        <p:nvGrpSpPr>
          <p:cNvPr name="Group 74" id="74"/>
          <p:cNvGrpSpPr/>
          <p:nvPr/>
        </p:nvGrpSpPr>
        <p:grpSpPr>
          <a:xfrm rot="0">
            <a:off x="15423379" y="7228530"/>
            <a:ext cx="1032951" cy="1032951"/>
            <a:chOff x="0" y="0"/>
            <a:chExt cx="812800" cy="812800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6" id="7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h</a:t>
              </a:r>
            </a:p>
          </p:txBody>
        </p:sp>
      </p:grpSp>
      <p:grpSp>
        <p:nvGrpSpPr>
          <p:cNvPr name="Group 77" id="77"/>
          <p:cNvGrpSpPr/>
          <p:nvPr/>
        </p:nvGrpSpPr>
        <p:grpSpPr>
          <a:xfrm rot="0">
            <a:off x="15423379" y="9294431"/>
            <a:ext cx="1032951" cy="1032951"/>
            <a:chOff x="0" y="0"/>
            <a:chExt cx="812800" cy="812800"/>
          </a:xfrm>
        </p:grpSpPr>
        <p:sp>
          <p:nvSpPr>
            <p:cNvPr name="Freeform 78" id="7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9" id="7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i</a:t>
              </a:r>
            </a:p>
          </p:txBody>
        </p:sp>
      </p:grpSp>
      <p:grpSp>
        <p:nvGrpSpPr>
          <p:cNvPr name="Group 80" id="80"/>
          <p:cNvGrpSpPr/>
          <p:nvPr/>
        </p:nvGrpSpPr>
        <p:grpSpPr>
          <a:xfrm rot="0">
            <a:off x="16456330" y="8263606"/>
            <a:ext cx="1032951" cy="1032951"/>
            <a:chOff x="0" y="0"/>
            <a:chExt cx="812800" cy="812800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2" id="8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9</a:t>
              </a:r>
            </a:p>
          </p:txBody>
        </p:sp>
      </p:grpSp>
      <p:grpSp>
        <p:nvGrpSpPr>
          <p:cNvPr name="Group 83" id="83"/>
          <p:cNvGrpSpPr/>
          <p:nvPr/>
        </p:nvGrpSpPr>
        <p:grpSpPr>
          <a:xfrm rot="0">
            <a:off x="16456330" y="7230655"/>
            <a:ext cx="1032951" cy="1032951"/>
            <a:chOff x="0" y="0"/>
            <a:chExt cx="812800" cy="812800"/>
          </a:xfrm>
        </p:grpSpPr>
        <p:sp>
          <p:nvSpPr>
            <p:cNvPr name="Freeform 84" id="8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5" id="8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8</a:t>
              </a:r>
            </a:p>
          </p:txBody>
        </p:sp>
      </p:grpSp>
      <p:grpSp>
        <p:nvGrpSpPr>
          <p:cNvPr name="Group 86" id="86"/>
          <p:cNvGrpSpPr/>
          <p:nvPr/>
        </p:nvGrpSpPr>
        <p:grpSpPr>
          <a:xfrm rot="0">
            <a:off x="16456330" y="9296557"/>
            <a:ext cx="1032951" cy="1032951"/>
            <a:chOff x="0" y="0"/>
            <a:chExt cx="812800" cy="812800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8" id="8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10</a:t>
              </a:r>
            </a:p>
          </p:txBody>
        </p:sp>
      </p:grpSp>
      <p:sp>
        <p:nvSpPr>
          <p:cNvPr name="Freeform 89" id="89"/>
          <p:cNvSpPr/>
          <p:nvPr/>
        </p:nvSpPr>
        <p:spPr>
          <a:xfrm flipH="false" flipV="false" rot="0">
            <a:off x="-981442" y="8780081"/>
            <a:ext cx="2545415" cy="2545415"/>
          </a:xfrm>
          <a:custGeom>
            <a:avLst/>
            <a:gdLst/>
            <a:ahLst/>
            <a:cxnLst/>
            <a:rect r="r" b="b" t="t" l="l"/>
            <a:pathLst>
              <a:path h="2545415" w="2545415">
                <a:moveTo>
                  <a:pt x="0" y="0"/>
                </a:moveTo>
                <a:lnTo>
                  <a:pt x="2545415" y="0"/>
                </a:lnTo>
                <a:lnTo>
                  <a:pt x="2545415" y="2545415"/>
                </a:lnTo>
                <a:lnTo>
                  <a:pt x="0" y="2545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0" id="90"/>
          <p:cNvGrpSpPr/>
          <p:nvPr/>
        </p:nvGrpSpPr>
        <p:grpSpPr>
          <a:xfrm rot="5400000">
            <a:off x="5743759" y="10040700"/>
            <a:ext cx="4829892" cy="1534052"/>
            <a:chOff x="0" y="0"/>
            <a:chExt cx="812800" cy="258158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812800" cy="258158"/>
            </a:xfrm>
            <a:custGeom>
              <a:avLst/>
              <a:gdLst/>
              <a:ahLst/>
              <a:cxnLst/>
              <a:rect r="r" b="b" t="t" l="l"/>
              <a:pathLst>
                <a:path h="258158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131158"/>
                  </a:lnTo>
                  <a:cubicBezTo>
                    <a:pt x="812800" y="164841"/>
                    <a:pt x="799420" y="197144"/>
                    <a:pt x="775603" y="220961"/>
                  </a:cubicBezTo>
                  <a:cubicBezTo>
                    <a:pt x="751785" y="244778"/>
                    <a:pt x="719482" y="258158"/>
                    <a:pt x="685800" y="258158"/>
                  </a:cubicBezTo>
                  <a:lnTo>
                    <a:pt x="127000" y="258158"/>
                  </a:lnTo>
                  <a:cubicBezTo>
                    <a:pt x="56860" y="258158"/>
                    <a:pt x="0" y="201299"/>
                    <a:pt x="0" y="131158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92" id="92"/>
            <p:cNvSpPr txBox="true"/>
            <p:nvPr/>
          </p:nvSpPr>
          <p:spPr>
            <a:xfrm>
              <a:off x="0" y="-47625"/>
              <a:ext cx="812800" cy="3057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93" id="93"/>
          <p:cNvGrpSpPr/>
          <p:nvPr/>
        </p:nvGrpSpPr>
        <p:grpSpPr>
          <a:xfrm rot="5400000">
            <a:off x="7151069" y="9381540"/>
            <a:ext cx="4829892" cy="1561073"/>
            <a:chOff x="0" y="0"/>
            <a:chExt cx="812800" cy="262706"/>
          </a:xfrm>
        </p:grpSpPr>
        <p:sp>
          <p:nvSpPr>
            <p:cNvPr name="Freeform 94" id="94"/>
            <p:cNvSpPr/>
            <p:nvPr/>
          </p:nvSpPr>
          <p:spPr>
            <a:xfrm flipH="false" flipV="false" rot="0">
              <a:off x="0" y="0"/>
              <a:ext cx="812800" cy="262706"/>
            </a:xfrm>
            <a:custGeom>
              <a:avLst/>
              <a:gdLst/>
              <a:ahLst/>
              <a:cxnLst/>
              <a:rect r="r" b="b" t="t" l="l"/>
              <a:pathLst>
                <a:path h="262706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135706"/>
                  </a:lnTo>
                  <a:cubicBezTo>
                    <a:pt x="812800" y="169388"/>
                    <a:pt x="799420" y="201691"/>
                    <a:pt x="775603" y="225508"/>
                  </a:cubicBezTo>
                  <a:cubicBezTo>
                    <a:pt x="751785" y="249325"/>
                    <a:pt x="719482" y="262706"/>
                    <a:pt x="685800" y="262706"/>
                  </a:cubicBezTo>
                  <a:lnTo>
                    <a:pt x="127000" y="262706"/>
                  </a:lnTo>
                  <a:cubicBezTo>
                    <a:pt x="56860" y="262706"/>
                    <a:pt x="0" y="205846"/>
                    <a:pt x="0" y="135706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95" id="95"/>
            <p:cNvSpPr txBox="true"/>
            <p:nvPr/>
          </p:nvSpPr>
          <p:spPr>
            <a:xfrm>
              <a:off x="0" y="-47625"/>
              <a:ext cx="812800" cy="3103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96" id="96"/>
          <p:cNvGrpSpPr/>
          <p:nvPr/>
        </p:nvGrpSpPr>
        <p:grpSpPr>
          <a:xfrm rot="5400000">
            <a:off x="8598757" y="9865840"/>
            <a:ext cx="4829892" cy="1633925"/>
            <a:chOff x="0" y="0"/>
            <a:chExt cx="812800" cy="274966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812800" cy="274966"/>
            </a:xfrm>
            <a:custGeom>
              <a:avLst/>
              <a:gdLst/>
              <a:ahLst/>
              <a:cxnLst/>
              <a:rect r="r" b="b" t="t" l="l"/>
              <a:pathLst>
                <a:path h="274966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147966"/>
                  </a:lnTo>
                  <a:cubicBezTo>
                    <a:pt x="812800" y="181648"/>
                    <a:pt x="799420" y="213951"/>
                    <a:pt x="775603" y="237768"/>
                  </a:cubicBezTo>
                  <a:cubicBezTo>
                    <a:pt x="751785" y="261585"/>
                    <a:pt x="719482" y="274966"/>
                    <a:pt x="685800" y="274966"/>
                  </a:cubicBezTo>
                  <a:lnTo>
                    <a:pt x="127000" y="274966"/>
                  </a:lnTo>
                  <a:cubicBezTo>
                    <a:pt x="56860" y="274966"/>
                    <a:pt x="0" y="218106"/>
                    <a:pt x="0" y="147966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98" id="98"/>
            <p:cNvSpPr txBox="true"/>
            <p:nvPr/>
          </p:nvSpPr>
          <p:spPr>
            <a:xfrm>
              <a:off x="0" y="-47625"/>
              <a:ext cx="812800" cy="3225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99" id="99"/>
          <p:cNvGrpSpPr/>
          <p:nvPr/>
        </p:nvGrpSpPr>
        <p:grpSpPr>
          <a:xfrm rot="5400000">
            <a:off x="7931606" y="-3495720"/>
            <a:ext cx="4829892" cy="4575440"/>
            <a:chOff x="0" y="0"/>
            <a:chExt cx="812800" cy="769979"/>
          </a:xfrm>
        </p:grpSpPr>
        <p:sp>
          <p:nvSpPr>
            <p:cNvPr name="Freeform 100" id="100"/>
            <p:cNvSpPr/>
            <p:nvPr/>
          </p:nvSpPr>
          <p:spPr>
            <a:xfrm flipH="false" flipV="false" rot="0">
              <a:off x="0" y="0"/>
              <a:ext cx="812800" cy="769980"/>
            </a:xfrm>
            <a:custGeom>
              <a:avLst/>
              <a:gdLst/>
              <a:ahLst/>
              <a:cxnLst/>
              <a:rect r="r" b="b" t="t" l="l"/>
              <a:pathLst>
                <a:path h="769980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642980"/>
                  </a:lnTo>
                  <a:cubicBezTo>
                    <a:pt x="812800" y="713120"/>
                    <a:pt x="755940" y="769980"/>
                    <a:pt x="685800" y="769980"/>
                  </a:cubicBezTo>
                  <a:lnTo>
                    <a:pt x="127000" y="769980"/>
                  </a:lnTo>
                  <a:cubicBezTo>
                    <a:pt x="93318" y="769980"/>
                    <a:pt x="61015" y="756599"/>
                    <a:pt x="37197" y="732782"/>
                  </a:cubicBezTo>
                  <a:cubicBezTo>
                    <a:pt x="13380" y="708965"/>
                    <a:pt x="0" y="676662"/>
                    <a:pt x="0" y="642980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1" id="101"/>
            <p:cNvSpPr txBox="true"/>
            <p:nvPr/>
          </p:nvSpPr>
          <p:spPr>
            <a:xfrm>
              <a:off x="0" y="-47625"/>
              <a:ext cx="812800" cy="8176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02" id="102"/>
          <p:cNvGrpSpPr/>
          <p:nvPr/>
        </p:nvGrpSpPr>
        <p:grpSpPr>
          <a:xfrm rot="5400000">
            <a:off x="1611956" y="11551870"/>
            <a:ext cx="4829892" cy="1534052"/>
            <a:chOff x="0" y="0"/>
            <a:chExt cx="812800" cy="258158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812800" cy="258158"/>
            </a:xfrm>
            <a:custGeom>
              <a:avLst/>
              <a:gdLst/>
              <a:ahLst/>
              <a:cxnLst/>
              <a:rect r="r" b="b" t="t" l="l"/>
              <a:pathLst>
                <a:path h="258158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131158"/>
                  </a:lnTo>
                  <a:cubicBezTo>
                    <a:pt x="812800" y="164841"/>
                    <a:pt x="799420" y="197144"/>
                    <a:pt x="775603" y="220961"/>
                  </a:cubicBezTo>
                  <a:cubicBezTo>
                    <a:pt x="751785" y="244778"/>
                    <a:pt x="719482" y="258158"/>
                    <a:pt x="685800" y="258158"/>
                  </a:cubicBezTo>
                  <a:lnTo>
                    <a:pt x="127000" y="258158"/>
                  </a:lnTo>
                  <a:cubicBezTo>
                    <a:pt x="56860" y="258158"/>
                    <a:pt x="0" y="201299"/>
                    <a:pt x="0" y="131158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4" id="104"/>
            <p:cNvSpPr txBox="true"/>
            <p:nvPr/>
          </p:nvSpPr>
          <p:spPr>
            <a:xfrm>
              <a:off x="0" y="-47625"/>
              <a:ext cx="812800" cy="3057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05" id="105"/>
          <p:cNvGrpSpPr/>
          <p:nvPr/>
        </p:nvGrpSpPr>
        <p:grpSpPr>
          <a:xfrm rot="5400000">
            <a:off x="3019266" y="10892710"/>
            <a:ext cx="4829892" cy="1561073"/>
            <a:chOff x="0" y="0"/>
            <a:chExt cx="812800" cy="262706"/>
          </a:xfrm>
        </p:grpSpPr>
        <p:sp>
          <p:nvSpPr>
            <p:cNvPr name="Freeform 106" id="106"/>
            <p:cNvSpPr/>
            <p:nvPr/>
          </p:nvSpPr>
          <p:spPr>
            <a:xfrm flipH="false" flipV="false" rot="0">
              <a:off x="0" y="0"/>
              <a:ext cx="812800" cy="262706"/>
            </a:xfrm>
            <a:custGeom>
              <a:avLst/>
              <a:gdLst/>
              <a:ahLst/>
              <a:cxnLst/>
              <a:rect r="r" b="b" t="t" l="l"/>
              <a:pathLst>
                <a:path h="262706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135706"/>
                  </a:lnTo>
                  <a:cubicBezTo>
                    <a:pt x="812800" y="169388"/>
                    <a:pt x="799420" y="201691"/>
                    <a:pt x="775603" y="225508"/>
                  </a:cubicBezTo>
                  <a:cubicBezTo>
                    <a:pt x="751785" y="249325"/>
                    <a:pt x="719482" y="262706"/>
                    <a:pt x="685800" y="262706"/>
                  </a:cubicBezTo>
                  <a:lnTo>
                    <a:pt x="127000" y="262706"/>
                  </a:lnTo>
                  <a:cubicBezTo>
                    <a:pt x="56860" y="262706"/>
                    <a:pt x="0" y="205846"/>
                    <a:pt x="0" y="135706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7" id="107"/>
            <p:cNvSpPr txBox="true"/>
            <p:nvPr/>
          </p:nvSpPr>
          <p:spPr>
            <a:xfrm>
              <a:off x="0" y="-47625"/>
              <a:ext cx="812800" cy="3103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08" id="108"/>
          <p:cNvGrpSpPr/>
          <p:nvPr/>
        </p:nvGrpSpPr>
        <p:grpSpPr>
          <a:xfrm rot="5400000">
            <a:off x="4466954" y="11377009"/>
            <a:ext cx="4829892" cy="1633925"/>
            <a:chOff x="0" y="0"/>
            <a:chExt cx="812800" cy="274966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812800" cy="274966"/>
            </a:xfrm>
            <a:custGeom>
              <a:avLst/>
              <a:gdLst/>
              <a:ahLst/>
              <a:cxnLst/>
              <a:rect r="r" b="b" t="t" l="l"/>
              <a:pathLst>
                <a:path h="274966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147966"/>
                  </a:lnTo>
                  <a:cubicBezTo>
                    <a:pt x="812800" y="181648"/>
                    <a:pt x="799420" y="213951"/>
                    <a:pt x="775603" y="237768"/>
                  </a:cubicBezTo>
                  <a:cubicBezTo>
                    <a:pt x="751785" y="261585"/>
                    <a:pt x="719482" y="274966"/>
                    <a:pt x="685800" y="274966"/>
                  </a:cubicBezTo>
                  <a:lnTo>
                    <a:pt x="127000" y="274966"/>
                  </a:lnTo>
                  <a:cubicBezTo>
                    <a:pt x="56860" y="274966"/>
                    <a:pt x="0" y="218106"/>
                    <a:pt x="0" y="147966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10" id="110"/>
            <p:cNvSpPr txBox="true"/>
            <p:nvPr/>
          </p:nvSpPr>
          <p:spPr>
            <a:xfrm>
              <a:off x="0" y="-47625"/>
              <a:ext cx="812800" cy="3225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</p:spTree>
  </p:cSld>
  <p:clrMapOvr>
    <a:masterClrMapping/>
  </p:clrMapOvr>
</p:sld>
</file>

<file path=ppt/slides/slide14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26926" y="1931807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259877" y="1931807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292827" y="1931807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325778" y="1931807"/>
            <a:ext cx="1032951" cy="103295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358729" y="1931807"/>
            <a:ext cx="1032951" cy="103295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2226926" y="3479376"/>
            <a:ext cx="1032951" cy="103295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3259877" y="3479376"/>
            <a:ext cx="1032951" cy="1032951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4292827" y="3479376"/>
            <a:ext cx="1032951" cy="103295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1027542" y="2400657"/>
            <a:ext cx="536431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829844" y="3797415"/>
            <a:ext cx="931826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496389" y="431801"/>
            <a:ext cx="2576080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Rabin- Karp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578851" y="7406842"/>
            <a:ext cx="172965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1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3611802" y="7426967"/>
            <a:ext cx="172965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1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4604759" y="7426967"/>
            <a:ext cx="252954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2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3053330" y="7406842"/>
            <a:ext cx="256959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+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085779" y="7406842"/>
            <a:ext cx="256959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+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5109638" y="7420591"/>
            <a:ext cx="275143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=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5632485" y="7406842"/>
            <a:ext cx="261396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4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579871" y="7442841"/>
            <a:ext cx="1606261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p_hash</a:t>
            </a:r>
          </a:p>
        </p:txBody>
      </p:sp>
      <p:grpSp>
        <p:nvGrpSpPr>
          <p:cNvPr name="Group 37" id="37"/>
          <p:cNvGrpSpPr/>
          <p:nvPr/>
        </p:nvGrpSpPr>
        <p:grpSpPr>
          <a:xfrm rot="0">
            <a:off x="15423379" y="1032951"/>
            <a:ext cx="1032951" cy="1032951"/>
            <a:chOff x="0" y="0"/>
            <a:chExt cx="812800" cy="812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15423379" y="3098852"/>
            <a:ext cx="1032951" cy="1032951"/>
            <a:chOff x="0" y="0"/>
            <a:chExt cx="812800" cy="8128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15423379" y="0"/>
            <a:ext cx="1032951" cy="1032951"/>
            <a:chOff x="0" y="0"/>
            <a:chExt cx="812800" cy="81280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15423379" y="2065901"/>
            <a:ext cx="1032951" cy="1032951"/>
            <a:chOff x="0" y="0"/>
            <a:chExt cx="812800" cy="812800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15423379" y="5160503"/>
            <a:ext cx="1032951" cy="1032951"/>
            <a:chOff x="0" y="0"/>
            <a:chExt cx="812800" cy="812800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f</a:t>
              </a:r>
            </a:p>
          </p:txBody>
        </p:sp>
      </p:grpSp>
      <p:grpSp>
        <p:nvGrpSpPr>
          <p:cNvPr name="Group 52" id="52"/>
          <p:cNvGrpSpPr/>
          <p:nvPr/>
        </p:nvGrpSpPr>
        <p:grpSpPr>
          <a:xfrm rot="0">
            <a:off x="15423379" y="4127552"/>
            <a:ext cx="1032951" cy="1032951"/>
            <a:chOff x="0" y="0"/>
            <a:chExt cx="812800" cy="812800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e</a:t>
              </a:r>
            </a:p>
          </p:txBody>
        </p:sp>
      </p:grpSp>
      <p:grpSp>
        <p:nvGrpSpPr>
          <p:cNvPr name="Group 55" id="55"/>
          <p:cNvGrpSpPr/>
          <p:nvPr/>
        </p:nvGrpSpPr>
        <p:grpSpPr>
          <a:xfrm rot="0">
            <a:off x="15423379" y="6193454"/>
            <a:ext cx="1032951" cy="1032951"/>
            <a:chOff x="0" y="0"/>
            <a:chExt cx="812800" cy="812800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7" id="5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g</a:t>
              </a:r>
            </a:p>
          </p:txBody>
        </p:sp>
      </p:grpSp>
      <p:grpSp>
        <p:nvGrpSpPr>
          <p:cNvPr name="Group 58" id="58"/>
          <p:cNvGrpSpPr/>
          <p:nvPr/>
        </p:nvGrpSpPr>
        <p:grpSpPr>
          <a:xfrm rot="0">
            <a:off x="16456330" y="1035076"/>
            <a:ext cx="1032951" cy="1032951"/>
            <a:chOff x="0" y="0"/>
            <a:chExt cx="812800" cy="812800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2</a:t>
              </a:r>
            </a:p>
          </p:txBody>
        </p:sp>
      </p:grpSp>
      <p:grpSp>
        <p:nvGrpSpPr>
          <p:cNvPr name="Group 61" id="61"/>
          <p:cNvGrpSpPr/>
          <p:nvPr/>
        </p:nvGrpSpPr>
        <p:grpSpPr>
          <a:xfrm rot="0">
            <a:off x="16456330" y="3100978"/>
            <a:ext cx="1032951" cy="1032951"/>
            <a:chOff x="0" y="0"/>
            <a:chExt cx="812800" cy="812800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3" id="6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4</a:t>
              </a:r>
            </a:p>
          </p:txBody>
        </p:sp>
      </p:grpSp>
      <p:grpSp>
        <p:nvGrpSpPr>
          <p:cNvPr name="Group 64" id="64"/>
          <p:cNvGrpSpPr/>
          <p:nvPr/>
        </p:nvGrpSpPr>
        <p:grpSpPr>
          <a:xfrm rot="0">
            <a:off x="16456330" y="2125"/>
            <a:ext cx="1032951" cy="1032951"/>
            <a:chOff x="0" y="0"/>
            <a:chExt cx="812800" cy="812800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6" id="6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1</a:t>
              </a:r>
            </a:p>
          </p:txBody>
        </p:sp>
      </p:grpSp>
      <p:grpSp>
        <p:nvGrpSpPr>
          <p:cNvPr name="Group 67" id="67"/>
          <p:cNvGrpSpPr/>
          <p:nvPr/>
        </p:nvGrpSpPr>
        <p:grpSpPr>
          <a:xfrm rot="0">
            <a:off x="16456330" y="2068027"/>
            <a:ext cx="1032951" cy="1032951"/>
            <a:chOff x="0" y="0"/>
            <a:chExt cx="812800" cy="812800"/>
          </a:xfrm>
        </p:grpSpPr>
        <p:sp>
          <p:nvSpPr>
            <p:cNvPr name="Freeform 68" id="6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9" id="6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3</a:t>
              </a:r>
            </a:p>
          </p:txBody>
        </p:sp>
      </p:grpSp>
      <p:grpSp>
        <p:nvGrpSpPr>
          <p:cNvPr name="Group 70" id="70"/>
          <p:cNvGrpSpPr/>
          <p:nvPr/>
        </p:nvGrpSpPr>
        <p:grpSpPr>
          <a:xfrm rot="0">
            <a:off x="16456330" y="5162628"/>
            <a:ext cx="1032951" cy="1032951"/>
            <a:chOff x="0" y="0"/>
            <a:chExt cx="812800" cy="812800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2" id="7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6</a:t>
              </a:r>
            </a:p>
          </p:txBody>
        </p:sp>
      </p:grpSp>
      <p:grpSp>
        <p:nvGrpSpPr>
          <p:cNvPr name="Group 73" id="73"/>
          <p:cNvGrpSpPr/>
          <p:nvPr/>
        </p:nvGrpSpPr>
        <p:grpSpPr>
          <a:xfrm rot="0">
            <a:off x="16456330" y="4129678"/>
            <a:ext cx="1032951" cy="1032951"/>
            <a:chOff x="0" y="0"/>
            <a:chExt cx="812800" cy="812800"/>
          </a:xfrm>
        </p:grpSpPr>
        <p:sp>
          <p:nvSpPr>
            <p:cNvPr name="Freeform 74" id="7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5" id="7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5</a:t>
              </a:r>
            </a:p>
          </p:txBody>
        </p:sp>
      </p:grpSp>
      <p:grpSp>
        <p:nvGrpSpPr>
          <p:cNvPr name="Group 76" id="76"/>
          <p:cNvGrpSpPr/>
          <p:nvPr/>
        </p:nvGrpSpPr>
        <p:grpSpPr>
          <a:xfrm rot="0">
            <a:off x="16456330" y="6195579"/>
            <a:ext cx="1032951" cy="1032951"/>
            <a:chOff x="0" y="0"/>
            <a:chExt cx="812800" cy="812800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8" id="7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7</a:t>
              </a:r>
            </a:p>
          </p:txBody>
        </p:sp>
      </p:grpSp>
      <p:grpSp>
        <p:nvGrpSpPr>
          <p:cNvPr name="Group 79" id="79"/>
          <p:cNvGrpSpPr/>
          <p:nvPr/>
        </p:nvGrpSpPr>
        <p:grpSpPr>
          <a:xfrm rot="0">
            <a:off x="15423379" y="8261481"/>
            <a:ext cx="1032951" cy="1032951"/>
            <a:chOff x="0" y="0"/>
            <a:chExt cx="812800" cy="812800"/>
          </a:xfrm>
        </p:grpSpPr>
        <p:sp>
          <p:nvSpPr>
            <p:cNvPr name="Freeform 80" id="8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1" id="8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k</a:t>
              </a:r>
            </a:p>
          </p:txBody>
        </p:sp>
      </p:grpSp>
      <p:grpSp>
        <p:nvGrpSpPr>
          <p:cNvPr name="Group 82" id="82"/>
          <p:cNvGrpSpPr/>
          <p:nvPr/>
        </p:nvGrpSpPr>
        <p:grpSpPr>
          <a:xfrm rot="0">
            <a:off x="15423379" y="7228530"/>
            <a:ext cx="1032951" cy="1032951"/>
            <a:chOff x="0" y="0"/>
            <a:chExt cx="812800" cy="812800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4" id="8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h</a:t>
              </a:r>
            </a:p>
          </p:txBody>
        </p:sp>
      </p:grpSp>
      <p:grpSp>
        <p:nvGrpSpPr>
          <p:cNvPr name="Group 85" id="85"/>
          <p:cNvGrpSpPr/>
          <p:nvPr/>
        </p:nvGrpSpPr>
        <p:grpSpPr>
          <a:xfrm rot="0">
            <a:off x="15423379" y="9294431"/>
            <a:ext cx="1032951" cy="1032951"/>
            <a:chOff x="0" y="0"/>
            <a:chExt cx="812800" cy="812800"/>
          </a:xfrm>
        </p:grpSpPr>
        <p:sp>
          <p:nvSpPr>
            <p:cNvPr name="Freeform 86" id="8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7" id="8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i</a:t>
              </a:r>
            </a:p>
          </p:txBody>
        </p:sp>
      </p:grpSp>
      <p:grpSp>
        <p:nvGrpSpPr>
          <p:cNvPr name="Group 88" id="88"/>
          <p:cNvGrpSpPr/>
          <p:nvPr/>
        </p:nvGrpSpPr>
        <p:grpSpPr>
          <a:xfrm rot="0">
            <a:off x="16456330" y="8263606"/>
            <a:ext cx="1032951" cy="1032951"/>
            <a:chOff x="0" y="0"/>
            <a:chExt cx="812800" cy="812800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90" id="9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9</a:t>
              </a:r>
            </a:p>
          </p:txBody>
        </p:sp>
      </p:grpSp>
      <p:grpSp>
        <p:nvGrpSpPr>
          <p:cNvPr name="Group 91" id="91"/>
          <p:cNvGrpSpPr/>
          <p:nvPr/>
        </p:nvGrpSpPr>
        <p:grpSpPr>
          <a:xfrm rot="0">
            <a:off x="16456330" y="7230655"/>
            <a:ext cx="1032951" cy="1032951"/>
            <a:chOff x="0" y="0"/>
            <a:chExt cx="812800" cy="812800"/>
          </a:xfrm>
        </p:grpSpPr>
        <p:sp>
          <p:nvSpPr>
            <p:cNvPr name="Freeform 92" id="9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93" id="9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8</a:t>
              </a:r>
            </a:p>
          </p:txBody>
        </p:sp>
      </p:grpSp>
      <p:grpSp>
        <p:nvGrpSpPr>
          <p:cNvPr name="Group 94" id="94"/>
          <p:cNvGrpSpPr/>
          <p:nvPr/>
        </p:nvGrpSpPr>
        <p:grpSpPr>
          <a:xfrm rot="0">
            <a:off x="16456330" y="9296557"/>
            <a:ext cx="1032951" cy="1032951"/>
            <a:chOff x="0" y="0"/>
            <a:chExt cx="812800" cy="812800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96" id="9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10</a:t>
              </a:r>
            </a:p>
          </p:txBody>
        </p:sp>
      </p:grpSp>
      <p:sp>
        <p:nvSpPr>
          <p:cNvPr name="Freeform 97" id="97"/>
          <p:cNvSpPr/>
          <p:nvPr/>
        </p:nvSpPr>
        <p:spPr>
          <a:xfrm flipH="false" flipV="false" rot="0">
            <a:off x="-981442" y="8780081"/>
            <a:ext cx="2545415" cy="2545415"/>
          </a:xfrm>
          <a:custGeom>
            <a:avLst/>
            <a:gdLst/>
            <a:ahLst/>
            <a:cxnLst/>
            <a:rect r="r" b="b" t="t" l="l"/>
            <a:pathLst>
              <a:path h="2545415" w="2545415">
                <a:moveTo>
                  <a:pt x="0" y="0"/>
                </a:moveTo>
                <a:lnTo>
                  <a:pt x="2545415" y="0"/>
                </a:lnTo>
                <a:lnTo>
                  <a:pt x="2545415" y="2545415"/>
                </a:lnTo>
                <a:lnTo>
                  <a:pt x="0" y="2545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8" id="98"/>
          <p:cNvGrpSpPr/>
          <p:nvPr/>
        </p:nvGrpSpPr>
        <p:grpSpPr>
          <a:xfrm rot="5400000">
            <a:off x="5743759" y="10040700"/>
            <a:ext cx="4829892" cy="1534052"/>
            <a:chOff x="0" y="0"/>
            <a:chExt cx="812800" cy="258158"/>
          </a:xfrm>
        </p:grpSpPr>
        <p:sp>
          <p:nvSpPr>
            <p:cNvPr name="Freeform 99" id="99"/>
            <p:cNvSpPr/>
            <p:nvPr/>
          </p:nvSpPr>
          <p:spPr>
            <a:xfrm flipH="false" flipV="false" rot="0">
              <a:off x="0" y="0"/>
              <a:ext cx="812800" cy="258158"/>
            </a:xfrm>
            <a:custGeom>
              <a:avLst/>
              <a:gdLst/>
              <a:ahLst/>
              <a:cxnLst/>
              <a:rect r="r" b="b" t="t" l="l"/>
              <a:pathLst>
                <a:path h="258158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131158"/>
                  </a:lnTo>
                  <a:cubicBezTo>
                    <a:pt x="812800" y="164841"/>
                    <a:pt x="799420" y="197144"/>
                    <a:pt x="775603" y="220961"/>
                  </a:cubicBezTo>
                  <a:cubicBezTo>
                    <a:pt x="751785" y="244778"/>
                    <a:pt x="719482" y="258158"/>
                    <a:pt x="685800" y="258158"/>
                  </a:cubicBezTo>
                  <a:lnTo>
                    <a:pt x="127000" y="258158"/>
                  </a:lnTo>
                  <a:cubicBezTo>
                    <a:pt x="56860" y="258158"/>
                    <a:pt x="0" y="201299"/>
                    <a:pt x="0" y="131158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0" id="100"/>
            <p:cNvSpPr txBox="true"/>
            <p:nvPr/>
          </p:nvSpPr>
          <p:spPr>
            <a:xfrm>
              <a:off x="0" y="-47625"/>
              <a:ext cx="812800" cy="3057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01" id="101"/>
          <p:cNvGrpSpPr/>
          <p:nvPr/>
        </p:nvGrpSpPr>
        <p:grpSpPr>
          <a:xfrm rot="5400000">
            <a:off x="7151069" y="9381540"/>
            <a:ext cx="4829892" cy="1561073"/>
            <a:chOff x="0" y="0"/>
            <a:chExt cx="812800" cy="262706"/>
          </a:xfrm>
        </p:grpSpPr>
        <p:sp>
          <p:nvSpPr>
            <p:cNvPr name="Freeform 102" id="102"/>
            <p:cNvSpPr/>
            <p:nvPr/>
          </p:nvSpPr>
          <p:spPr>
            <a:xfrm flipH="false" flipV="false" rot="0">
              <a:off x="0" y="0"/>
              <a:ext cx="812800" cy="262706"/>
            </a:xfrm>
            <a:custGeom>
              <a:avLst/>
              <a:gdLst/>
              <a:ahLst/>
              <a:cxnLst/>
              <a:rect r="r" b="b" t="t" l="l"/>
              <a:pathLst>
                <a:path h="262706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135706"/>
                  </a:lnTo>
                  <a:cubicBezTo>
                    <a:pt x="812800" y="169388"/>
                    <a:pt x="799420" y="201691"/>
                    <a:pt x="775603" y="225508"/>
                  </a:cubicBezTo>
                  <a:cubicBezTo>
                    <a:pt x="751785" y="249325"/>
                    <a:pt x="719482" y="262706"/>
                    <a:pt x="685800" y="262706"/>
                  </a:cubicBezTo>
                  <a:lnTo>
                    <a:pt x="127000" y="262706"/>
                  </a:lnTo>
                  <a:cubicBezTo>
                    <a:pt x="56860" y="262706"/>
                    <a:pt x="0" y="205846"/>
                    <a:pt x="0" y="135706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3" id="103"/>
            <p:cNvSpPr txBox="true"/>
            <p:nvPr/>
          </p:nvSpPr>
          <p:spPr>
            <a:xfrm>
              <a:off x="0" y="-47625"/>
              <a:ext cx="812800" cy="3103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04" id="104"/>
          <p:cNvGrpSpPr/>
          <p:nvPr/>
        </p:nvGrpSpPr>
        <p:grpSpPr>
          <a:xfrm rot="5400000">
            <a:off x="8598757" y="9865840"/>
            <a:ext cx="4829892" cy="1633925"/>
            <a:chOff x="0" y="0"/>
            <a:chExt cx="812800" cy="274966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0" y="0"/>
              <a:ext cx="812800" cy="274966"/>
            </a:xfrm>
            <a:custGeom>
              <a:avLst/>
              <a:gdLst/>
              <a:ahLst/>
              <a:cxnLst/>
              <a:rect r="r" b="b" t="t" l="l"/>
              <a:pathLst>
                <a:path h="274966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147966"/>
                  </a:lnTo>
                  <a:cubicBezTo>
                    <a:pt x="812800" y="181648"/>
                    <a:pt x="799420" y="213951"/>
                    <a:pt x="775603" y="237768"/>
                  </a:cubicBezTo>
                  <a:cubicBezTo>
                    <a:pt x="751785" y="261585"/>
                    <a:pt x="719482" y="274966"/>
                    <a:pt x="685800" y="274966"/>
                  </a:cubicBezTo>
                  <a:lnTo>
                    <a:pt x="127000" y="274966"/>
                  </a:lnTo>
                  <a:cubicBezTo>
                    <a:pt x="56860" y="274966"/>
                    <a:pt x="0" y="218106"/>
                    <a:pt x="0" y="147966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6" id="106"/>
            <p:cNvSpPr txBox="true"/>
            <p:nvPr/>
          </p:nvSpPr>
          <p:spPr>
            <a:xfrm>
              <a:off x="0" y="-47625"/>
              <a:ext cx="812800" cy="3225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07" id="107"/>
          <p:cNvGrpSpPr/>
          <p:nvPr/>
        </p:nvGrpSpPr>
        <p:grpSpPr>
          <a:xfrm rot="5400000">
            <a:off x="1611956" y="11551870"/>
            <a:ext cx="4829892" cy="1534052"/>
            <a:chOff x="0" y="0"/>
            <a:chExt cx="812800" cy="258158"/>
          </a:xfrm>
        </p:grpSpPr>
        <p:sp>
          <p:nvSpPr>
            <p:cNvPr name="Freeform 108" id="108"/>
            <p:cNvSpPr/>
            <p:nvPr/>
          </p:nvSpPr>
          <p:spPr>
            <a:xfrm flipH="false" flipV="false" rot="0">
              <a:off x="0" y="0"/>
              <a:ext cx="812800" cy="258158"/>
            </a:xfrm>
            <a:custGeom>
              <a:avLst/>
              <a:gdLst/>
              <a:ahLst/>
              <a:cxnLst/>
              <a:rect r="r" b="b" t="t" l="l"/>
              <a:pathLst>
                <a:path h="258158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131158"/>
                  </a:lnTo>
                  <a:cubicBezTo>
                    <a:pt x="812800" y="164841"/>
                    <a:pt x="799420" y="197144"/>
                    <a:pt x="775603" y="220961"/>
                  </a:cubicBezTo>
                  <a:cubicBezTo>
                    <a:pt x="751785" y="244778"/>
                    <a:pt x="719482" y="258158"/>
                    <a:pt x="685800" y="258158"/>
                  </a:cubicBezTo>
                  <a:lnTo>
                    <a:pt x="127000" y="258158"/>
                  </a:lnTo>
                  <a:cubicBezTo>
                    <a:pt x="56860" y="258158"/>
                    <a:pt x="0" y="201299"/>
                    <a:pt x="0" y="131158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9" id="109"/>
            <p:cNvSpPr txBox="true"/>
            <p:nvPr/>
          </p:nvSpPr>
          <p:spPr>
            <a:xfrm>
              <a:off x="0" y="-47625"/>
              <a:ext cx="812800" cy="3057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10" id="110"/>
          <p:cNvGrpSpPr/>
          <p:nvPr/>
        </p:nvGrpSpPr>
        <p:grpSpPr>
          <a:xfrm rot="5400000">
            <a:off x="3019266" y="10892710"/>
            <a:ext cx="4829892" cy="1561073"/>
            <a:chOff x="0" y="0"/>
            <a:chExt cx="812800" cy="262706"/>
          </a:xfrm>
        </p:grpSpPr>
        <p:sp>
          <p:nvSpPr>
            <p:cNvPr name="Freeform 111" id="111"/>
            <p:cNvSpPr/>
            <p:nvPr/>
          </p:nvSpPr>
          <p:spPr>
            <a:xfrm flipH="false" flipV="false" rot="0">
              <a:off x="0" y="0"/>
              <a:ext cx="812800" cy="262706"/>
            </a:xfrm>
            <a:custGeom>
              <a:avLst/>
              <a:gdLst/>
              <a:ahLst/>
              <a:cxnLst/>
              <a:rect r="r" b="b" t="t" l="l"/>
              <a:pathLst>
                <a:path h="262706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135706"/>
                  </a:lnTo>
                  <a:cubicBezTo>
                    <a:pt x="812800" y="169388"/>
                    <a:pt x="799420" y="201691"/>
                    <a:pt x="775603" y="225508"/>
                  </a:cubicBezTo>
                  <a:cubicBezTo>
                    <a:pt x="751785" y="249325"/>
                    <a:pt x="719482" y="262706"/>
                    <a:pt x="685800" y="262706"/>
                  </a:cubicBezTo>
                  <a:lnTo>
                    <a:pt x="127000" y="262706"/>
                  </a:lnTo>
                  <a:cubicBezTo>
                    <a:pt x="56860" y="262706"/>
                    <a:pt x="0" y="205846"/>
                    <a:pt x="0" y="135706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12" id="112"/>
            <p:cNvSpPr txBox="true"/>
            <p:nvPr/>
          </p:nvSpPr>
          <p:spPr>
            <a:xfrm>
              <a:off x="0" y="-47625"/>
              <a:ext cx="812800" cy="3103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13" id="113"/>
          <p:cNvGrpSpPr/>
          <p:nvPr/>
        </p:nvGrpSpPr>
        <p:grpSpPr>
          <a:xfrm rot="5400000">
            <a:off x="4466954" y="11377009"/>
            <a:ext cx="4829892" cy="1633925"/>
            <a:chOff x="0" y="0"/>
            <a:chExt cx="812800" cy="274966"/>
          </a:xfrm>
        </p:grpSpPr>
        <p:sp>
          <p:nvSpPr>
            <p:cNvPr name="Freeform 114" id="114"/>
            <p:cNvSpPr/>
            <p:nvPr/>
          </p:nvSpPr>
          <p:spPr>
            <a:xfrm flipH="false" flipV="false" rot="0">
              <a:off x="0" y="0"/>
              <a:ext cx="812800" cy="274966"/>
            </a:xfrm>
            <a:custGeom>
              <a:avLst/>
              <a:gdLst/>
              <a:ahLst/>
              <a:cxnLst/>
              <a:rect r="r" b="b" t="t" l="l"/>
              <a:pathLst>
                <a:path h="274966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147966"/>
                  </a:lnTo>
                  <a:cubicBezTo>
                    <a:pt x="812800" y="181648"/>
                    <a:pt x="799420" y="213951"/>
                    <a:pt x="775603" y="237768"/>
                  </a:cubicBezTo>
                  <a:cubicBezTo>
                    <a:pt x="751785" y="261585"/>
                    <a:pt x="719482" y="274966"/>
                    <a:pt x="685800" y="274966"/>
                  </a:cubicBezTo>
                  <a:lnTo>
                    <a:pt x="127000" y="274966"/>
                  </a:lnTo>
                  <a:cubicBezTo>
                    <a:pt x="56860" y="274966"/>
                    <a:pt x="0" y="218106"/>
                    <a:pt x="0" y="147966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15" id="115"/>
            <p:cNvSpPr txBox="true"/>
            <p:nvPr/>
          </p:nvSpPr>
          <p:spPr>
            <a:xfrm>
              <a:off x="0" y="-47625"/>
              <a:ext cx="812800" cy="3225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16" id="116"/>
          <p:cNvGrpSpPr/>
          <p:nvPr/>
        </p:nvGrpSpPr>
        <p:grpSpPr>
          <a:xfrm rot="5400000">
            <a:off x="7931606" y="-3495720"/>
            <a:ext cx="4829892" cy="4575440"/>
            <a:chOff x="0" y="0"/>
            <a:chExt cx="812800" cy="769979"/>
          </a:xfrm>
        </p:grpSpPr>
        <p:sp>
          <p:nvSpPr>
            <p:cNvPr name="Freeform 117" id="117"/>
            <p:cNvSpPr/>
            <p:nvPr/>
          </p:nvSpPr>
          <p:spPr>
            <a:xfrm flipH="false" flipV="false" rot="0">
              <a:off x="0" y="0"/>
              <a:ext cx="812800" cy="769980"/>
            </a:xfrm>
            <a:custGeom>
              <a:avLst/>
              <a:gdLst/>
              <a:ahLst/>
              <a:cxnLst/>
              <a:rect r="r" b="b" t="t" l="l"/>
              <a:pathLst>
                <a:path h="769980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642980"/>
                  </a:lnTo>
                  <a:cubicBezTo>
                    <a:pt x="812800" y="713120"/>
                    <a:pt x="755940" y="769980"/>
                    <a:pt x="685800" y="769980"/>
                  </a:cubicBezTo>
                  <a:lnTo>
                    <a:pt x="127000" y="769980"/>
                  </a:lnTo>
                  <a:cubicBezTo>
                    <a:pt x="93318" y="769980"/>
                    <a:pt x="61015" y="756599"/>
                    <a:pt x="37197" y="732782"/>
                  </a:cubicBezTo>
                  <a:cubicBezTo>
                    <a:pt x="13380" y="708965"/>
                    <a:pt x="0" y="676662"/>
                    <a:pt x="0" y="642980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18" id="118"/>
            <p:cNvSpPr txBox="true"/>
            <p:nvPr/>
          </p:nvSpPr>
          <p:spPr>
            <a:xfrm>
              <a:off x="0" y="-47625"/>
              <a:ext cx="812800" cy="8176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</p:spTree>
  </p:cSld>
  <p:clrMapOvr>
    <a:masterClrMapping/>
  </p:clrMapOvr>
</p:sld>
</file>

<file path=ppt/slides/slide14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26926" y="1931807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259877" y="1931807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292827" y="1931807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325778" y="1931807"/>
            <a:ext cx="1032951" cy="103295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358729" y="1931807"/>
            <a:ext cx="1032951" cy="103295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5493747" y="1796539"/>
            <a:ext cx="1032951" cy="103295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5493747" y="3862440"/>
            <a:ext cx="1032951" cy="1032951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027542" y="2400657"/>
            <a:ext cx="536431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29844" y="3797415"/>
            <a:ext cx="931826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496389" y="431801"/>
            <a:ext cx="2576080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Rabin- Karp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15493747" y="763588"/>
            <a:ext cx="1032951" cy="103295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5493747" y="2829490"/>
            <a:ext cx="1032951" cy="1032951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5493747" y="5924091"/>
            <a:ext cx="1032951" cy="1032951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f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5493747" y="4891140"/>
            <a:ext cx="1032951" cy="1032951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e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15493747" y="6957042"/>
            <a:ext cx="1032951" cy="1032951"/>
            <a:chOff x="0" y="0"/>
            <a:chExt cx="812800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g</a:t>
              </a:r>
            </a:p>
          </p:txBody>
        </p:sp>
      </p:grpSp>
      <p:sp>
        <p:nvSpPr>
          <p:cNvPr name="TextBox 41" id="41"/>
          <p:cNvSpPr txBox="true"/>
          <p:nvPr/>
        </p:nvSpPr>
        <p:spPr>
          <a:xfrm rot="0">
            <a:off x="2639709" y="6090780"/>
            <a:ext cx="172965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1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3672659" y="6110905"/>
            <a:ext cx="172965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1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4705610" y="6110905"/>
            <a:ext cx="172965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1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3114187" y="6090780"/>
            <a:ext cx="256959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+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4146636" y="6090780"/>
            <a:ext cx="256959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+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5170495" y="6104529"/>
            <a:ext cx="275143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=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5643796" y="6110905"/>
            <a:ext cx="238774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3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689381" y="6126779"/>
            <a:ext cx="1508955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t_hash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2578851" y="7406842"/>
            <a:ext cx="172965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1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3611802" y="7426967"/>
            <a:ext cx="172965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1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4604759" y="7426967"/>
            <a:ext cx="252954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2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3053330" y="7406842"/>
            <a:ext cx="256959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+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4085779" y="7406842"/>
            <a:ext cx="256959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+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5109638" y="7420591"/>
            <a:ext cx="275143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=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5632485" y="7406842"/>
            <a:ext cx="261396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4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579871" y="7442841"/>
            <a:ext cx="1606261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p_hash</a:t>
            </a:r>
          </a:p>
        </p:txBody>
      </p:sp>
      <p:grpSp>
        <p:nvGrpSpPr>
          <p:cNvPr name="Group 57" id="57"/>
          <p:cNvGrpSpPr/>
          <p:nvPr/>
        </p:nvGrpSpPr>
        <p:grpSpPr>
          <a:xfrm rot="0">
            <a:off x="2226926" y="3479376"/>
            <a:ext cx="1032951" cy="1032951"/>
            <a:chOff x="0" y="0"/>
            <a:chExt cx="812800" cy="812800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9" id="5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60" id="60"/>
          <p:cNvGrpSpPr/>
          <p:nvPr/>
        </p:nvGrpSpPr>
        <p:grpSpPr>
          <a:xfrm rot="0">
            <a:off x="3259877" y="3479376"/>
            <a:ext cx="1032951" cy="1032951"/>
            <a:chOff x="0" y="0"/>
            <a:chExt cx="812800" cy="812800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2" id="6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63" id="63"/>
          <p:cNvGrpSpPr/>
          <p:nvPr/>
        </p:nvGrpSpPr>
        <p:grpSpPr>
          <a:xfrm rot="0">
            <a:off x="4292827" y="3479376"/>
            <a:ext cx="1032951" cy="1032951"/>
            <a:chOff x="0" y="0"/>
            <a:chExt cx="812800" cy="812800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5" id="6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66" id="66"/>
          <p:cNvGrpSpPr/>
          <p:nvPr/>
        </p:nvGrpSpPr>
        <p:grpSpPr>
          <a:xfrm rot="0">
            <a:off x="15423379" y="1032951"/>
            <a:ext cx="1032951" cy="1032951"/>
            <a:chOff x="0" y="0"/>
            <a:chExt cx="812800" cy="812800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8" id="6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69" id="69"/>
          <p:cNvGrpSpPr/>
          <p:nvPr/>
        </p:nvGrpSpPr>
        <p:grpSpPr>
          <a:xfrm rot="0">
            <a:off x="15423379" y="3098852"/>
            <a:ext cx="1032951" cy="1032951"/>
            <a:chOff x="0" y="0"/>
            <a:chExt cx="812800" cy="812800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1" id="7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72" id="72"/>
          <p:cNvGrpSpPr/>
          <p:nvPr/>
        </p:nvGrpSpPr>
        <p:grpSpPr>
          <a:xfrm rot="0">
            <a:off x="15423379" y="0"/>
            <a:ext cx="1032951" cy="1032951"/>
            <a:chOff x="0" y="0"/>
            <a:chExt cx="812800" cy="812800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4" id="7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75" id="75"/>
          <p:cNvGrpSpPr/>
          <p:nvPr/>
        </p:nvGrpSpPr>
        <p:grpSpPr>
          <a:xfrm rot="0">
            <a:off x="15423379" y="2065901"/>
            <a:ext cx="1032951" cy="1032951"/>
            <a:chOff x="0" y="0"/>
            <a:chExt cx="812800" cy="812800"/>
          </a:xfrm>
        </p:grpSpPr>
        <p:sp>
          <p:nvSpPr>
            <p:cNvPr name="Freeform 76" id="7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7" id="7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78" id="78"/>
          <p:cNvGrpSpPr/>
          <p:nvPr/>
        </p:nvGrpSpPr>
        <p:grpSpPr>
          <a:xfrm rot="0">
            <a:off x="15423379" y="5160503"/>
            <a:ext cx="1032951" cy="1032951"/>
            <a:chOff x="0" y="0"/>
            <a:chExt cx="812800" cy="812800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0" id="8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f</a:t>
              </a:r>
            </a:p>
          </p:txBody>
        </p:sp>
      </p:grpSp>
      <p:grpSp>
        <p:nvGrpSpPr>
          <p:cNvPr name="Group 81" id="81"/>
          <p:cNvGrpSpPr/>
          <p:nvPr/>
        </p:nvGrpSpPr>
        <p:grpSpPr>
          <a:xfrm rot="0">
            <a:off x="15423379" y="4127552"/>
            <a:ext cx="1032951" cy="1032951"/>
            <a:chOff x="0" y="0"/>
            <a:chExt cx="812800" cy="812800"/>
          </a:xfrm>
        </p:grpSpPr>
        <p:sp>
          <p:nvSpPr>
            <p:cNvPr name="Freeform 82" id="8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3" id="8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e</a:t>
              </a:r>
            </a:p>
          </p:txBody>
        </p:sp>
      </p:grpSp>
      <p:grpSp>
        <p:nvGrpSpPr>
          <p:cNvPr name="Group 84" id="84"/>
          <p:cNvGrpSpPr/>
          <p:nvPr/>
        </p:nvGrpSpPr>
        <p:grpSpPr>
          <a:xfrm rot="0">
            <a:off x="15423379" y="6193454"/>
            <a:ext cx="1032951" cy="1032951"/>
            <a:chOff x="0" y="0"/>
            <a:chExt cx="812800" cy="812800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6" id="8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g</a:t>
              </a:r>
            </a:p>
          </p:txBody>
        </p:sp>
      </p:grpSp>
      <p:grpSp>
        <p:nvGrpSpPr>
          <p:cNvPr name="Group 87" id="87"/>
          <p:cNvGrpSpPr/>
          <p:nvPr/>
        </p:nvGrpSpPr>
        <p:grpSpPr>
          <a:xfrm rot="0">
            <a:off x="16456330" y="1035076"/>
            <a:ext cx="1032951" cy="1032951"/>
            <a:chOff x="0" y="0"/>
            <a:chExt cx="812800" cy="812800"/>
          </a:xfrm>
        </p:grpSpPr>
        <p:sp>
          <p:nvSpPr>
            <p:cNvPr name="Freeform 88" id="8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9" id="8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2</a:t>
              </a:r>
            </a:p>
          </p:txBody>
        </p:sp>
      </p:grpSp>
      <p:grpSp>
        <p:nvGrpSpPr>
          <p:cNvPr name="Group 90" id="90"/>
          <p:cNvGrpSpPr/>
          <p:nvPr/>
        </p:nvGrpSpPr>
        <p:grpSpPr>
          <a:xfrm rot="0">
            <a:off x="16456330" y="3100978"/>
            <a:ext cx="1032951" cy="1032951"/>
            <a:chOff x="0" y="0"/>
            <a:chExt cx="812800" cy="812800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92" id="9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4</a:t>
              </a:r>
            </a:p>
          </p:txBody>
        </p:sp>
      </p:grpSp>
      <p:grpSp>
        <p:nvGrpSpPr>
          <p:cNvPr name="Group 93" id="93"/>
          <p:cNvGrpSpPr/>
          <p:nvPr/>
        </p:nvGrpSpPr>
        <p:grpSpPr>
          <a:xfrm rot="0">
            <a:off x="16456330" y="2125"/>
            <a:ext cx="1032951" cy="1032951"/>
            <a:chOff x="0" y="0"/>
            <a:chExt cx="812800" cy="812800"/>
          </a:xfrm>
        </p:grpSpPr>
        <p:sp>
          <p:nvSpPr>
            <p:cNvPr name="Freeform 94" id="9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95" id="9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1</a:t>
              </a:r>
            </a:p>
          </p:txBody>
        </p:sp>
      </p:grpSp>
      <p:grpSp>
        <p:nvGrpSpPr>
          <p:cNvPr name="Group 96" id="96"/>
          <p:cNvGrpSpPr/>
          <p:nvPr/>
        </p:nvGrpSpPr>
        <p:grpSpPr>
          <a:xfrm rot="0">
            <a:off x="16456330" y="2068027"/>
            <a:ext cx="1032951" cy="1032951"/>
            <a:chOff x="0" y="0"/>
            <a:chExt cx="812800" cy="812800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98" id="9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3</a:t>
              </a:r>
            </a:p>
          </p:txBody>
        </p:sp>
      </p:grpSp>
      <p:grpSp>
        <p:nvGrpSpPr>
          <p:cNvPr name="Group 99" id="99"/>
          <p:cNvGrpSpPr/>
          <p:nvPr/>
        </p:nvGrpSpPr>
        <p:grpSpPr>
          <a:xfrm rot="0">
            <a:off x="16456330" y="5162628"/>
            <a:ext cx="1032951" cy="1032951"/>
            <a:chOff x="0" y="0"/>
            <a:chExt cx="812800" cy="812800"/>
          </a:xfrm>
        </p:grpSpPr>
        <p:sp>
          <p:nvSpPr>
            <p:cNvPr name="Freeform 100" id="10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1" id="10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6</a:t>
              </a:r>
            </a:p>
          </p:txBody>
        </p:sp>
      </p:grpSp>
      <p:grpSp>
        <p:nvGrpSpPr>
          <p:cNvPr name="Group 102" id="102"/>
          <p:cNvGrpSpPr/>
          <p:nvPr/>
        </p:nvGrpSpPr>
        <p:grpSpPr>
          <a:xfrm rot="0">
            <a:off x="16456330" y="4129678"/>
            <a:ext cx="1032951" cy="1032951"/>
            <a:chOff x="0" y="0"/>
            <a:chExt cx="812800" cy="812800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4" id="10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5</a:t>
              </a:r>
            </a:p>
          </p:txBody>
        </p:sp>
      </p:grpSp>
      <p:grpSp>
        <p:nvGrpSpPr>
          <p:cNvPr name="Group 105" id="105"/>
          <p:cNvGrpSpPr/>
          <p:nvPr/>
        </p:nvGrpSpPr>
        <p:grpSpPr>
          <a:xfrm rot="0">
            <a:off x="16456330" y="6195579"/>
            <a:ext cx="1032951" cy="1032951"/>
            <a:chOff x="0" y="0"/>
            <a:chExt cx="812800" cy="812800"/>
          </a:xfrm>
        </p:grpSpPr>
        <p:sp>
          <p:nvSpPr>
            <p:cNvPr name="Freeform 106" id="10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7" id="10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7</a:t>
              </a:r>
            </a:p>
          </p:txBody>
        </p:sp>
      </p:grpSp>
      <p:grpSp>
        <p:nvGrpSpPr>
          <p:cNvPr name="Group 108" id="108"/>
          <p:cNvGrpSpPr/>
          <p:nvPr/>
        </p:nvGrpSpPr>
        <p:grpSpPr>
          <a:xfrm rot="0">
            <a:off x="15423379" y="8261481"/>
            <a:ext cx="1032951" cy="1032951"/>
            <a:chOff x="0" y="0"/>
            <a:chExt cx="812800" cy="812800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10" id="1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k</a:t>
              </a:r>
            </a:p>
          </p:txBody>
        </p:sp>
      </p:grpSp>
      <p:grpSp>
        <p:nvGrpSpPr>
          <p:cNvPr name="Group 111" id="111"/>
          <p:cNvGrpSpPr/>
          <p:nvPr/>
        </p:nvGrpSpPr>
        <p:grpSpPr>
          <a:xfrm rot="0">
            <a:off x="15423379" y="7228530"/>
            <a:ext cx="1032951" cy="1032951"/>
            <a:chOff x="0" y="0"/>
            <a:chExt cx="812800" cy="812800"/>
          </a:xfrm>
        </p:grpSpPr>
        <p:sp>
          <p:nvSpPr>
            <p:cNvPr name="Freeform 112" id="1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13" id="11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h</a:t>
              </a:r>
            </a:p>
          </p:txBody>
        </p:sp>
      </p:grpSp>
      <p:grpSp>
        <p:nvGrpSpPr>
          <p:cNvPr name="Group 114" id="114"/>
          <p:cNvGrpSpPr/>
          <p:nvPr/>
        </p:nvGrpSpPr>
        <p:grpSpPr>
          <a:xfrm rot="0">
            <a:off x="16456330" y="8263606"/>
            <a:ext cx="1032951" cy="1032951"/>
            <a:chOff x="0" y="0"/>
            <a:chExt cx="812800" cy="812800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16" id="11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9</a:t>
              </a:r>
            </a:p>
          </p:txBody>
        </p:sp>
      </p:grpSp>
      <p:grpSp>
        <p:nvGrpSpPr>
          <p:cNvPr name="Group 117" id="117"/>
          <p:cNvGrpSpPr/>
          <p:nvPr/>
        </p:nvGrpSpPr>
        <p:grpSpPr>
          <a:xfrm rot="0">
            <a:off x="16456330" y="7230655"/>
            <a:ext cx="1032951" cy="1032951"/>
            <a:chOff x="0" y="0"/>
            <a:chExt cx="812800" cy="812800"/>
          </a:xfrm>
        </p:grpSpPr>
        <p:sp>
          <p:nvSpPr>
            <p:cNvPr name="Freeform 118" id="1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19" id="11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8</a:t>
              </a:r>
            </a:p>
          </p:txBody>
        </p:sp>
      </p:grpSp>
      <p:grpSp>
        <p:nvGrpSpPr>
          <p:cNvPr name="Group 120" id="120"/>
          <p:cNvGrpSpPr/>
          <p:nvPr/>
        </p:nvGrpSpPr>
        <p:grpSpPr>
          <a:xfrm rot="0">
            <a:off x="16456330" y="9296557"/>
            <a:ext cx="1032951" cy="1032951"/>
            <a:chOff x="0" y="0"/>
            <a:chExt cx="812800" cy="812800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22" id="12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10</a:t>
              </a:r>
            </a:p>
          </p:txBody>
        </p:sp>
      </p:grpSp>
      <p:sp>
        <p:nvSpPr>
          <p:cNvPr name="Freeform 123" id="123"/>
          <p:cNvSpPr/>
          <p:nvPr/>
        </p:nvSpPr>
        <p:spPr>
          <a:xfrm flipH="false" flipV="false" rot="0">
            <a:off x="-981442" y="8780081"/>
            <a:ext cx="2545415" cy="2545415"/>
          </a:xfrm>
          <a:custGeom>
            <a:avLst/>
            <a:gdLst/>
            <a:ahLst/>
            <a:cxnLst/>
            <a:rect r="r" b="b" t="t" l="l"/>
            <a:pathLst>
              <a:path h="2545415" w="2545415">
                <a:moveTo>
                  <a:pt x="0" y="0"/>
                </a:moveTo>
                <a:lnTo>
                  <a:pt x="2545415" y="0"/>
                </a:lnTo>
                <a:lnTo>
                  <a:pt x="2545415" y="2545415"/>
                </a:lnTo>
                <a:lnTo>
                  <a:pt x="0" y="2545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4" id="124"/>
          <p:cNvGrpSpPr/>
          <p:nvPr/>
        </p:nvGrpSpPr>
        <p:grpSpPr>
          <a:xfrm rot="5400000">
            <a:off x="5743759" y="10040700"/>
            <a:ext cx="4829892" cy="1534052"/>
            <a:chOff x="0" y="0"/>
            <a:chExt cx="812800" cy="258158"/>
          </a:xfrm>
        </p:grpSpPr>
        <p:sp>
          <p:nvSpPr>
            <p:cNvPr name="Freeform 125" id="125"/>
            <p:cNvSpPr/>
            <p:nvPr/>
          </p:nvSpPr>
          <p:spPr>
            <a:xfrm flipH="false" flipV="false" rot="0">
              <a:off x="0" y="0"/>
              <a:ext cx="812800" cy="258158"/>
            </a:xfrm>
            <a:custGeom>
              <a:avLst/>
              <a:gdLst/>
              <a:ahLst/>
              <a:cxnLst/>
              <a:rect r="r" b="b" t="t" l="l"/>
              <a:pathLst>
                <a:path h="258158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131158"/>
                  </a:lnTo>
                  <a:cubicBezTo>
                    <a:pt x="812800" y="164841"/>
                    <a:pt x="799420" y="197144"/>
                    <a:pt x="775603" y="220961"/>
                  </a:cubicBezTo>
                  <a:cubicBezTo>
                    <a:pt x="751785" y="244778"/>
                    <a:pt x="719482" y="258158"/>
                    <a:pt x="685800" y="258158"/>
                  </a:cubicBezTo>
                  <a:lnTo>
                    <a:pt x="127000" y="258158"/>
                  </a:lnTo>
                  <a:cubicBezTo>
                    <a:pt x="56860" y="258158"/>
                    <a:pt x="0" y="201299"/>
                    <a:pt x="0" y="131158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26" id="126"/>
            <p:cNvSpPr txBox="true"/>
            <p:nvPr/>
          </p:nvSpPr>
          <p:spPr>
            <a:xfrm>
              <a:off x="0" y="-47625"/>
              <a:ext cx="812800" cy="3057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27" id="127"/>
          <p:cNvGrpSpPr/>
          <p:nvPr/>
        </p:nvGrpSpPr>
        <p:grpSpPr>
          <a:xfrm rot="5400000">
            <a:off x="7151069" y="9381540"/>
            <a:ext cx="4829892" cy="1561073"/>
            <a:chOff x="0" y="0"/>
            <a:chExt cx="812800" cy="262706"/>
          </a:xfrm>
        </p:grpSpPr>
        <p:sp>
          <p:nvSpPr>
            <p:cNvPr name="Freeform 128" id="128"/>
            <p:cNvSpPr/>
            <p:nvPr/>
          </p:nvSpPr>
          <p:spPr>
            <a:xfrm flipH="false" flipV="false" rot="0">
              <a:off x="0" y="0"/>
              <a:ext cx="812800" cy="262706"/>
            </a:xfrm>
            <a:custGeom>
              <a:avLst/>
              <a:gdLst/>
              <a:ahLst/>
              <a:cxnLst/>
              <a:rect r="r" b="b" t="t" l="l"/>
              <a:pathLst>
                <a:path h="262706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135706"/>
                  </a:lnTo>
                  <a:cubicBezTo>
                    <a:pt x="812800" y="169388"/>
                    <a:pt x="799420" y="201691"/>
                    <a:pt x="775603" y="225508"/>
                  </a:cubicBezTo>
                  <a:cubicBezTo>
                    <a:pt x="751785" y="249325"/>
                    <a:pt x="719482" y="262706"/>
                    <a:pt x="685800" y="262706"/>
                  </a:cubicBezTo>
                  <a:lnTo>
                    <a:pt x="127000" y="262706"/>
                  </a:lnTo>
                  <a:cubicBezTo>
                    <a:pt x="56860" y="262706"/>
                    <a:pt x="0" y="205846"/>
                    <a:pt x="0" y="135706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29" id="129"/>
            <p:cNvSpPr txBox="true"/>
            <p:nvPr/>
          </p:nvSpPr>
          <p:spPr>
            <a:xfrm>
              <a:off x="0" y="-47625"/>
              <a:ext cx="812800" cy="3103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30" id="130"/>
          <p:cNvGrpSpPr/>
          <p:nvPr/>
        </p:nvGrpSpPr>
        <p:grpSpPr>
          <a:xfrm rot="5400000">
            <a:off x="8598757" y="9865840"/>
            <a:ext cx="4829892" cy="1633925"/>
            <a:chOff x="0" y="0"/>
            <a:chExt cx="812800" cy="274966"/>
          </a:xfrm>
        </p:grpSpPr>
        <p:sp>
          <p:nvSpPr>
            <p:cNvPr name="Freeform 131" id="131"/>
            <p:cNvSpPr/>
            <p:nvPr/>
          </p:nvSpPr>
          <p:spPr>
            <a:xfrm flipH="false" flipV="false" rot="0">
              <a:off x="0" y="0"/>
              <a:ext cx="812800" cy="274966"/>
            </a:xfrm>
            <a:custGeom>
              <a:avLst/>
              <a:gdLst/>
              <a:ahLst/>
              <a:cxnLst/>
              <a:rect r="r" b="b" t="t" l="l"/>
              <a:pathLst>
                <a:path h="274966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147966"/>
                  </a:lnTo>
                  <a:cubicBezTo>
                    <a:pt x="812800" y="181648"/>
                    <a:pt x="799420" y="213951"/>
                    <a:pt x="775603" y="237768"/>
                  </a:cubicBezTo>
                  <a:cubicBezTo>
                    <a:pt x="751785" y="261585"/>
                    <a:pt x="719482" y="274966"/>
                    <a:pt x="685800" y="274966"/>
                  </a:cubicBezTo>
                  <a:lnTo>
                    <a:pt x="127000" y="274966"/>
                  </a:lnTo>
                  <a:cubicBezTo>
                    <a:pt x="56860" y="274966"/>
                    <a:pt x="0" y="218106"/>
                    <a:pt x="0" y="147966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32" id="132"/>
            <p:cNvSpPr txBox="true"/>
            <p:nvPr/>
          </p:nvSpPr>
          <p:spPr>
            <a:xfrm>
              <a:off x="0" y="-47625"/>
              <a:ext cx="812800" cy="3225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33" id="133"/>
          <p:cNvGrpSpPr/>
          <p:nvPr/>
        </p:nvGrpSpPr>
        <p:grpSpPr>
          <a:xfrm rot="5400000">
            <a:off x="1611956" y="11551870"/>
            <a:ext cx="4829892" cy="1534052"/>
            <a:chOff x="0" y="0"/>
            <a:chExt cx="812800" cy="258158"/>
          </a:xfrm>
        </p:grpSpPr>
        <p:sp>
          <p:nvSpPr>
            <p:cNvPr name="Freeform 134" id="134"/>
            <p:cNvSpPr/>
            <p:nvPr/>
          </p:nvSpPr>
          <p:spPr>
            <a:xfrm flipH="false" flipV="false" rot="0">
              <a:off x="0" y="0"/>
              <a:ext cx="812800" cy="258158"/>
            </a:xfrm>
            <a:custGeom>
              <a:avLst/>
              <a:gdLst/>
              <a:ahLst/>
              <a:cxnLst/>
              <a:rect r="r" b="b" t="t" l="l"/>
              <a:pathLst>
                <a:path h="258158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131158"/>
                  </a:lnTo>
                  <a:cubicBezTo>
                    <a:pt x="812800" y="164841"/>
                    <a:pt x="799420" y="197144"/>
                    <a:pt x="775603" y="220961"/>
                  </a:cubicBezTo>
                  <a:cubicBezTo>
                    <a:pt x="751785" y="244778"/>
                    <a:pt x="719482" y="258158"/>
                    <a:pt x="685800" y="258158"/>
                  </a:cubicBezTo>
                  <a:lnTo>
                    <a:pt x="127000" y="258158"/>
                  </a:lnTo>
                  <a:cubicBezTo>
                    <a:pt x="56860" y="258158"/>
                    <a:pt x="0" y="201299"/>
                    <a:pt x="0" y="131158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35" id="135"/>
            <p:cNvSpPr txBox="true"/>
            <p:nvPr/>
          </p:nvSpPr>
          <p:spPr>
            <a:xfrm>
              <a:off x="0" y="-47625"/>
              <a:ext cx="812800" cy="3057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36" id="136"/>
          <p:cNvGrpSpPr/>
          <p:nvPr/>
        </p:nvGrpSpPr>
        <p:grpSpPr>
          <a:xfrm rot="5400000">
            <a:off x="3019266" y="10892710"/>
            <a:ext cx="4829892" cy="1561073"/>
            <a:chOff x="0" y="0"/>
            <a:chExt cx="812800" cy="262706"/>
          </a:xfrm>
        </p:grpSpPr>
        <p:sp>
          <p:nvSpPr>
            <p:cNvPr name="Freeform 137" id="137"/>
            <p:cNvSpPr/>
            <p:nvPr/>
          </p:nvSpPr>
          <p:spPr>
            <a:xfrm flipH="false" flipV="false" rot="0">
              <a:off x="0" y="0"/>
              <a:ext cx="812800" cy="262706"/>
            </a:xfrm>
            <a:custGeom>
              <a:avLst/>
              <a:gdLst/>
              <a:ahLst/>
              <a:cxnLst/>
              <a:rect r="r" b="b" t="t" l="l"/>
              <a:pathLst>
                <a:path h="262706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135706"/>
                  </a:lnTo>
                  <a:cubicBezTo>
                    <a:pt x="812800" y="169388"/>
                    <a:pt x="799420" y="201691"/>
                    <a:pt x="775603" y="225508"/>
                  </a:cubicBezTo>
                  <a:cubicBezTo>
                    <a:pt x="751785" y="249325"/>
                    <a:pt x="719482" y="262706"/>
                    <a:pt x="685800" y="262706"/>
                  </a:cubicBezTo>
                  <a:lnTo>
                    <a:pt x="127000" y="262706"/>
                  </a:lnTo>
                  <a:cubicBezTo>
                    <a:pt x="56860" y="262706"/>
                    <a:pt x="0" y="205846"/>
                    <a:pt x="0" y="135706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38" id="138"/>
            <p:cNvSpPr txBox="true"/>
            <p:nvPr/>
          </p:nvSpPr>
          <p:spPr>
            <a:xfrm>
              <a:off x="0" y="-47625"/>
              <a:ext cx="812800" cy="3103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39" id="139"/>
          <p:cNvGrpSpPr/>
          <p:nvPr/>
        </p:nvGrpSpPr>
        <p:grpSpPr>
          <a:xfrm rot="5400000">
            <a:off x="4466954" y="11377009"/>
            <a:ext cx="4829892" cy="1633925"/>
            <a:chOff x="0" y="0"/>
            <a:chExt cx="812800" cy="274966"/>
          </a:xfrm>
        </p:grpSpPr>
        <p:sp>
          <p:nvSpPr>
            <p:cNvPr name="Freeform 140" id="140"/>
            <p:cNvSpPr/>
            <p:nvPr/>
          </p:nvSpPr>
          <p:spPr>
            <a:xfrm flipH="false" flipV="false" rot="0">
              <a:off x="0" y="0"/>
              <a:ext cx="812800" cy="274966"/>
            </a:xfrm>
            <a:custGeom>
              <a:avLst/>
              <a:gdLst/>
              <a:ahLst/>
              <a:cxnLst/>
              <a:rect r="r" b="b" t="t" l="l"/>
              <a:pathLst>
                <a:path h="274966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147966"/>
                  </a:lnTo>
                  <a:cubicBezTo>
                    <a:pt x="812800" y="181648"/>
                    <a:pt x="799420" y="213951"/>
                    <a:pt x="775603" y="237768"/>
                  </a:cubicBezTo>
                  <a:cubicBezTo>
                    <a:pt x="751785" y="261585"/>
                    <a:pt x="719482" y="274966"/>
                    <a:pt x="685800" y="274966"/>
                  </a:cubicBezTo>
                  <a:lnTo>
                    <a:pt x="127000" y="274966"/>
                  </a:lnTo>
                  <a:cubicBezTo>
                    <a:pt x="56860" y="274966"/>
                    <a:pt x="0" y="218106"/>
                    <a:pt x="0" y="147966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41" id="141"/>
            <p:cNvSpPr txBox="true"/>
            <p:nvPr/>
          </p:nvSpPr>
          <p:spPr>
            <a:xfrm>
              <a:off x="0" y="-47625"/>
              <a:ext cx="812800" cy="3225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42" id="142"/>
          <p:cNvGrpSpPr/>
          <p:nvPr/>
        </p:nvGrpSpPr>
        <p:grpSpPr>
          <a:xfrm rot="5400000">
            <a:off x="7931606" y="-3495720"/>
            <a:ext cx="4829892" cy="4575440"/>
            <a:chOff x="0" y="0"/>
            <a:chExt cx="812800" cy="769979"/>
          </a:xfrm>
        </p:grpSpPr>
        <p:sp>
          <p:nvSpPr>
            <p:cNvPr name="Freeform 143" id="143"/>
            <p:cNvSpPr/>
            <p:nvPr/>
          </p:nvSpPr>
          <p:spPr>
            <a:xfrm flipH="false" flipV="false" rot="0">
              <a:off x="0" y="0"/>
              <a:ext cx="812800" cy="769980"/>
            </a:xfrm>
            <a:custGeom>
              <a:avLst/>
              <a:gdLst/>
              <a:ahLst/>
              <a:cxnLst/>
              <a:rect r="r" b="b" t="t" l="l"/>
              <a:pathLst>
                <a:path h="769980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642980"/>
                  </a:lnTo>
                  <a:cubicBezTo>
                    <a:pt x="812800" y="713120"/>
                    <a:pt x="755940" y="769980"/>
                    <a:pt x="685800" y="769980"/>
                  </a:cubicBezTo>
                  <a:lnTo>
                    <a:pt x="127000" y="769980"/>
                  </a:lnTo>
                  <a:cubicBezTo>
                    <a:pt x="93318" y="769980"/>
                    <a:pt x="61015" y="756599"/>
                    <a:pt x="37197" y="732782"/>
                  </a:cubicBezTo>
                  <a:cubicBezTo>
                    <a:pt x="13380" y="708965"/>
                    <a:pt x="0" y="676662"/>
                    <a:pt x="0" y="642980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44" id="144"/>
            <p:cNvSpPr txBox="true"/>
            <p:nvPr/>
          </p:nvSpPr>
          <p:spPr>
            <a:xfrm>
              <a:off x="0" y="-47625"/>
              <a:ext cx="812800" cy="8176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45" id="145"/>
          <p:cNvGrpSpPr/>
          <p:nvPr/>
        </p:nvGrpSpPr>
        <p:grpSpPr>
          <a:xfrm rot="0">
            <a:off x="15423379" y="9294431"/>
            <a:ext cx="1032951" cy="1032951"/>
            <a:chOff x="0" y="0"/>
            <a:chExt cx="812800" cy="812800"/>
          </a:xfrm>
        </p:grpSpPr>
        <p:sp>
          <p:nvSpPr>
            <p:cNvPr name="Freeform 146" id="14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47" id="14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i</a:t>
              </a:r>
            </a:p>
          </p:txBody>
        </p:sp>
      </p:grpSp>
    </p:spTree>
  </p:cSld>
  <p:clrMapOvr>
    <a:masterClrMapping/>
  </p:clrMapOvr>
</p:sld>
</file>

<file path=ppt/slides/slide1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26926" y="1931807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259877" y="1931807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292827" y="1931807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325778" y="1931807"/>
            <a:ext cx="1032951" cy="103295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358729" y="1931807"/>
            <a:ext cx="1032951" cy="103295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027542" y="2400657"/>
            <a:ext cx="536431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29844" y="3797415"/>
            <a:ext cx="931826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96389" y="431801"/>
            <a:ext cx="2576080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Rabin- Karp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639709" y="6090780"/>
            <a:ext cx="172965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1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672659" y="6110905"/>
            <a:ext cx="172965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1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705610" y="6110905"/>
            <a:ext cx="172965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1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114187" y="6090780"/>
            <a:ext cx="256959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+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146636" y="6090780"/>
            <a:ext cx="256959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+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5170495" y="6104529"/>
            <a:ext cx="275143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=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5643796" y="6110905"/>
            <a:ext cx="238774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3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689381" y="6126779"/>
            <a:ext cx="1508955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t_hash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578851" y="7406842"/>
            <a:ext cx="172965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1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3611802" y="7426967"/>
            <a:ext cx="172965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1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4604759" y="7426967"/>
            <a:ext cx="252954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2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053330" y="7406842"/>
            <a:ext cx="256959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+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4085779" y="7406842"/>
            <a:ext cx="256959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+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5109638" y="7420591"/>
            <a:ext cx="275143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=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5632485" y="7406842"/>
            <a:ext cx="261396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4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579871" y="7442841"/>
            <a:ext cx="1606261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p_hash</a:t>
            </a:r>
          </a:p>
        </p:txBody>
      </p:sp>
      <p:grpSp>
        <p:nvGrpSpPr>
          <p:cNvPr name="Group 36" id="36"/>
          <p:cNvGrpSpPr/>
          <p:nvPr/>
        </p:nvGrpSpPr>
        <p:grpSpPr>
          <a:xfrm rot="0">
            <a:off x="2226926" y="3479376"/>
            <a:ext cx="1032951" cy="1032951"/>
            <a:chOff x="0" y="0"/>
            <a:chExt cx="812800" cy="8128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3259877" y="3479376"/>
            <a:ext cx="1032951" cy="1032951"/>
            <a:chOff x="0" y="0"/>
            <a:chExt cx="812800" cy="8128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4292827" y="3479376"/>
            <a:ext cx="1032951" cy="1032951"/>
            <a:chOff x="0" y="0"/>
            <a:chExt cx="812800" cy="8128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sp>
        <p:nvSpPr>
          <p:cNvPr name="Freeform 45" id="45"/>
          <p:cNvSpPr/>
          <p:nvPr/>
        </p:nvSpPr>
        <p:spPr>
          <a:xfrm flipH="false" flipV="false" rot="0">
            <a:off x="-981442" y="8780081"/>
            <a:ext cx="2545415" cy="2545415"/>
          </a:xfrm>
          <a:custGeom>
            <a:avLst/>
            <a:gdLst/>
            <a:ahLst/>
            <a:cxnLst/>
            <a:rect r="r" b="b" t="t" l="l"/>
            <a:pathLst>
              <a:path h="2545415" w="2545415">
                <a:moveTo>
                  <a:pt x="0" y="0"/>
                </a:moveTo>
                <a:lnTo>
                  <a:pt x="2545415" y="0"/>
                </a:lnTo>
                <a:lnTo>
                  <a:pt x="2545415" y="2545415"/>
                </a:lnTo>
                <a:lnTo>
                  <a:pt x="0" y="2545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6" id="46"/>
          <p:cNvGrpSpPr/>
          <p:nvPr/>
        </p:nvGrpSpPr>
        <p:grpSpPr>
          <a:xfrm rot="5400000">
            <a:off x="5743759" y="10040700"/>
            <a:ext cx="4829892" cy="1534052"/>
            <a:chOff x="0" y="0"/>
            <a:chExt cx="812800" cy="258158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812800" cy="258158"/>
            </a:xfrm>
            <a:custGeom>
              <a:avLst/>
              <a:gdLst/>
              <a:ahLst/>
              <a:cxnLst/>
              <a:rect r="r" b="b" t="t" l="l"/>
              <a:pathLst>
                <a:path h="258158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131158"/>
                  </a:lnTo>
                  <a:cubicBezTo>
                    <a:pt x="812800" y="164841"/>
                    <a:pt x="799420" y="197144"/>
                    <a:pt x="775603" y="220961"/>
                  </a:cubicBezTo>
                  <a:cubicBezTo>
                    <a:pt x="751785" y="244778"/>
                    <a:pt x="719482" y="258158"/>
                    <a:pt x="685800" y="258158"/>
                  </a:cubicBezTo>
                  <a:lnTo>
                    <a:pt x="127000" y="258158"/>
                  </a:lnTo>
                  <a:cubicBezTo>
                    <a:pt x="56860" y="258158"/>
                    <a:pt x="0" y="201299"/>
                    <a:pt x="0" y="131158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47625"/>
              <a:ext cx="812800" cy="3057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49" id="49"/>
          <p:cNvGrpSpPr/>
          <p:nvPr/>
        </p:nvGrpSpPr>
        <p:grpSpPr>
          <a:xfrm rot="5400000">
            <a:off x="7151069" y="9381540"/>
            <a:ext cx="4829892" cy="1561073"/>
            <a:chOff x="0" y="0"/>
            <a:chExt cx="812800" cy="262706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812800" cy="262706"/>
            </a:xfrm>
            <a:custGeom>
              <a:avLst/>
              <a:gdLst/>
              <a:ahLst/>
              <a:cxnLst/>
              <a:rect r="r" b="b" t="t" l="l"/>
              <a:pathLst>
                <a:path h="262706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135706"/>
                  </a:lnTo>
                  <a:cubicBezTo>
                    <a:pt x="812800" y="169388"/>
                    <a:pt x="799420" y="201691"/>
                    <a:pt x="775603" y="225508"/>
                  </a:cubicBezTo>
                  <a:cubicBezTo>
                    <a:pt x="751785" y="249325"/>
                    <a:pt x="719482" y="262706"/>
                    <a:pt x="685800" y="262706"/>
                  </a:cubicBezTo>
                  <a:lnTo>
                    <a:pt x="127000" y="262706"/>
                  </a:lnTo>
                  <a:cubicBezTo>
                    <a:pt x="56860" y="262706"/>
                    <a:pt x="0" y="205846"/>
                    <a:pt x="0" y="135706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0" y="-47625"/>
              <a:ext cx="812800" cy="3103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52" id="52"/>
          <p:cNvGrpSpPr/>
          <p:nvPr/>
        </p:nvGrpSpPr>
        <p:grpSpPr>
          <a:xfrm rot="5400000">
            <a:off x="8598757" y="9865840"/>
            <a:ext cx="4829892" cy="1633925"/>
            <a:chOff x="0" y="0"/>
            <a:chExt cx="812800" cy="274966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812800" cy="274966"/>
            </a:xfrm>
            <a:custGeom>
              <a:avLst/>
              <a:gdLst/>
              <a:ahLst/>
              <a:cxnLst/>
              <a:rect r="r" b="b" t="t" l="l"/>
              <a:pathLst>
                <a:path h="274966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147966"/>
                  </a:lnTo>
                  <a:cubicBezTo>
                    <a:pt x="812800" y="181648"/>
                    <a:pt x="799420" y="213951"/>
                    <a:pt x="775603" y="237768"/>
                  </a:cubicBezTo>
                  <a:cubicBezTo>
                    <a:pt x="751785" y="261585"/>
                    <a:pt x="719482" y="274966"/>
                    <a:pt x="685800" y="274966"/>
                  </a:cubicBezTo>
                  <a:lnTo>
                    <a:pt x="127000" y="274966"/>
                  </a:lnTo>
                  <a:cubicBezTo>
                    <a:pt x="56860" y="274966"/>
                    <a:pt x="0" y="218106"/>
                    <a:pt x="0" y="147966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0" y="-47625"/>
              <a:ext cx="812800" cy="3225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55" id="55"/>
          <p:cNvGrpSpPr/>
          <p:nvPr/>
        </p:nvGrpSpPr>
        <p:grpSpPr>
          <a:xfrm rot="5400000">
            <a:off x="1611956" y="11551870"/>
            <a:ext cx="4829892" cy="1534052"/>
            <a:chOff x="0" y="0"/>
            <a:chExt cx="812800" cy="258158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812800" cy="258158"/>
            </a:xfrm>
            <a:custGeom>
              <a:avLst/>
              <a:gdLst/>
              <a:ahLst/>
              <a:cxnLst/>
              <a:rect r="r" b="b" t="t" l="l"/>
              <a:pathLst>
                <a:path h="258158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131158"/>
                  </a:lnTo>
                  <a:cubicBezTo>
                    <a:pt x="812800" y="164841"/>
                    <a:pt x="799420" y="197144"/>
                    <a:pt x="775603" y="220961"/>
                  </a:cubicBezTo>
                  <a:cubicBezTo>
                    <a:pt x="751785" y="244778"/>
                    <a:pt x="719482" y="258158"/>
                    <a:pt x="685800" y="258158"/>
                  </a:cubicBezTo>
                  <a:lnTo>
                    <a:pt x="127000" y="258158"/>
                  </a:lnTo>
                  <a:cubicBezTo>
                    <a:pt x="56860" y="258158"/>
                    <a:pt x="0" y="201299"/>
                    <a:pt x="0" y="131158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7" id="57"/>
            <p:cNvSpPr txBox="true"/>
            <p:nvPr/>
          </p:nvSpPr>
          <p:spPr>
            <a:xfrm>
              <a:off x="0" y="-47625"/>
              <a:ext cx="812800" cy="3057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58" id="58"/>
          <p:cNvGrpSpPr/>
          <p:nvPr/>
        </p:nvGrpSpPr>
        <p:grpSpPr>
          <a:xfrm rot="5400000">
            <a:off x="3019266" y="10892710"/>
            <a:ext cx="4829892" cy="1561073"/>
            <a:chOff x="0" y="0"/>
            <a:chExt cx="812800" cy="262706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812800" cy="262706"/>
            </a:xfrm>
            <a:custGeom>
              <a:avLst/>
              <a:gdLst/>
              <a:ahLst/>
              <a:cxnLst/>
              <a:rect r="r" b="b" t="t" l="l"/>
              <a:pathLst>
                <a:path h="262706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135706"/>
                  </a:lnTo>
                  <a:cubicBezTo>
                    <a:pt x="812800" y="169388"/>
                    <a:pt x="799420" y="201691"/>
                    <a:pt x="775603" y="225508"/>
                  </a:cubicBezTo>
                  <a:cubicBezTo>
                    <a:pt x="751785" y="249325"/>
                    <a:pt x="719482" y="262706"/>
                    <a:pt x="685800" y="262706"/>
                  </a:cubicBezTo>
                  <a:lnTo>
                    <a:pt x="127000" y="262706"/>
                  </a:lnTo>
                  <a:cubicBezTo>
                    <a:pt x="56860" y="262706"/>
                    <a:pt x="0" y="205846"/>
                    <a:pt x="0" y="135706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47625"/>
              <a:ext cx="812800" cy="3103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61" id="61"/>
          <p:cNvGrpSpPr/>
          <p:nvPr/>
        </p:nvGrpSpPr>
        <p:grpSpPr>
          <a:xfrm rot="5400000">
            <a:off x="4466954" y="11377009"/>
            <a:ext cx="4829892" cy="1633925"/>
            <a:chOff x="0" y="0"/>
            <a:chExt cx="812800" cy="274966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812800" cy="274966"/>
            </a:xfrm>
            <a:custGeom>
              <a:avLst/>
              <a:gdLst/>
              <a:ahLst/>
              <a:cxnLst/>
              <a:rect r="r" b="b" t="t" l="l"/>
              <a:pathLst>
                <a:path h="274966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147966"/>
                  </a:lnTo>
                  <a:cubicBezTo>
                    <a:pt x="812800" y="181648"/>
                    <a:pt x="799420" y="213951"/>
                    <a:pt x="775603" y="237768"/>
                  </a:cubicBezTo>
                  <a:cubicBezTo>
                    <a:pt x="751785" y="261585"/>
                    <a:pt x="719482" y="274966"/>
                    <a:pt x="685800" y="274966"/>
                  </a:cubicBezTo>
                  <a:lnTo>
                    <a:pt x="127000" y="274966"/>
                  </a:lnTo>
                  <a:cubicBezTo>
                    <a:pt x="56860" y="274966"/>
                    <a:pt x="0" y="218106"/>
                    <a:pt x="0" y="147966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3" id="63"/>
            <p:cNvSpPr txBox="true"/>
            <p:nvPr/>
          </p:nvSpPr>
          <p:spPr>
            <a:xfrm>
              <a:off x="0" y="-47625"/>
              <a:ext cx="812800" cy="3225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64" id="64"/>
          <p:cNvGrpSpPr/>
          <p:nvPr/>
        </p:nvGrpSpPr>
        <p:grpSpPr>
          <a:xfrm rot="5400000">
            <a:off x="7931606" y="-3495720"/>
            <a:ext cx="4829892" cy="4575440"/>
            <a:chOff x="0" y="0"/>
            <a:chExt cx="812800" cy="769979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812800" cy="769980"/>
            </a:xfrm>
            <a:custGeom>
              <a:avLst/>
              <a:gdLst/>
              <a:ahLst/>
              <a:cxnLst/>
              <a:rect r="r" b="b" t="t" l="l"/>
              <a:pathLst>
                <a:path h="769980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642980"/>
                  </a:lnTo>
                  <a:cubicBezTo>
                    <a:pt x="812800" y="713120"/>
                    <a:pt x="755940" y="769980"/>
                    <a:pt x="685800" y="769980"/>
                  </a:cubicBezTo>
                  <a:lnTo>
                    <a:pt x="127000" y="769980"/>
                  </a:lnTo>
                  <a:cubicBezTo>
                    <a:pt x="93318" y="769980"/>
                    <a:pt x="61015" y="756599"/>
                    <a:pt x="37197" y="732782"/>
                  </a:cubicBezTo>
                  <a:cubicBezTo>
                    <a:pt x="13380" y="708965"/>
                    <a:pt x="0" y="676662"/>
                    <a:pt x="0" y="642980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6" id="66"/>
            <p:cNvSpPr txBox="true"/>
            <p:nvPr/>
          </p:nvSpPr>
          <p:spPr>
            <a:xfrm>
              <a:off x="0" y="-47625"/>
              <a:ext cx="812800" cy="8176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67" id="67"/>
          <p:cNvGrpSpPr/>
          <p:nvPr/>
        </p:nvGrpSpPr>
        <p:grpSpPr>
          <a:xfrm rot="0">
            <a:off x="15493747" y="1796539"/>
            <a:ext cx="1032951" cy="1032951"/>
            <a:chOff x="0" y="0"/>
            <a:chExt cx="812800" cy="812800"/>
          </a:xfrm>
        </p:grpSpPr>
        <p:sp>
          <p:nvSpPr>
            <p:cNvPr name="Freeform 68" id="6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9" id="6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70" id="70"/>
          <p:cNvGrpSpPr/>
          <p:nvPr/>
        </p:nvGrpSpPr>
        <p:grpSpPr>
          <a:xfrm rot="0">
            <a:off x="15493747" y="3862440"/>
            <a:ext cx="1032951" cy="1032951"/>
            <a:chOff x="0" y="0"/>
            <a:chExt cx="812800" cy="812800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2" id="7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73" id="73"/>
          <p:cNvGrpSpPr/>
          <p:nvPr/>
        </p:nvGrpSpPr>
        <p:grpSpPr>
          <a:xfrm rot="0">
            <a:off x="15493747" y="763588"/>
            <a:ext cx="1032951" cy="1032951"/>
            <a:chOff x="0" y="0"/>
            <a:chExt cx="812800" cy="812800"/>
          </a:xfrm>
        </p:grpSpPr>
        <p:sp>
          <p:nvSpPr>
            <p:cNvPr name="Freeform 74" id="7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5" id="7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76" id="76"/>
          <p:cNvGrpSpPr/>
          <p:nvPr/>
        </p:nvGrpSpPr>
        <p:grpSpPr>
          <a:xfrm rot="0">
            <a:off x="15493747" y="2829490"/>
            <a:ext cx="1032951" cy="1032951"/>
            <a:chOff x="0" y="0"/>
            <a:chExt cx="812800" cy="812800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8" id="7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79" id="79"/>
          <p:cNvGrpSpPr/>
          <p:nvPr/>
        </p:nvGrpSpPr>
        <p:grpSpPr>
          <a:xfrm rot="0">
            <a:off x="15493747" y="5924091"/>
            <a:ext cx="1032951" cy="1032951"/>
            <a:chOff x="0" y="0"/>
            <a:chExt cx="812800" cy="812800"/>
          </a:xfrm>
        </p:grpSpPr>
        <p:sp>
          <p:nvSpPr>
            <p:cNvPr name="Freeform 80" id="8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1" id="8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f</a:t>
              </a:r>
            </a:p>
          </p:txBody>
        </p:sp>
      </p:grpSp>
      <p:grpSp>
        <p:nvGrpSpPr>
          <p:cNvPr name="Group 82" id="82"/>
          <p:cNvGrpSpPr/>
          <p:nvPr/>
        </p:nvGrpSpPr>
        <p:grpSpPr>
          <a:xfrm rot="0">
            <a:off x="15493747" y="4891140"/>
            <a:ext cx="1032951" cy="1032951"/>
            <a:chOff x="0" y="0"/>
            <a:chExt cx="812800" cy="812800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4" id="8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e</a:t>
              </a:r>
            </a:p>
          </p:txBody>
        </p:sp>
      </p:grpSp>
      <p:grpSp>
        <p:nvGrpSpPr>
          <p:cNvPr name="Group 85" id="85"/>
          <p:cNvGrpSpPr/>
          <p:nvPr/>
        </p:nvGrpSpPr>
        <p:grpSpPr>
          <a:xfrm rot="0">
            <a:off x="15493747" y="6957042"/>
            <a:ext cx="1032951" cy="1032951"/>
            <a:chOff x="0" y="0"/>
            <a:chExt cx="812800" cy="812800"/>
          </a:xfrm>
        </p:grpSpPr>
        <p:sp>
          <p:nvSpPr>
            <p:cNvPr name="Freeform 86" id="8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7" id="8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g</a:t>
              </a:r>
            </a:p>
          </p:txBody>
        </p:sp>
      </p:grpSp>
      <p:grpSp>
        <p:nvGrpSpPr>
          <p:cNvPr name="Group 88" id="88"/>
          <p:cNvGrpSpPr/>
          <p:nvPr/>
        </p:nvGrpSpPr>
        <p:grpSpPr>
          <a:xfrm rot="0">
            <a:off x="15423379" y="1032951"/>
            <a:ext cx="1032951" cy="1032951"/>
            <a:chOff x="0" y="0"/>
            <a:chExt cx="812800" cy="812800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90" id="9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91" id="91"/>
          <p:cNvGrpSpPr/>
          <p:nvPr/>
        </p:nvGrpSpPr>
        <p:grpSpPr>
          <a:xfrm rot="0">
            <a:off x="15423379" y="3098852"/>
            <a:ext cx="1032951" cy="1032951"/>
            <a:chOff x="0" y="0"/>
            <a:chExt cx="812800" cy="812800"/>
          </a:xfrm>
        </p:grpSpPr>
        <p:sp>
          <p:nvSpPr>
            <p:cNvPr name="Freeform 92" id="9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93" id="9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94" id="94"/>
          <p:cNvGrpSpPr/>
          <p:nvPr/>
        </p:nvGrpSpPr>
        <p:grpSpPr>
          <a:xfrm rot="0">
            <a:off x="15423379" y="0"/>
            <a:ext cx="1032951" cy="1032951"/>
            <a:chOff x="0" y="0"/>
            <a:chExt cx="812800" cy="812800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96" id="9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97" id="97"/>
          <p:cNvGrpSpPr/>
          <p:nvPr/>
        </p:nvGrpSpPr>
        <p:grpSpPr>
          <a:xfrm rot="0">
            <a:off x="15423379" y="2065901"/>
            <a:ext cx="1032951" cy="1032951"/>
            <a:chOff x="0" y="0"/>
            <a:chExt cx="812800" cy="812800"/>
          </a:xfrm>
        </p:grpSpPr>
        <p:sp>
          <p:nvSpPr>
            <p:cNvPr name="Freeform 98" id="9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99" id="9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100" id="100"/>
          <p:cNvGrpSpPr/>
          <p:nvPr/>
        </p:nvGrpSpPr>
        <p:grpSpPr>
          <a:xfrm rot="0">
            <a:off x="15423379" y="5160503"/>
            <a:ext cx="1032951" cy="1032951"/>
            <a:chOff x="0" y="0"/>
            <a:chExt cx="812800" cy="812800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2" id="10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f</a:t>
              </a:r>
            </a:p>
          </p:txBody>
        </p:sp>
      </p:grpSp>
      <p:grpSp>
        <p:nvGrpSpPr>
          <p:cNvPr name="Group 103" id="103"/>
          <p:cNvGrpSpPr/>
          <p:nvPr/>
        </p:nvGrpSpPr>
        <p:grpSpPr>
          <a:xfrm rot="0">
            <a:off x="15423379" y="4127552"/>
            <a:ext cx="1032951" cy="1032951"/>
            <a:chOff x="0" y="0"/>
            <a:chExt cx="812800" cy="812800"/>
          </a:xfrm>
        </p:grpSpPr>
        <p:sp>
          <p:nvSpPr>
            <p:cNvPr name="Freeform 104" id="10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5" id="10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e</a:t>
              </a:r>
            </a:p>
          </p:txBody>
        </p:sp>
      </p:grpSp>
      <p:grpSp>
        <p:nvGrpSpPr>
          <p:cNvPr name="Group 106" id="106"/>
          <p:cNvGrpSpPr/>
          <p:nvPr/>
        </p:nvGrpSpPr>
        <p:grpSpPr>
          <a:xfrm rot="0">
            <a:off x="15423379" y="6193454"/>
            <a:ext cx="1032951" cy="1032951"/>
            <a:chOff x="0" y="0"/>
            <a:chExt cx="812800" cy="812800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8" id="10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g</a:t>
              </a:r>
            </a:p>
          </p:txBody>
        </p:sp>
      </p:grpSp>
      <p:grpSp>
        <p:nvGrpSpPr>
          <p:cNvPr name="Group 109" id="109"/>
          <p:cNvGrpSpPr/>
          <p:nvPr/>
        </p:nvGrpSpPr>
        <p:grpSpPr>
          <a:xfrm rot="0">
            <a:off x="16456330" y="1035076"/>
            <a:ext cx="1032951" cy="1032951"/>
            <a:chOff x="0" y="0"/>
            <a:chExt cx="812800" cy="812800"/>
          </a:xfrm>
        </p:grpSpPr>
        <p:sp>
          <p:nvSpPr>
            <p:cNvPr name="Freeform 110" id="1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11" id="11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2</a:t>
              </a:r>
            </a:p>
          </p:txBody>
        </p:sp>
      </p:grpSp>
      <p:grpSp>
        <p:nvGrpSpPr>
          <p:cNvPr name="Group 112" id="112"/>
          <p:cNvGrpSpPr/>
          <p:nvPr/>
        </p:nvGrpSpPr>
        <p:grpSpPr>
          <a:xfrm rot="0">
            <a:off x="16456330" y="3100978"/>
            <a:ext cx="1032951" cy="1032951"/>
            <a:chOff x="0" y="0"/>
            <a:chExt cx="812800" cy="812800"/>
          </a:xfrm>
        </p:grpSpPr>
        <p:sp>
          <p:nvSpPr>
            <p:cNvPr name="Freeform 113" id="1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14" id="11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4</a:t>
              </a:r>
            </a:p>
          </p:txBody>
        </p:sp>
      </p:grpSp>
      <p:grpSp>
        <p:nvGrpSpPr>
          <p:cNvPr name="Group 115" id="115"/>
          <p:cNvGrpSpPr/>
          <p:nvPr/>
        </p:nvGrpSpPr>
        <p:grpSpPr>
          <a:xfrm rot="0">
            <a:off x="16456330" y="2125"/>
            <a:ext cx="1032951" cy="1032951"/>
            <a:chOff x="0" y="0"/>
            <a:chExt cx="812800" cy="812800"/>
          </a:xfrm>
        </p:grpSpPr>
        <p:sp>
          <p:nvSpPr>
            <p:cNvPr name="Freeform 116" id="1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17" id="11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1</a:t>
              </a:r>
            </a:p>
          </p:txBody>
        </p:sp>
      </p:grpSp>
      <p:grpSp>
        <p:nvGrpSpPr>
          <p:cNvPr name="Group 118" id="118"/>
          <p:cNvGrpSpPr/>
          <p:nvPr/>
        </p:nvGrpSpPr>
        <p:grpSpPr>
          <a:xfrm rot="0">
            <a:off x="16456330" y="2068027"/>
            <a:ext cx="1032951" cy="1032951"/>
            <a:chOff x="0" y="0"/>
            <a:chExt cx="812800" cy="812800"/>
          </a:xfrm>
        </p:grpSpPr>
        <p:sp>
          <p:nvSpPr>
            <p:cNvPr name="Freeform 119" id="1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20" id="12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3</a:t>
              </a:r>
            </a:p>
          </p:txBody>
        </p:sp>
      </p:grpSp>
      <p:grpSp>
        <p:nvGrpSpPr>
          <p:cNvPr name="Group 121" id="121"/>
          <p:cNvGrpSpPr/>
          <p:nvPr/>
        </p:nvGrpSpPr>
        <p:grpSpPr>
          <a:xfrm rot="0">
            <a:off x="16456330" y="5162628"/>
            <a:ext cx="1032951" cy="1032951"/>
            <a:chOff x="0" y="0"/>
            <a:chExt cx="812800" cy="812800"/>
          </a:xfrm>
        </p:grpSpPr>
        <p:sp>
          <p:nvSpPr>
            <p:cNvPr name="Freeform 122" id="1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23" id="12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6</a:t>
              </a:r>
            </a:p>
          </p:txBody>
        </p:sp>
      </p:grpSp>
      <p:grpSp>
        <p:nvGrpSpPr>
          <p:cNvPr name="Group 124" id="124"/>
          <p:cNvGrpSpPr/>
          <p:nvPr/>
        </p:nvGrpSpPr>
        <p:grpSpPr>
          <a:xfrm rot="0">
            <a:off x="16456330" y="4129678"/>
            <a:ext cx="1032951" cy="1032951"/>
            <a:chOff x="0" y="0"/>
            <a:chExt cx="812800" cy="812800"/>
          </a:xfrm>
        </p:grpSpPr>
        <p:sp>
          <p:nvSpPr>
            <p:cNvPr name="Freeform 125" id="1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26" id="12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5</a:t>
              </a:r>
            </a:p>
          </p:txBody>
        </p:sp>
      </p:grpSp>
      <p:grpSp>
        <p:nvGrpSpPr>
          <p:cNvPr name="Group 127" id="127"/>
          <p:cNvGrpSpPr/>
          <p:nvPr/>
        </p:nvGrpSpPr>
        <p:grpSpPr>
          <a:xfrm rot="0">
            <a:off x="16456330" y="6195579"/>
            <a:ext cx="1032951" cy="1032951"/>
            <a:chOff x="0" y="0"/>
            <a:chExt cx="812800" cy="812800"/>
          </a:xfrm>
        </p:grpSpPr>
        <p:sp>
          <p:nvSpPr>
            <p:cNvPr name="Freeform 128" id="1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29" id="12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7</a:t>
              </a:r>
            </a:p>
          </p:txBody>
        </p:sp>
      </p:grpSp>
      <p:grpSp>
        <p:nvGrpSpPr>
          <p:cNvPr name="Group 130" id="130"/>
          <p:cNvGrpSpPr/>
          <p:nvPr/>
        </p:nvGrpSpPr>
        <p:grpSpPr>
          <a:xfrm rot="0">
            <a:off x="15423379" y="8261481"/>
            <a:ext cx="1032951" cy="1032951"/>
            <a:chOff x="0" y="0"/>
            <a:chExt cx="812800" cy="812800"/>
          </a:xfrm>
        </p:grpSpPr>
        <p:sp>
          <p:nvSpPr>
            <p:cNvPr name="Freeform 131" id="1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32" id="13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k</a:t>
              </a:r>
            </a:p>
          </p:txBody>
        </p:sp>
      </p:grpSp>
      <p:grpSp>
        <p:nvGrpSpPr>
          <p:cNvPr name="Group 133" id="133"/>
          <p:cNvGrpSpPr/>
          <p:nvPr/>
        </p:nvGrpSpPr>
        <p:grpSpPr>
          <a:xfrm rot="0">
            <a:off x="15423379" y="7228530"/>
            <a:ext cx="1032951" cy="1032951"/>
            <a:chOff x="0" y="0"/>
            <a:chExt cx="812800" cy="812800"/>
          </a:xfrm>
        </p:grpSpPr>
        <p:sp>
          <p:nvSpPr>
            <p:cNvPr name="Freeform 134" id="13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35" id="13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h</a:t>
              </a:r>
            </a:p>
          </p:txBody>
        </p:sp>
      </p:grpSp>
      <p:grpSp>
        <p:nvGrpSpPr>
          <p:cNvPr name="Group 136" id="136"/>
          <p:cNvGrpSpPr/>
          <p:nvPr/>
        </p:nvGrpSpPr>
        <p:grpSpPr>
          <a:xfrm rot="0">
            <a:off x="16456330" y="8263606"/>
            <a:ext cx="1032951" cy="1032951"/>
            <a:chOff x="0" y="0"/>
            <a:chExt cx="812800" cy="812800"/>
          </a:xfrm>
        </p:grpSpPr>
        <p:sp>
          <p:nvSpPr>
            <p:cNvPr name="Freeform 137" id="13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38" id="13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9</a:t>
              </a:r>
            </a:p>
          </p:txBody>
        </p:sp>
      </p:grpSp>
      <p:grpSp>
        <p:nvGrpSpPr>
          <p:cNvPr name="Group 139" id="139"/>
          <p:cNvGrpSpPr/>
          <p:nvPr/>
        </p:nvGrpSpPr>
        <p:grpSpPr>
          <a:xfrm rot="0">
            <a:off x="16456330" y="7230655"/>
            <a:ext cx="1032951" cy="1032951"/>
            <a:chOff x="0" y="0"/>
            <a:chExt cx="812800" cy="812800"/>
          </a:xfrm>
        </p:grpSpPr>
        <p:sp>
          <p:nvSpPr>
            <p:cNvPr name="Freeform 140" id="14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41" id="14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8</a:t>
              </a:r>
            </a:p>
          </p:txBody>
        </p:sp>
      </p:grpSp>
      <p:grpSp>
        <p:nvGrpSpPr>
          <p:cNvPr name="Group 142" id="142"/>
          <p:cNvGrpSpPr/>
          <p:nvPr/>
        </p:nvGrpSpPr>
        <p:grpSpPr>
          <a:xfrm rot="0">
            <a:off x="16456330" y="9296557"/>
            <a:ext cx="1032951" cy="1032951"/>
            <a:chOff x="0" y="0"/>
            <a:chExt cx="812800" cy="812800"/>
          </a:xfrm>
        </p:grpSpPr>
        <p:sp>
          <p:nvSpPr>
            <p:cNvPr name="Freeform 143" id="14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44" id="14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10</a:t>
              </a:r>
            </a:p>
          </p:txBody>
        </p:sp>
      </p:grpSp>
      <p:grpSp>
        <p:nvGrpSpPr>
          <p:cNvPr name="Group 145" id="145"/>
          <p:cNvGrpSpPr/>
          <p:nvPr/>
        </p:nvGrpSpPr>
        <p:grpSpPr>
          <a:xfrm rot="0">
            <a:off x="15423379" y="9294431"/>
            <a:ext cx="1032951" cy="1032951"/>
            <a:chOff x="0" y="0"/>
            <a:chExt cx="812800" cy="812800"/>
          </a:xfrm>
        </p:grpSpPr>
        <p:sp>
          <p:nvSpPr>
            <p:cNvPr name="Freeform 146" id="14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47" id="14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i</a:t>
              </a:r>
            </a:p>
          </p:txBody>
        </p:sp>
      </p:grpSp>
    </p:spTree>
  </p:cSld>
  <p:clrMapOvr>
    <a:masterClrMapping/>
  </p:clrMapOvr>
</p:sld>
</file>

<file path=ppt/slides/slide14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26926" y="1931807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259877" y="1931807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292827" y="1931807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325778" y="1931807"/>
            <a:ext cx="1032951" cy="103295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358729" y="1931807"/>
            <a:ext cx="1032951" cy="103295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3259877" y="3479376"/>
            <a:ext cx="1032951" cy="103295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4292827" y="3479376"/>
            <a:ext cx="1032951" cy="1032951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5325778" y="3479376"/>
            <a:ext cx="1032951" cy="103295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1027542" y="2400657"/>
            <a:ext cx="536431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829844" y="3797415"/>
            <a:ext cx="931826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496389" y="431801"/>
            <a:ext cx="2576080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Rabin- Karp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578851" y="7406842"/>
            <a:ext cx="172965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1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3611802" y="7426967"/>
            <a:ext cx="172965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1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4604759" y="7426967"/>
            <a:ext cx="252954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2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3053330" y="7406842"/>
            <a:ext cx="256959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+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085779" y="7406842"/>
            <a:ext cx="256959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+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5109638" y="7420591"/>
            <a:ext cx="275143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=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5632485" y="7406842"/>
            <a:ext cx="261396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4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579871" y="7442841"/>
            <a:ext cx="1606261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p_hash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2639709" y="6090780"/>
            <a:ext cx="172965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1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3672659" y="6110905"/>
            <a:ext cx="172965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1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4705610" y="6110905"/>
            <a:ext cx="172965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1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3114187" y="6090780"/>
            <a:ext cx="256959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+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4146636" y="6090780"/>
            <a:ext cx="256959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+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5170495" y="6104529"/>
            <a:ext cx="275143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=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5643796" y="6110905"/>
            <a:ext cx="238774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3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689381" y="6126779"/>
            <a:ext cx="1508955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t_hash</a:t>
            </a:r>
          </a:p>
        </p:txBody>
      </p:sp>
      <p:sp>
        <p:nvSpPr>
          <p:cNvPr name="Freeform 45" id="45"/>
          <p:cNvSpPr/>
          <p:nvPr/>
        </p:nvSpPr>
        <p:spPr>
          <a:xfrm flipH="false" flipV="false" rot="0">
            <a:off x="-981442" y="8780081"/>
            <a:ext cx="2545415" cy="2545415"/>
          </a:xfrm>
          <a:custGeom>
            <a:avLst/>
            <a:gdLst/>
            <a:ahLst/>
            <a:cxnLst/>
            <a:rect r="r" b="b" t="t" l="l"/>
            <a:pathLst>
              <a:path h="2545415" w="2545415">
                <a:moveTo>
                  <a:pt x="0" y="0"/>
                </a:moveTo>
                <a:lnTo>
                  <a:pt x="2545415" y="0"/>
                </a:lnTo>
                <a:lnTo>
                  <a:pt x="2545415" y="2545415"/>
                </a:lnTo>
                <a:lnTo>
                  <a:pt x="0" y="2545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6" id="46"/>
          <p:cNvGrpSpPr/>
          <p:nvPr/>
        </p:nvGrpSpPr>
        <p:grpSpPr>
          <a:xfrm rot="5400000">
            <a:off x="5743759" y="10040700"/>
            <a:ext cx="4829892" cy="1534052"/>
            <a:chOff x="0" y="0"/>
            <a:chExt cx="812800" cy="258158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812800" cy="258158"/>
            </a:xfrm>
            <a:custGeom>
              <a:avLst/>
              <a:gdLst/>
              <a:ahLst/>
              <a:cxnLst/>
              <a:rect r="r" b="b" t="t" l="l"/>
              <a:pathLst>
                <a:path h="258158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131158"/>
                  </a:lnTo>
                  <a:cubicBezTo>
                    <a:pt x="812800" y="164841"/>
                    <a:pt x="799420" y="197144"/>
                    <a:pt x="775603" y="220961"/>
                  </a:cubicBezTo>
                  <a:cubicBezTo>
                    <a:pt x="751785" y="244778"/>
                    <a:pt x="719482" y="258158"/>
                    <a:pt x="685800" y="258158"/>
                  </a:cubicBezTo>
                  <a:lnTo>
                    <a:pt x="127000" y="258158"/>
                  </a:lnTo>
                  <a:cubicBezTo>
                    <a:pt x="56860" y="258158"/>
                    <a:pt x="0" y="201299"/>
                    <a:pt x="0" y="131158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47625"/>
              <a:ext cx="812800" cy="3057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49" id="49"/>
          <p:cNvGrpSpPr/>
          <p:nvPr/>
        </p:nvGrpSpPr>
        <p:grpSpPr>
          <a:xfrm rot="5400000">
            <a:off x="7151069" y="9381540"/>
            <a:ext cx="4829892" cy="1561073"/>
            <a:chOff x="0" y="0"/>
            <a:chExt cx="812800" cy="262706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812800" cy="262706"/>
            </a:xfrm>
            <a:custGeom>
              <a:avLst/>
              <a:gdLst/>
              <a:ahLst/>
              <a:cxnLst/>
              <a:rect r="r" b="b" t="t" l="l"/>
              <a:pathLst>
                <a:path h="262706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135706"/>
                  </a:lnTo>
                  <a:cubicBezTo>
                    <a:pt x="812800" y="169388"/>
                    <a:pt x="799420" y="201691"/>
                    <a:pt x="775603" y="225508"/>
                  </a:cubicBezTo>
                  <a:cubicBezTo>
                    <a:pt x="751785" y="249325"/>
                    <a:pt x="719482" y="262706"/>
                    <a:pt x="685800" y="262706"/>
                  </a:cubicBezTo>
                  <a:lnTo>
                    <a:pt x="127000" y="262706"/>
                  </a:lnTo>
                  <a:cubicBezTo>
                    <a:pt x="56860" y="262706"/>
                    <a:pt x="0" y="205846"/>
                    <a:pt x="0" y="135706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0" y="-47625"/>
              <a:ext cx="812800" cy="3103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52" id="52"/>
          <p:cNvGrpSpPr/>
          <p:nvPr/>
        </p:nvGrpSpPr>
        <p:grpSpPr>
          <a:xfrm rot="5400000">
            <a:off x="8598757" y="9865840"/>
            <a:ext cx="4829892" cy="1633925"/>
            <a:chOff x="0" y="0"/>
            <a:chExt cx="812800" cy="274966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812800" cy="274966"/>
            </a:xfrm>
            <a:custGeom>
              <a:avLst/>
              <a:gdLst/>
              <a:ahLst/>
              <a:cxnLst/>
              <a:rect r="r" b="b" t="t" l="l"/>
              <a:pathLst>
                <a:path h="274966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147966"/>
                  </a:lnTo>
                  <a:cubicBezTo>
                    <a:pt x="812800" y="181648"/>
                    <a:pt x="799420" y="213951"/>
                    <a:pt x="775603" y="237768"/>
                  </a:cubicBezTo>
                  <a:cubicBezTo>
                    <a:pt x="751785" y="261585"/>
                    <a:pt x="719482" y="274966"/>
                    <a:pt x="685800" y="274966"/>
                  </a:cubicBezTo>
                  <a:lnTo>
                    <a:pt x="127000" y="274966"/>
                  </a:lnTo>
                  <a:cubicBezTo>
                    <a:pt x="56860" y="274966"/>
                    <a:pt x="0" y="218106"/>
                    <a:pt x="0" y="147966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0" y="-47625"/>
              <a:ext cx="812800" cy="3225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55" id="55"/>
          <p:cNvGrpSpPr/>
          <p:nvPr/>
        </p:nvGrpSpPr>
        <p:grpSpPr>
          <a:xfrm rot="5400000">
            <a:off x="1611956" y="11551870"/>
            <a:ext cx="4829892" cy="1534052"/>
            <a:chOff x="0" y="0"/>
            <a:chExt cx="812800" cy="258158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812800" cy="258158"/>
            </a:xfrm>
            <a:custGeom>
              <a:avLst/>
              <a:gdLst/>
              <a:ahLst/>
              <a:cxnLst/>
              <a:rect r="r" b="b" t="t" l="l"/>
              <a:pathLst>
                <a:path h="258158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131158"/>
                  </a:lnTo>
                  <a:cubicBezTo>
                    <a:pt x="812800" y="164841"/>
                    <a:pt x="799420" y="197144"/>
                    <a:pt x="775603" y="220961"/>
                  </a:cubicBezTo>
                  <a:cubicBezTo>
                    <a:pt x="751785" y="244778"/>
                    <a:pt x="719482" y="258158"/>
                    <a:pt x="685800" y="258158"/>
                  </a:cubicBezTo>
                  <a:lnTo>
                    <a:pt x="127000" y="258158"/>
                  </a:lnTo>
                  <a:cubicBezTo>
                    <a:pt x="56860" y="258158"/>
                    <a:pt x="0" y="201299"/>
                    <a:pt x="0" y="131158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7" id="57"/>
            <p:cNvSpPr txBox="true"/>
            <p:nvPr/>
          </p:nvSpPr>
          <p:spPr>
            <a:xfrm>
              <a:off x="0" y="-47625"/>
              <a:ext cx="812800" cy="3057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58" id="58"/>
          <p:cNvGrpSpPr/>
          <p:nvPr/>
        </p:nvGrpSpPr>
        <p:grpSpPr>
          <a:xfrm rot="5400000">
            <a:off x="3019266" y="10892710"/>
            <a:ext cx="4829892" cy="1561073"/>
            <a:chOff x="0" y="0"/>
            <a:chExt cx="812800" cy="262706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812800" cy="262706"/>
            </a:xfrm>
            <a:custGeom>
              <a:avLst/>
              <a:gdLst/>
              <a:ahLst/>
              <a:cxnLst/>
              <a:rect r="r" b="b" t="t" l="l"/>
              <a:pathLst>
                <a:path h="262706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135706"/>
                  </a:lnTo>
                  <a:cubicBezTo>
                    <a:pt x="812800" y="169388"/>
                    <a:pt x="799420" y="201691"/>
                    <a:pt x="775603" y="225508"/>
                  </a:cubicBezTo>
                  <a:cubicBezTo>
                    <a:pt x="751785" y="249325"/>
                    <a:pt x="719482" y="262706"/>
                    <a:pt x="685800" y="262706"/>
                  </a:cubicBezTo>
                  <a:lnTo>
                    <a:pt x="127000" y="262706"/>
                  </a:lnTo>
                  <a:cubicBezTo>
                    <a:pt x="56860" y="262706"/>
                    <a:pt x="0" y="205846"/>
                    <a:pt x="0" y="135706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47625"/>
              <a:ext cx="812800" cy="3103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61" id="61"/>
          <p:cNvGrpSpPr/>
          <p:nvPr/>
        </p:nvGrpSpPr>
        <p:grpSpPr>
          <a:xfrm rot="5400000">
            <a:off x="4466954" y="11377009"/>
            <a:ext cx="4829892" cy="1633925"/>
            <a:chOff x="0" y="0"/>
            <a:chExt cx="812800" cy="274966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812800" cy="274966"/>
            </a:xfrm>
            <a:custGeom>
              <a:avLst/>
              <a:gdLst/>
              <a:ahLst/>
              <a:cxnLst/>
              <a:rect r="r" b="b" t="t" l="l"/>
              <a:pathLst>
                <a:path h="274966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147966"/>
                  </a:lnTo>
                  <a:cubicBezTo>
                    <a:pt x="812800" y="181648"/>
                    <a:pt x="799420" y="213951"/>
                    <a:pt x="775603" y="237768"/>
                  </a:cubicBezTo>
                  <a:cubicBezTo>
                    <a:pt x="751785" y="261585"/>
                    <a:pt x="719482" y="274966"/>
                    <a:pt x="685800" y="274966"/>
                  </a:cubicBezTo>
                  <a:lnTo>
                    <a:pt x="127000" y="274966"/>
                  </a:lnTo>
                  <a:cubicBezTo>
                    <a:pt x="56860" y="274966"/>
                    <a:pt x="0" y="218106"/>
                    <a:pt x="0" y="147966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3" id="63"/>
            <p:cNvSpPr txBox="true"/>
            <p:nvPr/>
          </p:nvSpPr>
          <p:spPr>
            <a:xfrm>
              <a:off x="0" y="-47625"/>
              <a:ext cx="812800" cy="3225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64" id="64"/>
          <p:cNvGrpSpPr/>
          <p:nvPr/>
        </p:nvGrpSpPr>
        <p:grpSpPr>
          <a:xfrm rot="5400000">
            <a:off x="7931606" y="-3495720"/>
            <a:ext cx="4829892" cy="4575440"/>
            <a:chOff x="0" y="0"/>
            <a:chExt cx="812800" cy="769979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812800" cy="769980"/>
            </a:xfrm>
            <a:custGeom>
              <a:avLst/>
              <a:gdLst/>
              <a:ahLst/>
              <a:cxnLst/>
              <a:rect r="r" b="b" t="t" l="l"/>
              <a:pathLst>
                <a:path h="769980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642980"/>
                  </a:lnTo>
                  <a:cubicBezTo>
                    <a:pt x="812800" y="713120"/>
                    <a:pt x="755940" y="769980"/>
                    <a:pt x="685800" y="769980"/>
                  </a:cubicBezTo>
                  <a:lnTo>
                    <a:pt x="127000" y="769980"/>
                  </a:lnTo>
                  <a:cubicBezTo>
                    <a:pt x="93318" y="769980"/>
                    <a:pt x="61015" y="756599"/>
                    <a:pt x="37197" y="732782"/>
                  </a:cubicBezTo>
                  <a:cubicBezTo>
                    <a:pt x="13380" y="708965"/>
                    <a:pt x="0" y="676662"/>
                    <a:pt x="0" y="642980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6" id="66"/>
            <p:cNvSpPr txBox="true"/>
            <p:nvPr/>
          </p:nvSpPr>
          <p:spPr>
            <a:xfrm>
              <a:off x="0" y="-47625"/>
              <a:ext cx="812800" cy="8176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67" id="67"/>
          <p:cNvGrpSpPr/>
          <p:nvPr/>
        </p:nvGrpSpPr>
        <p:grpSpPr>
          <a:xfrm rot="0">
            <a:off x="15493747" y="1796539"/>
            <a:ext cx="1032951" cy="1032951"/>
            <a:chOff x="0" y="0"/>
            <a:chExt cx="812800" cy="812800"/>
          </a:xfrm>
        </p:grpSpPr>
        <p:sp>
          <p:nvSpPr>
            <p:cNvPr name="Freeform 68" id="6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9" id="6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70" id="70"/>
          <p:cNvGrpSpPr/>
          <p:nvPr/>
        </p:nvGrpSpPr>
        <p:grpSpPr>
          <a:xfrm rot="0">
            <a:off x="15493747" y="3862440"/>
            <a:ext cx="1032951" cy="1032951"/>
            <a:chOff x="0" y="0"/>
            <a:chExt cx="812800" cy="812800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2" id="7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73" id="73"/>
          <p:cNvGrpSpPr/>
          <p:nvPr/>
        </p:nvGrpSpPr>
        <p:grpSpPr>
          <a:xfrm rot="0">
            <a:off x="15493747" y="763588"/>
            <a:ext cx="1032951" cy="1032951"/>
            <a:chOff x="0" y="0"/>
            <a:chExt cx="812800" cy="812800"/>
          </a:xfrm>
        </p:grpSpPr>
        <p:sp>
          <p:nvSpPr>
            <p:cNvPr name="Freeform 74" id="7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5" id="7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76" id="76"/>
          <p:cNvGrpSpPr/>
          <p:nvPr/>
        </p:nvGrpSpPr>
        <p:grpSpPr>
          <a:xfrm rot="0">
            <a:off x="15493747" y="2829490"/>
            <a:ext cx="1032951" cy="1032951"/>
            <a:chOff x="0" y="0"/>
            <a:chExt cx="812800" cy="812800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8" id="7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79" id="79"/>
          <p:cNvGrpSpPr/>
          <p:nvPr/>
        </p:nvGrpSpPr>
        <p:grpSpPr>
          <a:xfrm rot="0">
            <a:off x="15493747" y="5924091"/>
            <a:ext cx="1032951" cy="1032951"/>
            <a:chOff x="0" y="0"/>
            <a:chExt cx="812800" cy="812800"/>
          </a:xfrm>
        </p:grpSpPr>
        <p:sp>
          <p:nvSpPr>
            <p:cNvPr name="Freeform 80" id="8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1" id="8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f</a:t>
              </a:r>
            </a:p>
          </p:txBody>
        </p:sp>
      </p:grpSp>
      <p:grpSp>
        <p:nvGrpSpPr>
          <p:cNvPr name="Group 82" id="82"/>
          <p:cNvGrpSpPr/>
          <p:nvPr/>
        </p:nvGrpSpPr>
        <p:grpSpPr>
          <a:xfrm rot="0">
            <a:off x="15493747" y="4891140"/>
            <a:ext cx="1032951" cy="1032951"/>
            <a:chOff x="0" y="0"/>
            <a:chExt cx="812800" cy="812800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4" id="8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e</a:t>
              </a:r>
            </a:p>
          </p:txBody>
        </p:sp>
      </p:grpSp>
      <p:grpSp>
        <p:nvGrpSpPr>
          <p:cNvPr name="Group 85" id="85"/>
          <p:cNvGrpSpPr/>
          <p:nvPr/>
        </p:nvGrpSpPr>
        <p:grpSpPr>
          <a:xfrm rot="0">
            <a:off x="15493747" y="6957042"/>
            <a:ext cx="1032951" cy="1032951"/>
            <a:chOff x="0" y="0"/>
            <a:chExt cx="812800" cy="812800"/>
          </a:xfrm>
        </p:grpSpPr>
        <p:sp>
          <p:nvSpPr>
            <p:cNvPr name="Freeform 86" id="8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7" id="8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g</a:t>
              </a:r>
            </a:p>
          </p:txBody>
        </p:sp>
      </p:grpSp>
      <p:grpSp>
        <p:nvGrpSpPr>
          <p:cNvPr name="Group 88" id="88"/>
          <p:cNvGrpSpPr/>
          <p:nvPr/>
        </p:nvGrpSpPr>
        <p:grpSpPr>
          <a:xfrm rot="0">
            <a:off x="15423379" y="1032951"/>
            <a:ext cx="1032951" cy="1032951"/>
            <a:chOff x="0" y="0"/>
            <a:chExt cx="812800" cy="812800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90" id="9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91" id="91"/>
          <p:cNvGrpSpPr/>
          <p:nvPr/>
        </p:nvGrpSpPr>
        <p:grpSpPr>
          <a:xfrm rot="0">
            <a:off x="15423379" y="3098852"/>
            <a:ext cx="1032951" cy="1032951"/>
            <a:chOff x="0" y="0"/>
            <a:chExt cx="812800" cy="812800"/>
          </a:xfrm>
        </p:grpSpPr>
        <p:sp>
          <p:nvSpPr>
            <p:cNvPr name="Freeform 92" id="9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93" id="9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94" id="94"/>
          <p:cNvGrpSpPr/>
          <p:nvPr/>
        </p:nvGrpSpPr>
        <p:grpSpPr>
          <a:xfrm rot="0">
            <a:off x="15423379" y="0"/>
            <a:ext cx="1032951" cy="1032951"/>
            <a:chOff x="0" y="0"/>
            <a:chExt cx="812800" cy="812800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96" id="9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97" id="97"/>
          <p:cNvGrpSpPr/>
          <p:nvPr/>
        </p:nvGrpSpPr>
        <p:grpSpPr>
          <a:xfrm rot="0">
            <a:off x="15423379" y="2065901"/>
            <a:ext cx="1032951" cy="1032951"/>
            <a:chOff x="0" y="0"/>
            <a:chExt cx="812800" cy="812800"/>
          </a:xfrm>
        </p:grpSpPr>
        <p:sp>
          <p:nvSpPr>
            <p:cNvPr name="Freeform 98" id="9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99" id="9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100" id="100"/>
          <p:cNvGrpSpPr/>
          <p:nvPr/>
        </p:nvGrpSpPr>
        <p:grpSpPr>
          <a:xfrm rot="0">
            <a:off x="15423379" y="5160503"/>
            <a:ext cx="1032951" cy="1032951"/>
            <a:chOff x="0" y="0"/>
            <a:chExt cx="812800" cy="812800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2" id="10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f</a:t>
              </a:r>
            </a:p>
          </p:txBody>
        </p:sp>
      </p:grpSp>
      <p:grpSp>
        <p:nvGrpSpPr>
          <p:cNvPr name="Group 103" id="103"/>
          <p:cNvGrpSpPr/>
          <p:nvPr/>
        </p:nvGrpSpPr>
        <p:grpSpPr>
          <a:xfrm rot="0">
            <a:off x="15423379" y="4127552"/>
            <a:ext cx="1032951" cy="1032951"/>
            <a:chOff x="0" y="0"/>
            <a:chExt cx="812800" cy="812800"/>
          </a:xfrm>
        </p:grpSpPr>
        <p:sp>
          <p:nvSpPr>
            <p:cNvPr name="Freeform 104" id="10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5" id="10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e</a:t>
              </a:r>
            </a:p>
          </p:txBody>
        </p:sp>
      </p:grpSp>
      <p:grpSp>
        <p:nvGrpSpPr>
          <p:cNvPr name="Group 106" id="106"/>
          <p:cNvGrpSpPr/>
          <p:nvPr/>
        </p:nvGrpSpPr>
        <p:grpSpPr>
          <a:xfrm rot="0">
            <a:off x="15423379" y="6193454"/>
            <a:ext cx="1032951" cy="1032951"/>
            <a:chOff x="0" y="0"/>
            <a:chExt cx="812800" cy="812800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8" id="10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g</a:t>
              </a:r>
            </a:p>
          </p:txBody>
        </p:sp>
      </p:grpSp>
      <p:grpSp>
        <p:nvGrpSpPr>
          <p:cNvPr name="Group 109" id="109"/>
          <p:cNvGrpSpPr/>
          <p:nvPr/>
        </p:nvGrpSpPr>
        <p:grpSpPr>
          <a:xfrm rot="0">
            <a:off x="16456330" y="1035076"/>
            <a:ext cx="1032951" cy="1032951"/>
            <a:chOff x="0" y="0"/>
            <a:chExt cx="812800" cy="812800"/>
          </a:xfrm>
        </p:grpSpPr>
        <p:sp>
          <p:nvSpPr>
            <p:cNvPr name="Freeform 110" id="1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11" id="11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2</a:t>
              </a:r>
            </a:p>
          </p:txBody>
        </p:sp>
      </p:grpSp>
      <p:grpSp>
        <p:nvGrpSpPr>
          <p:cNvPr name="Group 112" id="112"/>
          <p:cNvGrpSpPr/>
          <p:nvPr/>
        </p:nvGrpSpPr>
        <p:grpSpPr>
          <a:xfrm rot="0">
            <a:off x="16456330" y="3100978"/>
            <a:ext cx="1032951" cy="1032951"/>
            <a:chOff x="0" y="0"/>
            <a:chExt cx="812800" cy="812800"/>
          </a:xfrm>
        </p:grpSpPr>
        <p:sp>
          <p:nvSpPr>
            <p:cNvPr name="Freeform 113" id="1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14" id="11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4</a:t>
              </a:r>
            </a:p>
          </p:txBody>
        </p:sp>
      </p:grpSp>
      <p:grpSp>
        <p:nvGrpSpPr>
          <p:cNvPr name="Group 115" id="115"/>
          <p:cNvGrpSpPr/>
          <p:nvPr/>
        </p:nvGrpSpPr>
        <p:grpSpPr>
          <a:xfrm rot="0">
            <a:off x="16456330" y="2125"/>
            <a:ext cx="1032951" cy="1032951"/>
            <a:chOff x="0" y="0"/>
            <a:chExt cx="812800" cy="812800"/>
          </a:xfrm>
        </p:grpSpPr>
        <p:sp>
          <p:nvSpPr>
            <p:cNvPr name="Freeform 116" id="1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17" id="11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1</a:t>
              </a:r>
            </a:p>
          </p:txBody>
        </p:sp>
      </p:grpSp>
      <p:grpSp>
        <p:nvGrpSpPr>
          <p:cNvPr name="Group 118" id="118"/>
          <p:cNvGrpSpPr/>
          <p:nvPr/>
        </p:nvGrpSpPr>
        <p:grpSpPr>
          <a:xfrm rot="0">
            <a:off x="16456330" y="2068027"/>
            <a:ext cx="1032951" cy="1032951"/>
            <a:chOff x="0" y="0"/>
            <a:chExt cx="812800" cy="812800"/>
          </a:xfrm>
        </p:grpSpPr>
        <p:sp>
          <p:nvSpPr>
            <p:cNvPr name="Freeform 119" id="1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20" id="12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3</a:t>
              </a:r>
            </a:p>
          </p:txBody>
        </p:sp>
      </p:grpSp>
      <p:grpSp>
        <p:nvGrpSpPr>
          <p:cNvPr name="Group 121" id="121"/>
          <p:cNvGrpSpPr/>
          <p:nvPr/>
        </p:nvGrpSpPr>
        <p:grpSpPr>
          <a:xfrm rot="0">
            <a:off x="16456330" y="5162628"/>
            <a:ext cx="1032951" cy="1032951"/>
            <a:chOff x="0" y="0"/>
            <a:chExt cx="812800" cy="812800"/>
          </a:xfrm>
        </p:grpSpPr>
        <p:sp>
          <p:nvSpPr>
            <p:cNvPr name="Freeform 122" id="1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23" id="12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6</a:t>
              </a:r>
            </a:p>
          </p:txBody>
        </p:sp>
      </p:grpSp>
      <p:grpSp>
        <p:nvGrpSpPr>
          <p:cNvPr name="Group 124" id="124"/>
          <p:cNvGrpSpPr/>
          <p:nvPr/>
        </p:nvGrpSpPr>
        <p:grpSpPr>
          <a:xfrm rot="0">
            <a:off x="16456330" y="4129678"/>
            <a:ext cx="1032951" cy="1032951"/>
            <a:chOff x="0" y="0"/>
            <a:chExt cx="812800" cy="812800"/>
          </a:xfrm>
        </p:grpSpPr>
        <p:sp>
          <p:nvSpPr>
            <p:cNvPr name="Freeform 125" id="1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26" id="12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5</a:t>
              </a:r>
            </a:p>
          </p:txBody>
        </p:sp>
      </p:grpSp>
      <p:grpSp>
        <p:nvGrpSpPr>
          <p:cNvPr name="Group 127" id="127"/>
          <p:cNvGrpSpPr/>
          <p:nvPr/>
        </p:nvGrpSpPr>
        <p:grpSpPr>
          <a:xfrm rot="0">
            <a:off x="16456330" y="6195579"/>
            <a:ext cx="1032951" cy="1032951"/>
            <a:chOff x="0" y="0"/>
            <a:chExt cx="812800" cy="812800"/>
          </a:xfrm>
        </p:grpSpPr>
        <p:sp>
          <p:nvSpPr>
            <p:cNvPr name="Freeform 128" id="1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29" id="12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7</a:t>
              </a:r>
            </a:p>
          </p:txBody>
        </p:sp>
      </p:grpSp>
      <p:grpSp>
        <p:nvGrpSpPr>
          <p:cNvPr name="Group 130" id="130"/>
          <p:cNvGrpSpPr/>
          <p:nvPr/>
        </p:nvGrpSpPr>
        <p:grpSpPr>
          <a:xfrm rot="0">
            <a:off x="15423379" y="8261481"/>
            <a:ext cx="1032951" cy="1032951"/>
            <a:chOff x="0" y="0"/>
            <a:chExt cx="812800" cy="812800"/>
          </a:xfrm>
        </p:grpSpPr>
        <p:sp>
          <p:nvSpPr>
            <p:cNvPr name="Freeform 131" id="1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32" id="13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k</a:t>
              </a:r>
            </a:p>
          </p:txBody>
        </p:sp>
      </p:grpSp>
      <p:grpSp>
        <p:nvGrpSpPr>
          <p:cNvPr name="Group 133" id="133"/>
          <p:cNvGrpSpPr/>
          <p:nvPr/>
        </p:nvGrpSpPr>
        <p:grpSpPr>
          <a:xfrm rot="0">
            <a:off x="15423379" y="7228530"/>
            <a:ext cx="1032951" cy="1032951"/>
            <a:chOff x="0" y="0"/>
            <a:chExt cx="812800" cy="812800"/>
          </a:xfrm>
        </p:grpSpPr>
        <p:sp>
          <p:nvSpPr>
            <p:cNvPr name="Freeform 134" id="13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35" id="13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h</a:t>
              </a:r>
            </a:p>
          </p:txBody>
        </p:sp>
      </p:grpSp>
      <p:grpSp>
        <p:nvGrpSpPr>
          <p:cNvPr name="Group 136" id="136"/>
          <p:cNvGrpSpPr/>
          <p:nvPr/>
        </p:nvGrpSpPr>
        <p:grpSpPr>
          <a:xfrm rot="0">
            <a:off x="16456330" y="8263606"/>
            <a:ext cx="1032951" cy="1032951"/>
            <a:chOff x="0" y="0"/>
            <a:chExt cx="812800" cy="812800"/>
          </a:xfrm>
        </p:grpSpPr>
        <p:sp>
          <p:nvSpPr>
            <p:cNvPr name="Freeform 137" id="13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38" id="13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9</a:t>
              </a:r>
            </a:p>
          </p:txBody>
        </p:sp>
      </p:grpSp>
      <p:grpSp>
        <p:nvGrpSpPr>
          <p:cNvPr name="Group 139" id="139"/>
          <p:cNvGrpSpPr/>
          <p:nvPr/>
        </p:nvGrpSpPr>
        <p:grpSpPr>
          <a:xfrm rot="0">
            <a:off x="16456330" y="7230655"/>
            <a:ext cx="1032951" cy="1032951"/>
            <a:chOff x="0" y="0"/>
            <a:chExt cx="812800" cy="812800"/>
          </a:xfrm>
        </p:grpSpPr>
        <p:sp>
          <p:nvSpPr>
            <p:cNvPr name="Freeform 140" id="14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41" id="14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8</a:t>
              </a:r>
            </a:p>
          </p:txBody>
        </p:sp>
      </p:grpSp>
      <p:grpSp>
        <p:nvGrpSpPr>
          <p:cNvPr name="Group 142" id="142"/>
          <p:cNvGrpSpPr/>
          <p:nvPr/>
        </p:nvGrpSpPr>
        <p:grpSpPr>
          <a:xfrm rot="0">
            <a:off x="16456330" y="9296557"/>
            <a:ext cx="1032951" cy="1032951"/>
            <a:chOff x="0" y="0"/>
            <a:chExt cx="812800" cy="812800"/>
          </a:xfrm>
        </p:grpSpPr>
        <p:sp>
          <p:nvSpPr>
            <p:cNvPr name="Freeform 143" id="14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44" id="14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10</a:t>
              </a:r>
            </a:p>
          </p:txBody>
        </p:sp>
      </p:grpSp>
      <p:grpSp>
        <p:nvGrpSpPr>
          <p:cNvPr name="Group 145" id="145"/>
          <p:cNvGrpSpPr/>
          <p:nvPr/>
        </p:nvGrpSpPr>
        <p:grpSpPr>
          <a:xfrm rot="0">
            <a:off x="15423379" y="9294431"/>
            <a:ext cx="1032951" cy="1032951"/>
            <a:chOff x="0" y="0"/>
            <a:chExt cx="812800" cy="812800"/>
          </a:xfrm>
        </p:grpSpPr>
        <p:sp>
          <p:nvSpPr>
            <p:cNvPr name="Freeform 146" id="14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47" id="14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i</a:t>
              </a:r>
            </a:p>
          </p:txBody>
        </p:sp>
      </p:grpSp>
    </p:spTree>
  </p:cSld>
  <p:clrMapOvr>
    <a:masterClrMapping/>
  </p:clrMapOvr>
</p:sld>
</file>

<file path=ppt/slides/slide14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26926" y="1931807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259877" y="1931807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292827" y="1931807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325778" y="1931807"/>
            <a:ext cx="1032951" cy="103295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358729" y="1931807"/>
            <a:ext cx="1032951" cy="103295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3259877" y="3479376"/>
            <a:ext cx="1032951" cy="103295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4292827" y="3479376"/>
            <a:ext cx="1032951" cy="1032951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5325778" y="3479376"/>
            <a:ext cx="1032951" cy="103295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1027542" y="2400657"/>
            <a:ext cx="536431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829844" y="3797415"/>
            <a:ext cx="931826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496389" y="431801"/>
            <a:ext cx="2576080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Rabin- Karp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578851" y="7406842"/>
            <a:ext cx="172965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1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3611802" y="7426967"/>
            <a:ext cx="172965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1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4604759" y="7426967"/>
            <a:ext cx="252954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2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3053330" y="7406842"/>
            <a:ext cx="256959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+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085779" y="7406842"/>
            <a:ext cx="256959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+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5109638" y="7420591"/>
            <a:ext cx="275143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=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5632485" y="7406842"/>
            <a:ext cx="261396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4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579871" y="7442841"/>
            <a:ext cx="1606261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p_hash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2639709" y="6090780"/>
            <a:ext cx="172965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1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3672659" y="6110905"/>
            <a:ext cx="172965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1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4705610" y="6110905"/>
            <a:ext cx="172965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1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3114187" y="6090780"/>
            <a:ext cx="256959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+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4146636" y="6090780"/>
            <a:ext cx="256959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+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5170495" y="6104529"/>
            <a:ext cx="275143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=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5643796" y="6110905"/>
            <a:ext cx="238774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3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689381" y="6126779"/>
            <a:ext cx="1508955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t_hash</a:t>
            </a:r>
          </a:p>
        </p:txBody>
      </p:sp>
      <p:sp>
        <p:nvSpPr>
          <p:cNvPr name="Freeform 45" id="45"/>
          <p:cNvSpPr/>
          <p:nvPr/>
        </p:nvSpPr>
        <p:spPr>
          <a:xfrm flipH="false" flipV="false" rot="0">
            <a:off x="-981442" y="8780081"/>
            <a:ext cx="2545415" cy="2545415"/>
          </a:xfrm>
          <a:custGeom>
            <a:avLst/>
            <a:gdLst/>
            <a:ahLst/>
            <a:cxnLst/>
            <a:rect r="r" b="b" t="t" l="l"/>
            <a:pathLst>
              <a:path h="2545415" w="2545415">
                <a:moveTo>
                  <a:pt x="0" y="0"/>
                </a:moveTo>
                <a:lnTo>
                  <a:pt x="2545415" y="0"/>
                </a:lnTo>
                <a:lnTo>
                  <a:pt x="2545415" y="2545415"/>
                </a:lnTo>
                <a:lnTo>
                  <a:pt x="0" y="2545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6" id="46"/>
          <p:cNvGrpSpPr/>
          <p:nvPr/>
        </p:nvGrpSpPr>
        <p:grpSpPr>
          <a:xfrm rot="5400000">
            <a:off x="5743759" y="10040700"/>
            <a:ext cx="4829892" cy="1534052"/>
            <a:chOff x="0" y="0"/>
            <a:chExt cx="812800" cy="258158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812800" cy="258158"/>
            </a:xfrm>
            <a:custGeom>
              <a:avLst/>
              <a:gdLst/>
              <a:ahLst/>
              <a:cxnLst/>
              <a:rect r="r" b="b" t="t" l="l"/>
              <a:pathLst>
                <a:path h="258158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131158"/>
                  </a:lnTo>
                  <a:cubicBezTo>
                    <a:pt x="812800" y="164841"/>
                    <a:pt x="799420" y="197144"/>
                    <a:pt x="775603" y="220961"/>
                  </a:cubicBezTo>
                  <a:cubicBezTo>
                    <a:pt x="751785" y="244778"/>
                    <a:pt x="719482" y="258158"/>
                    <a:pt x="685800" y="258158"/>
                  </a:cubicBezTo>
                  <a:lnTo>
                    <a:pt x="127000" y="258158"/>
                  </a:lnTo>
                  <a:cubicBezTo>
                    <a:pt x="56860" y="258158"/>
                    <a:pt x="0" y="201299"/>
                    <a:pt x="0" y="131158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47625"/>
              <a:ext cx="812800" cy="3057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49" id="49"/>
          <p:cNvGrpSpPr/>
          <p:nvPr/>
        </p:nvGrpSpPr>
        <p:grpSpPr>
          <a:xfrm rot="5400000">
            <a:off x="7151069" y="9381540"/>
            <a:ext cx="4829892" cy="1561073"/>
            <a:chOff x="0" y="0"/>
            <a:chExt cx="812800" cy="262706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812800" cy="262706"/>
            </a:xfrm>
            <a:custGeom>
              <a:avLst/>
              <a:gdLst/>
              <a:ahLst/>
              <a:cxnLst/>
              <a:rect r="r" b="b" t="t" l="l"/>
              <a:pathLst>
                <a:path h="262706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135706"/>
                  </a:lnTo>
                  <a:cubicBezTo>
                    <a:pt x="812800" y="169388"/>
                    <a:pt x="799420" y="201691"/>
                    <a:pt x="775603" y="225508"/>
                  </a:cubicBezTo>
                  <a:cubicBezTo>
                    <a:pt x="751785" y="249325"/>
                    <a:pt x="719482" y="262706"/>
                    <a:pt x="685800" y="262706"/>
                  </a:cubicBezTo>
                  <a:lnTo>
                    <a:pt x="127000" y="262706"/>
                  </a:lnTo>
                  <a:cubicBezTo>
                    <a:pt x="56860" y="262706"/>
                    <a:pt x="0" y="205846"/>
                    <a:pt x="0" y="135706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0" y="-47625"/>
              <a:ext cx="812800" cy="3103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52" id="52"/>
          <p:cNvGrpSpPr/>
          <p:nvPr/>
        </p:nvGrpSpPr>
        <p:grpSpPr>
          <a:xfrm rot="5400000">
            <a:off x="8598757" y="9865840"/>
            <a:ext cx="4829892" cy="1633925"/>
            <a:chOff x="0" y="0"/>
            <a:chExt cx="812800" cy="274966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812800" cy="274966"/>
            </a:xfrm>
            <a:custGeom>
              <a:avLst/>
              <a:gdLst/>
              <a:ahLst/>
              <a:cxnLst/>
              <a:rect r="r" b="b" t="t" l="l"/>
              <a:pathLst>
                <a:path h="274966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147966"/>
                  </a:lnTo>
                  <a:cubicBezTo>
                    <a:pt x="812800" y="181648"/>
                    <a:pt x="799420" y="213951"/>
                    <a:pt x="775603" y="237768"/>
                  </a:cubicBezTo>
                  <a:cubicBezTo>
                    <a:pt x="751785" y="261585"/>
                    <a:pt x="719482" y="274966"/>
                    <a:pt x="685800" y="274966"/>
                  </a:cubicBezTo>
                  <a:lnTo>
                    <a:pt x="127000" y="274966"/>
                  </a:lnTo>
                  <a:cubicBezTo>
                    <a:pt x="56860" y="274966"/>
                    <a:pt x="0" y="218106"/>
                    <a:pt x="0" y="147966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0" y="-47625"/>
              <a:ext cx="812800" cy="3225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55" id="55"/>
          <p:cNvGrpSpPr/>
          <p:nvPr/>
        </p:nvGrpSpPr>
        <p:grpSpPr>
          <a:xfrm rot="5400000">
            <a:off x="1611956" y="11551870"/>
            <a:ext cx="4829892" cy="1534052"/>
            <a:chOff x="0" y="0"/>
            <a:chExt cx="812800" cy="258158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812800" cy="258158"/>
            </a:xfrm>
            <a:custGeom>
              <a:avLst/>
              <a:gdLst/>
              <a:ahLst/>
              <a:cxnLst/>
              <a:rect r="r" b="b" t="t" l="l"/>
              <a:pathLst>
                <a:path h="258158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131158"/>
                  </a:lnTo>
                  <a:cubicBezTo>
                    <a:pt x="812800" y="164841"/>
                    <a:pt x="799420" y="197144"/>
                    <a:pt x="775603" y="220961"/>
                  </a:cubicBezTo>
                  <a:cubicBezTo>
                    <a:pt x="751785" y="244778"/>
                    <a:pt x="719482" y="258158"/>
                    <a:pt x="685800" y="258158"/>
                  </a:cubicBezTo>
                  <a:lnTo>
                    <a:pt x="127000" y="258158"/>
                  </a:lnTo>
                  <a:cubicBezTo>
                    <a:pt x="56860" y="258158"/>
                    <a:pt x="0" y="201299"/>
                    <a:pt x="0" y="131158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7" id="57"/>
            <p:cNvSpPr txBox="true"/>
            <p:nvPr/>
          </p:nvSpPr>
          <p:spPr>
            <a:xfrm>
              <a:off x="0" y="-47625"/>
              <a:ext cx="812800" cy="3057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58" id="58"/>
          <p:cNvGrpSpPr/>
          <p:nvPr/>
        </p:nvGrpSpPr>
        <p:grpSpPr>
          <a:xfrm rot="5400000">
            <a:off x="3019266" y="10892710"/>
            <a:ext cx="4829892" cy="1561073"/>
            <a:chOff x="0" y="0"/>
            <a:chExt cx="812800" cy="262706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812800" cy="262706"/>
            </a:xfrm>
            <a:custGeom>
              <a:avLst/>
              <a:gdLst/>
              <a:ahLst/>
              <a:cxnLst/>
              <a:rect r="r" b="b" t="t" l="l"/>
              <a:pathLst>
                <a:path h="262706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135706"/>
                  </a:lnTo>
                  <a:cubicBezTo>
                    <a:pt x="812800" y="169388"/>
                    <a:pt x="799420" y="201691"/>
                    <a:pt x="775603" y="225508"/>
                  </a:cubicBezTo>
                  <a:cubicBezTo>
                    <a:pt x="751785" y="249325"/>
                    <a:pt x="719482" y="262706"/>
                    <a:pt x="685800" y="262706"/>
                  </a:cubicBezTo>
                  <a:lnTo>
                    <a:pt x="127000" y="262706"/>
                  </a:lnTo>
                  <a:cubicBezTo>
                    <a:pt x="56860" y="262706"/>
                    <a:pt x="0" y="205846"/>
                    <a:pt x="0" y="135706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47625"/>
              <a:ext cx="812800" cy="3103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61" id="61"/>
          <p:cNvGrpSpPr/>
          <p:nvPr/>
        </p:nvGrpSpPr>
        <p:grpSpPr>
          <a:xfrm rot="5400000">
            <a:off x="4466954" y="11377009"/>
            <a:ext cx="4829892" cy="1633925"/>
            <a:chOff x="0" y="0"/>
            <a:chExt cx="812800" cy="274966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812800" cy="274966"/>
            </a:xfrm>
            <a:custGeom>
              <a:avLst/>
              <a:gdLst/>
              <a:ahLst/>
              <a:cxnLst/>
              <a:rect r="r" b="b" t="t" l="l"/>
              <a:pathLst>
                <a:path h="274966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147966"/>
                  </a:lnTo>
                  <a:cubicBezTo>
                    <a:pt x="812800" y="181648"/>
                    <a:pt x="799420" y="213951"/>
                    <a:pt x="775603" y="237768"/>
                  </a:cubicBezTo>
                  <a:cubicBezTo>
                    <a:pt x="751785" y="261585"/>
                    <a:pt x="719482" y="274966"/>
                    <a:pt x="685800" y="274966"/>
                  </a:cubicBezTo>
                  <a:lnTo>
                    <a:pt x="127000" y="274966"/>
                  </a:lnTo>
                  <a:cubicBezTo>
                    <a:pt x="56860" y="274966"/>
                    <a:pt x="0" y="218106"/>
                    <a:pt x="0" y="147966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3" id="63"/>
            <p:cNvSpPr txBox="true"/>
            <p:nvPr/>
          </p:nvSpPr>
          <p:spPr>
            <a:xfrm>
              <a:off x="0" y="-47625"/>
              <a:ext cx="812800" cy="3225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64" id="64"/>
          <p:cNvGrpSpPr/>
          <p:nvPr/>
        </p:nvGrpSpPr>
        <p:grpSpPr>
          <a:xfrm rot="5400000">
            <a:off x="7931606" y="-3495720"/>
            <a:ext cx="4829892" cy="4575440"/>
            <a:chOff x="0" y="0"/>
            <a:chExt cx="812800" cy="769979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812800" cy="769980"/>
            </a:xfrm>
            <a:custGeom>
              <a:avLst/>
              <a:gdLst/>
              <a:ahLst/>
              <a:cxnLst/>
              <a:rect r="r" b="b" t="t" l="l"/>
              <a:pathLst>
                <a:path h="769980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642980"/>
                  </a:lnTo>
                  <a:cubicBezTo>
                    <a:pt x="812800" y="713120"/>
                    <a:pt x="755940" y="769980"/>
                    <a:pt x="685800" y="769980"/>
                  </a:cubicBezTo>
                  <a:lnTo>
                    <a:pt x="127000" y="769980"/>
                  </a:lnTo>
                  <a:cubicBezTo>
                    <a:pt x="93318" y="769980"/>
                    <a:pt x="61015" y="756599"/>
                    <a:pt x="37197" y="732782"/>
                  </a:cubicBezTo>
                  <a:cubicBezTo>
                    <a:pt x="13380" y="708965"/>
                    <a:pt x="0" y="676662"/>
                    <a:pt x="0" y="642980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6" id="66"/>
            <p:cNvSpPr txBox="true"/>
            <p:nvPr/>
          </p:nvSpPr>
          <p:spPr>
            <a:xfrm>
              <a:off x="0" y="-47625"/>
              <a:ext cx="812800" cy="8176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67" id="67"/>
          <p:cNvGrpSpPr/>
          <p:nvPr/>
        </p:nvGrpSpPr>
        <p:grpSpPr>
          <a:xfrm rot="0">
            <a:off x="15493747" y="1796539"/>
            <a:ext cx="1032951" cy="1032951"/>
            <a:chOff x="0" y="0"/>
            <a:chExt cx="812800" cy="812800"/>
          </a:xfrm>
        </p:grpSpPr>
        <p:sp>
          <p:nvSpPr>
            <p:cNvPr name="Freeform 68" id="6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9" id="6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70" id="70"/>
          <p:cNvGrpSpPr/>
          <p:nvPr/>
        </p:nvGrpSpPr>
        <p:grpSpPr>
          <a:xfrm rot="0">
            <a:off x="15493747" y="3862440"/>
            <a:ext cx="1032951" cy="1032951"/>
            <a:chOff x="0" y="0"/>
            <a:chExt cx="812800" cy="812800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2" id="7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73" id="73"/>
          <p:cNvGrpSpPr/>
          <p:nvPr/>
        </p:nvGrpSpPr>
        <p:grpSpPr>
          <a:xfrm rot="0">
            <a:off x="15493747" y="763588"/>
            <a:ext cx="1032951" cy="1032951"/>
            <a:chOff x="0" y="0"/>
            <a:chExt cx="812800" cy="812800"/>
          </a:xfrm>
        </p:grpSpPr>
        <p:sp>
          <p:nvSpPr>
            <p:cNvPr name="Freeform 74" id="7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5" id="7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76" id="76"/>
          <p:cNvGrpSpPr/>
          <p:nvPr/>
        </p:nvGrpSpPr>
        <p:grpSpPr>
          <a:xfrm rot="0">
            <a:off x="15493747" y="2829490"/>
            <a:ext cx="1032951" cy="1032951"/>
            <a:chOff x="0" y="0"/>
            <a:chExt cx="812800" cy="812800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8" id="7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79" id="79"/>
          <p:cNvGrpSpPr/>
          <p:nvPr/>
        </p:nvGrpSpPr>
        <p:grpSpPr>
          <a:xfrm rot="0">
            <a:off x="15493747" y="5924091"/>
            <a:ext cx="1032951" cy="1032951"/>
            <a:chOff x="0" y="0"/>
            <a:chExt cx="812800" cy="812800"/>
          </a:xfrm>
        </p:grpSpPr>
        <p:sp>
          <p:nvSpPr>
            <p:cNvPr name="Freeform 80" id="8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1" id="8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f</a:t>
              </a:r>
            </a:p>
          </p:txBody>
        </p:sp>
      </p:grpSp>
      <p:grpSp>
        <p:nvGrpSpPr>
          <p:cNvPr name="Group 82" id="82"/>
          <p:cNvGrpSpPr/>
          <p:nvPr/>
        </p:nvGrpSpPr>
        <p:grpSpPr>
          <a:xfrm rot="0">
            <a:off x="15493747" y="4891140"/>
            <a:ext cx="1032951" cy="1032951"/>
            <a:chOff x="0" y="0"/>
            <a:chExt cx="812800" cy="812800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4" id="8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e</a:t>
              </a:r>
            </a:p>
          </p:txBody>
        </p:sp>
      </p:grpSp>
      <p:grpSp>
        <p:nvGrpSpPr>
          <p:cNvPr name="Group 85" id="85"/>
          <p:cNvGrpSpPr/>
          <p:nvPr/>
        </p:nvGrpSpPr>
        <p:grpSpPr>
          <a:xfrm rot="0">
            <a:off x="15493747" y="6957042"/>
            <a:ext cx="1032951" cy="1032951"/>
            <a:chOff x="0" y="0"/>
            <a:chExt cx="812800" cy="812800"/>
          </a:xfrm>
        </p:grpSpPr>
        <p:sp>
          <p:nvSpPr>
            <p:cNvPr name="Freeform 86" id="8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7" id="8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g</a:t>
              </a:r>
            </a:p>
          </p:txBody>
        </p:sp>
      </p:grpSp>
      <p:grpSp>
        <p:nvGrpSpPr>
          <p:cNvPr name="Group 88" id="88"/>
          <p:cNvGrpSpPr/>
          <p:nvPr/>
        </p:nvGrpSpPr>
        <p:grpSpPr>
          <a:xfrm rot="0">
            <a:off x="15423379" y="1032951"/>
            <a:ext cx="1032951" cy="1032951"/>
            <a:chOff x="0" y="0"/>
            <a:chExt cx="812800" cy="812800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90" id="9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91" id="91"/>
          <p:cNvGrpSpPr/>
          <p:nvPr/>
        </p:nvGrpSpPr>
        <p:grpSpPr>
          <a:xfrm rot="0">
            <a:off x="15423379" y="3098852"/>
            <a:ext cx="1032951" cy="1032951"/>
            <a:chOff x="0" y="0"/>
            <a:chExt cx="812800" cy="812800"/>
          </a:xfrm>
        </p:grpSpPr>
        <p:sp>
          <p:nvSpPr>
            <p:cNvPr name="Freeform 92" id="9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93" id="9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94" id="94"/>
          <p:cNvGrpSpPr/>
          <p:nvPr/>
        </p:nvGrpSpPr>
        <p:grpSpPr>
          <a:xfrm rot="0">
            <a:off x="15423379" y="0"/>
            <a:ext cx="1032951" cy="1032951"/>
            <a:chOff x="0" y="0"/>
            <a:chExt cx="812800" cy="812800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96" id="9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97" id="97"/>
          <p:cNvGrpSpPr/>
          <p:nvPr/>
        </p:nvGrpSpPr>
        <p:grpSpPr>
          <a:xfrm rot="0">
            <a:off x="15423379" y="2065901"/>
            <a:ext cx="1032951" cy="1032951"/>
            <a:chOff x="0" y="0"/>
            <a:chExt cx="812800" cy="812800"/>
          </a:xfrm>
        </p:grpSpPr>
        <p:sp>
          <p:nvSpPr>
            <p:cNvPr name="Freeform 98" id="9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99" id="9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100" id="100"/>
          <p:cNvGrpSpPr/>
          <p:nvPr/>
        </p:nvGrpSpPr>
        <p:grpSpPr>
          <a:xfrm rot="0">
            <a:off x="15423379" y="5160503"/>
            <a:ext cx="1032951" cy="1032951"/>
            <a:chOff x="0" y="0"/>
            <a:chExt cx="812800" cy="812800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2" id="10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f</a:t>
              </a:r>
            </a:p>
          </p:txBody>
        </p:sp>
      </p:grpSp>
      <p:grpSp>
        <p:nvGrpSpPr>
          <p:cNvPr name="Group 103" id="103"/>
          <p:cNvGrpSpPr/>
          <p:nvPr/>
        </p:nvGrpSpPr>
        <p:grpSpPr>
          <a:xfrm rot="0">
            <a:off x="15423379" y="4127552"/>
            <a:ext cx="1032951" cy="1032951"/>
            <a:chOff x="0" y="0"/>
            <a:chExt cx="812800" cy="812800"/>
          </a:xfrm>
        </p:grpSpPr>
        <p:sp>
          <p:nvSpPr>
            <p:cNvPr name="Freeform 104" id="10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5" id="10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e</a:t>
              </a:r>
            </a:p>
          </p:txBody>
        </p:sp>
      </p:grpSp>
      <p:grpSp>
        <p:nvGrpSpPr>
          <p:cNvPr name="Group 106" id="106"/>
          <p:cNvGrpSpPr/>
          <p:nvPr/>
        </p:nvGrpSpPr>
        <p:grpSpPr>
          <a:xfrm rot="0">
            <a:off x="15423379" y="6193454"/>
            <a:ext cx="1032951" cy="1032951"/>
            <a:chOff x="0" y="0"/>
            <a:chExt cx="812800" cy="812800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8" id="10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g</a:t>
              </a:r>
            </a:p>
          </p:txBody>
        </p:sp>
      </p:grpSp>
      <p:grpSp>
        <p:nvGrpSpPr>
          <p:cNvPr name="Group 109" id="109"/>
          <p:cNvGrpSpPr/>
          <p:nvPr/>
        </p:nvGrpSpPr>
        <p:grpSpPr>
          <a:xfrm rot="0">
            <a:off x="16456330" y="1035076"/>
            <a:ext cx="1032951" cy="1032951"/>
            <a:chOff x="0" y="0"/>
            <a:chExt cx="812800" cy="812800"/>
          </a:xfrm>
        </p:grpSpPr>
        <p:sp>
          <p:nvSpPr>
            <p:cNvPr name="Freeform 110" id="1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11" id="11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2</a:t>
              </a:r>
            </a:p>
          </p:txBody>
        </p:sp>
      </p:grpSp>
      <p:grpSp>
        <p:nvGrpSpPr>
          <p:cNvPr name="Group 112" id="112"/>
          <p:cNvGrpSpPr/>
          <p:nvPr/>
        </p:nvGrpSpPr>
        <p:grpSpPr>
          <a:xfrm rot="0">
            <a:off x="16456330" y="3100978"/>
            <a:ext cx="1032951" cy="1032951"/>
            <a:chOff x="0" y="0"/>
            <a:chExt cx="812800" cy="812800"/>
          </a:xfrm>
        </p:grpSpPr>
        <p:sp>
          <p:nvSpPr>
            <p:cNvPr name="Freeform 113" id="1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14" id="11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4</a:t>
              </a:r>
            </a:p>
          </p:txBody>
        </p:sp>
      </p:grpSp>
      <p:grpSp>
        <p:nvGrpSpPr>
          <p:cNvPr name="Group 115" id="115"/>
          <p:cNvGrpSpPr/>
          <p:nvPr/>
        </p:nvGrpSpPr>
        <p:grpSpPr>
          <a:xfrm rot="0">
            <a:off x="16456330" y="2125"/>
            <a:ext cx="1032951" cy="1032951"/>
            <a:chOff x="0" y="0"/>
            <a:chExt cx="812800" cy="812800"/>
          </a:xfrm>
        </p:grpSpPr>
        <p:sp>
          <p:nvSpPr>
            <p:cNvPr name="Freeform 116" id="1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17" id="11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1</a:t>
              </a:r>
            </a:p>
          </p:txBody>
        </p:sp>
      </p:grpSp>
      <p:grpSp>
        <p:nvGrpSpPr>
          <p:cNvPr name="Group 118" id="118"/>
          <p:cNvGrpSpPr/>
          <p:nvPr/>
        </p:nvGrpSpPr>
        <p:grpSpPr>
          <a:xfrm rot="0">
            <a:off x="16456330" y="2068027"/>
            <a:ext cx="1032951" cy="1032951"/>
            <a:chOff x="0" y="0"/>
            <a:chExt cx="812800" cy="812800"/>
          </a:xfrm>
        </p:grpSpPr>
        <p:sp>
          <p:nvSpPr>
            <p:cNvPr name="Freeform 119" id="1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20" id="12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3</a:t>
              </a:r>
            </a:p>
          </p:txBody>
        </p:sp>
      </p:grpSp>
      <p:grpSp>
        <p:nvGrpSpPr>
          <p:cNvPr name="Group 121" id="121"/>
          <p:cNvGrpSpPr/>
          <p:nvPr/>
        </p:nvGrpSpPr>
        <p:grpSpPr>
          <a:xfrm rot="0">
            <a:off x="16456330" y="5162628"/>
            <a:ext cx="1032951" cy="1032951"/>
            <a:chOff x="0" y="0"/>
            <a:chExt cx="812800" cy="812800"/>
          </a:xfrm>
        </p:grpSpPr>
        <p:sp>
          <p:nvSpPr>
            <p:cNvPr name="Freeform 122" id="1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23" id="12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6</a:t>
              </a:r>
            </a:p>
          </p:txBody>
        </p:sp>
      </p:grpSp>
      <p:grpSp>
        <p:nvGrpSpPr>
          <p:cNvPr name="Group 124" id="124"/>
          <p:cNvGrpSpPr/>
          <p:nvPr/>
        </p:nvGrpSpPr>
        <p:grpSpPr>
          <a:xfrm rot="0">
            <a:off x="16456330" y="4129678"/>
            <a:ext cx="1032951" cy="1032951"/>
            <a:chOff x="0" y="0"/>
            <a:chExt cx="812800" cy="812800"/>
          </a:xfrm>
        </p:grpSpPr>
        <p:sp>
          <p:nvSpPr>
            <p:cNvPr name="Freeform 125" id="1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26" id="12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5</a:t>
              </a:r>
            </a:p>
          </p:txBody>
        </p:sp>
      </p:grpSp>
      <p:grpSp>
        <p:nvGrpSpPr>
          <p:cNvPr name="Group 127" id="127"/>
          <p:cNvGrpSpPr/>
          <p:nvPr/>
        </p:nvGrpSpPr>
        <p:grpSpPr>
          <a:xfrm rot="0">
            <a:off x="16456330" y="6195579"/>
            <a:ext cx="1032951" cy="1032951"/>
            <a:chOff x="0" y="0"/>
            <a:chExt cx="812800" cy="812800"/>
          </a:xfrm>
        </p:grpSpPr>
        <p:sp>
          <p:nvSpPr>
            <p:cNvPr name="Freeform 128" id="1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29" id="12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7</a:t>
              </a:r>
            </a:p>
          </p:txBody>
        </p:sp>
      </p:grpSp>
      <p:grpSp>
        <p:nvGrpSpPr>
          <p:cNvPr name="Group 130" id="130"/>
          <p:cNvGrpSpPr/>
          <p:nvPr/>
        </p:nvGrpSpPr>
        <p:grpSpPr>
          <a:xfrm rot="0">
            <a:off x="15423379" y="8261481"/>
            <a:ext cx="1032951" cy="1032951"/>
            <a:chOff x="0" y="0"/>
            <a:chExt cx="812800" cy="812800"/>
          </a:xfrm>
        </p:grpSpPr>
        <p:sp>
          <p:nvSpPr>
            <p:cNvPr name="Freeform 131" id="1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32" id="13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k</a:t>
              </a:r>
            </a:p>
          </p:txBody>
        </p:sp>
      </p:grpSp>
      <p:grpSp>
        <p:nvGrpSpPr>
          <p:cNvPr name="Group 133" id="133"/>
          <p:cNvGrpSpPr/>
          <p:nvPr/>
        </p:nvGrpSpPr>
        <p:grpSpPr>
          <a:xfrm rot="0">
            <a:off x="15423379" y="7228530"/>
            <a:ext cx="1032951" cy="1032951"/>
            <a:chOff x="0" y="0"/>
            <a:chExt cx="812800" cy="812800"/>
          </a:xfrm>
        </p:grpSpPr>
        <p:sp>
          <p:nvSpPr>
            <p:cNvPr name="Freeform 134" id="13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35" id="13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h</a:t>
              </a:r>
            </a:p>
          </p:txBody>
        </p:sp>
      </p:grpSp>
      <p:grpSp>
        <p:nvGrpSpPr>
          <p:cNvPr name="Group 136" id="136"/>
          <p:cNvGrpSpPr/>
          <p:nvPr/>
        </p:nvGrpSpPr>
        <p:grpSpPr>
          <a:xfrm rot="0">
            <a:off x="16456330" y="8263606"/>
            <a:ext cx="1032951" cy="1032951"/>
            <a:chOff x="0" y="0"/>
            <a:chExt cx="812800" cy="812800"/>
          </a:xfrm>
        </p:grpSpPr>
        <p:sp>
          <p:nvSpPr>
            <p:cNvPr name="Freeform 137" id="13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38" id="13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9</a:t>
              </a:r>
            </a:p>
          </p:txBody>
        </p:sp>
      </p:grpSp>
      <p:grpSp>
        <p:nvGrpSpPr>
          <p:cNvPr name="Group 139" id="139"/>
          <p:cNvGrpSpPr/>
          <p:nvPr/>
        </p:nvGrpSpPr>
        <p:grpSpPr>
          <a:xfrm rot="0">
            <a:off x="16456330" y="7230655"/>
            <a:ext cx="1032951" cy="1032951"/>
            <a:chOff x="0" y="0"/>
            <a:chExt cx="812800" cy="812800"/>
          </a:xfrm>
        </p:grpSpPr>
        <p:sp>
          <p:nvSpPr>
            <p:cNvPr name="Freeform 140" id="14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41" id="14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8</a:t>
              </a:r>
            </a:p>
          </p:txBody>
        </p:sp>
      </p:grpSp>
      <p:grpSp>
        <p:nvGrpSpPr>
          <p:cNvPr name="Group 142" id="142"/>
          <p:cNvGrpSpPr/>
          <p:nvPr/>
        </p:nvGrpSpPr>
        <p:grpSpPr>
          <a:xfrm rot="0">
            <a:off x="16456330" y="9296557"/>
            <a:ext cx="1032951" cy="1032951"/>
            <a:chOff x="0" y="0"/>
            <a:chExt cx="812800" cy="812800"/>
          </a:xfrm>
        </p:grpSpPr>
        <p:sp>
          <p:nvSpPr>
            <p:cNvPr name="Freeform 143" id="14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44" id="14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10</a:t>
              </a:r>
            </a:p>
          </p:txBody>
        </p:sp>
      </p:grpSp>
      <p:grpSp>
        <p:nvGrpSpPr>
          <p:cNvPr name="Group 145" id="145"/>
          <p:cNvGrpSpPr/>
          <p:nvPr/>
        </p:nvGrpSpPr>
        <p:grpSpPr>
          <a:xfrm rot="0">
            <a:off x="15423379" y="9294431"/>
            <a:ext cx="1032951" cy="1032951"/>
            <a:chOff x="0" y="0"/>
            <a:chExt cx="812800" cy="812800"/>
          </a:xfrm>
        </p:grpSpPr>
        <p:sp>
          <p:nvSpPr>
            <p:cNvPr name="Freeform 146" id="14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47" id="14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i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26926" y="2611000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259877" y="2611000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292827" y="2611000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325778" y="2611000"/>
            <a:ext cx="1032951" cy="103295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226926" y="5476312"/>
            <a:ext cx="1032951" cy="103295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3259877" y="5476312"/>
            <a:ext cx="1032951" cy="103295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4292827" y="5476312"/>
            <a:ext cx="1032951" cy="1032951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027542" y="3079851"/>
            <a:ext cx="536431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29844" y="5794351"/>
            <a:ext cx="931826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sp>
        <p:nvSpPr>
          <p:cNvPr name="AutoShape 25" id="25"/>
          <p:cNvSpPr/>
          <p:nvPr/>
        </p:nvSpPr>
        <p:spPr>
          <a:xfrm>
            <a:off x="4897806" y="2304432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6" id="26"/>
          <p:cNvSpPr/>
          <p:nvPr/>
        </p:nvSpPr>
        <p:spPr>
          <a:xfrm>
            <a:off x="4827991" y="5060386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27" id="27"/>
          <p:cNvSpPr/>
          <p:nvPr/>
        </p:nvSpPr>
        <p:spPr>
          <a:xfrm flipH="false" flipV="false" rot="0">
            <a:off x="15583410" y="2082923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8" id="28"/>
          <p:cNvGrpSpPr/>
          <p:nvPr/>
        </p:nvGrpSpPr>
        <p:grpSpPr>
          <a:xfrm rot="2804154">
            <a:off x="4487635" y="7654525"/>
            <a:ext cx="7386800" cy="5894830"/>
            <a:chOff x="0" y="0"/>
            <a:chExt cx="1945495" cy="1552548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945495" cy="1552548"/>
            </a:xfrm>
            <a:custGeom>
              <a:avLst/>
              <a:gdLst/>
              <a:ahLst/>
              <a:cxnLst/>
              <a:rect r="r" b="b" t="t" l="l"/>
              <a:pathLst>
                <a:path h="1552548" w="1945495">
                  <a:moveTo>
                    <a:pt x="61836" y="0"/>
                  </a:moveTo>
                  <a:lnTo>
                    <a:pt x="1883658" y="0"/>
                  </a:lnTo>
                  <a:cubicBezTo>
                    <a:pt x="1900058" y="0"/>
                    <a:pt x="1915787" y="6515"/>
                    <a:pt x="1927383" y="18111"/>
                  </a:cubicBezTo>
                  <a:cubicBezTo>
                    <a:pt x="1938980" y="29708"/>
                    <a:pt x="1945495" y="45436"/>
                    <a:pt x="1945495" y="61836"/>
                  </a:cubicBezTo>
                  <a:lnTo>
                    <a:pt x="1945495" y="1490711"/>
                  </a:lnTo>
                  <a:cubicBezTo>
                    <a:pt x="1945495" y="1524863"/>
                    <a:pt x="1917809" y="1552548"/>
                    <a:pt x="1883658" y="1552548"/>
                  </a:cubicBezTo>
                  <a:lnTo>
                    <a:pt x="61836" y="1552548"/>
                  </a:lnTo>
                  <a:cubicBezTo>
                    <a:pt x="45436" y="1552548"/>
                    <a:pt x="29708" y="1546033"/>
                    <a:pt x="18111" y="1534436"/>
                  </a:cubicBezTo>
                  <a:cubicBezTo>
                    <a:pt x="6515" y="1522840"/>
                    <a:pt x="0" y="1507111"/>
                    <a:pt x="0" y="1490711"/>
                  </a:cubicBezTo>
                  <a:lnTo>
                    <a:pt x="0" y="61836"/>
                  </a:lnTo>
                  <a:cubicBezTo>
                    <a:pt x="0" y="45436"/>
                    <a:pt x="6515" y="29708"/>
                    <a:pt x="18111" y="18111"/>
                  </a:cubicBezTo>
                  <a:cubicBezTo>
                    <a:pt x="29708" y="6515"/>
                    <a:pt x="45436" y="0"/>
                    <a:pt x="61836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47625"/>
              <a:ext cx="1945495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2804154">
            <a:off x="142356" y="8441676"/>
            <a:ext cx="4829892" cy="5894830"/>
            <a:chOff x="0" y="0"/>
            <a:chExt cx="1272070" cy="1552548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C5D9F3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34" id="34"/>
          <p:cNvSpPr/>
          <p:nvPr/>
        </p:nvSpPr>
        <p:spPr>
          <a:xfrm flipH="false" flipV="false" rot="0">
            <a:off x="14309242" y="7573705"/>
            <a:ext cx="1684595" cy="1684595"/>
          </a:xfrm>
          <a:custGeom>
            <a:avLst/>
            <a:gdLst/>
            <a:ahLst/>
            <a:cxnLst/>
            <a:rect r="r" b="b" t="t" l="l"/>
            <a:pathLst>
              <a:path h="1684595" w="1684595">
                <a:moveTo>
                  <a:pt x="0" y="0"/>
                </a:moveTo>
                <a:lnTo>
                  <a:pt x="1684595" y="0"/>
                </a:lnTo>
                <a:lnTo>
                  <a:pt x="1684595" y="1684595"/>
                </a:lnTo>
                <a:lnTo>
                  <a:pt x="0" y="1684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5" id="35"/>
          <p:cNvSpPr txBox="true"/>
          <p:nvPr/>
        </p:nvSpPr>
        <p:spPr>
          <a:xfrm rot="0">
            <a:off x="4573859" y="1794587"/>
            <a:ext cx="79168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21828"/>
                </a:solidFill>
                <a:latin typeface="Quicksand"/>
                <a:ea typeface="Quicksand"/>
                <a:cs typeface="Quicksand"/>
                <a:sym typeface="Quicksand"/>
              </a:rPr>
              <a:t>i = 2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4453879" y="4399422"/>
            <a:ext cx="81581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21828"/>
                </a:solidFill>
                <a:latin typeface="Quicksand"/>
                <a:ea typeface="Quicksand"/>
                <a:cs typeface="Quicksand"/>
                <a:sym typeface="Quicksand"/>
              </a:rPr>
              <a:t>j = 2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579574" y="374160"/>
            <a:ext cx="6538015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b="true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BRUTE FORCE ALGORITHM</a:t>
            </a:r>
          </a:p>
        </p:txBody>
      </p:sp>
    </p:spTree>
  </p:cSld>
  <p:clrMapOvr>
    <a:masterClrMapping/>
  </p:clrMapOvr>
</p:sld>
</file>

<file path=ppt/slides/slide15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26926" y="1931807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259877" y="1931807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292827" y="1931807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325778" y="1931807"/>
            <a:ext cx="1032951" cy="103295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358729" y="1931807"/>
            <a:ext cx="1032951" cy="103295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4292827" y="3479376"/>
            <a:ext cx="1032951" cy="103295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5325778" y="3479376"/>
            <a:ext cx="1032951" cy="1032951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6358729" y="3479376"/>
            <a:ext cx="1032951" cy="103295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1027542" y="2400657"/>
            <a:ext cx="536431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829844" y="3797415"/>
            <a:ext cx="931826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496389" y="431801"/>
            <a:ext cx="2576080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Rabin- Karp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578851" y="7406842"/>
            <a:ext cx="172965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1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3611802" y="7426967"/>
            <a:ext cx="172965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1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4604759" y="7426967"/>
            <a:ext cx="252954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2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3053330" y="7406842"/>
            <a:ext cx="256959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+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085779" y="7406842"/>
            <a:ext cx="256959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+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5109638" y="7420591"/>
            <a:ext cx="275143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=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5632485" y="7406842"/>
            <a:ext cx="261396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4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579871" y="7442841"/>
            <a:ext cx="1606261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p_hash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2639709" y="6090780"/>
            <a:ext cx="172965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1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3672659" y="6110905"/>
            <a:ext cx="172965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1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4665616" y="6110905"/>
            <a:ext cx="252954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2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3114187" y="6090780"/>
            <a:ext cx="256959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+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4146636" y="6090780"/>
            <a:ext cx="256959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+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5170495" y="6104529"/>
            <a:ext cx="275143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=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5632485" y="6110905"/>
            <a:ext cx="261396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4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689381" y="6126779"/>
            <a:ext cx="1508955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t_hash</a:t>
            </a:r>
          </a:p>
        </p:txBody>
      </p:sp>
      <p:sp>
        <p:nvSpPr>
          <p:cNvPr name="Freeform 45" id="45"/>
          <p:cNvSpPr/>
          <p:nvPr/>
        </p:nvSpPr>
        <p:spPr>
          <a:xfrm flipH="false" flipV="false" rot="0">
            <a:off x="-981442" y="8780081"/>
            <a:ext cx="2545415" cy="2545415"/>
          </a:xfrm>
          <a:custGeom>
            <a:avLst/>
            <a:gdLst/>
            <a:ahLst/>
            <a:cxnLst/>
            <a:rect r="r" b="b" t="t" l="l"/>
            <a:pathLst>
              <a:path h="2545415" w="2545415">
                <a:moveTo>
                  <a:pt x="0" y="0"/>
                </a:moveTo>
                <a:lnTo>
                  <a:pt x="2545415" y="0"/>
                </a:lnTo>
                <a:lnTo>
                  <a:pt x="2545415" y="2545415"/>
                </a:lnTo>
                <a:lnTo>
                  <a:pt x="0" y="2545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6" id="46"/>
          <p:cNvGrpSpPr/>
          <p:nvPr/>
        </p:nvGrpSpPr>
        <p:grpSpPr>
          <a:xfrm rot="5400000">
            <a:off x="5743759" y="10040700"/>
            <a:ext cx="4829892" cy="1534052"/>
            <a:chOff x="0" y="0"/>
            <a:chExt cx="812800" cy="258158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812800" cy="258158"/>
            </a:xfrm>
            <a:custGeom>
              <a:avLst/>
              <a:gdLst/>
              <a:ahLst/>
              <a:cxnLst/>
              <a:rect r="r" b="b" t="t" l="l"/>
              <a:pathLst>
                <a:path h="258158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131158"/>
                  </a:lnTo>
                  <a:cubicBezTo>
                    <a:pt x="812800" y="164841"/>
                    <a:pt x="799420" y="197144"/>
                    <a:pt x="775603" y="220961"/>
                  </a:cubicBezTo>
                  <a:cubicBezTo>
                    <a:pt x="751785" y="244778"/>
                    <a:pt x="719482" y="258158"/>
                    <a:pt x="685800" y="258158"/>
                  </a:cubicBezTo>
                  <a:lnTo>
                    <a:pt x="127000" y="258158"/>
                  </a:lnTo>
                  <a:cubicBezTo>
                    <a:pt x="56860" y="258158"/>
                    <a:pt x="0" y="201299"/>
                    <a:pt x="0" y="131158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47625"/>
              <a:ext cx="812800" cy="3057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49" id="49"/>
          <p:cNvGrpSpPr/>
          <p:nvPr/>
        </p:nvGrpSpPr>
        <p:grpSpPr>
          <a:xfrm rot="5400000">
            <a:off x="7151069" y="9381540"/>
            <a:ext cx="4829892" cy="1561073"/>
            <a:chOff x="0" y="0"/>
            <a:chExt cx="812800" cy="262706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812800" cy="262706"/>
            </a:xfrm>
            <a:custGeom>
              <a:avLst/>
              <a:gdLst/>
              <a:ahLst/>
              <a:cxnLst/>
              <a:rect r="r" b="b" t="t" l="l"/>
              <a:pathLst>
                <a:path h="262706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135706"/>
                  </a:lnTo>
                  <a:cubicBezTo>
                    <a:pt x="812800" y="169388"/>
                    <a:pt x="799420" y="201691"/>
                    <a:pt x="775603" y="225508"/>
                  </a:cubicBezTo>
                  <a:cubicBezTo>
                    <a:pt x="751785" y="249325"/>
                    <a:pt x="719482" y="262706"/>
                    <a:pt x="685800" y="262706"/>
                  </a:cubicBezTo>
                  <a:lnTo>
                    <a:pt x="127000" y="262706"/>
                  </a:lnTo>
                  <a:cubicBezTo>
                    <a:pt x="56860" y="262706"/>
                    <a:pt x="0" y="205846"/>
                    <a:pt x="0" y="135706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0" y="-47625"/>
              <a:ext cx="812800" cy="3103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52" id="52"/>
          <p:cNvGrpSpPr/>
          <p:nvPr/>
        </p:nvGrpSpPr>
        <p:grpSpPr>
          <a:xfrm rot="5400000">
            <a:off x="8598757" y="9865840"/>
            <a:ext cx="4829892" cy="1633925"/>
            <a:chOff x="0" y="0"/>
            <a:chExt cx="812800" cy="274966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812800" cy="274966"/>
            </a:xfrm>
            <a:custGeom>
              <a:avLst/>
              <a:gdLst/>
              <a:ahLst/>
              <a:cxnLst/>
              <a:rect r="r" b="b" t="t" l="l"/>
              <a:pathLst>
                <a:path h="274966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147966"/>
                  </a:lnTo>
                  <a:cubicBezTo>
                    <a:pt x="812800" y="181648"/>
                    <a:pt x="799420" y="213951"/>
                    <a:pt x="775603" y="237768"/>
                  </a:cubicBezTo>
                  <a:cubicBezTo>
                    <a:pt x="751785" y="261585"/>
                    <a:pt x="719482" y="274966"/>
                    <a:pt x="685800" y="274966"/>
                  </a:cubicBezTo>
                  <a:lnTo>
                    <a:pt x="127000" y="274966"/>
                  </a:lnTo>
                  <a:cubicBezTo>
                    <a:pt x="56860" y="274966"/>
                    <a:pt x="0" y="218106"/>
                    <a:pt x="0" y="147966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0" y="-47625"/>
              <a:ext cx="812800" cy="3225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55" id="55"/>
          <p:cNvGrpSpPr/>
          <p:nvPr/>
        </p:nvGrpSpPr>
        <p:grpSpPr>
          <a:xfrm rot="5400000">
            <a:off x="1611956" y="11551870"/>
            <a:ext cx="4829892" cy="1534052"/>
            <a:chOff x="0" y="0"/>
            <a:chExt cx="812800" cy="258158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812800" cy="258158"/>
            </a:xfrm>
            <a:custGeom>
              <a:avLst/>
              <a:gdLst/>
              <a:ahLst/>
              <a:cxnLst/>
              <a:rect r="r" b="b" t="t" l="l"/>
              <a:pathLst>
                <a:path h="258158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131158"/>
                  </a:lnTo>
                  <a:cubicBezTo>
                    <a:pt x="812800" y="164841"/>
                    <a:pt x="799420" y="197144"/>
                    <a:pt x="775603" y="220961"/>
                  </a:cubicBezTo>
                  <a:cubicBezTo>
                    <a:pt x="751785" y="244778"/>
                    <a:pt x="719482" y="258158"/>
                    <a:pt x="685800" y="258158"/>
                  </a:cubicBezTo>
                  <a:lnTo>
                    <a:pt x="127000" y="258158"/>
                  </a:lnTo>
                  <a:cubicBezTo>
                    <a:pt x="56860" y="258158"/>
                    <a:pt x="0" y="201299"/>
                    <a:pt x="0" y="131158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7" id="57"/>
            <p:cNvSpPr txBox="true"/>
            <p:nvPr/>
          </p:nvSpPr>
          <p:spPr>
            <a:xfrm>
              <a:off x="0" y="-47625"/>
              <a:ext cx="812800" cy="3057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58" id="58"/>
          <p:cNvGrpSpPr/>
          <p:nvPr/>
        </p:nvGrpSpPr>
        <p:grpSpPr>
          <a:xfrm rot="5400000">
            <a:off x="3019266" y="10892710"/>
            <a:ext cx="4829892" cy="1561073"/>
            <a:chOff x="0" y="0"/>
            <a:chExt cx="812800" cy="262706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812800" cy="262706"/>
            </a:xfrm>
            <a:custGeom>
              <a:avLst/>
              <a:gdLst/>
              <a:ahLst/>
              <a:cxnLst/>
              <a:rect r="r" b="b" t="t" l="l"/>
              <a:pathLst>
                <a:path h="262706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135706"/>
                  </a:lnTo>
                  <a:cubicBezTo>
                    <a:pt x="812800" y="169388"/>
                    <a:pt x="799420" y="201691"/>
                    <a:pt x="775603" y="225508"/>
                  </a:cubicBezTo>
                  <a:cubicBezTo>
                    <a:pt x="751785" y="249325"/>
                    <a:pt x="719482" y="262706"/>
                    <a:pt x="685800" y="262706"/>
                  </a:cubicBezTo>
                  <a:lnTo>
                    <a:pt x="127000" y="262706"/>
                  </a:lnTo>
                  <a:cubicBezTo>
                    <a:pt x="56860" y="262706"/>
                    <a:pt x="0" y="205846"/>
                    <a:pt x="0" y="135706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47625"/>
              <a:ext cx="812800" cy="3103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61" id="61"/>
          <p:cNvGrpSpPr/>
          <p:nvPr/>
        </p:nvGrpSpPr>
        <p:grpSpPr>
          <a:xfrm rot="5400000">
            <a:off x="4466954" y="11377009"/>
            <a:ext cx="4829892" cy="1633925"/>
            <a:chOff x="0" y="0"/>
            <a:chExt cx="812800" cy="274966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812800" cy="274966"/>
            </a:xfrm>
            <a:custGeom>
              <a:avLst/>
              <a:gdLst/>
              <a:ahLst/>
              <a:cxnLst/>
              <a:rect r="r" b="b" t="t" l="l"/>
              <a:pathLst>
                <a:path h="274966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147966"/>
                  </a:lnTo>
                  <a:cubicBezTo>
                    <a:pt x="812800" y="181648"/>
                    <a:pt x="799420" y="213951"/>
                    <a:pt x="775603" y="237768"/>
                  </a:cubicBezTo>
                  <a:cubicBezTo>
                    <a:pt x="751785" y="261585"/>
                    <a:pt x="719482" y="274966"/>
                    <a:pt x="685800" y="274966"/>
                  </a:cubicBezTo>
                  <a:lnTo>
                    <a:pt x="127000" y="274966"/>
                  </a:lnTo>
                  <a:cubicBezTo>
                    <a:pt x="56860" y="274966"/>
                    <a:pt x="0" y="218106"/>
                    <a:pt x="0" y="147966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3" id="63"/>
            <p:cNvSpPr txBox="true"/>
            <p:nvPr/>
          </p:nvSpPr>
          <p:spPr>
            <a:xfrm>
              <a:off x="0" y="-47625"/>
              <a:ext cx="812800" cy="3225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64" id="64"/>
          <p:cNvGrpSpPr/>
          <p:nvPr/>
        </p:nvGrpSpPr>
        <p:grpSpPr>
          <a:xfrm rot="5400000">
            <a:off x="7931606" y="-3495720"/>
            <a:ext cx="4829892" cy="4575440"/>
            <a:chOff x="0" y="0"/>
            <a:chExt cx="812800" cy="769979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812800" cy="769980"/>
            </a:xfrm>
            <a:custGeom>
              <a:avLst/>
              <a:gdLst/>
              <a:ahLst/>
              <a:cxnLst/>
              <a:rect r="r" b="b" t="t" l="l"/>
              <a:pathLst>
                <a:path h="769980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642980"/>
                  </a:lnTo>
                  <a:cubicBezTo>
                    <a:pt x="812800" y="713120"/>
                    <a:pt x="755940" y="769980"/>
                    <a:pt x="685800" y="769980"/>
                  </a:cubicBezTo>
                  <a:lnTo>
                    <a:pt x="127000" y="769980"/>
                  </a:lnTo>
                  <a:cubicBezTo>
                    <a:pt x="93318" y="769980"/>
                    <a:pt x="61015" y="756599"/>
                    <a:pt x="37197" y="732782"/>
                  </a:cubicBezTo>
                  <a:cubicBezTo>
                    <a:pt x="13380" y="708965"/>
                    <a:pt x="0" y="676662"/>
                    <a:pt x="0" y="642980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6" id="66"/>
            <p:cNvSpPr txBox="true"/>
            <p:nvPr/>
          </p:nvSpPr>
          <p:spPr>
            <a:xfrm>
              <a:off x="0" y="-47625"/>
              <a:ext cx="812800" cy="8176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67" id="67"/>
          <p:cNvGrpSpPr/>
          <p:nvPr/>
        </p:nvGrpSpPr>
        <p:grpSpPr>
          <a:xfrm rot="0">
            <a:off x="15493747" y="1796539"/>
            <a:ext cx="1032951" cy="1032951"/>
            <a:chOff x="0" y="0"/>
            <a:chExt cx="812800" cy="812800"/>
          </a:xfrm>
        </p:grpSpPr>
        <p:sp>
          <p:nvSpPr>
            <p:cNvPr name="Freeform 68" id="6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9" id="6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70" id="70"/>
          <p:cNvGrpSpPr/>
          <p:nvPr/>
        </p:nvGrpSpPr>
        <p:grpSpPr>
          <a:xfrm rot="0">
            <a:off x="15493747" y="3862440"/>
            <a:ext cx="1032951" cy="1032951"/>
            <a:chOff x="0" y="0"/>
            <a:chExt cx="812800" cy="812800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2" id="7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73" id="73"/>
          <p:cNvGrpSpPr/>
          <p:nvPr/>
        </p:nvGrpSpPr>
        <p:grpSpPr>
          <a:xfrm rot="0">
            <a:off x="15493747" y="763588"/>
            <a:ext cx="1032951" cy="1032951"/>
            <a:chOff x="0" y="0"/>
            <a:chExt cx="812800" cy="812800"/>
          </a:xfrm>
        </p:grpSpPr>
        <p:sp>
          <p:nvSpPr>
            <p:cNvPr name="Freeform 74" id="7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5" id="7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76" id="76"/>
          <p:cNvGrpSpPr/>
          <p:nvPr/>
        </p:nvGrpSpPr>
        <p:grpSpPr>
          <a:xfrm rot="0">
            <a:off x="15493747" y="2829490"/>
            <a:ext cx="1032951" cy="1032951"/>
            <a:chOff x="0" y="0"/>
            <a:chExt cx="812800" cy="812800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8" id="7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79" id="79"/>
          <p:cNvGrpSpPr/>
          <p:nvPr/>
        </p:nvGrpSpPr>
        <p:grpSpPr>
          <a:xfrm rot="0">
            <a:off x="15493747" y="5924091"/>
            <a:ext cx="1032951" cy="1032951"/>
            <a:chOff x="0" y="0"/>
            <a:chExt cx="812800" cy="812800"/>
          </a:xfrm>
        </p:grpSpPr>
        <p:sp>
          <p:nvSpPr>
            <p:cNvPr name="Freeform 80" id="8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1" id="8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f</a:t>
              </a:r>
            </a:p>
          </p:txBody>
        </p:sp>
      </p:grpSp>
      <p:grpSp>
        <p:nvGrpSpPr>
          <p:cNvPr name="Group 82" id="82"/>
          <p:cNvGrpSpPr/>
          <p:nvPr/>
        </p:nvGrpSpPr>
        <p:grpSpPr>
          <a:xfrm rot="0">
            <a:off x="15493747" y="4891140"/>
            <a:ext cx="1032951" cy="1032951"/>
            <a:chOff x="0" y="0"/>
            <a:chExt cx="812800" cy="812800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4" id="8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e</a:t>
              </a:r>
            </a:p>
          </p:txBody>
        </p:sp>
      </p:grpSp>
      <p:grpSp>
        <p:nvGrpSpPr>
          <p:cNvPr name="Group 85" id="85"/>
          <p:cNvGrpSpPr/>
          <p:nvPr/>
        </p:nvGrpSpPr>
        <p:grpSpPr>
          <a:xfrm rot="0">
            <a:off x="15493747" y="6957042"/>
            <a:ext cx="1032951" cy="1032951"/>
            <a:chOff x="0" y="0"/>
            <a:chExt cx="812800" cy="812800"/>
          </a:xfrm>
        </p:grpSpPr>
        <p:sp>
          <p:nvSpPr>
            <p:cNvPr name="Freeform 86" id="8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7" id="8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g</a:t>
              </a:r>
            </a:p>
          </p:txBody>
        </p:sp>
      </p:grpSp>
      <p:grpSp>
        <p:nvGrpSpPr>
          <p:cNvPr name="Group 88" id="88"/>
          <p:cNvGrpSpPr/>
          <p:nvPr/>
        </p:nvGrpSpPr>
        <p:grpSpPr>
          <a:xfrm rot="0">
            <a:off x="15423379" y="1032951"/>
            <a:ext cx="1032951" cy="1032951"/>
            <a:chOff x="0" y="0"/>
            <a:chExt cx="812800" cy="812800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90" id="9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91" id="91"/>
          <p:cNvGrpSpPr/>
          <p:nvPr/>
        </p:nvGrpSpPr>
        <p:grpSpPr>
          <a:xfrm rot="0">
            <a:off x="15423379" y="3098852"/>
            <a:ext cx="1032951" cy="1032951"/>
            <a:chOff x="0" y="0"/>
            <a:chExt cx="812800" cy="812800"/>
          </a:xfrm>
        </p:grpSpPr>
        <p:sp>
          <p:nvSpPr>
            <p:cNvPr name="Freeform 92" id="9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93" id="9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94" id="94"/>
          <p:cNvGrpSpPr/>
          <p:nvPr/>
        </p:nvGrpSpPr>
        <p:grpSpPr>
          <a:xfrm rot="0">
            <a:off x="15423379" y="0"/>
            <a:ext cx="1032951" cy="1032951"/>
            <a:chOff x="0" y="0"/>
            <a:chExt cx="812800" cy="812800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96" id="9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97" id="97"/>
          <p:cNvGrpSpPr/>
          <p:nvPr/>
        </p:nvGrpSpPr>
        <p:grpSpPr>
          <a:xfrm rot="0">
            <a:off x="15423379" y="2065901"/>
            <a:ext cx="1032951" cy="1032951"/>
            <a:chOff x="0" y="0"/>
            <a:chExt cx="812800" cy="812800"/>
          </a:xfrm>
        </p:grpSpPr>
        <p:sp>
          <p:nvSpPr>
            <p:cNvPr name="Freeform 98" id="9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99" id="9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100" id="100"/>
          <p:cNvGrpSpPr/>
          <p:nvPr/>
        </p:nvGrpSpPr>
        <p:grpSpPr>
          <a:xfrm rot="0">
            <a:off x="15423379" y="5160503"/>
            <a:ext cx="1032951" cy="1032951"/>
            <a:chOff x="0" y="0"/>
            <a:chExt cx="812800" cy="812800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2" id="10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f</a:t>
              </a:r>
            </a:p>
          </p:txBody>
        </p:sp>
      </p:grpSp>
      <p:grpSp>
        <p:nvGrpSpPr>
          <p:cNvPr name="Group 103" id="103"/>
          <p:cNvGrpSpPr/>
          <p:nvPr/>
        </p:nvGrpSpPr>
        <p:grpSpPr>
          <a:xfrm rot="0">
            <a:off x="15423379" y="4127552"/>
            <a:ext cx="1032951" cy="1032951"/>
            <a:chOff x="0" y="0"/>
            <a:chExt cx="812800" cy="812800"/>
          </a:xfrm>
        </p:grpSpPr>
        <p:sp>
          <p:nvSpPr>
            <p:cNvPr name="Freeform 104" id="10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5" id="10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e</a:t>
              </a:r>
            </a:p>
          </p:txBody>
        </p:sp>
      </p:grpSp>
      <p:grpSp>
        <p:nvGrpSpPr>
          <p:cNvPr name="Group 106" id="106"/>
          <p:cNvGrpSpPr/>
          <p:nvPr/>
        </p:nvGrpSpPr>
        <p:grpSpPr>
          <a:xfrm rot="0">
            <a:off x="15423379" y="6193454"/>
            <a:ext cx="1032951" cy="1032951"/>
            <a:chOff x="0" y="0"/>
            <a:chExt cx="812800" cy="812800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8" id="10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g</a:t>
              </a:r>
            </a:p>
          </p:txBody>
        </p:sp>
      </p:grpSp>
      <p:grpSp>
        <p:nvGrpSpPr>
          <p:cNvPr name="Group 109" id="109"/>
          <p:cNvGrpSpPr/>
          <p:nvPr/>
        </p:nvGrpSpPr>
        <p:grpSpPr>
          <a:xfrm rot="0">
            <a:off x="16456330" y="1035076"/>
            <a:ext cx="1032951" cy="1032951"/>
            <a:chOff x="0" y="0"/>
            <a:chExt cx="812800" cy="812800"/>
          </a:xfrm>
        </p:grpSpPr>
        <p:sp>
          <p:nvSpPr>
            <p:cNvPr name="Freeform 110" id="1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11" id="11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2</a:t>
              </a:r>
            </a:p>
          </p:txBody>
        </p:sp>
      </p:grpSp>
      <p:grpSp>
        <p:nvGrpSpPr>
          <p:cNvPr name="Group 112" id="112"/>
          <p:cNvGrpSpPr/>
          <p:nvPr/>
        </p:nvGrpSpPr>
        <p:grpSpPr>
          <a:xfrm rot="0">
            <a:off x="16456330" y="3100978"/>
            <a:ext cx="1032951" cy="1032951"/>
            <a:chOff x="0" y="0"/>
            <a:chExt cx="812800" cy="812800"/>
          </a:xfrm>
        </p:grpSpPr>
        <p:sp>
          <p:nvSpPr>
            <p:cNvPr name="Freeform 113" id="1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14" id="11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4</a:t>
              </a:r>
            </a:p>
          </p:txBody>
        </p:sp>
      </p:grpSp>
      <p:grpSp>
        <p:nvGrpSpPr>
          <p:cNvPr name="Group 115" id="115"/>
          <p:cNvGrpSpPr/>
          <p:nvPr/>
        </p:nvGrpSpPr>
        <p:grpSpPr>
          <a:xfrm rot="0">
            <a:off x="16456330" y="2125"/>
            <a:ext cx="1032951" cy="1032951"/>
            <a:chOff x="0" y="0"/>
            <a:chExt cx="812800" cy="812800"/>
          </a:xfrm>
        </p:grpSpPr>
        <p:sp>
          <p:nvSpPr>
            <p:cNvPr name="Freeform 116" id="1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17" id="11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1</a:t>
              </a:r>
            </a:p>
          </p:txBody>
        </p:sp>
      </p:grpSp>
      <p:grpSp>
        <p:nvGrpSpPr>
          <p:cNvPr name="Group 118" id="118"/>
          <p:cNvGrpSpPr/>
          <p:nvPr/>
        </p:nvGrpSpPr>
        <p:grpSpPr>
          <a:xfrm rot="0">
            <a:off x="16456330" y="2068027"/>
            <a:ext cx="1032951" cy="1032951"/>
            <a:chOff x="0" y="0"/>
            <a:chExt cx="812800" cy="812800"/>
          </a:xfrm>
        </p:grpSpPr>
        <p:sp>
          <p:nvSpPr>
            <p:cNvPr name="Freeform 119" id="1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20" id="12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3</a:t>
              </a:r>
            </a:p>
          </p:txBody>
        </p:sp>
      </p:grpSp>
      <p:grpSp>
        <p:nvGrpSpPr>
          <p:cNvPr name="Group 121" id="121"/>
          <p:cNvGrpSpPr/>
          <p:nvPr/>
        </p:nvGrpSpPr>
        <p:grpSpPr>
          <a:xfrm rot="0">
            <a:off x="16456330" y="5162628"/>
            <a:ext cx="1032951" cy="1032951"/>
            <a:chOff x="0" y="0"/>
            <a:chExt cx="812800" cy="812800"/>
          </a:xfrm>
        </p:grpSpPr>
        <p:sp>
          <p:nvSpPr>
            <p:cNvPr name="Freeform 122" id="1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23" id="12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6</a:t>
              </a:r>
            </a:p>
          </p:txBody>
        </p:sp>
      </p:grpSp>
      <p:grpSp>
        <p:nvGrpSpPr>
          <p:cNvPr name="Group 124" id="124"/>
          <p:cNvGrpSpPr/>
          <p:nvPr/>
        </p:nvGrpSpPr>
        <p:grpSpPr>
          <a:xfrm rot="0">
            <a:off x="16456330" y="4129678"/>
            <a:ext cx="1032951" cy="1032951"/>
            <a:chOff x="0" y="0"/>
            <a:chExt cx="812800" cy="812800"/>
          </a:xfrm>
        </p:grpSpPr>
        <p:sp>
          <p:nvSpPr>
            <p:cNvPr name="Freeform 125" id="1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26" id="12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5</a:t>
              </a:r>
            </a:p>
          </p:txBody>
        </p:sp>
      </p:grpSp>
      <p:grpSp>
        <p:nvGrpSpPr>
          <p:cNvPr name="Group 127" id="127"/>
          <p:cNvGrpSpPr/>
          <p:nvPr/>
        </p:nvGrpSpPr>
        <p:grpSpPr>
          <a:xfrm rot="0">
            <a:off x="16456330" y="6195579"/>
            <a:ext cx="1032951" cy="1032951"/>
            <a:chOff x="0" y="0"/>
            <a:chExt cx="812800" cy="812800"/>
          </a:xfrm>
        </p:grpSpPr>
        <p:sp>
          <p:nvSpPr>
            <p:cNvPr name="Freeform 128" id="1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29" id="12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7</a:t>
              </a:r>
            </a:p>
          </p:txBody>
        </p:sp>
      </p:grpSp>
      <p:grpSp>
        <p:nvGrpSpPr>
          <p:cNvPr name="Group 130" id="130"/>
          <p:cNvGrpSpPr/>
          <p:nvPr/>
        </p:nvGrpSpPr>
        <p:grpSpPr>
          <a:xfrm rot="0">
            <a:off x="15423379" y="8261481"/>
            <a:ext cx="1032951" cy="1032951"/>
            <a:chOff x="0" y="0"/>
            <a:chExt cx="812800" cy="812800"/>
          </a:xfrm>
        </p:grpSpPr>
        <p:sp>
          <p:nvSpPr>
            <p:cNvPr name="Freeform 131" id="1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32" id="13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k</a:t>
              </a:r>
            </a:p>
          </p:txBody>
        </p:sp>
      </p:grpSp>
      <p:grpSp>
        <p:nvGrpSpPr>
          <p:cNvPr name="Group 133" id="133"/>
          <p:cNvGrpSpPr/>
          <p:nvPr/>
        </p:nvGrpSpPr>
        <p:grpSpPr>
          <a:xfrm rot="0">
            <a:off x="15423379" y="7228530"/>
            <a:ext cx="1032951" cy="1032951"/>
            <a:chOff x="0" y="0"/>
            <a:chExt cx="812800" cy="812800"/>
          </a:xfrm>
        </p:grpSpPr>
        <p:sp>
          <p:nvSpPr>
            <p:cNvPr name="Freeform 134" id="13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35" id="13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h</a:t>
              </a:r>
            </a:p>
          </p:txBody>
        </p:sp>
      </p:grpSp>
      <p:grpSp>
        <p:nvGrpSpPr>
          <p:cNvPr name="Group 136" id="136"/>
          <p:cNvGrpSpPr/>
          <p:nvPr/>
        </p:nvGrpSpPr>
        <p:grpSpPr>
          <a:xfrm rot="0">
            <a:off x="16456330" y="8263606"/>
            <a:ext cx="1032951" cy="1032951"/>
            <a:chOff x="0" y="0"/>
            <a:chExt cx="812800" cy="812800"/>
          </a:xfrm>
        </p:grpSpPr>
        <p:sp>
          <p:nvSpPr>
            <p:cNvPr name="Freeform 137" id="13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38" id="13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9</a:t>
              </a:r>
            </a:p>
          </p:txBody>
        </p:sp>
      </p:grpSp>
      <p:grpSp>
        <p:nvGrpSpPr>
          <p:cNvPr name="Group 139" id="139"/>
          <p:cNvGrpSpPr/>
          <p:nvPr/>
        </p:nvGrpSpPr>
        <p:grpSpPr>
          <a:xfrm rot="0">
            <a:off x="16456330" y="7230655"/>
            <a:ext cx="1032951" cy="1032951"/>
            <a:chOff x="0" y="0"/>
            <a:chExt cx="812800" cy="812800"/>
          </a:xfrm>
        </p:grpSpPr>
        <p:sp>
          <p:nvSpPr>
            <p:cNvPr name="Freeform 140" id="14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41" id="14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8</a:t>
              </a:r>
            </a:p>
          </p:txBody>
        </p:sp>
      </p:grpSp>
      <p:grpSp>
        <p:nvGrpSpPr>
          <p:cNvPr name="Group 142" id="142"/>
          <p:cNvGrpSpPr/>
          <p:nvPr/>
        </p:nvGrpSpPr>
        <p:grpSpPr>
          <a:xfrm rot="0">
            <a:off x="16456330" y="9296557"/>
            <a:ext cx="1032951" cy="1032951"/>
            <a:chOff x="0" y="0"/>
            <a:chExt cx="812800" cy="812800"/>
          </a:xfrm>
        </p:grpSpPr>
        <p:sp>
          <p:nvSpPr>
            <p:cNvPr name="Freeform 143" id="14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44" id="14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10</a:t>
              </a:r>
            </a:p>
          </p:txBody>
        </p:sp>
      </p:grpSp>
      <p:grpSp>
        <p:nvGrpSpPr>
          <p:cNvPr name="Group 145" id="145"/>
          <p:cNvGrpSpPr/>
          <p:nvPr/>
        </p:nvGrpSpPr>
        <p:grpSpPr>
          <a:xfrm rot="0">
            <a:off x="15423379" y="9294431"/>
            <a:ext cx="1032951" cy="1032951"/>
            <a:chOff x="0" y="0"/>
            <a:chExt cx="812800" cy="812800"/>
          </a:xfrm>
        </p:grpSpPr>
        <p:sp>
          <p:nvSpPr>
            <p:cNvPr name="Freeform 146" id="14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47" id="14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i</a:t>
              </a:r>
            </a:p>
          </p:txBody>
        </p:sp>
      </p:grpSp>
    </p:spTree>
  </p:cSld>
  <p:clrMapOvr>
    <a:masterClrMapping/>
  </p:clrMapOvr>
</p:sld>
</file>

<file path=ppt/slides/slide15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26926" y="1931807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259877" y="1931807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292827" y="1931807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325778" y="1931807"/>
            <a:ext cx="1032951" cy="103295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358729" y="1931807"/>
            <a:ext cx="1032951" cy="103295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4292827" y="3479376"/>
            <a:ext cx="1032951" cy="103295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5325778" y="3479376"/>
            <a:ext cx="1032951" cy="1032951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6358729" y="3479376"/>
            <a:ext cx="1032951" cy="103295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1027542" y="2400657"/>
            <a:ext cx="536431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829844" y="3797415"/>
            <a:ext cx="931826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496389" y="431801"/>
            <a:ext cx="2576080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Rabin- Karp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701435" y="5075829"/>
            <a:ext cx="5329996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 occurs at shift 2 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-981442" y="8780081"/>
            <a:ext cx="2545415" cy="2545415"/>
          </a:xfrm>
          <a:custGeom>
            <a:avLst/>
            <a:gdLst/>
            <a:ahLst/>
            <a:cxnLst/>
            <a:rect r="r" b="b" t="t" l="l"/>
            <a:pathLst>
              <a:path h="2545415" w="2545415">
                <a:moveTo>
                  <a:pt x="0" y="0"/>
                </a:moveTo>
                <a:lnTo>
                  <a:pt x="2545415" y="0"/>
                </a:lnTo>
                <a:lnTo>
                  <a:pt x="2545415" y="2545415"/>
                </a:lnTo>
                <a:lnTo>
                  <a:pt x="0" y="2545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5400000">
            <a:off x="5743759" y="10040700"/>
            <a:ext cx="4829892" cy="1534052"/>
            <a:chOff x="0" y="0"/>
            <a:chExt cx="812800" cy="258158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258158"/>
            </a:xfrm>
            <a:custGeom>
              <a:avLst/>
              <a:gdLst/>
              <a:ahLst/>
              <a:cxnLst/>
              <a:rect r="r" b="b" t="t" l="l"/>
              <a:pathLst>
                <a:path h="258158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131158"/>
                  </a:lnTo>
                  <a:cubicBezTo>
                    <a:pt x="812800" y="164841"/>
                    <a:pt x="799420" y="197144"/>
                    <a:pt x="775603" y="220961"/>
                  </a:cubicBezTo>
                  <a:cubicBezTo>
                    <a:pt x="751785" y="244778"/>
                    <a:pt x="719482" y="258158"/>
                    <a:pt x="685800" y="258158"/>
                  </a:cubicBezTo>
                  <a:lnTo>
                    <a:pt x="127000" y="258158"/>
                  </a:lnTo>
                  <a:cubicBezTo>
                    <a:pt x="56860" y="258158"/>
                    <a:pt x="0" y="201299"/>
                    <a:pt x="0" y="131158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47625"/>
              <a:ext cx="812800" cy="3057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5400000">
            <a:off x="7151069" y="9381540"/>
            <a:ext cx="4829892" cy="1561073"/>
            <a:chOff x="0" y="0"/>
            <a:chExt cx="812800" cy="262706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262706"/>
            </a:xfrm>
            <a:custGeom>
              <a:avLst/>
              <a:gdLst/>
              <a:ahLst/>
              <a:cxnLst/>
              <a:rect r="r" b="b" t="t" l="l"/>
              <a:pathLst>
                <a:path h="262706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135706"/>
                  </a:lnTo>
                  <a:cubicBezTo>
                    <a:pt x="812800" y="169388"/>
                    <a:pt x="799420" y="201691"/>
                    <a:pt x="775603" y="225508"/>
                  </a:cubicBezTo>
                  <a:cubicBezTo>
                    <a:pt x="751785" y="249325"/>
                    <a:pt x="719482" y="262706"/>
                    <a:pt x="685800" y="262706"/>
                  </a:cubicBezTo>
                  <a:lnTo>
                    <a:pt x="127000" y="262706"/>
                  </a:lnTo>
                  <a:cubicBezTo>
                    <a:pt x="56860" y="262706"/>
                    <a:pt x="0" y="205846"/>
                    <a:pt x="0" y="135706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47625"/>
              <a:ext cx="812800" cy="3103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5400000">
            <a:off x="8598757" y="9865840"/>
            <a:ext cx="4829892" cy="1633925"/>
            <a:chOff x="0" y="0"/>
            <a:chExt cx="812800" cy="274966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274966"/>
            </a:xfrm>
            <a:custGeom>
              <a:avLst/>
              <a:gdLst/>
              <a:ahLst/>
              <a:cxnLst/>
              <a:rect r="r" b="b" t="t" l="l"/>
              <a:pathLst>
                <a:path h="274966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147966"/>
                  </a:lnTo>
                  <a:cubicBezTo>
                    <a:pt x="812800" y="181648"/>
                    <a:pt x="799420" y="213951"/>
                    <a:pt x="775603" y="237768"/>
                  </a:cubicBezTo>
                  <a:cubicBezTo>
                    <a:pt x="751785" y="261585"/>
                    <a:pt x="719482" y="274966"/>
                    <a:pt x="685800" y="274966"/>
                  </a:cubicBezTo>
                  <a:lnTo>
                    <a:pt x="127000" y="274966"/>
                  </a:lnTo>
                  <a:cubicBezTo>
                    <a:pt x="56860" y="274966"/>
                    <a:pt x="0" y="218106"/>
                    <a:pt x="0" y="147966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47625"/>
              <a:ext cx="812800" cy="3225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40" id="40"/>
          <p:cNvGrpSpPr/>
          <p:nvPr/>
        </p:nvGrpSpPr>
        <p:grpSpPr>
          <a:xfrm rot="5400000">
            <a:off x="1611956" y="11551870"/>
            <a:ext cx="4829892" cy="1534052"/>
            <a:chOff x="0" y="0"/>
            <a:chExt cx="812800" cy="258158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258158"/>
            </a:xfrm>
            <a:custGeom>
              <a:avLst/>
              <a:gdLst/>
              <a:ahLst/>
              <a:cxnLst/>
              <a:rect r="r" b="b" t="t" l="l"/>
              <a:pathLst>
                <a:path h="258158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131158"/>
                  </a:lnTo>
                  <a:cubicBezTo>
                    <a:pt x="812800" y="164841"/>
                    <a:pt x="799420" y="197144"/>
                    <a:pt x="775603" y="220961"/>
                  </a:cubicBezTo>
                  <a:cubicBezTo>
                    <a:pt x="751785" y="244778"/>
                    <a:pt x="719482" y="258158"/>
                    <a:pt x="685800" y="258158"/>
                  </a:cubicBezTo>
                  <a:lnTo>
                    <a:pt x="127000" y="258158"/>
                  </a:lnTo>
                  <a:cubicBezTo>
                    <a:pt x="56860" y="258158"/>
                    <a:pt x="0" y="201299"/>
                    <a:pt x="0" y="131158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47625"/>
              <a:ext cx="812800" cy="3057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43" id="43"/>
          <p:cNvGrpSpPr/>
          <p:nvPr/>
        </p:nvGrpSpPr>
        <p:grpSpPr>
          <a:xfrm rot="5400000">
            <a:off x="3019266" y="10892710"/>
            <a:ext cx="4829892" cy="1561073"/>
            <a:chOff x="0" y="0"/>
            <a:chExt cx="812800" cy="262706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12800" cy="262706"/>
            </a:xfrm>
            <a:custGeom>
              <a:avLst/>
              <a:gdLst/>
              <a:ahLst/>
              <a:cxnLst/>
              <a:rect r="r" b="b" t="t" l="l"/>
              <a:pathLst>
                <a:path h="262706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135706"/>
                  </a:lnTo>
                  <a:cubicBezTo>
                    <a:pt x="812800" y="169388"/>
                    <a:pt x="799420" y="201691"/>
                    <a:pt x="775603" y="225508"/>
                  </a:cubicBezTo>
                  <a:cubicBezTo>
                    <a:pt x="751785" y="249325"/>
                    <a:pt x="719482" y="262706"/>
                    <a:pt x="685800" y="262706"/>
                  </a:cubicBezTo>
                  <a:lnTo>
                    <a:pt x="127000" y="262706"/>
                  </a:lnTo>
                  <a:cubicBezTo>
                    <a:pt x="56860" y="262706"/>
                    <a:pt x="0" y="205846"/>
                    <a:pt x="0" y="135706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47625"/>
              <a:ext cx="812800" cy="3103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46" id="46"/>
          <p:cNvGrpSpPr/>
          <p:nvPr/>
        </p:nvGrpSpPr>
        <p:grpSpPr>
          <a:xfrm rot="5400000">
            <a:off x="4466954" y="11377009"/>
            <a:ext cx="4829892" cy="1633925"/>
            <a:chOff x="0" y="0"/>
            <a:chExt cx="812800" cy="274966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812800" cy="274966"/>
            </a:xfrm>
            <a:custGeom>
              <a:avLst/>
              <a:gdLst/>
              <a:ahLst/>
              <a:cxnLst/>
              <a:rect r="r" b="b" t="t" l="l"/>
              <a:pathLst>
                <a:path h="274966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147966"/>
                  </a:lnTo>
                  <a:cubicBezTo>
                    <a:pt x="812800" y="181648"/>
                    <a:pt x="799420" y="213951"/>
                    <a:pt x="775603" y="237768"/>
                  </a:cubicBezTo>
                  <a:cubicBezTo>
                    <a:pt x="751785" y="261585"/>
                    <a:pt x="719482" y="274966"/>
                    <a:pt x="685800" y="274966"/>
                  </a:cubicBezTo>
                  <a:lnTo>
                    <a:pt x="127000" y="274966"/>
                  </a:lnTo>
                  <a:cubicBezTo>
                    <a:pt x="56860" y="274966"/>
                    <a:pt x="0" y="218106"/>
                    <a:pt x="0" y="147966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47625"/>
              <a:ext cx="812800" cy="3225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49" id="49"/>
          <p:cNvGrpSpPr/>
          <p:nvPr/>
        </p:nvGrpSpPr>
        <p:grpSpPr>
          <a:xfrm rot="5400000">
            <a:off x="7931606" y="-3495720"/>
            <a:ext cx="4829892" cy="4575440"/>
            <a:chOff x="0" y="0"/>
            <a:chExt cx="812800" cy="769979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812800" cy="769980"/>
            </a:xfrm>
            <a:custGeom>
              <a:avLst/>
              <a:gdLst/>
              <a:ahLst/>
              <a:cxnLst/>
              <a:rect r="r" b="b" t="t" l="l"/>
              <a:pathLst>
                <a:path h="769980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642980"/>
                  </a:lnTo>
                  <a:cubicBezTo>
                    <a:pt x="812800" y="713120"/>
                    <a:pt x="755940" y="769980"/>
                    <a:pt x="685800" y="769980"/>
                  </a:cubicBezTo>
                  <a:lnTo>
                    <a:pt x="127000" y="769980"/>
                  </a:lnTo>
                  <a:cubicBezTo>
                    <a:pt x="93318" y="769980"/>
                    <a:pt x="61015" y="756599"/>
                    <a:pt x="37197" y="732782"/>
                  </a:cubicBezTo>
                  <a:cubicBezTo>
                    <a:pt x="13380" y="708965"/>
                    <a:pt x="0" y="676662"/>
                    <a:pt x="0" y="642980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0" y="-47625"/>
              <a:ext cx="812800" cy="8176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52" id="52"/>
          <p:cNvGrpSpPr/>
          <p:nvPr/>
        </p:nvGrpSpPr>
        <p:grpSpPr>
          <a:xfrm rot="0">
            <a:off x="15493747" y="1796539"/>
            <a:ext cx="1032951" cy="1032951"/>
            <a:chOff x="0" y="0"/>
            <a:chExt cx="812800" cy="812800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55" id="55"/>
          <p:cNvGrpSpPr/>
          <p:nvPr/>
        </p:nvGrpSpPr>
        <p:grpSpPr>
          <a:xfrm rot="0">
            <a:off x="15493747" y="3862440"/>
            <a:ext cx="1032951" cy="1032951"/>
            <a:chOff x="0" y="0"/>
            <a:chExt cx="812800" cy="812800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7" id="5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58" id="58"/>
          <p:cNvGrpSpPr/>
          <p:nvPr/>
        </p:nvGrpSpPr>
        <p:grpSpPr>
          <a:xfrm rot="0">
            <a:off x="15493747" y="763588"/>
            <a:ext cx="1032951" cy="1032951"/>
            <a:chOff x="0" y="0"/>
            <a:chExt cx="812800" cy="812800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61" id="61"/>
          <p:cNvGrpSpPr/>
          <p:nvPr/>
        </p:nvGrpSpPr>
        <p:grpSpPr>
          <a:xfrm rot="0">
            <a:off x="15493747" y="2829490"/>
            <a:ext cx="1032951" cy="1032951"/>
            <a:chOff x="0" y="0"/>
            <a:chExt cx="812800" cy="812800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3" id="6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64" id="64"/>
          <p:cNvGrpSpPr/>
          <p:nvPr/>
        </p:nvGrpSpPr>
        <p:grpSpPr>
          <a:xfrm rot="0">
            <a:off x="15493747" y="5924091"/>
            <a:ext cx="1032951" cy="1032951"/>
            <a:chOff x="0" y="0"/>
            <a:chExt cx="812800" cy="812800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6" id="6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f</a:t>
              </a:r>
            </a:p>
          </p:txBody>
        </p:sp>
      </p:grpSp>
      <p:grpSp>
        <p:nvGrpSpPr>
          <p:cNvPr name="Group 67" id="67"/>
          <p:cNvGrpSpPr/>
          <p:nvPr/>
        </p:nvGrpSpPr>
        <p:grpSpPr>
          <a:xfrm rot="0">
            <a:off x="15493747" y="4891140"/>
            <a:ext cx="1032951" cy="1032951"/>
            <a:chOff x="0" y="0"/>
            <a:chExt cx="812800" cy="812800"/>
          </a:xfrm>
        </p:grpSpPr>
        <p:sp>
          <p:nvSpPr>
            <p:cNvPr name="Freeform 68" id="6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9" id="6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e</a:t>
              </a:r>
            </a:p>
          </p:txBody>
        </p:sp>
      </p:grpSp>
      <p:grpSp>
        <p:nvGrpSpPr>
          <p:cNvPr name="Group 70" id="70"/>
          <p:cNvGrpSpPr/>
          <p:nvPr/>
        </p:nvGrpSpPr>
        <p:grpSpPr>
          <a:xfrm rot="0">
            <a:off x="15493747" y="6957042"/>
            <a:ext cx="1032951" cy="1032951"/>
            <a:chOff x="0" y="0"/>
            <a:chExt cx="812800" cy="812800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2" id="7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g</a:t>
              </a:r>
            </a:p>
          </p:txBody>
        </p:sp>
      </p:grpSp>
      <p:grpSp>
        <p:nvGrpSpPr>
          <p:cNvPr name="Group 73" id="73"/>
          <p:cNvGrpSpPr/>
          <p:nvPr/>
        </p:nvGrpSpPr>
        <p:grpSpPr>
          <a:xfrm rot="0">
            <a:off x="15423379" y="1032951"/>
            <a:ext cx="1032951" cy="1032951"/>
            <a:chOff x="0" y="0"/>
            <a:chExt cx="812800" cy="812800"/>
          </a:xfrm>
        </p:grpSpPr>
        <p:sp>
          <p:nvSpPr>
            <p:cNvPr name="Freeform 74" id="7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5" id="7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76" id="76"/>
          <p:cNvGrpSpPr/>
          <p:nvPr/>
        </p:nvGrpSpPr>
        <p:grpSpPr>
          <a:xfrm rot="0">
            <a:off x="15423379" y="3098852"/>
            <a:ext cx="1032951" cy="1032951"/>
            <a:chOff x="0" y="0"/>
            <a:chExt cx="812800" cy="812800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8" id="7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79" id="79"/>
          <p:cNvGrpSpPr/>
          <p:nvPr/>
        </p:nvGrpSpPr>
        <p:grpSpPr>
          <a:xfrm rot="0">
            <a:off x="15423379" y="0"/>
            <a:ext cx="1032951" cy="1032951"/>
            <a:chOff x="0" y="0"/>
            <a:chExt cx="812800" cy="812800"/>
          </a:xfrm>
        </p:grpSpPr>
        <p:sp>
          <p:nvSpPr>
            <p:cNvPr name="Freeform 80" id="8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1" id="8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82" id="82"/>
          <p:cNvGrpSpPr/>
          <p:nvPr/>
        </p:nvGrpSpPr>
        <p:grpSpPr>
          <a:xfrm rot="0">
            <a:off x="15423379" y="2065901"/>
            <a:ext cx="1032951" cy="1032951"/>
            <a:chOff x="0" y="0"/>
            <a:chExt cx="812800" cy="812800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4" id="8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85" id="85"/>
          <p:cNvGrpSpPr/>
          <p:nvPr/>
        </p:nvGrpSpPr>
        <p:grpSpPr>
          <a:xfrm rot="0">
            <a:off x="15423379" y="5160503"/>
            <a:ext cx="1032951" cy="1032951"/>
            <a:chOff x="0" y="0"/>
            <a:chExt cx="812800" cy="812800"/>
          </a:xfrm>
        </p:grpSpPr>
        <p:sp>
          <p:nvSpPr>
            <p:cNvPr name="Freeform 86" id="8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7" id="8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f</a:t>
              </a:r>
            </a:p>
          </p:txBody>
        </p:sp>
      </p:grpSp>
      <p:grpSp>
        <p:nvGrpSpPr>
          <p:cNvPr name="Group 88" id="88"/>
          <p:cNvGrpSpPr/>
          <p:nvPr/>
        </p:nvGrpSpPr>
        <p:grpSpPr>
          <a:xfrm rot="0">
            <a:off x="15423379" y="4127552"/>
            <a:ext cx="1032951" cy="1032951"/>
            <a:chOff x="0" y="0"/>
            <a:chExt cx="812800" cy="812800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90" id="9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e</a:t>
              </a:r>
            </a:p>
          </p:txBody>
        </p:sp>
      </p:grpSp>
      <p:grpSp>
        <p:nvGrpSpPr>
          <p:cNvPr name="Group 91" id="91"/>
          <p:cNvGrpSpPr/>
          <p:nvPr/>
        </p:nvGrpSpPr>
        <p:grpSpPr>
          <a:xfrm rot="0">
            <a:off x="15423379" y="6193454"/>
            <a:ext cx="1032951" cy="1032951"/>
            <a:chOff x="0" y="0"/>
            <a:chExt cx="812800" cy="812800"/>
          </a:xfrm>
        </p:grpSpPr>
        <p:sp>
          <p:nvSpPr>
            <p:cNvPr name="Freeform 92" id="9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93" id="9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g</a:t>
              </a:r>
            </a:p>
          </p:txBody>
        </p:sp>
      </p:grpSp>
      <p:grpSp>
        <p:nvGrpSpPr>
          <p:cNvPr name="Group 94" id="94"/>
          <p:cNvGrpSpPr/>
          <p:nvPr/>
        </p:nvGrpSpPr>
        <p:grpSpPr>
          <a:xfrm rot="0">
            <a:off x="16456330" y="1035076"/>
            <a:ext cx="1032951" cy="1032951"/>
            <a:chOff x="0" y="0"/>
            <a:chExt cx="812800" cy="812800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96" id="9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2</a:t>
              </a:r>
            </a:p>
          </p:txBody>
        </p:sp>
      </p:grpSp>
      <p:grpSp>
        <p:nvGrpSpPr>
          <p:cNvPr name="Group 97" id="97"/>
          <p:cNvGrpSpPr/>
          <p:nvPr/>
        </p:nvGrpSpPr>
        <p:grpSpPr>
          <a:xfrm rot="0">
            <a:off x="16456330" y="3100978"/>
            <a:ext cx="1032951" cy="1032951"/>
            <a:chOff x="0" y="0"/>
            <a:chExt cx="812800" cy="812800"/>
          </a:xfrm>
        </p:grpSpPr>
        <p:sp>
          <p:nvSpPr>
            <p:cNvPr name="Freeform 98" id="9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99" id="9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4</a:t>
              </a:r>
            </a:p>
          </p:txBody>
        </p:sp>
      </p:grpSp>
      <p:grpSp>
        <p:nvGrpSpPr>
          <p:cNvPr name="Group 100" id="100"/>
          <p:cNvGrpSpPr/>
          <p:nvPr/>
        </p:nvGrpSpPr>
        <p:grpSpPr>
          <a:xfrm rot="0">
            <a:off x="16456330" y="2125"/>
            <a:ext cx="1032951" cy="1032951"/>
            <a:chOff x="0" y="0"/>
            <a:chExt cx="812800" cy="812800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2" id="10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1</a:t>
              </a:r>
            </a:p>
          </p:txBody>
        </p:sp>
      </p:grpSp>
      <p:grpSp>
        <p:nvGrpSpPr>
          <p:cNvPr name="Group 103" id="103"/>
          <p:cNvGrpSpPr/>
          <p:nvPr/>
        </p:nvGrpSpPr>
        <p:grpSpPr>
          <a:xfrm rot="0">
            <a:off x="16456330" y="2068027"/>
            <a:ext cx="1032951" cy="1032951"/>
            <a:chOff x="0" y="0"/>
            <a:chExt cx="812800" cy="812800"/>
          </a:xfrm>
        </p:grpSpPr>
        <p:sp>
          <p:nvSpPr>
            <p:cNvPr name="Freeform 104" id="10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5" id="10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3</a:t>
              </a:r>
            </a:p>
          </p:txBody>
        </p:sp>
      </p:grpSp>
      <p:grpSp>
        <p:nvGrpSpPr>
          <p:cNvPr name="Group 106" id="106"/>
          <p:cNvGrpSpPr/>
          <p:nvPr/>
        </p:nvGrpSpPr>
        <p:grpSpPr>
          <a:xfrm rot="0">
            <a:off x="16456330" y="5162628"/>
            <a:ext cx="1032951" cy="1032951"/>
            <a:chOff x="0" y="0"/>
            <a:chExt cx="812800" cy="812800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8" id="10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6</a:t>
              </a:r>
            </a:p>
          </p:txBody>
        </p:sp>
      </p:grpSp>
      <p:grpSp>
        <p:nvGrpSpPr>
          <p:cNvPr name="Group 109" id="109"/>
          <p:cNvGrpSpPr/>
          <p:nvPr/>
        </p:nvGrpSpPr>
        <p:grpSpPr>
          <a:xfrm rot="0">
            <a:off x="16456330" y="4129678"/>
            <a:ext cx="1032951" cy="1032951"/>
            <a:chOff x="0" y="0"/>
            <a:chExt cx="812800" cy="812800"/>
          </a:xfrm>
        </p:grpSpPr>
        <p:sp>
          <p:nvSpPr>
            <p:cNvPr name="Freeform 110" id="1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11" id="11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5</a:t>
              </a:r>
            </a:p>
          </p:txBody>
        </p:sp>
      </p:grpSp>
      <p:grpSp>
        <p:nvGrpSpPr>
          <p:cNvPr name="Group 112" id="112"/>
          <p:cNvGrpSpPr/>
          <p:nvPr/>
        </p:nvGrpSpPr>
        <p:grpSpPr>
          <a:xfrm rot="0">
            <a:off x="16456330" y="6195579"/>
            <a:ext cx="1032951" cy="1032951"/>
            <a:chOff x="0" y="0"/>
            <a:chExt cx="812800" cy="812800"/>
          </a:xfrm>
        </p:grpSpPr>
        <p:sp>
          <p:nvSpPr>
            <p:cNvPr name="Freeform 113" id="1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14" id="11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7</a:t>
              </a:r>
            </a:p>
          </p:txBody>
        </p:sp>
      </p:grpSp>
      <p:grpSp>
        <p:nvGrpSpPr>
          <p:cNvPr name="Group 115" id="115"/>
          <p:cNvGrpSpPr/>
          <p:nvPr/>
        </p:nvGrpSpPr>
        <p:grpSpPr>
          <a:xfrm rot="0">
            <a:off x="15423379" y="8261481"/>
            <a:ext cx="1032951" cy="1032951"/>
            <a:chOff x="0" y="0"/>
            <a:chExt cx="812800" cy="812800"/>
          </a:xfrm>
        </p:grpSpPr>
        <p:sp>
          <p:nvSpPr>
            <p:cNvPr name="Freeform 116" id="1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17" id="11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k</a:t>
              </a:r>
            </a:p>
          </p:txBody>
        </p:sp>
      </p:grpSp>
      <p:grpSp>
        <p:nvGrpSpPr>
          <p:cNvPr name="Group 118" id="118"/>
          <p:cNvGrpSpPr/>
          <p:nvPr/>
        </p:nvGrpSpPr>
        <p:grpSpPr>
          <a:xfrm rot="0">
            <a:off x="15423379" y="7228530"/>
            <a:ext cx="1032951" cy="1032951"/>
            <a:chOff x="0" y="0"/>
            <a:chExt cx="812800" cy="812800"/>
          </a:xfrm>
        </p:grpSpPr>
        <p:sp>
          <p:nvSpPr>
            <p:cNvPr name="Freeform 119" id="1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20" id="12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h</a:t>
              </a:r>
            </a:p>
          </p:txBody>
        </p:sp>
      </p:grpSp>
      <p:grpSp>
        <p:nvGrpSpPr>
          <p:cNvPr name="Group 121" id="121"/>
          <p:cNvGrpSpPr/>
          <p:nvPr/>
        </p:nvGrpSpPr>
        <p:grpSpPr>
          <a:xfrm rot="0">
            <a:off x="16456330" y="8263606"/>
            <a:ext cx="1032951" cy="1032951"/>
            <a:chOff x="0" y="0"/>
            <a:chExt cx="812800" cy="812800"/>
          </a:xfrm>
        </p:grpSpPr>
        <p:sp>
          <p:nvSpPr>
            <p:cNvPr name="Freeform 122" id="1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23" id="12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9</a:t>
              </a:r>
            </a:p>
          </p:txBody>
        </p:sp>
      </p:grpSp>
      <p:grpSp>
        <p:nvGrpSpPr>
          <p:cNvPr name="Group 124" id="124"/>
          <p:cNvGrpSpPr/>
          <p:nvPr/>
        </p:nvGrpSpPr>
        <p:grpSpPr>
          <a:xfrm rot="0">
            <a:off x="16456330" y="7230655"/>
            <a:ext cx="1032951" cy="1032951"/>
            <a:chOff x="0" y="0"/>
            <a:chExt cx="812800" cy="812800"/>
          </a:xfrm>
        </p:grpSpPr>
        <p:sp>
          <p:nvSpPr>
            <p:cNvPr name="Freeform 125" id="1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26" id="12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8</a:t>
              </a:r>
            </a:p>
          </p:txBody>
        </p:sp>
      </p:grpSp>
      <p:grpSp>
        <p:nvGrpSpPr>
          <p:cNvPr name="Group 127" id="127"/>
          <p:cNvGrpSpPr/>
          <p:nvPr/>
        </p:nvGrpSpPr>
        <p:grpSpPr>
          <a:xfrm rot="0">
            <a:off x="16456330" y="9296557"/>
            <a:ext cx="1032951" cy="1032951"/>
            <a:chOff x="0" y="0"/>
            <a:chExt cx="812800" cy="812800"/>
          </a:xfrm>
        </p:grpSpPr>
        <p:sp>
          <p:nvSpPr>
            <p:cNvPr name="Freeform 128" id="1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29" id="12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10</a:t>
              </a:r>
            </a:p>
          </p:txBody>
        </p:sp>
      </p:grpSp>
      <p:grpSp>
        <p:nvGrpSpPr>
          <p:cNvPr name="Group 130" id="130"/>
          <p:cNvGrpSpPr/>
          <p:nvPr/>
        </p:nvGrpSpPr>
        <p:grpSpPr>
          <a:xfrm rot="0">
            <a:off x="15423379" y="9294431"/>
            <a:ext cx="1032951" cy="1032951"/>
            <a:chOff x="0" y="0"/>
            <a:chExt cx="812800" cy="812800"/>
          </a:xfrm>
        </p:grpSpPr>
        <p:sp>
          <p:nvSpPr>
            <p:cNvPr name="Freeform 131" id="1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32" id="13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i</a:t>
              </a:r>
            </a:p>
          </p:txBody>
        </p:sp>
      </p:grpSp>
      <p:sp>
        <p:nvSpPr>
          <p:cNvPr name="TextBox 133" id="133"/>
          <p:cNvSpPr txBox="true"/>
          <p:nvPr/>
        </p:nvSpPr>
        <p:spPr>
          <a:xfrm rot="0">
            <a:off x="2578851" y="7406842"/>
            <a:ext cx="172965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1</a:t>
            </a:r>
          </a:p>
        </p:txBody>
      </p:sp>
      <p:sp>
        <p:nvSpPr>
          <p:cNvPr name="TextBox 134" id="134"/>
          <p:cNvSpPr txBox="true"/>
          <p:nvPr/>
        </p:nvSpPr>
        <p:spPr>
          <a:xfrm rot="0">
            <a:off x="3611802" y="7426967"/>
            <a:ext cx="172965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1</a:t>
            </a:r>
          </a:p>
        </p:txBody>
      </p:sp>
      <p:sp>
        <p:nvSpPr>
          <p:cNvPr name="TextBox 135" id="135"/>
          <p:cNvSpPr txBox="true"/>
          <p:nvPr/>
        </p:nvSpPr>
        <p:spPr>
          <a:xfrm rot="0">
            <a:off x="4604759" y="7426967"/>
            <a:ext cx="252954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2</a:t>
            </a:r>
          </a:p>
        </p:txBody>
      </p:sp>
      <p:sp>
        <p:nvSpPr>
          <p:cNvPr name="TextBox 136" id="136"/>
          <p:cNvSpPr txBox="true"/>
          <p:nvPr/>
        </p:nvSpPr>
        <p:spPr>
          <a:xfrm rot="0">
            <a:off x="3053330" y="7406842"/>
            <a:ext cx="256959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+</a:t>
            </a:r>
          </a:p>
        </p:txBody>
      </p:sp>
      <p:sp>
        <p:nvSpPr>
          <p:cNvPr name="TextBox 137" id="137"/>
          <p:cNvSpPr txBox="true"/>
          <p:nvPr/>
        </p:nvSpPr>
        <p:spPr>
          <a:xfrm rot="0">
            <a:off x="4085779" y="7406842"/>
            <a:ext cx="256959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+</a:t>
            </a:r>
          </a:p>
        </p:txBody>
      </p:sp>
      <p:sp>
        <p:nvSpPr>
          <p:cNvPr name="TextBox 138" id="138"/>
          <p:cNvSpPr txBox="true"/>
          <p:nvPr/>
        </p:nvSpPr>
        <p:spPr>
          <a:xfrm rot="0">
            <a:off x="5109638" y="7420591"/>
            <a:ext cx="275143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=</a:t>
            </a:r>
          </a:p>
        </p:txBody>
      </p:sp>
      <p:sp>
        <p:nvSpPr>
          <p:cNvPr name="TextBox 139" id="139"/>
          <p:cNvSpPr txBox="true"/>
          <p:nvPr/>
        </p:nvSpPr>
        <p:spPr>
          <a:xfrm rot="0">
            <a:off x="5632485" y="7406842"/>
            <a:ext cx="261396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4</a:t>
            </a:r>
          </a:p>
        </p:txBody>
      </p:sp>
      <p:sp>
        <p:nvSpPr>
          <p:cNvPr name="TextBox 140" id="140"/>
          <p:cNvSpPr txBox="true"/>
          <p:nvPr/>
        </p:nvSpPr>
        <p:spPr>
          <a:xfrm rot="0">
            <a:off x="579871" y="7442841"/>
            <a:ext cx="1606261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p_hash</a:t>
            </a:r>
          </a:p>
        </p:txBody>
      </p:sp>
      <p:sp>
        <p:nvSpPr>
          <p:cNvPr name="TextBox 141" id="141"/>
          <p:cNvSpPr txBox="true"/>
          <p:nvPr/>
        </p:nvSpPr>
        <p:spPr>
          <a:xfrm rot="0">
            <a:off x="2639709" y="6090780"/>
            <a:ext cx="172965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1</a:t>
            </a:r>
          </a:p>
        </p:txBody>
      </p:sp>
      <p:sp>
        <p:nvSpPr>
          <p:cNvPr name="TextBox 142" id="142"/>
          <p:cNvSpPr txBox="true"/>
          <p:nvPr/>
        </p:nvSpPr>
        <p:spPr>
          <a:xfrm rot="0">
            <a:off x="3672659" y="6110905"/>
            <a:ext cx="172965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1</a:t>
            </a:r>
          </a:p>
        </p:txBody>
      </p:sp>
      <p:sp>
        <p:nvSpPr>
          <p:cNvPr name="TextBox 143" id="143"/>
          <p:cNvSpPr txBox="true"/>
          <p:nvPr/>
        </p:nvSpPr>
        <p:spPr>
          <a:xfrm rot="0">
            <a:off x="4665616" y="6110905"/>
            <a:ext cx="252954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2</a:t>
            </a:r>
          </a:p>
        </p:txBody>
      </p:sp>
      <p:sp>
        <p:nvSpPr>
          <p:cNvPr name="TextBox 144" id="144"/>
          <p:cNvSpPr txBox="true"/>
          <p:nvPr/>
        </p:nvSpPr>
        <p:spPr>
          <a:xfrm rot="0">
            <a:off x="3114187" y="6090780"/>
            <a:ext cx="256959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+</a:t>
            </a:r>
          </a:p>
        </p:txBody>
      </p:sp>
      <p:sp>
        <p:nvSpPr>
          <p:cNvPr name="TextBox 145" id="145"/>
          <p:cNvSpPr txBox="true"/>
          <p:nvPr/>
        </p:nvSpPr>
        <p:spPr>
          <a:xfrm rot="0">
            <a:off x="4146636" y="6090780"/>
            <a:ext cx="256959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+</a:t>
            </a:r>
          </a:p>
        </p:txBody>
      </p:sp>
      <p:sp>
        <p:nvSpPr>
          <p:cNvPr name="TextBox 146" id="146"/>
          <p:cNvSpPr txBox="true"/>
          <p:nvPr/>
        </p:nvSpPr>
        <p:spPr>
          <a:xfrm rot="0">
            <a:off x="5170495" y="6104529"/>
            <a:ext cx="275143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=</a:t>
            </a:r>
          </a:p>
        </p:txBody>
      </p:sp>
      <p:sp>
        <p:nvSpPr>
          <p:cNvPr name="TextBox 147" id="147"/>
          <p:cNvSpPr txBox="true"/>
          <p:nvPr/>
        </p:nvSpPr>
        <p:spPr>
          <a:xfrm rot="0">
            <a:off x="5632485" y="6110905"/>
            <a:ext cx="261396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4</a:t>
            </a:r>
          </a:p>
        </p:txBody>
      </p:sp>
      <p:sp>
        <p:nvSpPr>
          <p:cNvPr name="TextBox 148" id="148"/>
          <p:cNvSpPr txBox="true"/>
          <p:nvPr/>
        </p:nvSpPr>
        <p:spPr>
          <a:xfrm rot="0">
            <a:off x="689381" y="6126779"/>
            <a:ext cx="1508955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t_hash</a:t>
            </a:r>
          </a:p>
        </p:txBody>
      </p:sp>
    </p:spTree>
  </p:cSld>
  <p:clrMapOvr>
    <a:masterClrMapping/>
  </p:clrMapOvr>
</p:sld>
</file>

<file path=ppt/slides/slide15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96389" y="431801"/>
            <a:ext cx="2576080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Rabin- Karp</a:t>
            </a:r>
          </a:p>
        </p:txBody>
      </p:sp>
      <p:grpSp>
        <p:nvGrpSpPr>
          <p:cNvPr name="Group 3" id="3"/>
          <p:cNvGrpSpPr/>
          <p:nvPr/>
        </p:nvGrpSpPr>
        <p:grpSpPr>
          <a:xfrm rot="5400000">
            <a:off x="10555002" y="-2385787"/>
            <a:ext cx="4829892" cy="4575440"/>
            <a:chOff x="0" y="0"/>
            <a:chExt cx="812800" cy="76997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769980"/>
            </a:xfrm>
            <a:custGeom>
              <a:avLst/>
              <a:gdLst/>
              <a:ahLst/>
              <a:cxnLst/>
              <a:rect r="r" b="b" t="t" l="l"/>
              <a:pathLst>
                <a:path h="769980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642980"/>
                  </a:lnTo>
                  <a:cubicBezTo>
                    <a:pt x="812800" y="713120"/>
                    <a:pt x="755940" y="769980"/>
                    <a:pt x="685800" y="769980"/>
                  </a:cubicBezTo>
                  <a:lnTo>
                    <a:pt x="127000" y="769980"/>
                  </a:lnTo>
                  <a:cubicBezTo>
                    <a:pt x="93318" y="769980"/>
                    <a:pt x="61015" y="756599"/>
                    <a:pt x="37197" y="732782"/>
                  </a:cubicBezTo>
                  <a:cubicBezTo>
                    <a:pt x="13380" y="708965"/>
                    <a:pt x="0" y="676662"/>
                    <a:pt x="0" y="642980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812800" cy="8176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5400000">
            <a:off x="7012512" y="-1259020"/>
            <a:ext cx="4829892" cy="4575440"/>
            <a:chOff x="0" y="0"/>
            <a:chExt cx="812800" cy="76997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769980"/>
            </a:xfrm>
            <a:custGeom>
              <a:avLst/>
              <a:gdLst/>
              <a:ahLst/>
              <a:cxnLst/>
              <a:rect r="r" b="b" t="t" l="l"/>
              <a:pathLst>
                <a:path h="769980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642980"/>
                  </a:lnTo>
                  <a:cubicBezTo>
                    <a:pt x="812800" y="713120"/>
                    <a:pt x="755940" y="769980"/>
                    <a:pt x="685800" y="769980"/>
                  </a:cubicBezTo>
                  <a:lnTo>
                    <a:pt x="127000" y="769980"/>
                  </a:lnTo>
                  <a:cubicBezTo>
                    <a:pt x="93318" y="769980"/>
                    <a:pt x="61015" y="756599"/>
                    <a:pt x="37197" y="732782"/>
                  </a:cubicBezTo>
                  <a:cubicBezTo>
                    <a:pt x="13380" y="708965"/>
                    <a:pt x="0" y="676662"/>
                    <a:pt x="0" y="642980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812800" cy="8176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203219" y="1299783"/>
            <a:ext cx="15456477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Nếu giá trị chúng bằng nhau, nhưng các phần tử của chúng khác nhau?  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2418622" y="6138775"/>
            <a:ext cx="1032951" cy="1032951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3451573" y="6138775"/>
            <a:ext cx="1032951" cy="1032951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4484523" y="6138775"/>
            <a:ext cx="1032951" cy="1032951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5517474" y="6138775"/>
            <a:ext cx="1032951" cy="1032951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6550425" y="6138775"/>
            <a:ext cx="1032951" cy="1032951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2418622" y="7686344"/>
            <a:ext cx="1032951" cy="1032951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3451573" y="7686344"/>
            <a:ext cx="1032951" cy="1032951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4484523" y="7686344"/>
            <a:ext cx="1032951" cy="1032951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1219238" y="6607625"/>
            <a:ext cx="536431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021540" y="8004383"/>
            <a:ext cx="931826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2360502" y="7853033"/>
            <a:ext cx="172965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1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3360549" y="7873158"/>
            <a:ext cx="238774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3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4386410" y="7873158"/>
            <a:ext cx="252954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2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2834981" y="7853033"/>
            <a:ext cx="256959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+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3867430" y="7853033"/>
            <a:ext cx="256959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+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4891289" y="7866782"/>
            <a:ext cx="275143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=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5421929" y="7853033"/>
            <a:ext cx="245810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6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0361522" y="7889032"/>
            <a:ext cx="1606261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p_hash</a:t>
            </a:r>
          </a:p>
        </p:txBody>
      </p:sp>
      <p:grpSp>
        <p:nvGrpSpPr>
          <p:cNvPr name="Group 44" id="44"/>
          <p:cNvGrpSpPr/>
          <p:nvPr/>
        </p:nvGrpSpPr>
        <p:grpSpPr>
          <a:xfrm rot="0">
            <a:off x="7583376" y="6138775"/>
            <a:ext cx="1032951" cy="1032951"/>
            <a:chOff x="0" y="0"/>
            <a:chExt cx="812800" cy="81280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8616326" y="6138775"/>
            <a:ext cx="1032951" cy="1032951"/>
            <a:chOff x="0" y="0"/>
            <a:chExt cx="812800" cy="81280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9649277" y="6138775"/>
            <a:ext cx="1032951" cy="1032951"/>
            <a:chOff x="0" y="0"/>
            <a:chExt cx="812800" cy="812800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3" id="53"/>
          <p:cNvGrpSpPr/>
          <p:nvPr/>
        </p:nvGrpSpPr>
        <p:grpSpPr>
          <a:xfrm rot="0">
            <a:off x="11715179" y="6138775"/>
            <a:ext cx="1032951" cy="1032951"/>
            <a:chOff x="0" y="0"/>
            <a:chExt cx="812800" cy="812800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56" id="56"/>
          <p:cNvGrpSpPr/>
          <p:nvPr/>
        </p:nvGrpSpPr>
        <p:grpSpPr>
          <a:xfrm rot="0">
            <a:off x="10677977" y="6138775"/>
            <a:ext cx="1032951" cy="1032951"/>
            <a:chOff x="0" y="0"/>
            <a:chExt cx="812800" cy="812800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8" id="5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sp>
        <p:nvSpPr>
          <p:cNvPr name="TextBox 59" id="59"/>
          <p:cNvSpPr txBox="true"/>
          <p:nvPr/>
        </p:nvSpPr>
        <p:spPr>
          <a:xfrm rot="0">
            <a:off x="1203219" y="4945925"/>
            <a:ext cx="14787454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ở đây ta thấy có rất nhiều chuỗi con của text có t_hash = p_hash = 6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1953366" y="2250204"/>
            <a:ext cx="4826144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-&gt; </a:t>
            </a:r>
            <a:r>
              <a:rPr lang="en-US" b="true" sz="3500">
                <a:solidFill>
                  <a:srgbClr val="5188CC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spurious hits</a:t>
            </a: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xảy ra 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1203219" y="3200626"/>
            <a:ext cx="15327406" cy="1216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5188CC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spurious hits</a:t>
            </a: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: là các chuỗi con của text có giá trị hash = giá trị hash của pattern nhưng khác nhau về ký tự </a:t>
            </a:r>
          </a:p>
        </p:txBody>
      </p:sp>
      <p:sp>
        <p:nvSpPr>
          <p:cNvPr name="Freeform 62" id="62"/>
          <p:cNvSpPr/>
          <p:nvPr/>
        </p:nvSpPr>
        <p:spPr>
          <a:xfrm flipH="false" flipV="false" rot="0">
            <a:off x="-981442" y="8780081"/>
            <a:ext cx="2545415" cy="2545415"/>
          </a:xfrm>
          <a:custGeom>
            <a:avLst/>
            <a:gdLst/>
            <a:ahLst/>
            <a:cxnLst/>
            <a:rect r="r" b="b" t="t" l="l"/>
            <a:pathLst>
              <a:path h="2545415" w="2545415">
                <a:moveTo>
                  <a:pt x="0" y="0"/>
                </a:moveTo>
                <a:lnTo>
                  <a:pt x="2545415" y="0"/>
                </a:lnTo>
                <a:lnTo>
                  <a:pt x="2545415" y="2545415"/>
                </a:lnTo>
                <a:lnTo>
                  <a:pt x="0" y="25454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96389" y="431801"/>
            <a:ext cx="2576080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Rabin- Karp</a:t>
            </a:r>
          </a:p>
        </p:txBody>
      </p:sp>
      <p:grpSp>
        <p:nvGrpSpPr>
          <p:cNvPr name="Group 3" id="3"/>
          <p:cNvGrpSpPr/>
          <p:nvPr/>
        </p:nvGrpSpPr>
        <p:grpSpPr>
          <a:xfrm rot="5400000">
            <a:off x="10555002" y="-2385787"/>
            <a:ext cx="4829892" cy="4575440"/>
            <a:chOff x="0" y="0"/>
            <a:chExt cx="812800" cy="76997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769980"/>
            </a:xfrm>
            <a:custGeom>
              <a:avLst/>
              <a:gdLst/>
              <a:ahLst/>
              <a:cxnLst/>
              <a:rect r="r" b="b" t="t" l="l"/>
              <a:pathLst>
                <a:path h="769980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642980"/>
                  </a:lnTo>
                  <a:cubicBezTo>
                    <a:pt x="812800" y="713120"/>
                    <a:pt x="755940" y="769980"/>
                    <a:pt x="685800" y="769980"/>
                  </a:cubicBezTo>
                  <a:lnTo>
                    <a:pt x="127000" y="769980"/>
                  </a:lnTo>
                  <a:cubicBezTo>
                    <a:pt x="93318" y="769980"/>
                    <a:pt x="61015" y="756599"/>
                    <a:pt x="37197" y="732782"/>
                  </a:cubicBezTo>
                  <a:cubicBezTo>
                    <a:pt x="13380" y="708965"/>
                    <a:pt x="0" y="676662"/>
                    <a:pt x="0" y="642980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812800" cy="8176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5400000">
            <a:off x="7012512" y="-1259020"/>
            <a:ext cx="4829892" cy="4575440"/>
            <a:chOff x="0" y="0"/>
            <a:chExt cx="812800" cy="76997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769980"/>
            </a:xfrm>
            <a:custGeom>
              <a:avLst/>
              <a:gdLst/>
              <a:ahLst/>
              <a:cxnLst/>
              <a:rect r="r" b="b" t="t" l="l"/>
              <a:pathLst>
                <a:path h="769980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642980"/>
                  </a:lnTo>
                  <a:cubicBezTo>
                    <a:pt x="812800" y="713120"/>
                    <a:pt x="755940" y="769980"/>
                    <a:pt x="685800" y="769980"/>
                  </a:cubicBezTo>
                  <a:lnTo>
                    <a:pt x="127000" y="769980"/>
                  </a:lnTo>
                  <a:cubicBezTo>
                    <a:pt x="93318" y="769980"/>
                    <a:pt x="61015" y="756599"/>
                    <a:pt x="37197" y="732782"/>
                  </a:cubicBezTo>
                  <a:cubicBezTo>
                    <a:pt x="13380" y="708965"/>
                    <a:pt x="0" y="676662"/>
                    <a:pt x="0" y="642980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812800" cy="8176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203219" y="1299783"/>
            <a:ext cx="15456477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Nếu giá trị chúng bằng nhau, nhưng các phần tử của chúng khác nhau?  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2418622" y="6138775"/>
            <a:ext cx="1032951" cy="1032951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3451573" y="6138775"/>
            <a:ext cx="1032951" cy="1032951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4484523" y="6138775"/>
            <a:ext cx="1032951" cy="1032951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5517474" y="6138775"/>
            <a:ext cx="1032951" cy="1032951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6550425" y="6138775"/>
            <a:ext cx="1032951" cy="1032951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2418622" y="7686344"/>
            <a:ext cx="1032951" cy="1032951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3451573" y="7686344"/>
            <a:ext cx="1032951" cy="1032951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4484523" y="7686344"/>
            <a:ext cx="1032951" cy="1032951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1219238" y="6607625"/>
            <a:ext cx="536431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021540" y="8004383"/>
            <a:ext cx="931826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2314900" y="7889032"/>
            <a:ext cx="172965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1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3360549" y="7873158"/>
            <a:ext cx="238774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3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4386410" y="7873158"/>
            <a:ext cx="252954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2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2834981" y="7853033"/>
            <a:ext cx="256959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+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3867430" y="7853033"/>
            <a:ext cx="256959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+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4891289" y="7866782"/>
            <a:ext cx="275143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=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5421929" y="7853033"/>
            <a:ext cx="245810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6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0361522" y="7889032"/>
            <a:ext cx="1606261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p_hash</a:t>
            </a:r>
          </a:p>
        </p:txBody>
      </p:sp>
      <p:grpSp>
        <p:nvGrpSpPr>
          <p:cNvPr name="Group 44" id="44"/>
          <p:cNvGrpSpPr/>
          <p:nvPr/>
        </p:nvGrpSpPr>
        <p:grpSpPr>
          <a:xfrm rot="0">
            <a:off x="7583376" y="6138775"/>
            <a:ext cx="1032951" cy="1032951"/>
            <a:chOff x="0" y="0"/>
            <a:chExt cx="812800" cy="81280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8616326" y="6138775"/>
            <a:ext cx="1032951" cy="1032951"/>
            <a:chOff x="0" y="0"/>
            <a:chExt cx="812800" cy="81280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9649277" y="6138775"/>
            <a:ext cx="1032951" cy="1032951"/>
            <a:chOff x="0" y="0"/>
            <a:chExt cx="812800" cy="812800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3" id="53"/>
          <p:cNvGrpSpPr/>
          <p:nvPr/>
        </p:nvGrpSpPr>
        <p:grpSpPr>
          <a:xfrm rot="0">
            <a:off x="11715179" y="6138775"/>
            <a:ext cx="1032951" cy="1032951"/>
            <a:chOff x="0" y="0"/>
            <a:chExt cx="812800" cy="812800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56" id="56"/>
          <p:cNvGrpSpPr/>
          <p:nvPr/>
        </p:nvGrpSpPr>
        <p:grpSpPr>
          <a:xfrm rot="0">
            <a:off x="10677977" y="6138775"/>
            <a:ext cx="1032951" cy="1032951"/>
            <a:chOff x="0" y="0"/>
            <a:chExt cx="812800" cy="812800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8" id="5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sp>
        <p:nvSpPr>
          <p:cNvPr name="TextBox 59" id="59"/>
          <p:cNvSpPr txBox="true"/>
          <p:nvPr/>
        </p:nvSpPr>
        <p:spPr>
          <a:xfrm rot="0">
            <a:off x="1203219" y="4945925"/>
            <a:ext cx="14787454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ở đây ta thấy có rất nhiều chuỗi con của text có t_hash = p_hash = 6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2203124" y="8926513"/>
            <a:ext cx="6612414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FF5757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=&gt; tức là hàm băm chưa tối ưu 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1953366" y="2250204"/>
            <a:ext cx="4826144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-&gt; </a:t>
            </a:r>
            <a:r>
              <a:rPr lang="en-US" b="true" sz="3500">
                <a:solidFill>
                  <a:srgbClr val="5188CC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spurious hits</a:t>
            </a: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xảy ra 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1203219" y="3200626"/>
            <a:ext cx="15327406" cy="1216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5188CC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spurious hits</a:t>
            </a: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: là các chuỗi con của text có giá trị hash = giá trị hash của pattern nhưng khác nhau về ký tự </a:t>
            </a:r>
          </a:p>
        </p:txBody>
      </p:sp>
      <p:sp>
        <p:nvSpPr>
          <p:cNvPr name="Freeform 63" id="63"/>
          <p:cNvSpPr/>
          <p:nvPr/>
        </p:nvSpPr>
        <p:spPr>
          <a:xfrm flipH="false" flipV="false" rot="0">
            <a:off x="-981442" y="8780081"/>
            <a:ext cx="2545415" cy="2545415"/>
          </a:xfrm>
          <a:custGeom>
            <a:avLst/>
            <a:gdLst/>
            <a:ahLst/>
            <a:cxnLst/>
            <a:rect r="r" b="b" t="t" l="l"/>
            <a:pathLst>
              <a:path h="2545415" w="2545415">
                <a:moveTo>
                  <a:pt x="0" y="0"/>
                </a:moveTo>
                <a:lnTo>
                  <a:pt x="2545415" y="0"/>
                </a:lnTo>
                <a:lnTo>
                  <a:pt x="2545415" y="2545415"/>
                </a:lnTo>
                <a:lnTo>
                  <a:pt x="0" y="2545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96389" y="431801"/>
            <a:ext cx="2576080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Rabin- Karp</a:t>
            </a:r>
          </a:p>
        </p:txBody>
      </p:sp>
      <p:grpSp>
        <p:nvGrpSpPr>
          <p:cNvPr name="Group 3" id="3"/>
          <p:cNvGrpSpPr/>
          <p:nvPr/>
        </p:nvGrpSpPr>
        <p:grpSpPr>
          <a:xfrm rot="5400000">
            <a:off x="6644946" y="-3279981"/>
            <a:ext cx="4829892" cy="4575440"/>
            <a:chOff x="0" y="0"/>
            <a:chExt cx="812800" cy="76997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769980"/>
            </a:xfrm>
            <a:custGeom>
              <a:avLst/>
              <a:gdLst/>
              <a:ahLst/>
              <a:cxnLst/>
              <a:rect r="r" b="b" t="t" l="l"/>
              <a:pathLst>
                <a:path h="769980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642980"/>
                  </a:lnTo>
                  <a:cubicBezTo>
                    <a:pt x="812800" y="713120"/>
                    <a:pt x="755940" y="769980"/>
                    <a:pt x="685800" y="769980"/>
                  </a:cubicBezTo>
                  <a:lnTo>
                    <a:pt x="127000" y="769980"/>
                  </a:lnTo>
                  <a:cubicBezTo>
                    <a:pt x="93318" y="769980"/>
                    <a:pt x="61015" y="756599"/>
                    <a:pt x="37197" y="732782"/>
                  </a:cubicBezTo>
                  <a:cubicBezTo>
                    <a:pt x="13380" y="708965"/>
                    <a:pt x="0" y="676662"/>
                    <a:pt x="0" y="642980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812800" cy="8176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602721" y="2276759"/>
            <a:ext cx="13066657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Semi-Bold"/>
                <a:ea typeface="Quicksand Semi-Bold"/>
                <a:cs typeface="Quicksand Semi-Bold"/>
                <a:sym typeface="Quicksand Semi-Bold"/>
              </a:rPr>
              <a:t>ta thử nhân phần tử thứ i của pattern với d             xem ?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602286" y="4994876"/>
            <a:ext cx="4382366" cy="159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 là bể ký tự </a:t>
            </a: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 là chiều dài pattern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 là index duyệt của text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1356010"/>
            <a:ext cx="4210808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FF914D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Tối ưu hàm hash 01: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2425782" y="3264183"/>
            <a:ext cx="1032951" cy="1032951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3458733" y="3264183"/>
            <a:ext cx="1032951" cy="1032951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4491683" y="3264183"/>
            <a:ext cx="1032951" cy="1032951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5524634" y="3264183"/>
            <a:ext cx="1032951" cy="1032951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6557585" y="3264183"/>
            <a:ext cx="1032951" cy="1032951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2425782" y="4811752"/>
            <a:ext cx="1032951" cy="1032951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3458733" y="4811752"/>
            <a:ext cx="1032951" cy="1032951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4491683" y="4811752"/>
            <a:ext cx="1032951" cy="1032951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1226398" y="3733033"/>
            <a:ext cx="536431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028700" y="5129791"/>
            <a:ext cx="931826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grpSp>
        <p:nvGrpSpPr>
          <p:cNvPr name="Group 35" id="35"/>
          <p:cNvGrpSpPr/>
          <p:nvPr/>
        </p:nvGrpSpPr>
        <p:grpSpPr>
          <a:xfrm rot="0">
            <a:off x="7590536" y="3264183"/>
            <a:ext cx="1032951" cy="1032951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8623486" y="3264183"/>
            <a:ext cx="1032951" cy="1032951"/>
            <a:chOff x="0" y="0"/>
            <a:chExt cx="812800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9656437" y="3264183"/>
            <a:ext cx="1032951" cy="1032951"/>
            <a:chOff x="0" y="0"/>
            <a:chExt cx="812800" cy="812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11722339" y="3264183"/>
            <a:ext cx="1032951" cy="1032951"/>
            <a:chOff x="0" y="0"/>
            <a:chExt cx="812800" cy="81280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10685137" y="3264183"/>
            <a:ext cx="1032951" cy="1032951"/>
            <a:chOff x="0" y="0"/>
            <a:chExt cx="812800" cy="81280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sp>
        <p:nvSpPr>
          <p:cNvPr name="TextBox 50" id="50"/>
          <p:cNvSpPr txBox="true"/>
          <p:nvPr/>
        </p:nvSpPr>
        <p:spPr>
          <a:xfrm rot="0">
            <a:off x="10685137" y="2108484"/>
            <a:ext cx="1324949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(m - i -1) </a:t>
            </a:r>
          </a:p>
        </p:txBody>
      </p:sp>
      <p:sp>
        <p:nvSpPr>
          <p:cNvPr name="Freeform 51" id="51"/>
          <p:cNvSpPr/>
          <p:nvPr/>
        </p:nvSpPr>
        <p:spPr>
          <a:xfrm flipH="false" flipV="false" rot="0">
            <a:off x="-981442" y="8780081"/>
            <a:ext cx="2545415" cy="2545415"/>
          </a:xfrm>
          <a:custGeom>
            <a:avLst/>
            <a:gdLst/>
            <a:ahLst/>
            <a:cxnLst/>
            <a:rect r="r" b="b" t="t" l="l"/>
            <a:pathLst>
              <a:path h="2545415" w="2545415">
                <a:moveTo>
                  <a:pt x="0" y="0"/>
                </a:moveTo>
                <a:lnTo>
                  <a:pt x="2545415" y="0"/>
                </a:lnTo>
                <a:lnTo>
                  <a:pt x="2545415" y="2545415"/>
                </a:lnTo>
                <a:lnTo>
                  <a:pt x="0" y="25454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2" id="52"/>
          <p:cNvGrpSpPr/>
          <p:nvPr/>
        </p:nvGrpSpPr>
        <p:grpSpPr>
          <a:xfrm rot="0">
            <a:off x="15493747" y="1796539"/>
            <a:ext cx="1032951" cy="1032951"/>
            <a:chOff x="0" y="0"/>
            <a:chExt cx="812800" cy="812800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55" id="55"/>
          <p:cNvGrpSpPr/>
          <p:nvPr/>
        </p:nvGrpSpPr>
        <p:grpSpPr>
          <a:xfrm rot="0">
            <a:off x="15493747" y="3862440"/>
            <a:ext cx="1032951" cy="1032951"/>
            <a:chOff x="0" y="0"/>
            <a:chExt cx="812800" cy="812800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7" id="5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58" id="58"/>
          <p:cNvGrpSpPr/>
          <p:nvPr/>
        </p:nvGrpSpPr>
        <p:grpSpPr>
          <a:xfrm rot="0">
            <a:off x="15493747" y="763588"/>
            <a:ext cx="1032951" cy="1032951"/>
            <a:chOff x="0" y="0"/>
            <a:chExt cx="812800" cy="812800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61" id="61"/>
          <p:cNvGrpSpPr/>
          <p:nvPr/>
        </p:nvGrpSpPr>
        <p:grpSpPr>
          <a:xfrm rot="0">
            <a:off x="15493747" y="2829490"/>
            <a:ext cx="1032951" cy="1032951"/>
            <a:chOff x="0" y="0"/>
            <a:chExt cx="812800" cy="812800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3" id="6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64" id="64"/>
          <p:cNvGrpSpPr/>
          <p:nvPr/>
        </p:nvGrpSpPr>
        <p:grpSpPr>
          <a:xfrm rot="0">
            <a:off x="15493747" y="5924091"/>
            <a:ext cx="1032951" cy="1032951"/>
            <a:chOff x="0" y="0"/>
            <a:chExt cx="812800" cy="812800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6" id="6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f</a:t>
              </a:r>
            </a:p>
          </p:txBody>
        </p:sp>
      </p:grpSp>
      <p:grpSp>
        <p:nvGrpSpPr>
          <p:cNvPr name="Group 67" id="67"/>
          <p:cNvGrpSpPr/>
          <p:nvPr/>
        </p:nvGrpSpPr>
        <p:grpSpPr>
          <a:xfrm rot="0">
            <a:off x="15493747" y="4891140"/>
            <a:ext cx="1032951" cy="1032951"/>
            <a:chOff x="0" y="0"/>
            <a:chExt cx="812800" cy="812800"/>
          </a:xfrm>
        </p:grpSpPr>
        <p:sp>
          <p:nvSpPr>
            <p:cNvPr name="Freeform 68" id="6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9" id="6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e</a:t>
              </a:r>
            </a:p>
          </p:txBody>
        </p:sp>
      </p:grpSp>
      <p:grpSp>
        <p:nvGrpSpPr>
          <p:cNvPr name="Group 70" id="70"/>
          <p:cNvGrpSpPr/>
          <p:nvPr/>
        </p:nvGrpSpPr>
        <p:grpSpPr>
          <a:xfrm rot="0">
            <a:off x="15493747" y="6957042"/>
            <a:ext cx="1032951" cy="1032951"/>
            <a:chOff x="0" y="0"/>
            <a:chExt cx="812800" cy="812800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2" id="7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g</a:t>
              </a:r>
            </a:p>
          </p:txBody>
        </p:sp>
      </p:grpSp>
      <p:grpSp>
        <p:nvGrpSpPr>
          <p:cNvPr name="Group 73" id="73"/>
          <p:cNvGrpSpPr/>
          <p:nvPr/>
        </p:nvGrpSpPr>
        <p:grpSpPr>
          <a:xfrm rot="0">
            <a:off x="15423379" y="1032951"/>
            <a:ext cx="1032951" cy="1032951"/>
            <a:chOff x="0" y="0"/>
            <a:chExt cx="812800" cy="812800"/>
          </a:xfrm>
        </p:grpSpPr>
        <p:sp>
          <p:nvSpPr>
            <p:cNvPr name="Freeform 74" id="7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5" id="7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76" id="76"/>
          <p:cNvGrpSpPr/>
          <p:nvPr/>
        </p:nvGrpSpPr>
        <p:grpSpPr>
          <a:xfrm rot="0">
            <a:off x="15423379" y="3098852"/>
            <a:ext cx="1032951" cy="1032951"/>
            <a:chOff x="0" y="0"/>
            <a:chExt cx="812800" cy="812800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8" id="7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79" id="79"/>
          <p:cNvGrpSpPr/>
          <p:nvPr/>
        </p:nvGrpSpPr>
        <p:grpSpPr>
          <a:xfrm rot="0">
            <a:off x="15423379" y="0"/>
            <a:ext cx="1032951" cy="1032951"/>
            <a:chOff x="0" y="0"/>
            <a:chExt cx="812800" cy="812800"/>
          </a:xfrm>
        </p:grpSpPr>
        <p:sp>
          <p:nvSpPr>
            <p:cNvPr name="Freeform 80" id="8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1" id="8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82" id="82"/>
          <p:cNvGrpSpPr/>
          <p:nvPr/>
        </p:nvGrpSpPr>
        <p:grpSpPr>
          <a:xfrm rot="0">
            <a:off x="15423379" y="2065901"/>
            <a:ext cx="1032951" cy="1032951"/>
            <a:chOff x="0" y="0"/>
            <a:chExt cx="812800" cy="812800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4" id="8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85" id="85"/>
          <p:cNvGrpSpPr/>
          <p:nvPr/>
        </p:nvGrpSpPr>
        <p:grpSpPr>
          <a:xfrm rot="0">
            <a:off x="15423379" y="5160503"/>
            <a:ext cx="1032951" cy="1032951"/>
            <a:chOff x="0" y="0"/>
            <a:chExt cx="812800" cy="812800"/>
          </a:xfrm>
        </p:grpSpPr>
        <p:sp>
          <p:nvSpPr>
            <p:cNvPr name="Freeform 86" id="8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7" id="8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f</a:t>
              </a:r>
            </a:p>
          </p:txBody>
        </p:sp>
      </p:grpSp>
      <p:grpSp>
        <p:nvGrpSpPr>
          <p:cNvPr name="Group 88" id="88"/>
          <p:cNvGrpSpPr/>
          <p:nvPr/>
        </p:nvGrpSpPr>
        <p:grpSpPr>
          <a:xfrm rot="0">
            <a:off x="15423379" y="4127552"/>
            <a:ext cx="1032951" cy="1032951"/>
            <a:chOff x="0" y="0"/>
            <a:chExt cx="812800" cy="812800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90" id="9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e</a:t>
              </a:r>
            </a:p>
          </p:txBody>
        </p:sp>
      </p:grpSp>
      <p:grpSp>
        <p:nvGrpSpPr>
          <p:cNvPr name="Group 91" id="91"/>
          <p:cNvGrpSpPr/>
          <p:nvPr/>
        </p:nvGrpSpPr>
        <p:grpSpPr>
          <a:xfrm rot="0">
            <a:off x="15423379" y="6193454"/>
            <a:ext cx="1032951" cy="1032951"/>
            <a:chOff x="0" y="0"/>
            <a:chExt cx="812800" cy="812800"/>
          </a:xfrm>
        </p:grpSpPr>
        <p:sp>
          <p:nvSpPr>
            <p:cNvPr name="Freeform 92" id="9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93" id="9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g</a:t>
              </a:r>
            </a:p>
          </p:txBody>
        </p:sp>
      </p:grpSp>
      <p:grpSp>
        <p:nvGrpSpPr>
          <p:cNvPr name="Group 94" id="94"/>
          <p:cNvGrpSpPr/>
          <p:nvPr/>
        </p:nvGrpSpPr>
        <p:grpSpPr>
          <a:xfrm rot="0">
            <a:off x="16456330" y="1035076"/>
            <a:ext cx="1032951" cy="1032951"/>
            <a:chOff x="0" y="0"/>
            <a:chExt cx="812800" cy="812800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96" id="9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2</a:t>
              </a:r>
            </a:p>
          </p:txBody>
        </p:sp>
      </p:grpSp>
      <p:grpSp>
        <p:nvGrpSpPr>
          <p:cNvPr name="Group 97" id="97"/>
          <p:cNvGrpSpPr/>
          <p:nvPr/>
        </p:nvGrpSpPr>
        <p:grpSpPr>
          <a:xfrm rot="0">
            <a:off x="16456330" y="3100978"/>
            <a:ext cx="1032951" cy="1032951"/>
            <a:chOff x="0" y="0"/>
            <a:chExt cx="812800" cy="812800"/>
          </a:xfrm>
        </p:grpSpPr>
        <p:sp>
          <p:nvSpPr>
            <p:cNvPr name="Freeform 98" id="9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99" id="9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4</a:t>
              </a:r>
            </a:p>
          </p:txBody>
        </p:sp>
      </p:grpSp>
      <p:grpSp>
        <p:nvGrpSpPr>
          <p:cNvPr name="Group 100" id="100"/>
          <p:cNvGrpSpPr/>
          <p:nvPr/>
        </p:nvGrpSpPr>
        <p:grpSpPr>
          <a:xfrm rot="0">
            <a:off x="16456330" y="2125"/>
            <a:ext cx="1032951" cy="1032951"/>
            <a:chOff x="0" y="0"/>
            <a:chExt cx="812800" cy="812800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2" id="10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1</a:t>
              </a:r>
            </a:p>
          </p:txBody>
        </p:sp>
      </p:grpSp>
      <p:grpSp>
        <p:nvGrpSpPr>
          <p:cNvPr name="Group 103" id="103"/>
          <p:cNvGrpSpPr/>
          <p:nvPr/>
        </p:nvGrpSpPr>
        <p:grpSpPr>
          <a:xfrm rot="0">
            <a:off x="16456330" y="2068027"/>
            <a:ext cx="1032951" cy="1032951"/>
            <a:chOff x="0" y="0"/>
            <a:chExt cx="812800" cy="812800"/>
          </a:xfrm>
        </p:grpSpPr>
        <p:sp>
          <p:nvSpPr>
            <p:cNvPr name="Freeform 104" id="10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5" id="10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3</a:t>
              </a:r>
            </a:p>
          </p:txBody>
        </p:sp>
      </p:grpSp>
      <p:grpSp>
        <p:nvGrpSpPr>
          <p:cNvPr name="Group 106" id="106"/>
          <p:cNvGrpSpPr/>
          <p:nvPr/>
        </p:nvGrpSpPr>
        <p:grpSpPr>
          <a:xfrm rot="0">
            <a:off x="16456330" y="5162628"/>
            <a:ext cx="1032951" cy="1032951"/>
            <a:chOff x="0" y="0"/>
            <a:chExt cx="812800" cy="812800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8" id="10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6</a:t>
              </a:r>
            </a:p>
          </p:txBody>
        </p:sp>
      </p:grpSp>
      <p:grpSp>
        <p:nvGrpSpPr>
          <p:cNvPr name="Group 109" id="109"/>
          <p:cNvGrpSpPr/>
          <p:nvPr/>
        </p:nvGrpSpPr>
        <p:grpSpPr>
          <a:xfrm rot="0">
            <a:off x="16456330" y="4129678"/>
            <a:ext cx="1032951" cy="1032951"/>
            <a:chOff x="0" y="0"/>
            <a:chExt cx="812800" cy="812800"/>
          </a:xfrm>
        </p:grpSpPr>
        <p:sp>
          <p:nvSpPr>
            <p:cNvPr name="Freeform 110" id="1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11" id="11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5</a:t>
              </a:r>
            </a:p>
          </p:txBody>
        </p:sp>
      </p:grpSp>
      <p:grpSp>
        <p:nvGrpSpPr>
          <p:cNvPr name="Group 112" id="112"/>
          <p:cNvGrpSpPr/>
          <p:nvPr/>
        </p:nvGrpSpPr>
        <p:grpSpPr>
          <a:xfrm rot="0">
            <a:off x="16456330" y="6195579"/>
            <a:ext cx="1032951" cy="1032951"/>
            <a:chOff x="0" y="0"/>
            <a:chExt cx="812800" cy="812800"/>
          </a:xfrm>
        </p:grpSpPr>
        <p:sp>
          <p:nvSpPr>
            <p:cNvPr name="Freeform 113" id="1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14" id="11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7</a:t>
              </a:r>
            </a:p>
          </p:txBody>
        </p:sp>
      </p:grpSp>
      <p:grpSp>
        <p:nvGrpSpPr>
          <p:cNvPr name="Group 115" id="115"/>
          <p:cNvGrpSpPr/>
          <p:nvPr/>
        </p:nvGrpSpPr>
        <p:grpSpPr>
          <a:xfrm rot="0">
            <a:off x="15423379" y="8261481"/>
            <a:ext cx="1032951" cy="1032951"/>
            <a:chOff x="0" y="0"/>
            <a:chExt cx="812800" cy="812800"/>
          </a:xfrm>
        </p:grpSpPr>
        <p:sp>
          <p:nvSpPr>
            <p:cNvPr name="Freeform 116" id="1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17" id="11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k</a:t>
              </a:r>
            </a:p>
          </p:txBody>
        </p:sp>
      </p:grpSp>
      <p:grpSp>
        <p:nvGrpSpPr>
          <p:cNvPr name="Group 118" id="118"/>
          <p:cNvGrpSpPr/>
          <p:nvPr/>
        </p:nvGrpSpPr>
        <p:grpSpPr>
          <a:xfrm rot="0">
            <a:off x="15423379" y="7228530"/>
            <a:ext cx="1032951" cy="1032951"/>
            <a:chOff x="0" y="0"/>
            <a:chExt cx="812800" cy="812800"/>
          </a:xfrm>
        </p:grpSpPr>
        <p:sp>
          <p:nvSpPr>
            <p:cNvPr name="Freeform 119" id="1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20" id="12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h</a:t>
              </a:r>
            </a:p>
          </p:txBody>
        </p:sp>
      </p:grpSp>
      <p:grpSp>
        <p:nvGrpSpPr>
          <p:cNvPr name="Group 121" id="121"/>
          <p:cNvGrpSpPr/>
          <p:nvPr/>
        </p:nvGrpSpPr>
        <p:grpSpPr>
          <a:xfrm rot="0">
            <a:off x="16456330" y="8263606"/>
            <a:ext cx="1032951" cy="1032951"/>
            <a:chOff x="0" y="0"/>
            <a:chExt cx="812800" cy="812800"/>
          </a:xfrm>
        </p:grpSpPr>
        <p:sp>
          <p:nvSpPr>
            <p:cNvPr name="Freeform 122" id="1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23" id="12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9</a:t>
              </a:r>
            </a:p>
          </p:txBody>
        </p:sp>
      </p:grpSp>
      <p:grpSp>
        <p:nvGrpSpPr>
          <p:cNvPr name="Group 124" id="124"/>
          <p:cNvGrpSpPr/>
          <p:nvPr/>
        </p:nvGrpSpPr>
        <p:grpSpPr>
          <a:xfrm rot="0">
            <a:off x="16456330" y="7230655"/>
            <a:ext cx="1032951" cy="1032951"/>
            <a:chOff x="0" y="0"/>
            <a:chExt cx="812800" cy="812800"/>
          </a:xfrm>
        </p:grpSpPr>
        <p:sp>
          <p:nvSpPr>
            <p:cNvPr name="Freeform 125" id="1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26" id="12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8</a:t>
              </a:r>
            </a:p>
          </p:txBody>
        </p:sp>
      </p:grpSp>
      <p:grpSp>
        <p:nvGrpSpPr>
          <p:cNvPr name="Group 127" id="127"/>
          <p:cNvGrpSpPr/>
          <p:nvPr/>
        </p:nvGrpSpPr>
        <p:grpSpPr>
          <a:xfrm rot="0">
            <a:off x="16456330" y="9296557"/>
            <a:ext cx="1032951" cy="1032951"/>
            <a:chOff x="0" y="0"/>
            <a:chExt cx="812800" cy="812800"/>
          </a:xfrm>
        </p:grpSpPr>
        <p:sp>
          <p:nvSpPr>
            <p:cNvPr name="Freeform 128" id="1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29" id="12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10</a:t>
              </a:r>
            </a:p>
          </p:txBody>
        </p:sp>
      </p:grpSp>
      <p:grpSp>
        <p:nvGrpSpPr>
          <p:cNvPr name="Group 130" id="130"/>
          <p:cNvGrpSpPr/>
          <p:nvPr/>
        </p:nvGrpSpPr>
        <p:grpSpPr>
          <a:xfrm rot="0">
            <a:off x="15423379" y="9294431"/>
            <a:ext cx="1032951" cy="1032951"/>
            <a:chOff x="0" y="0"/>
            <a:chExt cx="812800" cy="812800"/>
          </a:xfrm>
        </p:grpSpPr>
        <p:sp>
          <p:nvSpPr>
            <p:cNvPr name="Freeform 131" id="1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32" id="13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i</a:t>
              </a:r>
            </a:p>
          </p:txBody>
        </p:sp>
      </p:grpSp>
    </p:spTree>
  </p:cSld>
  <p:clrMapOvr>
    <a:masterClrMapping/>
  </p:clrMapOvr>
</p:sld>
</file>

<file path=ppt/slides/slide15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96389" y="431801"/>
            <a:ext cx="2576080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Rabin- Karp</a:t>
            </a:r>
          </a:p>
        </p:txBody>
      </p:sp>
      <p:grpSp>
        <p:nvGrpSpPr>
          <p:cNvPr name="Group 3" id="3"/>
          <p:cNvGrpSpPr/>
          <p:nvPr/>
        </p:nvGrpSpPr>
        <p:grpSpPr>
          <a:xfrm rot="5400000">
            <a:off x="6644946" y="-3279981"/>
            <a:ext cx="4829892" cy="4575440"/>
            <a:chOff x="0" y="0"/>
            <a:chExt cx="812800" cy="76997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769980"/>
            </a:xfrm>
            <a:custGeom>
              <a:avLst/>
              <a:gdLst/>
              <a:ahLst/>
              <a:cxnLst/>
              <a:rect r="r" b="b" t="t" l="l"/>
              <a:pathLst>
                <a:path h="769980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642980"/>
                  </a:lnTo>
                  <a:cubicBezTo>
                    <a:pt x="812800" y="713120"/>
                    <a:pt x="755940" y="769980"/>
                    <a:pt x="685800" y="769980"/>
                  </a:cubicBezTo>
                  <a:lnTo>
                    <a:pt x="127000" y="769980"/>
                  </a:lnTo>
                  <a:cubicBezTo>
                    <a:pt x="93318" y="769980"/>
                    <a:pt x="61015" y="756599"/>
                    <a:pt x="37197" y="732782"/>
                  </a:cubicBezTo>
                  <a:cubicBezTo>
                    <a:pt x="13380" y="708965"/>
                    <a:pt x="0" y="676662"/>
                    <a:pt x="0" y="642980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812800" cy="8176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602721" y="2276759"/>
            <a:ext cx="13066657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Semi-Bold"/>
                <a:ea typeface="Quicksand Semi-Bold"/>
                <a:cs typeface="Quicksand Semi-Bold"/>
                <a:sym typeface="Quicksand Semi-Bold"/>
              </a:rPr>
              <a:t>ta thử nhân phần tử thứ i của pattern với d             xem ?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602286" y="4994876"/>
            <a:ext cx="4382366" cy="159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 là bể ký tự </a:t>
            </a: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 là chiều dài pattern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 là index duyệt của text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1356010"/>
            <a:ext cx="4210808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FF914D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Tối ưu hàm hash 01: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2425782" y="3264183"/>
            <a:ext cx="1032951" cy="1032951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3458733" y="3264183"/>
            <a:ext cx="1032951" cy="1032951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4491683" y="3264183"/>
            <a:ext cx="1032951" cy="1032951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5524634" y="3264183"/>
            <a:ext cx="1032951" cy="1032951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6557585" y="3264183"/>
            <a:ext cx="1032951" cy="1032951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2425782" y="4811752"/>
            <a:ext cx="1032951" cy="1032951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3458733" y="4811752"/>
            <a:ext cx="1032951" cy="1032951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4491683" y="4811752"/>
            <a:ext cx="1032951" cy="1032951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1226398" y="3733033"/>
            <a:ext cx="536431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028700" y="5129791"/>
            <a:ext cx="931826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grpSp>
        <p:nvGrpSpPr>
          <p:cNvPr name="Group 35" id="35"/>
          <p:cNvGrpSpPr/>
          <p:nvPr/>
        </p:nvGrpSpPr>
        <p:grpSpPr>
          <a:xfrm rot="0">
            <a:off x="7590536" y="3264183"/>
            <a:ext cx="1032951" cy="1032951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8623486" y="3264183"/>
            <a:ext cx="1032951" cy="1032951"/>
            <a:chOff x="0" y="0"/>
            <a:chExt cx="812800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9656437" y="3264183"/>
            <a:ext cx="1032951" cy="1032951"/>
            <a:chOff x="0" y="0"/>
            <a:chExt cx="812800" cy="812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11722339" y="3264183"/>
            <a:ext cx="1032951" cy="1032951"/>
            <a:chOff x="0" y="0"/>
            <a:chExt cx="812800" cy="81280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10685137" y="3264183"/>
            <a:ext cx="1032951" cy="1032951"/>
            <a:chOff x="0" y="0"/>
            <a:chExt cx="812800" cy="81280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sp>
        <p:nvSpPr>
          <p:cNvPr name="TextBox 50" id="50"/>
          <p:cNvSpPr txBox="true"/>
          <p:nvPr/>
        </p:nvSpPr>
        <p:spPr>
          <a:xfrm rot="0">
            <a:off x="2991745" y="7506997"/>
            <a:ext cx="718705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100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4355780" y="7506997"/>
            <a:ext cx="511644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30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5450648" y="7506997"/>
            <a:ext cx="252954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2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3890492" y="7506997"/>
            <a:ext cx="256959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+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4999347" y="7506997"/>
            <a:ext cx="256959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+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5956029" y="7524996"/>
            <a:ext cx="275143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=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6555632" y="7506997"/>
            <a:ext cx="664477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132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1028700" y="7439625"/>
            <a:ext cx="1606261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p_hash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2991745" y="6518876"/>
            <a:ext cx="718705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100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4355780" y="6518876"/>
            <a:ext cx="525823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20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5494651" y="6518876"/>
            <a:ext cx="238774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3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3890492" y="6518876"/>
            <a:ext cx="256959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+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4999347" y="6518876"/>
            <a:ext cx="256959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+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5914400" y="6518876"/>
            <a:ext cx="275143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=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6555632" y="6518876"/>
            <a:ext cx="664477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123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1028700" y="6518876"/>
            <a:ext cx="1508955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t_hash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10685137" y="2108484"/>
            <a:ext cx="1324949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(m - i -1) </a:t>
            </a:r>
          </a:p>
        </p:txBody>
      </p:sp>
      <p:sp>
        <p:nvSpPr>
          <p:cNvPr name="Freeform 67" id="67"/>
          <p:cNvSpPr/>
          <p:nvPr/>
        </p:nvSpPr>
        <p:spPr>
          <a:xfrm flipH="false" flipV="false" rot="0">
            <a:off x="-981442" y="8780081"/>
            <a:ext cx="2545415" cy="2545415"/>
          </a:xfrm>
          <a:custGeom>
            <a:avLst/>
            <a:gdLst/>
            <a:ahLst/>
            <a:cxnLst/>
            <a:rect r="r" b="b" t="t" l="l"/>
            <a:pathLst>
              <a:path h="2545415" w="2545415">
                <a:moveTo>
                  <a:pt x="0" y="0"/>
                </a:moveTo>
                <a:lnTo>
                  <a:pt x="2545415" y="0"/>
                </a:lnTo>
                <a:lnTo>
                  <a:pt x="2545415" y="2545415"/>
                </a:lnTo>
                <a:lnTo>
                  <a:pt x="0" y="25454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8" id="68"/>
          <p:cNvGrpSpPr/>
          <p:nvPr/>
        </p:nvGrpSpPr>
        <p:grpSpPr>
          <a:xfrm rot="0">
            <a:off x="15493747" y="1796539"/>
            <a:ext cx="1032951" cy="1032951"/>
            <a:chOff x="0" y="0"/>
            <a:chExt cx="812800" cy="812800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0" id="7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71" id="71"/>
          <p:cNvGrpSpPr/>
          <p:nvPr/>
        </p:nvGrpSpPr>
        <p:grpSpPr>
          <a:xfrm rot="0">
            <a:off x="15493747" y="3862440"/>
            <a:ext cx="1032951" cy="1032951"/>
            <a:chOff x="0" y="0"/>
            <a:chExt cx="812800" cy="812800"/>
          </a:xfrm>
        </p:grpSpPr>
        <p:sp>
          <p:nvSpPr>
            <p:cNvPr name="Freeform 72" id="7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3" id="7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74" id="74"/>
          <p:cNvGrpSpPr/>
          <p:nvPr/>
        </p:nvGrpSpPr>
        <p:grpSpPr>
          <a:xfrm rot="0">
            <a:off x="15493747" y="763588"/>
            <a:ext cx="1032951" cy="1032951"/>
            <a:chOff x="0" y="0"/>
            <a:chExt cx="812800" cy="812800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6" id="7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77" id="77"/>
          <p:cNvGrpSpPr/>
          <p:nvPr/>
        </p:nvGrpSpPr>
        <p:grpSpPr>
          <a:xfrm rot="0">
            <a:off x="15493747" y="2829490"/>
            <a:ext cx="1032951" cy="1032951"/>
            <a:chOff x="0" y="0"/>
            <a:chExt cx="812800" cy="812800"/>
          </a:xfrm>
        </p:grpSpPr>
        <p:sp>
          <p:nvSpPr>
            <p:cNvPr name="Freeform 78" id="7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9" id="7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80" id="80"/>
          <p:cNvGrpSpPr/>
          <p:nvPr/>
        </p:nvGrpSpPr>
        <p:grpSpPr>
          <a:xfrm rot="0">
            <a:off x="15493747" y="5924091"/>
            <a:ext cx="1032951" cy="1032951"/>
            <a:chOff x="0" y="0"/>
            <a:chExt cx="812800" cy="812800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2" id="8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f</a:t>
              </a:r>
            </a:p>
          </p:txBody>
        </p:sp>
      </p:grpSp>
      <p:grpSp>
        <p:nvGrpSpPr>
          <p:cNvPr name="Group 83" id="83"/>
          <p:cNvGrpSpPr/>
          <p:nvPr/>
        </p:nvGrpSpPr>
        <p:grpSpPr>
          <a:xfrm rot="0">
            <a:off x="15493747" y="4891140"/>
            <a:ext cx="1032951" cy="1032951"/>
            <a:chOff x="0" y="0"/>
            <a:chExt cx="812800" cy="812800"/>
          </a:xfrm>
        </p:grpSpPr>
        <p:sp>
          <p:nvSpPr>
            <p:cNvPr name="Freeform 84" id="8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5" id="8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e</a:t>
              </a:r>
            </a:p>
          </p:txBody>
        </p:sp>
      </p:grpSp>
      <p:grpSp>
        <p:nvGrpSpPr>
          <p:cNvPr name="Group 86" id="86"/>
          <p:cNvGrpSpPr/>
          <p:nvPr/>
        </p:nvGrpSpPr>
        <p:grpSpPr>
          <a:xfrm rot="0">
            <a:off x="15493747" y="6957042"/>
            <a:ext cx="1032951" cy="1032951"/>
            <a:chOff x="0" y="0"/>
            <a:chExt cx="812800" cy="812800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8" id="8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g</a:t>
              </a:r>
            </a:p>
          </p:txBody>
        </p:sp>
      </p:grpSp>
      <p:grpSp>
        <p:nvGrpSpPr>
          <p:cNvPr name="Group 89" id="89"/>
          <p:cNvGrpSpPr/>
          <p:nvPr/>
        </p:nvGrpSpPr>
        <p:grpSpPr>
          <a:xfrm rot="0">
            <a:off x="15423379" y="1032951"/>
            <a:ext cx="1032951" cy="1032951"/>
            <a:chOff x="0" y="0"/>
            <a:chExt cx="812800" cy="812800"/>
          </a:xfrm>
        </p:grpSpPr>
        <p:sp>
          <p:nvSpPr>
            <p:cNvPr name="Freeform 90" id="9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91" id="9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92" id="92"/>
          <p:cNvGrpSpPr/>
          <p:nvPr/>
        </p:nvGrpSpPr>
        <p:grpSpPr>
          <a:xfrm rot="0">
            <a:off x="15423379" y="3098852"/>
            <a:ext cx="1032951" cy="1032951"/>
            <a:chOff x="0" y="0"/>
            <a:chExt cx="812800" cy="812800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94" id="9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95" id="95"/>
          <p:cNvGrpSpPr/>
          <p:nvPr/>
        </p:nvGrpSpPr>
        <p:grpSpPr>
          <a:xfrm rot="0">
            <a:off x="15423379" y="0"/>
            <a:ext cx="1032951" cy="1032951"/>
            <a:chOff x="0" y="0"/>
            <a:chExt cx="812800" cy="812800"/>
          </a:xfrm>
        </p:grpSpPr>
        <p:sp>
          <p:nvSpPr>
            <p:cNvPr name="Freeform 96" id="9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97" id="9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98" id="98"/>
          <p:cNvGrpSpPr/>
          <p:nvPr/>
        </p:nvGrpSpPr>
        <p:grpSpPr>
          <a:xfrm rot="0">
            <a:off x="15423379" y="2065901"/>
            <a:ext cx="1032951" cy="1032951"/>
            <a:chOff x="0" y="0"/>
            <a:chExt cx="812800" cy="812800"/>
          </a:xfrm>
        </p:grpSpPr>
        <p:sp>
          <p:nvSpPr>
            <p:cNvPr name="Freeform 99" id="9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0" id="10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101" id="101"/>
          <p:cNvGrpSpPr/>
          <p:nvPr/>
        </p:nvGrpSpPr>
        <p:grpSpPr>
          <a:xfrm rot="0">
            <a:off x="15423379" y="5160503"/>
            <a:ext cx="1032951" cy="1032951"/>
            <a:chOff x="0" y="0"/>
            <a:chExt cx="812800" cy="812800"/>
          </a:xfrm>
        </p:grpSpPr>
        <p:sp>
          <p:nvSpPr>
            <p:cNvPr name="Freeform 102" id="10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3" id="10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f</a:t>
              </a:r>
            </a:p>
          </p:txBody>
        </p:sp>
      </p:grpSp>
      <p:grpSp>
        <p:nvGrpSpPr>
          <p:cNvPr name="Group 104" id="104"/>
          <p:cNvGrpSpPr/>
          <p:nvPr/>
        </p:nvGrpSpPr>
        <p:grpSpPr>
          <a:xfrm rot="0">
            <a:off x="15423379" y="4127552"/>
            <a:ext cx="1032951" cy="1032951"/>
            <a:chOff x="0" y="0"/>
            <a:chExt cx="812800" cy="812800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6" id="10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e</a:t>
              </a:r>
            </a:p>
          </p:txBody>
        </p:sp>
      </p:grpSp>
      <p:grpSp>
        <p:nvGrpSpPr>
          <p:cNvPr name="Group 107" id="107"/>
          <p:cNvGrpSpPr/>
          <p:nvPr/>
        </p:nvGrpSpPr>
        <p:grpSpPr>
          <a:xfrm rot="0">
            <a:off x="15423379" y="6193454"/>
            <a:ext cx="1032951" cy="1032951"/>
            <a:chOff x="0" y="0"/>
            <a:chExt cx="812800" cy="812800"/>
          </a:xfrm>
        </p:grpSpPr>
        <p:sp>
          <p:nvSpPr>
            <p:cNvPr name="Freeform 108" id="10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9" id="10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g</a:t>
              </a:r>
            </a:p>
          </p:txBody>
        </p:sp>
      </p:grpSp>
      <p:grpSp>
        <p:nvGrpSpPr>
          <p:cNvPr name="Group 110" id="110"/>
          <p:cNvGrpSpPr/>
          <p:nvPr/>
        </p:nvGrpSpPr>
        <p:grpSpPr>
          <a:xfrm rot="0">
            <a:off x="16456330" y="1035076"/>
            <a:ext cx="1032951" cy="1032951"/>
            <a:chOff x="0" y="0"/>
            <a:chExt cx="812800" cy="812800"/>
          </a:xfrm>
        </p:grpSpPr>
        <p:sp>
          <p:nvSpPr>
            <p:cNvPr name="Freeform 111" id="1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12" id="11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2</a:t>
              </a:r>
            </a:p>
          </p:txBody>
        </p:sp>
      </p:grpSp>
      <p:grpSp>
        <p:nvGrpSpPr>
          <p:cNvPr name="Group 113" id="113"/>
          <p:cNvGrpSpPr/>
          <p:nvPr/>
        </p:nvGrpSpPr>
        <p:grpSpPr>
          <a:xfrm rot="0">
            <a:off x="16456330" y="3100978"/>
            <a:ext cx="1032951" cy="1032951"/>
            <a:chOff x="0" y="0"/>
            <a:chExt cx="812800" cy="812800"/>
          </a:xfrm>
        </p:grpSpPr>
        <p:sp>
          <p:nvSpPr>
            <p:cNvPr name="Freeform 114" id="1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15" id="11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4</a:t>
              </a:r>
            </a:p>
          </p:txBody>
        </p:sp>
      </p:grpSp>
      <p:grpSp>
        <p:nvGrpSpPr>
          <p:cNvPr name="Group 116" id="116"/>
          <p:cNvGrpSpPr/>
          <p:nvPr/>
        </p:nvGrpSpPr>
        <p:grpSpPr>
          <a:xfrm rot="0">
            <a:off x="16456330" y="2125"/>
            <a:ext cx="1032951" cy="1032951"/>
            <a:chOff x="0" y="0"/>
            <a:chExt cx="812800" cy="812800"/>
          </a:xfrm>
        </p:grpSpPr>
        <p:sp>
          <p:nvSpPr>
            <p:cNvPr name="Freeform 117" id="1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18" id="11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1</a:t>
              </a:r>
            </a:p>
          </p:txBody>
        </p:sp>
      </p:grpSp>
      <p:grpSp>
        <p:nvGrpSpPr>
          <p:cNvPr name="Group 119" id="119"/>
          <p:cNvGrpSpPr/>
          <p:nvPr/>
        </p:nvGrpSpPr>
        <p:grpSpPr>
          <a:xfrm rot="0">
            <a:off x="16456330" y="2068027"/>
            <a:ext cx="1032951" cy="1032951"/>
            <a:chOff x="0" y="0"/>
            <a:chExt cx="812800" cy="812800"/>
          </a:xfrm>
        </p:grpSpPr>
        <p:sp>
          <p:nvSpPr>
            <p:cNvPr name="Freeform 120" id="1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21" id="12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3</a:t>
              </a:r>
            </a:p>
          </p:txBody>
        </p:sp>
      </p:grpSp>
      <p:grpSp>
        <p:nvGrpSpPr>
          <p:cNvPr name="Group 122" id="122"/>
          <p:cNvGrpSpPr/>
          <p:nvPr/>
        </p:nvGrpSpPr>
        <p:grpSpPr>
          <a:xfrm rot="0">
            <a:off x="16456330" y="5162628"/>
            <a:ext cx="1032951" cy="1032951"/>
            <a:chOff x="0" y="0"/>
            <a:chExt cx="812800" cy="812800"/>
          </a:xfrm>
        </p:grpSpPr>
        <p:sp>
          <p:nvSpPr>
            <p:cNvPr name="Freeform 123" id="1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24" id="12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6</a:t>
              </a:r>
            </a:p>
          </p:txBody>
        </p:sp>
      </p:grpSp>
      <p:grpSp>
        <p:nvGrpSpPr>
          <p:cNvPr name="Group 125" id="125"/>
          <p:cNvGrpSpPr/>
          <p:nvPr/>
        </p:nvGrpSpPr>
        <p:grpSpPr>
          <a:xfrm rot="0">
            <a:off x="16456330" y="4129678"/>
            <a:ext cx="1032951" cy="1032951"/>
            <a:chOff x="0" y="0"/>
            <a:chExt cx="812800" cy="812800"/>
          </a:xfrm>
        </p:grpSpPr>
        <p:sp>
          <p:nvSpPr>
            <p:cNvPr name="Freeform 126" id="1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27" id="12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5</a:t>
              </a:r>
            </a:p>
          </p:txBody>
        </p:sp>
      </p:grpSp>
      <p:grpSp>
        <p:nvGrpSpPr>
          <p:cNvPr name="Group 128" id="128"/>
          <p:cNvGrpSpPr/>
          <p:nvPr/>
        </p:nvGrpSpPr>
        <p:grpSpPr>
          <a:xfrm rot="0">
            <a:off x="16456330" y="6195579"/>
            <a:ext cx="1032951" cy="1032951"/>
            <a:chOff x="0" y="0"/>
            <a:chExt cx="812800" cy="812800"/>
          </a:xfrm>
        </p:grpSpPr>
        <p:sp>
          <p:nvSpPr>
            <p:cNvPr name="Freeform 129" id="1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30" id="13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7</a:t>
              </a:r>
            </a:p>
          </p:txBody>
        </p:sp>
      </p:grpSp>
      <p:grpSp>
        <p:nvGrpSpPr>
          <p:cNvPr name="Group 131" id="131"/>
          <p:cNvGrpSpPr/>
          <p:nvPr/>
        </p:nvGrpSpPr>
        <p:grpSpPr>
          <a:xfrm rot="0">
            <a:off x="15423379" y="8261481"/>
            <a:ext cx="1032951" cy="1032951"/>
            <a:chOff x="0" y="0"/>
            <a:chExt cx="812800" cy="812800"/>
          </a:xfrm>
        </p:grpSpPr>
        <p:sp>
          <p:nvSpPr>
            <p:cNvPr name="Freeform 132" id="1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33" id="13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k</a:t>
              </a:r>
            </a:p>
          </p:txBody>
        </p:sp>
      </p:grpSp>
      <p:grpSp>
        <p:nvGrpSpPr>
          <p:cNvPr name="Group 134" id="134"/>
          <p:cNvGrpSpPr/>
          <p:nvPr/>
        </p:nvGrpSpPr>
        <p:grpSpPr>
          <a:xfrm rot="0">
            <a:off x="15423379" y="7228530"/>
            <a:ext cx="1032951" cy="1032951"/>
            <a:chOff x="0" y="0"/>
            <a:chExt cx="812800" cy="812800"/>
          </a:xfrm>
        </p:grpSpPr>
        <p:sp>
          <p:nvSpPr>
            <p:cNvPr name="Freeform 135" id="1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36" id="13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h</a:t>
              </a:r>
            </a:p>
          </p:txBody>
        </p:sp>
      </p:grpSp>
      <p:grpSp>
        <p:nvGrpSpPr>
          <p:cNvPr name="Group 137" id="137"/>
          <p:cNvGrpSpPr/>
          <p:nvPr/>
        </p:nvGrpSpPr>
        <p:grpSpPr>
          <a:xfrm rot="0">
            <a:off x="16456330" y="8263606"/>
            <a:ext cx="1032951" cy="1032951"/>
            <a:chOff x="0" y="0"/>
            <a:chExt cx="812800" cy="812800"/>
          </a:xfrm>
        </p:grpSpPr>
        <p:sp>
          <p:nvSpPr>
            <p:cNvPr name="Freeform 138" id="13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39" id="13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9</a:t>
              </a:r>
            </a:p>
          </p:txBody>
        </p:sp>
      </p:grpSp>
      <p:grpSp>
        <p:nvGrpSpPr>
          <p:cNvPr name="Group 140" id="140"/>
          <p:cNvGrpSpPr/>
          <p:nvPr/>
        </p:nvGrpSpPr>
        <p:grpSpPr>
          <a:xfrm rot="0">
            <a:off x="16456330" y="7230655"/>
            <a:ext cx="1032951" cy="1032951"/>
            <a:chOff x="0" y="0"/>
            <a:chExt cx="812800" cy="812800"/>
          </a:xfrm>
        </p:grpSpPr>
        <p:sp>
          <p:nvSpPr>
            <p:cNvPr name="Freeform 141" id="14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42" id="14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8</a:t>
              </a:r>
            </a:p>
          </p:txBody>
        </p:sp>
      </p:grpSp>
      <p:grpSp>
        <p:nvGrpSpPr>
          <p:cNvPr name="Group 143" id="143"/>
          <p:cNvGrpSpPr/>
          <p:nvPr/>
        </p:nvGrpSpPr>
        <p:grpSpPr>
          <a:xfrm rot="0">
            <a:off x="16456330" y="9296557"/>
            <a:ext cx="1032951" cy="1032951"/>
            <a:chOff x="0" y="0"/>
            <a:chExt cx="812800" cy="812800"/>
          </a:xfrm>
        </p:grpSpPr>
        <p:sp>
          <p:nvSpPr>
            <p:cNvPr name="Freeform 144" id="14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45" id="14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10</a:t>
              </a:r>
            </a:p>
          </p:txBody>
        </p:sp>
      </p:grpSp>
      <p:grpSp>
        <p:nvGrpSpPr>
          <p:cNvPr name="Group 146" id="146"/>
          <p:cNvGrpSpPr/>
          <p:nvPr/>
        </p:nvGrpSpPr>
        <p:grpSpPr>
          <a:xfrm rot="0">
            <a:off x="15423379" y="9294431"/>
            <a:ext cx="1032951" cy="1032951"/>
            <a:chOff x="0" y="0"/>
            <a:chExt cx="812800" cy="812800"/>
          </a:xfrm>
        </p:grpSpPr>
        <p:sp>
          <p:nvSpPr>
            <p:cNvPr name="Freeform 147" id="14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48" id="14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i</a:t>
              </a:r>
            </a:p>
          </p:txBody>
        </p:sp>
      </p:grpSp>
      <p:sp>
        <p:nvSpPr>
          <p:cNvPr name="TextBox 149" id="149"/>
          <p:cNvSpPr txBox="true"/>
          <p:nvPr/>
        </p:nvSpPr>
        <p:spPr>
          <a:xfrm rot="0">
            <a:off x="10906944" y="6862870"/>
            <a:ext cx="1249045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 = 10</a:t>
            </a:r>
          </a:p>
        </p:txBody>
      </p:sp>
      <p:sp>
        <p:nvSpPr>
          <p:cNvPr name="TextBox 150" id="150"/>
          <p:cNvSpPr txBox="true"/>
          <p:nvPr/>
        </p:nvSpPr>
        <p:spPr>
          <a:xfrm rot="0">
            <a:off x="10906944" y="7506997"/>
            <a:ext cx="1172686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 = 3</a:t>
            </a:r>
          </a:p>
        </p:txBody>
      </p:sp>
    </p:spTree>
  </p:cSld>
  <p:clrMapOvr>
    <a:masterClrMapping/>
  </p:clrMapOvr>
</p:sld>
</file>

<file path=ppt/slides/slide15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96389" y="431801"/>
            <a:ext cx="2576080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Rabin- Karp</a:t>
            </a:r>
          </a:p>
        </p:txBody>
      </p:sp>
      <p:grpSp>
        <p:nvGrpSpPr>
          <p:cNvPr name="Group 3" id="3"/>
          <p:cNvGrpSpPr/>
          <p:nvPr/>
        </p:nvGrpSpPr>
        <p:grpSpPr>
          <a:xfrm rot="5400000">
            <a:off x="10566169" y="7751262"/>
            <a:ext cx="5720030" cy="6875367"/>
            <a:chOff x="0" y="0"/>
            <a:chExt cx="962597" cy="115702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62597" cy="1157023"/>
            </a:xfrm>
            <a:custGeom>
              <a:avLst/>
              <a:gdLst/>
              <a:ahLst/>
              <a:cxnLst/>
              <a:rect r="r" b="b" t="t" l="l"/>
              <a:pathLst>
                <a:path h="1157023" w="962597">
                  <a:moveTo>
                    <a:pt x="107237" y="0"/>
                  </a:moveTo>
                  <a:lnTo>
                    <a:pt x="855361" y="0"/>
                  </a:lnTo>
                  <a:cubicBezTo>
                    <a:pt x="914586" y="0"/>
                    <a:pt x="962597" y="48011"/>
                    <a:pt x="962597" y="107237"/>
                  </a:cubicBezTo>
                  <a:lnTo>
                    <a:pt x="962597" y="1049787"/>
                  </a:lnTo>
                  <a:cubicBezTo>
                    <a:pt x="962597" y="1078228"/>
                    <a:pt x="951299" y="1105504"/>
                    <a:pt x="931188" y="1125615"/>
                  </a:cubicBezTo>
                  <a:cubicBezTo>
                    <a:pt x="911078" y="1145725"/>
                    <a:pt x="883801" y="1157023"/>
                    <a:pt x="855361" y="1157023"/>
                  </a:cubicBezTo>
                  <a:lnTo>
                    <a:pt x="107237" y="1157023"/>
                  </a:lnTo>
                  <a:cubicBezTo>
                    <a:pt x="78796" y="1157023"/>
                    <a:pt x="51520" y="1145725"/>
                    <a:pt x="31409" y="1125615"/>
                  </a:cubicBezTo>
                  <a:cubicBezTo>
                    <a:pt x="11298" y="1105504"/>
                    <a:pt x="0" y="1078228"/>
                    <a:pt x="0" y="1049787"/>
                  </a:cubicBezTo>
                  <a:lnTo>
                    <a:pt x="0" y="107237"/>
                  </a:lnTo>
                  <a:cubicBezTo>
                    <a:pt x="0" y="78796"/>
                    <a:pt x="11298" y="51520"/>
                    <a:pt x="31409" y="31409"/>
                  </a:cubicBezTo>
                  <a:cubicBezTo>
                    <a:pt x="51520" y="11298"/>
                    <a:pt x="78796" y="0"/>
                    <a:pt x="107237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962597" cy="12046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981442" y="8780081"/>
            <a:ext cx="2545415" cy="2545415"/>
          </a:xfrm>
          <a:custGeom>
            <a:avLst/>
            <a:gdLst/>
            <a:ahLst/>
            <a:cxnLst/>
            <a:rect r="r" b="b" t="t" l="l"/>
            <a:pathLst>
              <a:path h="2545415" w="2545415">
                <a:moveTo>
                  <a:pt x="0" y="0"/>
                </a:moveTo>
                <a:lnTo>
                  <a:pt x="2545415" y="0"/>
                </a:lnTo>
                <a:lnTo>
                  <a:pt x="2545415" y="2545415"/>
                </a:lnTo>
                <a:lnTo>
                  <a:pt x="0" y="2545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-5400000">
            <a:off x="15490141" y="6486279"/>
            <a:ext cx="4829892" cy="4575440"/>
            <a:chOff x="0" y="0"/>
            <a:chExt cx="812800" cy="76997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769980"/>
            </a:xfrm>
            <a:custGeom>
              <a:avLst/>
              <a:gdLst/>
              <a:ahLst/>
              <a:cxnLst/>
              <a:rect r="r" b="b" t="t" l="l"/>
              <a:pathLst>
                <a:path h="769980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642980"/>
                  </a:lnTo>
                  <a:cubicBezTo>
                    <a:pt x="812800" y="713120"/>
                    <a:pt x="755940" y="769980"/>
                    <a:pt x="685800" y="769980"/>
                  </a:cubicBezTo>
                  <a:lnTo>
                    <a:pt x="127000" y="769980"/>
                  </a:lnTo>
                  <a:cubicBezTo>
                    <a:pt x="93318" y="769980"/>
                    <a:pt x="61015" y="756599"/>
                    <a:pt x="37197" y="732782"/>
                  </a:cubicBezTo>
                  <a:cubicBezTo>
                    <a:pt x="13380" y="708965"/>
                    <a:pt x="0" y="676662"/>
                    <a:pt x="0" y="642980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812800" cy="8176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5400000">
            <a:off x="6644946" y="-3279981"/>
            <a:ext cx="4829892" cy="4575440"/>
            <a:chOff x="0" y="0"/>
            <a:chExt cx="812800" cy="76997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769980"/>
            </a:xfrm>
            <a:custGeom>
              <a:avLst/>
              <a:gdLst/>
              <a:ahLst/>
              <a:cxnLst/>
              <a:rect r="r" b="b" t="t" l="l"/>
              <a:pathLst>
                <a:path h="769980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642980"/>
                  </a:lnTo>
                  <a:cubicBezTo>
                    <a:pt x="812800" y="713120"/>
                    <a:pt x="755940" y="769980"/>
                    <a:pt x="685800" y="769980"/>
                  </a:cubicBezTo>
                  <a:lnTo>
                    <a:pt x="127000" y="769980"/>
                  </a:lnTo>
                  <a:cubicBezTo>
                    <a:pt x="93318" y="769980"/>
                    <a:pt x="61015" y="756599"/>
                    <a:pt x="37197" y="732782"/>
                  </a:cubicBezTo>
                  <a:cubicBezTo>
                    <a:pt x="13380" y="708965"/>
                    <a:pt x="0" y="676662"/>
                    <a:pt x="0" y="642980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812800" cy="8176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350198" y="1356010"/>
            <a:ext cx="5771284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5188CC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Phép đồng dư thức modulo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50198" y="2642843"/>
            <a:ext cx="2158820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16 % 6 = ? </a:t>
            </a:r>
          </a:p>
        </p:txBody>
      </p:sp>
    </p:spTree>
  </p:cSld>
  <p:clrMapOvr>
    <a:masterClrMapping/>
  </p:clrMapOvr>
</p:sld>
</file>

<file path=ppt/slides/slide15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96389" y="431801"/>
            <a:ext cx="2576080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Rabin- Karp</a:t>
            </a:r>
          </a:p>
        </p:txBody>
      </p:sp>
      <p:grpSp>
        <p:nvGrpSpPr>
          <p:cNvPr name="Group 3" id="3"/>
          <p:cNvGrpSpPr/>
          <p:nvPr/>
        </p:nvGrpSpPr>
        <p:grpSpPr>
          <a:xfrm rot="5400000">
            <a:off x="10566169" y="7751262"/>
            <a:ext cx="5720030" cy="6875367"/>
            <a:chOff x="0" y="0"/>
            <a:chExt cx="962597" cy="115702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62597" cy="1157023"/>
            </a:xfrm>
            <a:custGeom>
              <a:avLst/>
              <a:gdLst/>
              <a:ahLst/>
              <a:cxnLst/>
              <a:rect r="r" b="b" t="t" l="l"/>
              <a:pathLst>
                <a:path h="1157023" w="962597">
                  <a:moveTo>
                    <a:pt x="107237" y="0"/>
                  </a:moveTo>
                  <a:lnTo>
                    <a:pt x="855361" y="0"/>
                  </a:lnTo>
                  <a:cubicBezTo>
                    <a:pt x="914586" y="0"/>
                    <a:pt x="962597" y="48011"/>
                    <a:pt x="962597" y="107237"/>
                  </a:cubicBezTo>
                  <a:lnTo>
                    <a:pt x="962597" y="1049787"/>
                  </a:lnTo>
                  <a:cubicBezTo>
                    <a:pt x="962597" y="1078228"/>
                    <a:pt x="951299" y="1105504"/>
                    <a:pt x="931188" y="1125615"/>
                  </a:cubicBezTo>
                  <a:cubicBezTo>
                    <a:pt x="911078" y="1145725"/>
                    <a:pt x="883801" y="1157023"/>
                    <a:pt x="855361" y="1157023"/>
                  </a:cubicBezTo>
                  <a:lnTo>
                    <a:pt x="107237" y="1157023"/>
                  </a:lnTo>
                  <a:cubicBezTo>
                    <a:pt x="78796" y="1157023"/>
                    <a:pt x="51520" y="1145725"/>
                    <a:pt x="31409" y="1125615"/>
                  </a:cubicBezTo>
                  <a:cubicBezTo>
                    <a:pt x="11298" y="1105504"/>
                    <a:pt x="0" y="1078228"/>
                    <a:pt x="0" y="1049787"/>
                  </a:cubicBezTo>
                  <a:lnTo>
                    <a:pt x="0" y="107237"/>
                  </a:lnTo>
                  <a:cubicBezTo>
                    <a:pt x="0" y="78796"/>
                    <a:pt x="11298" y="51520"/>
                    <a:pt x="31409" y="31409"/>
                  </a:cubicBezTo>
                  <a:cubicBezTo>
                    <a:pt x="51520" y="11298"/>
                    <a:pt x="78796" y="0"/>
                    <a:pt x="107237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962597" cy="12046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981442" y="8780081"/>
            <a:ext cx="2545415" cy="2545415"/>
          </a:xfrm>
          <a:custGeom>
            <a:avLst/>
            <a:gdLst/>
            <a:ahLst/>
            <a:cxnLst/>
            <a:rect r="r" b="b" t="t" l="l"/>
            <a:pathLst>
              <a:path h="2545415" w="2545415">
                <a:moveTo>
                  <a:pt x="0" y="0"/>
                </a:moveTo>
                <a:lnTo>
                  <a:pt x="2545415" y="0"/>
                </a:lnTo>
                <a:lnTo>
                  <a:pt x="2545415" y="2545415"/>
                </a:lnTo>
                <a:lnTo>
                  <a:pt x="0" y="2545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-5400000">
            <a:off x="15490141" y="6486279"/>
            <a:ext cx="4829892" cy="4575440"/>
            <a:chOff x="0" y="0"/>
            <a:chExt cx="812800" cy="76997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769980"/>
            </a:xfrm>
            <a:custGeom>
              <a:avLst/>
              <a:gdLst/>
              <a:ahLst/>
              <a:cxnLst/>
              <a:rect r="r" b="b" t="t" l="l"/>
              <a:pathLst>
                <a:path h="769980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642980"/>
                  </a:lnTo>
                  <a:cubicBezTo>
                    <a:pt x="812800" y="713120"/>
                    <a:pt x="755940" y="769980"/>
                    <a:pt x="685800" y="769980"/>
                  </a:cubicBezTo>
                  <a:lnTo>
                    <a:pt x="127000" y="769980"/>
                  </a:lnTo>
                  <a:cubicBezTo>
                    <a:pt x="93318" y="769980"/>
                    <a:pt x="61015" y="756599"/>
                    <a:pt x="37197" y="732782"/>
                  </a:cubicBezTo>
                  <a:cubicBezTo>
                    <a:pt x="13380" y="708965"/>
                    <a:pt x="0" y="676662"/>
                    <a:pt x="0" y="642980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812800" cy="8176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5400000">
            <a:off x="6644946" y="-3279981"/>
            <a:ext cx="4829892" cy="4575440"/>
            <a:chOff x="0" y="0"/>
            <a:chExt cx="812800" cy="76997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769980"/>
            </a:xfrm>
            <a:custGeom>
              <a:avLst/>
              <a:gdLst/>
              <a:ahLst/>
              <a:cxnLst/>
              <a:rect r="r" b="b" t="t" l="l"/>
              <a:pathLst>
                <a:path h="769980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642980"/>
                  </a:lnTo>
                  <a:cubicBezTo>
                    <a:pt x="812800" y="713120"/>
                    <a:pt x="755940" y="769980"/>
                    <a:pt x="685800" y="769980"/>
                  </a:cubicBezTo>
                  <a:lnTo>
                    <a:pt x="127000" y="769980"/>
                  </a:lnTo>
                  <a:cubicBezTo>
                    <a:pt x="93318" y="769980"/>
                    <a:pt x="61015" y="756599"/>
                    <a:pt x="37197" y="732782"/>
                  </a:cubicBezTo>
                  <a:cubicBezTo>
                    <a:pt x="13380" y="708965"/>
                    <a:pt x="0" y="676662"/>
                    <a:pt x="0" y="642980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812800" cy="8176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350198" y="1356010"/>
            <a:ext cx="5771284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5188CC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Phép đồng dư thức modulo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36535" y="2620467"/>
            <a:ext cx="2186146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16 % 6 = 4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50198" y="4809132"/>
            <a:ext cx="10675794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x % p sẽ luôn cho kết quả nằm trong đoạn [0, p-1]</a:t>
            </a:r>
          </a:p>
        </p:txBody>
      </p:sp>
    </p:spTree>
  </p:cSld>
  <p:clrMapOvr>
    <a:masterClrMapping/>
  </p:clrMapOvr>
</p:sld>
</file>

<file path=ppt/slides/slide15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96389" y="431801"/>
            <a:ext cx="2576080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Rabin- Karp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276759"/>
            <a:ext cx="11962535" cy="1216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Vấn đề mới xuất hiện: nếu chuỗi pattern có 99 phần tử ?</a:t>
            </a:r>
          </a:p>
          <a:p>
            <a:pPr algn="l">
              <a:lnSpc>
                <a:spcPts val="4900"/>
              </a:lnSpc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=&gt; </a:t>
            </a: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kết quả </a:t>
            </a:r>
            <a:r>
              <a:rPr lang="en-US" b="true" sz="3500">
                <a:solidFill>
                  <a:srgbClr val="5894CE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hash</a:t>
            </a: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sẽ </a:t>
            </a:r>
            <a:r>
              <a:rPr lang="en-US" b="true" sz="3500">
                <a:solidFill>
                  <a:srgbClr val="00BF6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cực kỳ lớn</a:t>
            </a:r>
          </a:p>
        </p:txBody>
      </p:sp>
      <p:grpSp>
        <p:nvGrpSpPr>
          <p:cNvPr name="Group 4" id="4"/>
          <p:cNvGrpSpPr/>
          <p:nvPr/>
        </p:nvGrpSpPr>
        <p:grpSpPr>
          <a:xfrm rot="5400000">
            <a:off x="10566169" y="7751262"/>
            <a:ext cx="5720030" cy="6875367"/>
            <a:chOff x="0" y="0"/>
            <a:chExt cx="962597" cy="115702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62597" cy="1157023"/>
            </a:xfrm>
            <a:custGeom>
              <a:avLst/>
              <a:gdLst/>
              <a:ahLst/>
              <a:cxnLst/>
              <a:rect r="r" b="b" t="t" l="l"/>
              <a:pathLst>
                <a:path h="1157023" w="962597">
                  <a:moveTo>
                    <a:pt x="107237" y="0"/>
                  </a:moveTo>
                  <a:lnTo>
                    <a:pt x="855361" y="0"/>
                  </a:lnTo>
                  <a:cubicBezTo>
                    <a:pt x="914586" y="0"/>
                    <a:pt x="962597" y="48011"/>
                    <a:pt x="962597" y="107237"/>
                  </a:cubicBezTo>
                  <a:lnTo>
                    <a:pt x="962597" y="1049787"/>
                  </a:lnTo>
                  <a:cubicBezTo>
                    <a:pt x="962597" y="1078228"/>
                    <a:pt x="951299" y="1105504"/>
                    <a:pt x="931188" y="1125615"/>
                  </a:cubicBezTo>
                  <a:cubicBezTo>
                    <a:pt x="911078" y="1145725"/>
                    <a:pt x="883801" y="1157023"/>
                    <a:pt x="855361" y="1157023"/>
                  </a:cubicBezTo>
                  <a:lnTo>
                    <a:pt x="107237" y="1157023"/>
                  </a:lnTo>
                  <a:cubicBezTo>
                    <a:pt x="78796" y="1157023"/>
                    <a:pt x="51520" y="1145725"/>
                    <a:pt x="31409" y="1125615"/>
                  </a:cubicBezTo>
                  <a:cubicBezTo>
                    <a:pt x="11298" y="1105504"/>
                    <a:pt x="0" y="1078228"/>
                    <a:pt x="0" y="1049787"/>
                  </a:cubicBezTo>
                  <a:lnTo>
                    <a:pt x="0" y="107237"/>
                  </a:lnTo>
                  <a:cubicBezTo>
                    <a:pt x="0" y="78796"/>
                    <a:pt x="11298" y="51520"/>
                    <a:pt x="31409" y="31409"/>
                  </a:cubicBezTo>
                  <a:cubicBezTo>
                    <a:pt x="51520" y="11298"/>
                    <a:pt x="78796" y="0"/>
                    <a:pt x="107237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962597" cy="12046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-981442" y="8780081"/>
            <a:ext cx="2545415" cy="2545415"/>
          </a:xfrm>
          <a:custGeom>
            <a:avLst/>
            <a:gdLst/>
            <a:ahLst/>
            <a:cxnLst/>
            <a:rect r="r" b="b" t="t" l="l"/>
            <a:pathLst>
              <a:path h="2545415" w="2545415">
                <a:moveTo>
                  <a:pt x="0" y="0"/>
                </a:moveTo>
                <a:lnTo>
                  <a:pt x="2545415" y="0"/>
                </a:lnTo>
                <a:lnTo>
                  <a:pt x="2545415" y="2545415"/>
                </a:lnTo>
                <a:lnTo>
                  <a:pt x="0" y="2545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-5400000">
            <a:off x="15490141" y="6486279"/>
            <a:ext cx="4829892" cy="4575440"/>
            <a:chOff x="0" y="0"/>
            <a:chExt cx="812800" cy="76997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769980"/>
            </a:xfrm>
            <a:custGeom>
              <a:avLst/>
              <a:gdLst/>
              <a:ahLst/>
              <a:cxnLst/>
              <a:rect r="r" b="b" t="t" l="l"/>
              <a:pathLst>
                <a:path h="769980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642980"/>
                  </a:lnTo>
                  <a:cubicBezTo>
                    <a:pt x="812800" y="713120"/>
                    <a:pt x="755940" y="769980"/>
                    <a:pt x="685800" y="769980"/>
                  </a:cubicBezTo>
                  <a:lnTo>
                    <a:pt x="127000" y="769980"/>
                  </a:lnTo>
                  <a:cubicBezTo>
                    <a:pt x="93318" y="769980"/>
                    <a:pt x="61015" y="756599"/>
                    <a:pt x="37197" y="732782"/>
                  </a:cubicBezTo>
                  <a:cubicBezTo>
                    <a:pt x="13380" y="708965"/>
                    <a:pt x="0" y="676662"/>
                    <a:pt x="0" y="642980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12800" cy="8176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5400000">
            <a:off x="6644946" y="-3279981"/>
            <a:ext cx="4829892" cy="4575440"/>
            <a:chOff x="0" y="0"/>
            <a:chExt cx="812800" cy="76997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769980"/>
            </a:xfrm>
            <a:custGeom>
              <a:avLst/>
              <a:gdLst/>
              <a:ahLst/>
              <a:cxnLst/>
              <a:rect r="r" b="b" t="t" l="l"/>
              <a:pathLst>
                <a:path h="769980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642980"/>
                  </a:lnTo>
                  <a:cubicBezTo>
                    <a:pt x="812800" y="713120"/>
                    <a:pt x="755940" y="769980"/>
                    <a:pt x="685800" y="769980"/>
                  </a:cubicBezTo>
                  <a:lnTo>
                    <a:pt x="127000" y="769980"/>
                  </a:lnTo>
                  <a:cubicBezTo>
                    <a:pt x="93318" y="769980"/>
                    <a:pt x="61015" y="756599"/>
                    <a:pt x="37197" y="732782"/>
                  </a:cubicBezTo>
                  <a:cubicBezTo>
                    <a:pt x="13380" y="708965"/>
                    <a:pt x="0" y="676662"/>
                    <a:pt x="0" y="642980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812800" cy="8176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988439" y="1356010"/>
            <a:ext cx="4291330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FF914D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Tối ưu hàm hash 02:</a:t>
            </a:r>
          </a:p>
        </p:txBody>
      </p:sp>
    </p:spTree>
  </p:cSld>
  <p:clrMapOvr>
    <a:masterClrMapping/>
  </p:clrMapOvr>
</p:sld>
</file>

<file path=ppt/slides/slide15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96389" y="431801"/>
            <a:ext cx="2576080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Rabin- Karp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88706" y="3816633"/>
            <a:ext cx="13145453" cy="1835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Giới hạn nó lại trong khoảng của 1 </a:t>
            </a:r>
            <a:r>
              <a:rPr lang="en-US" sz="3500" b="true">
                <a:solidFill>
                  <a:srgbClr val="FF5757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số nguyên tố lớn</a:t>
            </a:r>
            <a:r>
              <a:rPr lang="en-US" sz="3500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3500" b="true">
                <a:solidFill>
                  <a:srgbClr val="FF5757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</a:t>
            </a:r>
            <a:r>
              <a:rPr lang="en-US" sz="3500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nào đó </a:t>
            </a:r>
          </a:p>
          <a:p>
            <a:pPr algn="l">
              <a:lnSpc>
                <a:spcPts val="4900"/>
              </a:lnSpc>
            </a:pPr>
            <a:r>
              <a:rPr lang="en-US" sz="3500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thông qua phép đồng dư modulo 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FF5757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</a:t>
            </a: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có thể là 101, 103, 107, 1009, 10007.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88706" y="1356010"/>
            <a:ext cx="4290796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FF914D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Tối ưu hàm hash 02: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276759"/>
            <a:ext cx="11962535" cy="1216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Vấn đề mới xuất hiện: nếu chuỗi pattern có 99 phần tử ?</a:t>
            </a:r>
          </a:p>
          <a:p>
            <a:pPr algn="l">
              <a:lnSpc>
                <a:spcPts val="4900"/>
              </a:lnSpc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=&gt; </a:t>
            </a: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kết quả </a:t>
            </a:r>
            <a:r>
              <a:rPr lang="en-US" b="true" sz="3500">
                <a:solidFill>
                  <a:srgbClr val="5894CE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hash</a:t>
            </a: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sẽ </a:t>
            </a:r>
            <a:r>
              <a:rPr lang="en-US" b="true" sz="3500">
                <a:solidFill>
                  <a:srgbClr val="00BF6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cực kỳ lớn</a:t>
            </a:r>
          </a:p>
        </p:txBody>
      </p:sp>
      <p:grpSp>
        <p:nvGrpSpPr>
          <p:cNvPr name="Group 6" id="6"/>
          <p:cNvGrpSpPr/>
          <p:nvPr/>
        </p:nvGrpSpPr>
        <p:grpSpPr>
          <a:xfrm rot="5400000">
            <a:off x="10566169" y="7751262"/>
            <a:ext cx="5720030" cy="6875367"/>
            <a:chOff x="0" y="0"/>
            <a:chExt cx="962597" cy="115702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62597" cy="1157023"/>
            </a:xfrm>
            <a:custGeom>
              <a:avLst/>
              <a:gdLst/>
              <a:ahLst/>
              <a:cxnLst/>
              <a:rect r="r" b="b" t="t" l="l"/>
              <a:pathLst>
                <a:path h="1157023" w="962597">
                  <a:moveTo>
                    <a:pt x="107237" y="0"/>
                  </a:moveTo>
                  <a:lnTo>
                    <a:pt x="855361" y="0"/>
                  </a:lnTo>
                  <a:cubicBezTo>
                    <a:pt x="914586" y="0"/>
                    <a:pt x="962597" y="48011"/>
                    <a:pt x="962597" y="107237"/>
                  </a:cubicBezTo>
                  <a:lnTo>
                    <a:pt x="962597" y="1049787"/>
                  </a:lnTo>
                  <a:cubicBezTo>
                    <a:pt x="962597" y="1078228"/>
                    <a:pt x="951299" y="1105504"/>
                    <a:pt x="931188" y="1125615"/>
                  </a:cubicBezTo>
                  <a:cubicBezTo>
                    <a:pt x="911078" y="1145725"/>
                    <a:pt x="883801" y="1157023"/>
                    <a:pt x="855361" y="1157023"/>
                  </a:cubicBezTo>
                  <a:lnTo>
                    <a:pt x="107237" y="1157023"/>
                  </a:lnTo>
                  <a:cubicBezTo>
                    <a:pt x="78796" y="1157023"/>
                    <a:pt x="51520" y="1145725"/>
                    <a:pt x="31409" y="1125615"/>
                  </a:cubicBezTo>
                  <a:cubicBezTo>
                    <a:pt x="11298" y="1105504"/>
                    <a:pt x="0" y="1078228"/>
                    <a:pt x="0" y="1049787"/>
                  </a:cubicBezTo>
                  <a:lnTo>
                    <a:pt x="0" y="107237"/>
                  </a:lnTo>
                  <a:cubicBezTo>
                    <a:pt x="0" y="78796"/>
                    <a:pt x="11298" y="51520"/>
                    <a:pt x="31409" y="31409"/>
                  </a:cubicBezTo>
                  <a:cubicBezTo>
                    <a:pt x="51520" y="11298"/>
                    <a:pt x="78796" y="0"/>
                    <a:pt x="107237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962597" cy="12046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-981442" y="8780081"/>
            <a:ext cx="2545415" cy="2545415"/>
          </a:xfrm>
          <a:custGeom>
            <a:avLst/>
            <a:gdLst/>
            <a:ahLst/>
            <a:cxnLst/>
            <a:rect r="r" b="b" t="t" l="l"/>
            <a:pathLst>
              <a:path h="2545415" w="2545415">
                <a:moveTo>
                  <a:pt x="0" y="0"/>
                </a:moveTo>
                <a:lnTo>
                  <a:pt x="2545415" y="0"/>
                </a:lnTo>
                <a:lnTo>
                  <a:pt x="2545415" y="2545415"/>
                </a:lnTo>
                <a:lnTo>
                  <a:pt x="0" y="2545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-5400000">
            <a:off x="15490141" y="6486279"/>
            <a:ext cx="4829892" cy="4575440"/>
            <a:chOff x="0" y="0"/>
            <a:chExt cx="812800" cy="76997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769980"/>
            </a:xfrm>
            <a:custGeom>
              <a:avLst/>
              <a:gdLst/>
              <a:ahLst/>
              <a:cxnLst/>
              <a:rect r="r" b="b" t="t" l="l"/>
              <a:pathLst>
                <a:path h="769980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642980"/>
                  </a:lnTo>
                  <a:cubicBezTo>
                    <a:pt x="812800" y="713120"/>
                    <a:pt x="755940" y="769980"/>
                    <a:pt x="685800" y="769980"/>
                  </a:cubicBezTo>
                  <a:lnTo>
                    <a:pt x="127000" y="769980"/>
                  </a:lnTo>
                  <a:cubicBezTo>
                    <a:pt x="93318" y="769980"/>
                    <a:pt x="61015" y="756599"/>
                    <a:pt x="37197" y="732782"/>
                  </a:cubicBezTo>
                  <a:cubicBezTo>
                    <a:pt x="13380" y="708965"/>
                    <a:pt x="0" y="676662"/>
                    <a:pt x="0" y="642980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812800" cy="8176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5400000">
            <a:off x="6644946" y="-3279981"/>
            <a:ext cx="4829892" cy="4575440"/>
            <a:chOff x="0" y="0"/>
            <a:chExt cx="812800" cy="76997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769980"/>
            </a:xfrm>
            <a:custGeom>
              <a:avLst/>
              <a:gdLst/>
              <a:ahLst/>
              <a:cxnLst/>
              <a:rect r="r" b="b" t="t" l="l"/>
              <a:pathLst>
                <a:path h="769980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642980"/>
                  </a:lnTo>
                  <a:cubicBezTo>
                    <a:pt x="812800" y="713120"/>
                    <a:pt x="755940" y="769980"/>
                    <a:pt x="685800" y="769980"/>
                  </a:cubicBezTo>
                  <a:lnTo>
                    <a:pt x="127000" y="769980"/>
                  </a:lnTo>
                  <a:cubicBezTo>
                    <a:pt x="93318" y="769980"/>
                    <a:pt x="61015" y="756599"/>
                    <a:pt x="37197" y="732782"/>
                  </a:cubicBezTo>
                  <a:cubicBezTo>
                    <a:pt x="13380" y="708965"/>
                    <a:pt x="0" y="676662"/>
                    <a:pt x="0" y="642980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812800" cy="8176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26926" y="2611000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259877" y="2611000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292827" y="2611000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325778" y="2611000"/>
            <a:ext cx="1032951" cy="103295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226926" y="5476312"/>
            <a:ext cx="1032951" cy="103295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3259877" y="5476312"/>
            <a:ext cx="1032951" cy="103295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4292827" y="5476312"/>
            <a:ext cx="1032951" cy="1032951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027542" y="3079851"/>
            <a:ext cx="536431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29844" y="5794351"/>
            <a:ext cx="931826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sp>
        <p:nvSpPr>
          <p:cNvPr name="AutoShape 25" id="25"/>
          <p:cNvSpPr/>
          <p:nvPr/>
        </p:nvSpPr>
        <p:spPr>
          <a:xfrm>
            <a:off x="4897806" y="2228232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6" id="26"/>
          <p:cNvSpPr/>
          <p:nvPr/>
        </p:nvSpPr>
        <p:spPr>
          <a:xfrm>
            <a:off x="4827991" y="5060386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27" id="27"/>
          <p:cNvSpPr/>
          <p:nvPr/>
        </p:nvSpPr>
        <p:spPr>
          <a:xfrm flipH="false" flipV="false" rot="0">
            <a:off x="15583410" y="2082923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8" id="28"/>
          <p:cNvGrpSpPr/>
          <p:nvPr/>
        </p:nvGrpSpPr>
        <p:grpSpPr>
          <a:xfrm rot="2804154">
            <a:off x="4487635" y="7654525"/>
            <a:ext cx="7386800" cy="5894830"/>
            <a:chOff x="0" y="0"/>
            <a:chExt cx="1945495" cy="1552548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945495" cy="1552548"/>
            </a:xfrm>
            <a:custGeom>
              <a:avLst/>
              <a:gdLst/>
              <a:ahLst/>
              <a:cxnLst/>
              <a:rect r="r" b="b" t="t" l="l"/>
              <a:pathLst>
                <a:path h="1552548" w="1945495">
                  <a:moveTo>
                    <a:pt x="61836" y="0"/>
                  </a:moveTo>
                  <a:lnTo>
                    <a:pt x="1883658" y="0"/>
                  </a:lnTo>
                  <a:cubicBezTo>
                    <a:pt x="1900058" y="0"/>
                    <a:pt x="1915787" y="6515"/>
                    <a:pt x="1927383" y="18111"/>
                  </a:cubicBezTo>
                  <a:cubicBezTo>
                    <a:pt x="1938980" y="29708"/>
                    <a:pt x="1945495" y="45436"/>
                    <a:pt x="1945495" y="61836"/>
                  </a:cubicBezTo>
                  <a:lnTo>
                    <a:pt x="1945495" y="1490711"/>
                  </a:lnTo>
                  <a:cubicBezTo>
                    <a:pt x="1945495" y="1524863"/>
                    <a:pt x="1917809" y="1552548"/>
                    <a:pt x="1883658" y="1552548"/>
                  </a:cubicBezTo>
                  <a:lnTo>
                    <a:pt x="61836" y="1552548"/>
                  </a:lnTo>
                  <a:cubicBezTo>
                    <a:pt x="45436" y="1552548"/>
                    <a:pt x="29708" y="1546033"/>
                    <a:pt x="18111" y="1534436"/>
                  </a:cubicBezTo>
                  <a:cubicBezTo>
                    <a:pt x="6515" y="1522840"/>
                    <a:pt x="0" y="1507111"/>
                    <a:pt x="0" y="1490711"/>
                  </a:cubicBezTo>
                  <a:lnTo>
                    <a:pt x="0" y="61836"/>
                  </a:lnTo>
                  <a:cubicBezTo>
                    <a:pt x="0" y="45436"/>
                    <a:pt x="6515" y="29708"/>
                    <a:pt x="18111" y="18111"/>
                  </a:cubicBezTo>
                  <a:cubicBezTo>
                    <a:pt x="29708" y="6515"/>
                    <a:pt x="45436" y="0"/>
                    <a:pt x="61836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47625"/>
              <a:ext cx="1945495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2804154">
            <a:off x="142356" y="8441676"/>
            <a:ext cx="4829892" cy="5894830"/>
            <a:chOff x="0" y="0"/>
            <a:chExt cx="1272070" cy="1552548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C5D9F3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34" id="34"/>
          <p:cNvSpPr/>
          <p:nvPr/>
        </p:nvSpPr>
        <p:spPr>
          <a:xfrm flipH="false" flipV="false" rot="0">
            <a:off x="14309242" y="7573705"/>
            <a:ext cx="1684595" cy="1684595"/>
          </a:xfrm>
          <a:custGeom>
            <a:avLst/>
            <a:gdLst/>
            <a:ahLst/>
            <a:cxnLst/>
            <a:rect r="r" b="b" t="t" l="l"/>
            <a:pathLst>
              <a:path h="1684595" w="1684595">
                <a:moveTo>
                  <a:pt x="0" y="0"/>
                </a:moveTo>
                <a:lnTo>
                  <a:pt x="1684595" y="0"/>
                </a:lnTo>
                <a:lnTo>
                  <a:pt x="1684595" y="1684595"/>
                </a:lnTo>
                <a:lnTo>
                  <a:pt x="0" y="1684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5" id="35"/>
          <p:cNvSpPr txBox="true"/>
          <p:nvPr/>
        </p:nvSpPr>
        <p:spPr>
          <a:xfrm rot="0">
            <a:off x="4573859" y="1718387"/>
            <a:ext cx="79168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21828"/>
                </a:solidFill>
                <a:latin typeface="Quicksand"/>
                <a:ea typeface="Quicksand"/>
                <a:cs typeface="Quicksand"/>
                <a:sym typeface="Quicksand"/>
              </a:rPr>
              <a:t>i = 2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4453879" y="4399422"/>
            <a:ext cx="81581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21828"/>
                </a:solidFill>
                <a:latin typeface="Quicksand"/>
                <a:ea typeface="Quicksand"/>
                <a:cs typeface="Quicksand"/>
                <a:sym typeface="Quicksand"/>
              </a:rPr>
              <a:t>j = 2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7864909" y="3577276"/>
            <a:ext cx="7595793" cy="1216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900"/>
              </a:lnSpc>
              <a:spcBef>
                <a:spcPct val="0"/>
              </a:spcBef>
            </a:pPr>
            <a:r>
              <a:rPr lang="en-US" b="true" sz="3500" strike="noStrike" u="none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 được tìm thấy tại vị trí 0 của chuỗi text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579574" y="374160"/>
            <a:ext cx="6538015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b="true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BRUTE FORCE ALGORITHM</a:t>
            </a:r>
          </a:p>
        </p:txBody>
      </p:sp>
    </p:spTree>
  </p:cSld>
  <p:clrMapOvr>
    <a:masterClrMapping/>
  </p:clrMapOvr>
</p:sld>
</file>

<file path=ppt/slides/slide16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96389" y="431801"/>
            <a:ext cx="2576080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Rabin- Karp</a:t>
            </a:r>
          </a:p>
        </p:txBody>
      </p:sp>
      <p:grpSp>
        <p:nvGrpSpPr>
          <p:cNvPr name="Group 3" id="3"/>
          <p:cNvGrpSpPr/>
          <p:nvPr/>
        </p:nvGrpSpPr>
        <p:grpSpPr>
          <a:xfrm rot="5400000">
            <a:off x="10566169" y="7751262"/>
            <a:ext cx="5720030" cy="6875367"/>
            <a:chOff x="0" y="0"/>
            <a:chExt cx="962597" cy="115702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62597" cy="1157023"/>
            </a:xfrm>
            <a:custGeom>
              <a:avLst/>
              <a:gdLst/>
              <a:ahLst/>
              <a:cxnLst/>
              <a:rect r="r" b="b" t="t" l="l"/>
              <a:pathLst>
                <a:path h="1157023" w="962597">
                  <a:moveTo>
                    <a:pt x="107237" y="0"/>
                  </a:moveTo>
                  <a:lnTo>
                    <a:pt x="855361" y="0"/>
                  </a:lnTo>
                  <a:cubicBezTo>
                    <a:pt x="914586" y="0"/>
                    <a:pt x="962597" y="48011"/>
                    <a:pt x="962597" y="107237"/>
                  </a:cubicBezTo>
                  <a:lnTo>
                    <a:pt x="962597" y="1049787"/>
                  </a:lnTo>
                  <a:cubicBezTo>
                    <a:pt x="962597" y="1078228"/>
                    <a:pt x="951299" y="1105504"/>
                    <a:pt x="931188" y="1125615"/>
                  </a:cubicBezTo>
                  <a:cubicBezTo>
                    <a:pt x="911078" y="1145725"/>
                    <a:pt x="883801" y="1157023"/>
                    <a:pt x="855361" y="1157023"/>
                  </a:cubicBezTo>
                  <a:lnTo>
                    <a:pt x="107237" y="1157023"/>
                  </a:lnTo>
                  <a:cubicBezTo>
                    <a:pt x="78796" y="1157023"/>
                    <a:pt x="51520" y="1145725"/>
                    <a:pt x="31409" y="1125615"/>
                  </a:cubicBezTo>
                  <a:cubicBezTo>
                    <a:pt x="11298" y="1105504"/>
                    <a:pt x="0" y="1078228"/>
                    <a:pt x="0" y="1049787"/>
                  </a:cubicBezTo>
                  <a:lnTo>
                    <a:pt x="0" y="107237"/>
                  </a:lnTo>
                  <a:cubicBezTo>
                    <a:pt x="0" y="78796"/>
                    <a:pt x="11298" y="51520"/>
                    <a:pt x="31409" y="31409"/>
                  </a:cubicBezTo>
                  <a:cubicBezTo>
                    <a:pt x="51520" y="11298"/>
                    <a:pt x="78796" y="0"/>
                    <a:pt x="107237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962597" cy="12046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981442" y="8780081"/>
            <a:ext cx="2545415" cy="2545415"/>
          </a:xfrm>
          <a:custGeom>
            <a:avLst/>
            <a:gdLst/>
            <a:ahLst/>
            <a:cxnLst/>
            <a:rect r="r" b="b" t="t" l="l"/>
            <a:pathLst>
              <a:path h="2545415" w="2545415">
                <a:moveTo>
                  <a:pt x="0" y="0"/>
                </a:moveTo>
                <a:lnTo>
                  <a:pt x="2545415" y="0"/>
                </a:lnTo>
                <a:lnTo>
                  <a:pt x="2545415" y="2545415"/>
                </a:lnTo>
                <a:lnTo>
                  <a:pt x="0" y="2545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-5400000">
            <a:off x="15490141" y="6486279"/>
            <a:ext cx="4829892" cy="4575440"/>
            <a:chOff x="0" y="0"/>
            <a:chExt cx="812800" cy="76997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769980"/>
            </a:xfrm>
            <a:custGeom>
              <a:avLst/>
              <a:gdLst/>
              <a:ahLst/>
              <a:cxnLst/>
              <a:rect r="r" b="b" t="t" l="l"/>
              <a:pathLst>
                <a:path h="769980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642980"/>
                  </a:lnTo>
                  <a:cubicBezTo>
                    <a:pt x="812800" y="713120"/>
                    <a:pt x="755940" y="769980"/>
                    <a:pt x="685800" y="769980"/>
                  </a:cubicBezTo>
                  <a:lnTo>
                    <a:pt x="127000" y="769980"/>
                  </a:lnTo>
                  <a:cubicBezTo>
                    <a:pt x="93318" y="769980"/>
                    <a:pt x="61015" y="756599"/>
                    <a:pt x="37197" y="732782"/>
                  </a:cubicBezTo>
                  <a:cubicBezTo>
                    <a:pt x="13380" y="708965"/>
                    <a:pt x="0" y="676662"/>
                    <a:pt x="0" y="642980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812800" cy="8176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5400000">
            <a:off x="6644946" y="-3279981"/>
            <a:ext cx="4829892" cy="4575440"/>
            <a:chOff x="0" y="0"/>
            <a:chExt cx="812800" cy="76997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769980"/>
            </a:xfrm>
            <a:custGeom>
              <a:avLst/>
              <a:gdLst/>
              <a:ahLst/>
              <a:cxnLst/>
              <a:rect r="r" b="b" t="t" l="l"/>
              <a:pathLst>
                <a:path h="769980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642980"/>
                  </a:lnTo>
                  <a:cubicBezTo>
                    <a:pt x="812800" y="713120"/>
                    <a:pt x="755940" y="769980"/>
                    <a:pt x="685800" y="769980"/>
                  </a:cubicBezTo>
                  <a:lnTo>
                    <a:pt x="127000" y="769980"/>
                  </a:lnTo>
                  <a:cubicBezTo>
                    <a:pt x="93318" y="769980"/>
                    <a:pt x="61015" y="756599"/>
                    <a:pt x="37197" y="732782"/>
                  </a:cubicBezTo>
                  <a:cubicBezTo>
                    <a:pt x="13380" y="708965"/>
                    <a:pt x="0" y="676662"/>
                    <a:pt x="0" y="642980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812800" cy="8176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028700" y="1356010"/>
            <a:ext cx="11175532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Vậy điều gì xảy ra khi chọn </a:t>
            </a:r>
            <a:r>
              <a:rPr lang="en-US" b="true" sz="3500">
                <a:solidFill>
                  <a:srgbClr val="FF5757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</a:t>
            </a: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quá nhỏ hoặc quá lớn?</a:t>
            </a:r>
          </a:p>
        </p:txBody>
      </p:sp>
    </p:spTree>
  </p:cSld>
  <p:clrMapOvr>
    <a:masterClrMapping/>
  </p:clrMapOvr>
</p:sld>
</file>

<file path=ppt/slides/slide16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96389" y="431801"/>
            <a:ext cx="2576080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Rabin- Karp</a:t>
            </a:r>
          </a:p>
        </p:txBody>
      </p:sp>
      <p:grpSp>
        <p:nvGrpSpPr>
          <p:cNvPr name="Group 3" id="3"/>
          <p:cNvGrpSpPr/>
          <p:nvPr/>
        </p:nvGrpSpPr>
        <p:grpSpPr>
          <a:xfrm rot="5400000">
            <a:off x="10566169" y="7751262"/>
            <a:ext cx="5720030" cy="6875367"/>
            <a:chOff x="0" y="0"/>
            <a:chExt cx="962597" cy="115702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62597" cy="1157023"/>
            </a:xfrm>
            <a:custGeom>
              <a:avLst/>
              <a:gdLst/>
              <a:ahLst/>
              <a:cxnLst/>
              <a:rect r="r" b="b" t="t" l="l"/>
              <a:pathLst>
                <a:path h="1157023" w="962597">
                  <a:moveTo>
                    <a:pt x="107237" y="0"/>
                  </a:moveTo>
                  <a:lnTo>
                    <a:pt x="855361" y="0"/>
                  </a:lnTo>
                  <a:cubicBezTo>
                    <a:pt x="914586" y="0"/>
                    <a:pt x="962597" y="48011"/>
                    <a:pt x="962597" y="107237"/>
                  </a:cubicBezTo>
                  <a:lnTo>
                    <a:pt x="962597" y="1049787"/>
                  </a:lnTo>
                  <a:cubicBezTo>
                    <a:pt x="962597" y="1078228"/>
                    <a:pt x="951299" y="1105504"/>
                    <a:pt x="931188" y="1125615"/>
                  </a:cubicBezTo>
                  <a:cubicBezTo>
                    <a:pt x="911078" y="1145725"/>
                    <a:pt x="883801" y="1157023"/>
                    <a:pt x="855361" y="1157023"/>
                  </a:cubicBezTo>
                  <a:lnTo>
                    <a:pt x="107237" y="1157023"/>
                  </a:lnTo>
                  <a:cubicBezTo>
                    <a:pt x="78796" y="1157023"/>
                    <a:pt x="51520" y="1145725"/>
                    <a:pt x="31409" y="1125615"/>
                  </a:cubicBezTo>
                  <a:cubicBezTo>
                    <a:pt x="11298" y="1105504"/>
                    <a:pt x="0" y="1078228"/>
                    <a:pt x="0" y="1049787"/>
                  </a:cubicBezTo>
                  <a:lnTo>
                    <a:pt x="0" y="107237"/>
                  </a:lnTo>
                  <a:cubicBezTo>
                    <a:pt x="0" y="78796"/>
                    <a:pt x="11298" y="51520"/>
                    <a:pt x="31409" y="31409"/>
                  </a:cubicBezTo>
                  <a:cubicBezTo>
                    <a:pt x="51520" y="11298"/>
                    <a:pt x="78796" y="0"/>
                    <a:pt x="107237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962597" cy="12046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981442" y="8780081"/>
            <a:ext cx="2545415" cy="2545415"/>
          </a:xfrm>
          <a:custGeom>
            <a:avLst/>
            <a:gdLst/>
            <a:ahLst/>
            <a:cxnLst/>
            <a:rect r="r" b="b" t="t" l="l"/>
            <a:pathLst>
              <a:path h="2545415" w="2545415">
                <a:moveTo>
                  <a:pt x="0" y="0"/>
                </a:moveTo>
                <a:lnTo>
                  <a:pt x="2545415" y="0"/>
                </a:lnTo>
                <a:lnTo>
                  <a:pt x="2545415" y="2545415"/>
                </a:lnTo>
                <a:lnTo>
                  <a:pt x="0" y="2545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-5400000">
            <a:off x="15490141" y="6486279"/>
            <a:ext cx="4829892" cy="4575440"/>
            <a:chOff x="0" y="0"/>
            <a:chExt cx="812800" cy="76997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769980"/>
            </a:xfrm>
            <a:custGeom>
              <a:avLst/>
              <a:gdLst/>
              <a:ahLst/>
              <a:cxnLst/>
              <a:rect r="r" b="b" t="t" l="l"/>
              <a:pathLst>
                <a:path h="769980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642980"/>
                  </a:lnTo>
                  <a:cubicBezTo>
                    <a:pt x="812800" y="713120"/>
                    <a:pt x="755940" y="769980"/>
                    <a:pt x="685800" y="769980"/>
                  </a:cubicBezTo>
                  <a:lnTo>
                    <a:pt x="127000" y="769980"/>
                  </a:lnTo>
                  <a:cubicBezTo>
                    <a:pt x="93318" y="769980"/>
                    <a:pt x="61015" y="756599"/>
                    <a:pt x="37197" y="732782"/>
                  </a:cubicBezTo>
                  <a:cubicBezTo>
                    <a:pt x="13380" y="708965"/>
                    <a:pt x="0" y="676662"/>
                    <a:pt x="0" y="642980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812800" cy="8176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5400000">
            <a:off x="6644946" y="-3279981"/>
            <a:ext cx="4829892" cy="4575440"/>
            <a:chOff x="0" y="0"/>
            <a:chExt cx="812800" cy="76997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769980"/>
            </a:xfrm>
            <a:custGeom>
              <a:avLst/>
              <a:gdLst/>
              <a:ahLst/>
              <a:cxnLst/>
              <a:rect r="r" b="b" t="t" l="l"/>
              <a:pathLst>
                <a:path h="769980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642980"/>
                  </a:lnTo>
                  <a:cubicBezTo>
                    <a:pt x="812800" y="713120"/>
                    <a:pt x="755940" y="769980"/>
                    <a:pt x="685800" y="769980"/>
                  </a:cubicBezTo>
                  <a:lnTo>
                    <a:pt x="127000" y="769980"/>
                  </a:lnTo>
                  <a:cubicBezTo>
                    <a:pt x="93318" y="769980"/>
                    <a:pt x="61015" y="756599"/>
                    <a:pt x="37197" y="732782"/>
                  </a:cubicBezTo>
                  <a:cubicBezTo>
                    <a:pt x="13380" y="708965"/>
                    <a:pt x="0" y="676662"/>
                    <a:pt x="0" y="642980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812800" cy="8176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028700" y="1356010"/>
            <a:ext cx="11175532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Vậy điều gì xảy ra khi chọn </a:t>
            </a:r>
            <a:r>
              <a:rPr lang="en-US" b="true" sz="3500">
                <a:solidFill>
                  <a:srgbClr val="FF5757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</a:t>
            </a: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quá nhỏ hoặc quá lớn?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06568" y="2658736"/>
            <a:ext cx="9387104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55659" indent="-377829" lvl="1">
              <a:lnSpc>
                <a:spcPts val="4900"/>
              </a:lnSpc>
              <a:buFont typeface="Arial"/>
              <a:buChar char="•"/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chọn số nguyên tố </a:t>
            </a:r>
            <a:r>
              <a:rPr lang="en-US" b="true" sz="3500">
                <a:solidFill>
                  <a:srgbClr val="908884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quá nhỏ</a:t>
            </a: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: dễ đụng độ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477232" y="4435380"/>
            <a:ext cx="12530571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. </a:t>
            </a: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Giảm hiệu quả của </a:t>
            </a:r>
            <a:r>
              <a:rPr lang="en-US" b="true" sz="3500">
                <a:solidFill>
                  <a:srgbClr val="FF914D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hash rolling </a:t>
            </a: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(tính toán lại hash nhanh).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477232" y="3514631"/>
            <a:ext cx="6654403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. </a:t>
            </a: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tăng khả năng xung đột hash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477178" y="6606820"/>
            <a:ext cx="11306609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. </a:t>
            </a: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Có nguy cơ tràn số nếu không dùng kiểu </a:t>
            </a:r>
            <a:r>
              <a:rPr lang="en-US" b="true" sz="3500">
                <a:solidFill>
                  <a:srgbClr val="FF5757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dữ liệu lớn</a:t>
            </a: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448234" y="5686071"/>
            <a:ext cx="10755998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55659" indent="-377829" lvl="1">
              <a:lnSpc>
                <a:spcPts val="4900"/>
              </a:lnSpc>
              <a:buFont typeface="Arial"/>
              <a:buChar char="•"/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chọn số nguyên tố </a:t>
            </a:r>
            <a:r>
              <a:rPr lang="en-US" b="true" sz="3500">
                <a:solidFill>
                  <a:srgbClr val="908884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quá lớn</a:t>
            </a: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: có thể gây tràn số</a:t>
            </a:r>
          </a:p>
        </p:txBody>
      </p:sp>
    </p:spTree>
  </p:cSld>
  <p:clrMapOvr>
    <a:masterClrMapping/>
  </p:clrMapOvr>
</p:sld>
</file>

<file path=ppt/slides/slide16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96389" y="431801"/>
            <a:ext cx="2576080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Rabin- Karp</a:t>
            </a:r>
          </a:p>
        </p:txBody>
      </p:sp>
      <p:grpSp>
        <p:nvGrpSpPr>
          <p:cNvPr name="Group 3" id="3"/>
          <p:cNvGrpSpPr/>
          <p:nvPr/>
        </p:nvGrpSpPr>
        <p:grpSpPr>
          <a:xfrm rot="5400000">
            <a:off x="10566169" y="7751262"/>
            <a:ext cx="5720030" cy="6875367"/>
            <a:chOff x="0" y="0"/>
            <a:chExt cx="962597" cy="115702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62597" cy="1157023"/>
            </a:xfrm>
            <a:custGeom>
              <a:avLst/>
              <a:gdLst/>
              <a:ahLst/>
              <a:cxnLst/>
              <a:rect r="r" b="b" t="t" l="l"/>
              <a:pathLst>
                <a:path h="1157023" w="962597">
                  <a:moveTo>
                    <a:pt x="107237" y="0"/>
                  </a:moveTo>
                  <a:lnTo>
                    <a:pt x="855361" y="0"/>
                  </a:lnTo>
                  <a:cubicBezTo>
                    <a:pt x="914586" y="0"/>
                    <a:pt x="962597" y="48011"/>
                    <a:pt x="962597" y="107237"/>
                  </a:cubicBezTo>
                  <a:lnTo>
                    <a:pt x="962597" y="1049787"/>
                  </a:lnTo>
                  <a:cubicBezTo>
                    <a:pt x="962597" y="1078228"/>
                    <a:pt x="951299" y="1105504"/>
                    <a:pt x="931188" y="1125615"/>
                  </a:cubicBezTo>
                  <a:cubicBezTo>
                    <a:pt x="911078" y="1145725"/>
                    <a:pt x="883801" y="1157023"/>
                    <a:pt x="855361" y="1157023"/>
                  </a:cubicBezTo>
                  <a:lnTo>
                    <a:pt x="107237" y="1157023"/>
                  </a:lnTo>
                  <a:cubicBezTo>
                    <a:pt x="78796" y="1157023"/>
                    <a:pt x="51520" y="1145725"/>
                    <a:pt x="31409" y="1125615"/>
                  </a:cubicBezTo>
                  <a:cubicBezTo>
                    <a:pt x="11298" y="1105504"/>
                    <a:pt x="0" y="1078228"/>
                    <a:pt x="0" y="1049787"/>
                  </a:cubicBezTo>
                  <a:lnTo>
                    <a:pt x="0" y="107237"/>
                  </a:lnTo>
                  <a:cubicBezTo>
                    <a:pt x="0" y="78796"/>
                    <a:pt x="11298" y="51520"/>
                    <a:pt x="31409" y="31409"/>
                  </a:cubicBezTo>
                  <a:cubicBezTo>
                    <a:pt x="51520" y="11298"/>
                    <a:pt x="78796" y="0"/>
                    <a:pt x="107237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962597" cy="12046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981442" y="8780081"/>
            <a:ext cx="2545415" cy="2545415"/>
          </a:xfrm>
          <a:custGeom>
            <a:avLst/>
            <a:gdLst/>
            <a:ahLst/>
            <a:cxnLst/>
            <a:rect r="r" b="b" t="t" l="l"/>
            <a:pathLst>
              <a:path h="2545415" w="2545415">
                <a:moveTo>
                  <a:pt x="0" y="0"/>
                </a:moveTo>
                <a:lnTo>
                  <a:pt x="2545415" y="0"/>
                </a:lnTo>
                <a:lnTo>
                  <a:pt x="2545415" y="2545415"/>
                </a:lnTo>
                <a:lnTo>
                  <a:pt x="0" y="2545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-5400000">
            <a:off x="15490141" y="6486279"/>
            <a:ext cx="4829892" cy="4575440"/>
            <a:chOff x="0" y="0"/>
            <a:chExt cx="812800" cy="76997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769980"/>
            </a:xfrm>
            <a:custGeom>
              <a:avLst/>
              <a:gdLst/>
              <a:ahLst/>
              <a:cxnLst/>
              <a:rect r="r" b="b" t="t" l="l"/>
              <a:pathLst>
                <a:path h="769980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642980"/>
                  </a:lnTo>
                  <a:cubicBezTo>
                    <a:pt x="812800" y="713120"/>
                    <a:pt x="755940" y="769980"/>
                    <a:pt x="685800" y="769980"/>
                  </a:cubicBezTo>
                  <a:lnTo>
                    <a:pt x="127000" y="769980"/>
                  </a:lnTo>
                  <a:cubicBezTo>
                    <a:pt x="93318" y="769980"/>
                    <a:pt x="61015" y="756599"/>
                    <a:pt x="37197" y="732782"/>
                  </a:cubicBezTo>
                  <a:cubicBezTo>
                    <a:pt x="13380" y="708965"/>
                    <a:pt x="0" y="676662"/>
                    <a:pt x="0" y="642980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812800" cy="8176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5400000">
            <a:off x="6644946" y="-3279981"/>
            <a:ext cx="4829892" cy="4575440"/>
            <a:chOff x="0" y="0"/>
            <a:chExt cx="812800" cy="76997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769980"/>
            </a:xfrm>
            <a:custGeom>
              <a:avLst/>
              <a:gdLst/>
              <a:ahLst/>
              <a:cxnLst/>
              <a:rect r="r" b="b" t="t" l="l"/>
              <a:pathLst>
                <a:path h="769980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642980"/>
                  </a:lnTo>
                  <a:cubicBezTo>
                    <a:pt x="812800" y="713120"/>
                    <a:pt x="755940" y="769980"/>
                    <a:pt x="685800" y="769980"/>
                  </a:cubicBezTo>
                  <a:lnTo>
                    <a:pt x="127000" y="769980"/>
                  </a:lnTo>
                  <a:cubicBezTo>
                    <a:pt x="93318" y="769980"/>
                    <a:pt x="61015" y="756599"/>
                    <a:pt x="37197" y="732782"/>
                  </a:cubicBezTo>
                  <a:cubicBezTo>
                    <a:pt x="13380" y="708965"/>
                    <a:pt x="0" y="676662"/>
                    <a:pt x="0" y="642980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812800" cy="8176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350198" y="1356010"/>
            <a:ext cx="5771284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5188CC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Phép đồng dư thức modulo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83739" y="2620467"/>
            <a:ext cx="2291737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24 % 5 = 4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83739" y="3804250"/>
            <a:ext cx="4033513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24 - int(24/5)*5 =4 </a:t>
            </a:r>
          </a:p>
        </p:txBody>
      </p:sp>
    </p:spTree>
  </p:cSld>
  <p:clrMapOvr>
    <a:masterClrMapping/>
  </p:clrMapOvr>
</p:sld>
</file>

<file path=ppt/slides/slide16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96389" y="431801"/>
            <a:ext cx="2576080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Rabin- Karp</a:t>
            </a:r>
          </a:p>
        </p:txBody>
      </p:sp>
      <p:grpSp>
        <p:nvGrpSpPr>
          <p:cNvPr name="Group 3" id="3"/>
          <p:cNvGrpSpPr/>
          <p:nvPr/>
        </p:nvGrpSpPr>
        <p:grpSpPr>
          <a:xfrm rot="5400000">
            <a:off x="10566169" y="7751262"/>
            <a:ext cx="5720030" cy="6875367"/>
            <a:chOff x="0" y="0"/>
            <a:chExt cx="962597" cy="115702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62597" cy="1157023"/>
            </a:xfrm>
            <a:custGeom>
              <a:avLst/>
              <a:gdLst/>
              <a:ahLst/>
              <a:cxnLst/>
              <a:rect r="r" b="b" t="t" l="l"/>
              <a:pathLst>
                <a:path h="1157023" w="962597">
                  <a:moveTo>
                    <a:pt x="107237" y="0"/>
                  </a:moveTo>
                  <a:lnTo>
                    <a:pt x="855361" y="0"/>
                  </a:lnTo>
                  <a:cubicBezTo>
                    <a:pt x="914586" y="0"/>
                    <a:pt x="962597" y="48011"/>
                    <a:pt x="962597" y="107237"/>
                  </a:cubicBezTo>
                  <a:lnTo>
                    <a:pt x="962597" y="1049787"/>
                  </a:lnTo>
                  <a:cubicBezTo>
                    <a:pt x="962597" y="1078228"/>
                    <a:pt x="951299" y="1105504"/>
                    <a:pt x="931188" y="1125615"/>
                  </a:cubicBezTo>
                  <a:cubicBezTo>
                    <a:pt x="911078" y="1145725"/>
                    <a:pt x="883801" y="1157023"/>
                    <a:pt x="855361" y="1157023"/>
                  </a:cubicBezTo>
                  <a:lnTo>
                    <a:pt x="107237" y="1157023"/>
                  </a:lnTo>
                  <a:cubicBezTo>
                    <a:pt x="78796" y="1157023"/>
                    <a:pt x="51520" y="1145725"/>
                    <a:pt x="31409" y="1125615"/>
                  </a:cubicBezTo>
                  <a:cubicBezTo>
                    <a:pt x="11298" y="1105504"/>
                    <a:pt x="0" y="1078228"/>
                    <a:pt x="0" y="1049787"/>
                  </a:cubicBezTo>
                  <a:lnTo>
                    <a:pt x="0" y="107237"/>
                  </a:lnTo>
                  <a:cubicBezTo>
                    <a:pt x="0" y="78796"/>
                    <a:pt x="11298" y="51520"/>
                    <a:pt x="31409" y="31409"/>
                  </a:cubicBezTo>
                  <a:cubicBezTo>
                    <a:pt x="51520" y="11298"/>
                    <a:pt x="78796" y="0"/>
                    <a:pt x="107237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962597" cy="12046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981442" y="8780081"/>
            <a:ext cx="2545415" cy="2545415"/>
          </a:xfrm>
          <a:custGeom>
            <a:avLst/>
            <a:gdLst/>
            <a:ahLst/>
            <a:cxnLst/>
            <a:rect r="r" b="b" t="t" l="l"/>
            <a:pathLst>
              <a:path h="2545415" w="2545415">
                <a:moveTo>
                  <a:pt x="0" y="0"/>
                </a:moveTo>
                <a:lnTo>
                  <a:pt x="2545415" y="0"/>
                </a:lnTo>
                <a:lnTo>
                  <a:pt x="2545415" y="2545415"/>
                </a:lnTo>
                <a:lnTo>
                  <a:pt x="0" y="2545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-5400000">
            <a:off x="15490141" y="6486279"/>
            <a:ext cx="4829892" cy="4575440"/>
            <a:chOff x="0" y="0"/>
            <a:chExt cx="812800" cy="76997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769980"/>
            </a:xfrm>
            <a:custGeom>
              <a:avLst/>
              <a:gdLst/>
              <a:ahLst/>
              <a:cxnLst/>
              <a:rect r="r" b="b" t="t" l="l"/>
              <a:pathLst>
                <a:path h="769980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642980"/>
                  </a:lnTo>
                  <a:cubicBezTo>
                    <a:pt x="812800" y="713120"/>
                    <a:pt x="755940" y="769980"/>
                    <a:pt x="685800" y="769980"/>
                  </a:cubicBezTo>
                  <a:lnTo>
                    <a:pt x="127000" y="769980"/>
                  </a:lnTo>
                  <a:cubicBezTo>
                    <a:pt x="93318" y="769980"/>
                    <a:pt x="61015" y="756599"/>
                    <a:pt x="37197" y="732782"/>
                  </a:cubicBezTo>
                  <a:cubicBezTo>
                    <a:pt x="13380" y="708965"/>
                    <a:pt x="0" y="676662"/>
                    <a:pt x="0" y="642980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812800" cy="8176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5400000">
            <a:off x="6644946" y="-3279981"/>
            <a:ext cx="4829892" cy="4575440"/>
            <a:chOff x="0" y="0"/>
            <a:chExt cx="812800" cy="76997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769980"/>
            </a:xfrm>
            <a:custGeom>
              <a:avLst/>
              <a:gdLst/>
              <a:ahLst/>
              <a:cxnLst/>
              <a:rect r="r" b="b" t="t" l="l"/>
              <a:pathLst>
                <a:path h="769980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642980"/>
                  </a:lnTo>
                  <a:cubicBezTo>
                    <a:pt x="812800" y="713120"/>
                    <a:pt x="755940" y="769980"/>
                    <a:pt x="685800" y="769980"/>
                  </a:cubicBezTo>
                  <a:lnTo>
                    <a:pt x="127000" y="769980"/>
                  </a:lnTo>
                  <a:cubicBezTo>
                    <a:pt x="93318" y="769980"/>
                    <a:pt x="61015" y="756599"/>
                    <a:pt x="37197" y="732782"/>
                  </a:cubicBezTo>
                  <a:cubicBezTo>
                    <a:pt x="13380" y="708965"/>
                    <a:pt x="0" y="676662"/>
                    <a:pt x="0" y="642980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812800" cy="8176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350198" y="1356010"/>
            <a:ext cx="5771284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5188CC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Phép đồng dư thức modulo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83739" y="2620467"/>
            <a:ext cx="2291737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24 % 5 = 4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207412" y="2620467"/>
            <a:ext cx="2711270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(8*3) % 5 = ?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207412" y="3804250"/>
            <a:ext cx="5232689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((8 % 5) * (3%5) ) % 5 = 4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83739" y="3804250"/>
            <a:ext cx="4033513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24 - int(24/5)*5 =4 </a:t>
            </a:r>
          </a:p>
        </p:txBody>
      </p:sp>
    </p:spTree>
  </p:cSld>
  <p:clrMapOvr>
    <a:masterClrMapping/>
  </p:clrMapOvr>
</p:sld>
</file>

<file path=ppt/slides/slide16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96389" y="431801"/>
            <a:ext cx="2576080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Rabin- Karp</a:t>
            </a:r>
          </a:p>
        </p:txBody>
      </p:sp>
      <p:grpSp>
        <p:nvGrpSpPr>
          <p:cNvPr name="Group 3" id="3"/>
          <p:cNvGrpSpPr/>
          <p:nvPr/>
        </p:nvGrpSpPr>
        <p:grpSpPr>
          <a:xfrm rot="5400000">
            <a:off x="10566169" y="7751262"/>
            <a:ext cx="5720030" cy="6875367"/>
            <a:chOff x="0" y="0"/>
            <a:chExt cx="962597" cy="115702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62597" cy="1157023"/>
            </a:xfrm>
            <a:custGeom>
              <a:avLst/>
              <a:gdLst/>
              <a:ahLst/>
              <a:cxnLst/>
              <a:rect r="r" b="b" t="t" l="l"/>
              <a:pathLst>
                <a:path h="1157023" w="962597">
                  <a:moveTo>
                    <a:pt x="107237" y="0"/>
                  </a:moveTo>
                  <a:lnTo>
                    <a:pt x="855361" y="0"/>
                  </a:lnTo>
                  <a:cubicBezTo>
                    <a:pt x="914586" y="0"/>
                    <a:pt x="962597" y="48011"/>
                    <a:pt x="962597" y="107237"/>
                  </a:cubicBezTo>
                  <a:lnTo>
                    <a:pt x="962597" y="1049787"/>
                  </a:lnTo>
                  <a:cubicBezTo>
                    <a:pt x="962597" y="1078228"/>
                    <a:pt x="951299" y="1105504"/>
                    <a:pt x="931188" y="1125615"/>
                  </a:cubicBezTo>
                  <a:cubicBezTo>
                    <a:pt x="911078" y="1145725"/>
                    <a:pt x="883801" y="1157023"/>
                    <a:pt x="855361" y="1157023"/>
                  </a:cubicBezTo>
                  <a:lnTo>
                    <a:pt x="107237" y="1157023"/>
                  </a:lnTo>
                  <a:cubicBezTo>
                    <a:pt x="78796" y="1157023"/>
                    <a:pt x="51520" y="1145725"/>
                    <a:pt x="31409" y="1125615"/>
                  </a:cubicBezTo>
                  <a:cubicBezTo>
                    <a:pt x="11298" y="1105504"/>
                    <a:pt x="0" y="1078228"/>
                    <a:pt x="0" y="1049787"/>
                  </a:cubicBezTo>
                  <a:lnTo>
                    <a:pt x="0" y="107237"/>
                  </a:lnTo>
                  <a:cubicBezTo>
                    <a:pt x="0" y="78796"/>
                    <a:pt x="11298" y="51520"/>
                    <a:pt x="31409" y="31409"/>
                  </a:cubicBezTo>
                  <a:cubicBezTo>
                    <a:pt x="51520" y="11298"/>
                    <a:pt x="78796" y="0"/>
                    <a:pt x="107237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962597" cy="12046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981442" y="8780081"/>
            <a:ext cx="2545415" cy="2545415"/>
          </a:xfrm>
          <a:custGeom>
            <a:avLst/>
            <a:gdLst/>
            <a:ahLst/>
            <a:cxnLst/>
            <a:rect r="r" b="b" t="t" l="l"/>
            <a:pathLst>
              <a:path h="2545415" w="2545415">
                <a:moveTo>
                  <a:pt x="0" y="0"/>
                </a:moveTo>
                <a:lnTo>
                  <a:pt x="2545415" y="0"/>
                </a:lnTo>
                <a:lnTo>
                  <a:pt x="2545415" y="2545415"/>
                </a:lnTo>
                <a:lnTo>
                  <a:pt x="0" y="2545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-5400000">
            <a:off x="15490141" y="6486279"/>
            <a:ext cx="4829892" cy="4575440"/>
            <a:chOff x="0" y="0"/>
            <a:chExt cx="812800" cy="76997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769980"/>
            </a:xfrm>
            <a:custGeom>
              <a:avLst/>
              <a:gdLst/>
              <a:ahLst/>
              <a:cxnLst/>
              <a:rect r="r" b="b" t="t" l="l"/>
              <a:pathLst>
                <a:path h="769980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642980"/>
                  </a:lnTo>
                  <a:cubicBezTo>
                    <a:pt x="812800" y="713120"/>
                    <a:pt x="755940" y="769980"/>
                    <a:pt x="685800" y="769980"/>
                  </a:cubicBezTo>
                  <a:lnTo>
                    <a:pt x="127000" y="769980"/>
                  </a:lnTo>
                  <a:cubicBezTo>
                    <a:pt x="93318" y="769980"/>
                    <a:pt x="61015" y="756599"/>
                    <a:pt x="37197" y="732782"/>
                  </a:cubicBezTo>
                  <a:cubicBezTo>
                    <a:pt x="13380" y="708965"/>
                    <a:pt x="0" y="676662"/>
                    <a:pt x="0" y="642980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812800" cy="8176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5400000">
            <a:off x="6644946" y="-3279981"/>
            <a:ext cx="4829892" cy="4575440"/>
            <a:chOff x="0" y="0"/>
            <a:chExt cx="812800" cy="76997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769980"/>
            </a:xfrm>
            <a:custGeom>
              <a:avLst/>
              <a:gdLst/>
              <a:ahLst/>
              <a:cxnLst/>
              <a:rect r="r" b="b" t="t" l="l"/>
              <a:pathLst>
                <a:path h="769980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642980"/>
                  </a:lnTo>
                  <a:cubicBezTo>
                    <a:pt x="812800" y="713120"/>
                    <a:pt x="755940" y="769980"/>
                    <a:pt x="685800" y="769980"/>
                  </a:cubicBezTo>
                  <a:lnTo>
                    <a:pt x="127000" y="769980"/>
                  </a:lnTo>
                  <a:cubicBezTo>
                    <a:pt x="93318" y="769980"/>
                    <a:pt x="61015" y="756599"/>
                    <a:pt x="37197" y="732782"/>
                  </a:cubicBezTo>
                  <a:cubicBezTo>
                    <a:pt x="13380" y="708965"/>
                    <a:pt x="0" y="676662"/>
                    <a:pt x="0" y="642980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812800" cy="8176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350198" y="1356010"/>
            <a:ext cx="5771284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5188CC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Phép đồng dư thức modulo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83739" y="2620467"/>
            <a:ext cx="2291737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24 % 5 = 4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207412" y="2620467"/>
            <a:ext cx="2711270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(8*3) % 5 = ?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207412" y="3804250"/>
            <a:ext cx="5232689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((8 % 5) * (3%5) ) % 5 = 4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83739" y="3804250"/>
            <a:ext cx="4033513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24 - int(24/5)*5 =4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530649" y="5769518"/>
            <a:ext cx="8548053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b="true" sz="4500">
                <a:solidFill>
                  <a:srgbClr val="4678B6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(a * b) % c = [(a%c) * (b%c)] % c</a:t>
            </a:r>
          </a:p>
        </p:txBody>
      </p:sp>
    </p:spTree>
  </p:cSld>
  <p:clrMapOvr>
    <a:masterClrMapping/>
  </p:clrMapOvr>
</p:sld>
</file>

<file path=ppt/slides/slide16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96389" y="431801"/>
            <a:ext cx="2576080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Rabin- Karp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386647"/>
            <a:ext cx="13826187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5188CC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Nguyên nhân gây ra kết quả lớn là gì nếu pattern có 99 phần tử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09051" y="4061265"/>
            <a:ext cx="9105742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unsigned long long : [0, 2     -1  ] ~~ [0,10   ]</a:t>
            </a:r>
          </a:p>
        </p:txBody>
      </p:sp>
      <p:grpSp>
        <p:nvGrpSpPr>
          <p:cNvPr name="Group 5" id="5"/>
          <p:cNvGrpSpPr/>
          <p:nvPr/>
        </p:nvGrpSpPr>
        <p:grpSpPr>
          <a:xfrm rot="5400000">
            <a:off x="10566169" y="7751262"/>
            <a:ext cx="5720030" cy="6875367"/>
            <a:chOff x="0" y="0"/>
            <a:chExt cx="962597" cy="115702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62597" cy="1157023"/>
            </a:xfrm>
            <a:custGeom>
              <a:avLst/>
              <a:gdLst/>
              <a:ahLst/>
              <a:cxnLst/>
              <a:rect r="r" b="b" t="t" l="l"/>
              <a:pathLst>
                <a:path h="1157023" w="962597">
                  <a:moveTo>
                    <a:pt x="107237" y="0"/>
                  </a:moveTo>
                  <a:lnTo>
                    <a:pt x="855361" y="0"/>
                  </a:lnTo>
                  <a:cubicBezTo>
                    <a:pt x="914586" y="0"/>
                    <a:pt x="962597" y="48011"/>
                    <a:pt x="962597" y="107237"/>
                  </a:cubicBezTo>
                  <a:lnTo>
                    <a:pt x="962597" y="1049787"/>
                  </a:lnTo>
                  <a:cubicBezTo>
                    <a:pt x="962597" y="1078228"/>
                    <a:pt x="951299" y="1105504"/>
                    <a:pt x="931188" y="1125615"/>
                  </a:cubicBezTo>
                  <a:cubicBezTo>
                    <a:pt x="911078" y="1145725"/>
                    <a:pt x="883801" y="1157023"/>
                    <a:pt x="855361" y="1157023"/>
                  </a:cubicBezTo>
                  <a:lnTo>
                    <a:pt x="107237" y="1157023"/>
                  </a:lnTo>
                  <a:cubicBezTo>
                    <a:pt x="78796" y="1157023"/>
                    <a:pt x="51520" y="1145725"/>
                    <a:pt x="31409" y="1125615"/>
                  </a:cubicBezTo>
                  <a:cubicBezTo>
                    <a:pt x="11298" y="1105504"/>
                    <a:pt x="0" y="1078228"/>
                    <a:pt x="0" y="1049787"/>
                  </a:cubicBezTo>
                  <a:lnTo>
                    <a:pt x="0" y="107237"/>
                  </a:lnTo>
                  <a:cubicBezTo>
                    <a:pt x="0" y="78796"/>
                    <a:pt x="11298" y="51520"/>
                    <a:pt x="31409" y="31409"/>
                  </a:cubicBezTo>
                  <a:cubicBezTo>
                    <a:pt x="51520" y="11298"/>
                    <a:pt x="78796" y="0"/>
                    <a:pt x="107237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962597" cy="12046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981442" y="8780081"/>
            <a:ext cx="2545415" cy="2545415"/>
          </a:xfrm>
          <a:custGeom>
            <a:avLst/>
            <a:gdLst/>
            <a:ahLst/>
            <a:cxnLst/>
            <a:rect r="r" b="b" t="t" l="l"/>
            <a:pathLst>
              <a:path h="2545415" w="2545415">
                <a:moveTo>
                  <a:pt x="0" y="0"/>
                </a:moveTo>
                <a:lnTo>
                  <a:pt x="2545415" y="0"/>
                </a:lnTo>
                <a:lnTo>
                  <a:pt x="2545415" y="2545415"/>
                </a:lnTo>
                <a:lnTo>
                  <a:pt x="0" y="2545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-5400000">
            <a:off x="15490141" y="6486279"/>
            <a:ext cx="4829892" cy="4575440"/>
            <a:chOff x="0" y="0"/>
            <a:chExt cx="812800" cy="76997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769980"/>
            </a:xfrm>
            <a:custGeom>
              <a:avLst/>
              <a:gdLst/>
              <a:ahLst/>
              <a:cxnLst/>
              <a:rect r="r" b="b" t="t" l="l"/>
              <a:pathLst>
                <a:path h="769980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642980"/>
                  </a:lnTo>
                  <a:cubicBezTo>
                    <a:pt x="812800" y="713120"/>
                    <a:pt x="755940" y="769980"/>
                    <a:pt x="685800" y="769980"/>
                  </a:cubicBezTo>
                  <a:lnTo>
                    <a:pt x="127000" y="769980"/>
                  </a:lnTo>
                  <a:cubicBezTo>
                    <a:pt x="93318" y="769980"/>
                    <a:pt x="61015" y="756599"/>
                    <a:pt x="37197" y="732782"/>
                  </a:cubicBezTo>
                  <a:cubicBezTo>
                    <a:pt x="13380" y="708965"/>
                    <a:pt x="0" y="676662"/>
                    <a:pt x="0" y="642980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812800" cy="8176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5559649" y="2732846"/>
            <a:ext cx="1301786" cy="804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80"/>
              </a:lnSpc>
              <a:spcBef>
                <a:spcPct val="0"/>
              </a:spcBef>
            </a:pPr>
            <a:r>
              <a:rPr lang="en-US" b="true" sz="47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là 10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772171" y="2507342"/>
            <a:ext cx="453520" cy="547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  <a:spcBef>
                <a:spcPct val="0"/>
              </a:spcBef>
            </a:pPr>
            <a:r>
              <a:rPr lang="en-US" b="true" sz="31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98</a:t>
            </a:r>
          </a:p>
        </p:txBody>
      </p:sp>
      <p:grpSp>
        <p:nvGrpSpPr>
          <p:cNvPr name="Group 14" id="14"/>
          <p:cNvGrpSpPr/>
          <p:nvPr/>
        </p:nvGrpSpPr>
        <p:grpSpPr>
          <a:xfrm rot="5400000">
            <a:off x="6644946" y="-3279981"/>
            <a:ext cx="4829892" cy="4575440"/>
            <a:chOff x="0" y="0"/>
            <a:chExt cx="812800" cy="76997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769980"/>
            </a:xfrm>
            <a:custGeom>
              <a:avLst/>
              <a:gdLst/>
              <a:ahLst/>
              <a:cxnLst/>
              <a:rect r="r" b="b" t="t" l="l"/>
              <a:pathLst>
                <a:path h="769980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642980"/>
                  </a:lnTo>
                  <a:cubicBezTo>
                    <a:pt x="812800" y="713120"/>
                    <a:pt x="755940" y="769980"/>
                    <a:pt x="685800" y="769980"/>
                  </a:cubicBezTo>
                  <a:lnTo>
                    <a:pt x="127000" y="769980"/>
                  </a:lnTo>
                  <a:cubicBezTo>
                    <a:pt x="93318" y="769980"/>
                    <a:pt x="61015" y="756599"/>
                    <a:pt x="37197" y="732782"/>
                  </a:cubicBezTo>
                  <a:cubicBezTo>
                    <a:pt x="13380" y="708965"/>
                    <a:pt x="0" y="676662"/>
                    <a:pt x="0" y="642980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812800" cy="8176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6600559" y="3970777"/>
            <a:ext cx="362275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64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817538" y="3970777"/>
            <a:ext cx="303826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19</a:t>
            </a:r>
          </a:p>
        </p:txBody>
      </p:sp>
    </p:spTree>
  </p:cSld>
  <p:clrMapOvr>
    <a:masterClrMapping/>
  </p:clrMapOvr>
</p:sld>
</file>

<file path=ppt/slides/slide16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96389" y="431801"/>
            <a:ext cx="2576080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Rabin- Karp</a:t>
            </a:r>
          </a:p>
        </p:txBody>
      </p:sp>
      <p:grpSp>
        <p:nvGrpSpPr>
          <p:cNvPr name="Group 3" id="3"/>
          <p:cNvGrpSpPr/>
          <p:nvPr/>
        </p:nvGrpSpPr>
        <p:grpSpPr>
          <a:xfrm rot="5400000">
            <a:off x="10566169" y="7751262"/>
            <a:ext cx="5720030" cy="6875367"/>
            <a:chOff x="0" y="0"/>
            <a:chExt cx="962597" cy="115702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62597" cy="1157023"/>
            </a:xfrm>
            <a:custGeom>
              <a:avLst/>
              <a:gdLst/>
              <a:ahLst/>
              <a:cxnLst/>
              <a:rect r="r" b="b" t="t" l="l"/>
              <a:pathLst>
                <a:path h="1157023" w="962597">
                  <a:moveTo>
                    <a:pt x="107237" y="0"/>
                  </a:moveTo>
                  <a:lnTo>
                    <a:pt x="855361" y="0"/>
                  </a:lnTo>
                  <a:cubicBezTo>
                    <a:pt x="914586" y="0"/>
                    <a:pt x="962597" y="48011"/>
                    <a:pt x="962597" y="107237"/>
                  </a:cubicBezTo>
                  <a:lnTo>
                    <a:pt x="962597" y="1049787"/>
                  </a:lnTo>
                  <a:cubicBezTo>
                    <a:pt x="962597" y="1078228"/>
                    <a:pt x="951299" y="1105504"/>
                    <a:pt x="931188" y="1125615"/>
                  </a:cubicBezTo>
                  <a:cubicBezTo>
                    <a:pt x="911078" y="1145725"/>
                    <a:pt x="883801" y="1157023"/>
                    <a:pt x="855361" y="1157023"/>
                  </a:cubicBezTo>
                  <a:lnTo>
                    <a:pt x="107237" y="1157023"/>
                  </a:lnTo>
                  <a:cubicBezTo>
                    <a:pt x="78796" y="1157023"/>
                    <a:pt x="51520" y="1145725"/>
                    <a:pt x="31409" y="1125615"/>
                  </a:cubicBezTo>
                  <a:cubicBezTo>
                    <a:pt x="11298" y="1105504"/>
                    <a:pt x="0" y="1078228"/>
                    <a:pt x="0" y="1049787"/>
                  </a:cubicBezTo>
                  <a:lnTo>
                    <a:pt x="0" y="107237"/>
                  </a:lnTo>
                  <a:cubicBezTo>
                    <a:pt x="0" y="78796"/>
                    <a:pt x="11298" y="51520"/>
                    <a:pt x="31409" y="31409"/>
                  </a:cubicBezTo>
                  <a:cubicBezTo>
                    <a:pt x="51520" y="11298"/>
                    <a:pt x="78796" y="0"/>
                    <a:pt x="107237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962597" cy="12046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981442" y="8780081"/>
            <a:ext cx="2545415" cy="2545415"/>
          </a:xfrm>
          <a:custGeom>
            <a:avLst/>
            <a:gdLst/>
            <a:ahLst/>
            <a:cxnLst/>
            <a:rect r="r" b="b" t="t" l="l"/>
            <a:pathLst>
              <a:path h="2545415" w="2545415">
                <a:moveTo>
                  <a:pt x="0" y="0"/>
                </a:moveTo>
                <a:lnTo>
                  <a:pt x="2545415" y="0"/>
                </a:lnTo>
                <a:lnTo>
                  <a:pt x="2545415" y="2545415"/>
                </a:lnTo>
                <a:lnTo>
                  <a:pt x="0" y="2545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-5400000">
            <a:off x="15490141" y="6486279"/>
            <a:ext cx="4829892" cy="4575440"/>
            <a:chOff x="0" y="0"/>
            <a:chExt cx="812800" cy="76997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769980"/>
            </a:xfrm>
            <a:custGeom>
              <a:avLst/>
              <a:gdLst/>
              <a:ahLst/>
              <a:cxnLst/>
              <a:rect r="r" b="b" t="t" l="l"/>
              <a:pathLst>
                <a:path h="769980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642980"/>
                  </a:lnTo>
                  <a:cubicBezTo>
                    <a:pt x="812800" y="713120"/>
                    <a:pt x="755940" y="769980"/>
                    <a:pt x="685800" y="769980"/>
                  </a:cubicBezTo>
                  <a:lnTo>
                    <a:pt x="127000" y="769980"/>
                  </a:lnTo>
                  <a:cubicBezTo>
                    <a:pt x="93318" y="769980"/>
                    <a:pt x="61015" y="756599"/>
                    <a:pt x="37197" y="732782"/>
                  </a:cubicBezTo>
                  <a:cubicBezTo>
                    <a:pt x="13380" y="708965"/>
                    <a:pt x="0" y="676662"/>
                    <a:pt x="0" y="642980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812800" cy="8176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5400000">
            <a:off x="6644946" y="-3279981"/>
            <a:ext cx="4829892" cy="4575440"/>
            <a:chOff x="0" y="0"/>
            <a:chExt cx="812800" cy="76997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769980"/>
            </a:xfrm>
            <a:custGeom>
              <a:avLst/>
              <a:gdLst/>
              <a:ahLst/>
              <a:cxnLst/>
              <a:rect r="r" b="b" t="t" l="l"/>
              <a:pathLst>
                <a:path h="769980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642980"/>
                  </a:lnTo>
                  <a:cubicBezTo>
                    <a:pt x="812800" y="713120"/>
                    <a:pt x="755940" y="769980"/>
                    <a:pt x="685800" y="769980"/>
                  </a:cubicBezTo>
                  <a:lnTo>
                    <a:pt x="127000" y="769980"/>
                  </a:lnTo>
                  <a:cubicBezTo>
                    <a:pt x="93318" y="769980"/>
                    <a:pt x="61015" y="756599"/>
                    <a:pt x="37197" y="732782"/>
                  </a:cubicBezTo>
                  <a:cubicBezTo>
                    <a:pt x="13380" y="708965"/>
                    <a:pt x="0" y="676662"/>
                    <a:pt x="0" y="642980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812800" cy="8176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320013" y="2636047"/>
            <a:ext cx="765969" cy="804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80"/>
              </a:lnSpc>
              <a:spcBef>
                <a:spcPct val="0"/>
              </a:spcBef>
            </a:pPr>
            <a:r>
              <a:rPr lang="en-US" b="true" sz="47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10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085982" y="2424274"/>
            <a:ext cx="453520" cy="547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  <a:spcBef>
                <a:spcPct val="0"/>
              </a:spcBef>
            </a:pPr>
            <a:r>
              <a:rPr lang="en-US" b="true" sz="31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98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652774" y="2636047"/>
            <a:ext cx="1485106" cy="804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80"/>
              </a:lnSpc>
              <a:spcBef>
                <a:spcPct val="0"/>
              </a:spcBef>
            </a:pPr>
            <a:r>
              <a:rPr lang="en-US" b="true" sz="47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% 101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95583" y="1356010"/>
            <a:ext cx="4277043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FF914D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Tối ưu hàm hash 03: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458949" y="2636047"/>
            <a:ext cx="369570" cy="804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80"/>
              </a:lnSpc>
              <a:spcBef>
                <a:spcPct val="0"/>
              </a:spcBef>
            </a:pPr>
            <a:r>
              <a:rPr lang="en-US" b="true" sz="47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=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363238" y="2636047"/>
            <a:ext cx="765969" cy="804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80"/>
              </a:lnSpc>
              <a:spcBef>
                <a:spcPct val="0"/>
              </a:spcBef>
            </a:pPr>
            <a:r>
              <a:rPr lang="en-US" b="true" sz="47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10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129207" y="2424274"/>
            <a:ext cx="453866" cy="547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  <a:spcBef>
                <a:spcPct val="0"/>
              </a:spcBef>
            </a:pPr>
            <a:r>
              <a:rPr lang="en-US" b="true" sz="31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97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695999" y="2616997"/>
            <a:ext cx="1698308" cy="804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80"/>
              </a:lnSpc>
              <a:spcBef>
                <a:spcPct val="0"/>
              </a:spcBef>
            </a:pPr>
            <a:r>
              <a:rPr lang="en-US" b="true" sz="47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% 101)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044581" y="2559847"/>
            <a:ext cx="456089" cy="804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80"/>
              </a:lnSpc>
              <a:spcBef>
                <a:spcPct val="0"/>
              </a:spcBef>
            </a:pPr>
            <a:r>
              <a:rPr lang="en-US" b="true" sz="47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[(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414812" y="2616997"/>
            <a:ext cx="243046" cy="804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80"/>
              </a:lnSpc>
              <a:spcBef>
                <a:spcPct val="0"/>
              </a:spcBef>
            </a:pPr>
            <a:r>
              <a:rPr lang="en-US" b="true" sz="47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]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836236" y="2674146"/>
            <a:ext cx="765969" cy="804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80"/>
              </a:lnSpc>
              <a:spcBef>
                <a:spcPct val="0"/>
              </a:spcBef>
            </a:pPr>
            <a:r>
              <a:rPr lang="en-US" b="true" sz="47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10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716505" y="2636047"/>
            <a:ext cx="1698308" cy="804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80"/>
              </a:lnSpc>
              <a:spcBef>
                <a:spcPct val="0"/>
              </a:spcBef>
            </a:pPr>
            <a:r>
              <a:rPr lang="en-US" b="true" sz="47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% 101)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517579" y="2597947"/>
            <a:ext cx="429895" cy="804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80"/>
              </a:lnSpc>
              <a:spcBef>
                <a:spcPct val="0"/>
              </a:spcBef>
            </a:pPr>
            <a:r>
              <a:rPr lang="en-US" b="true" sz="47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*(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876933" y="2674146"/>
            <a:ext cx="1485106" cy="804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80"/>
              </a:lnSpc>
              <a:spcBef>
                <a:spcPct val="0"/>
              </a:spcBef>
            </a:pPr>
            <a:r>
              <a:rPr lang="en-US" b="true" sz="47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% 101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384157" y="5938364"/>
            <a:ext cx="765969" cy="804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80"/>
              </a:lnSpc>
              <a:spcBef>
                <a:spcPct val="0"/>
              </a:spcBef>
            </a:pPr>
            <a:r>
              <a:rPr lang="en-US" b="true" sz="47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10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197092" y="5726591"/>
            <a:ext cx="231299" cy="547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  <a:spcBef>
                <a:spcPct val="0"/>
              </a:spcBef>
            </a:pPr>
            <a:r>
              <a:rPr lang="en-US" b="true" sz="31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2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716918" y="5938364"/>
            <a:ext cx="1485106" cy="804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80"/>
              </a:lnSpc>
              <a:spcBef>
                <a:spcPct val="0"/>
              </a:spcBef>
            </a:pPr>
            <a:r>
              <a:rPr lang="en-US" b="true" sz="47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% 101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4523093" y="5938364"/>
            <a:ext cx="369570" cy="804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80"/>
              </a:lnSpc>
              <a:spcBef>
                <a:spcPct val="0"/>
              </a:spcBef>
            </a:pPr>
            <a:r>
              <a:rPr lang="en-US" b="true" sz="47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=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5527449" y="5938364"/>
            <a:ext cx="765969" cy="804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80"/>
              </a:lnSpc>
              <a:spcBef>
                <a:spcPct val="0"/>
              </a:spcBef>
            </a:pPr>
            <a:r>
              <a:rPr lang="en-US" b="true" sz="47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10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6626793" y="5919314"/>
            <a:ext cx="1698308" cy="804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80"/>
              </a:lnSpc>
              <a:spcBef>
                <a:spcPct val="0"/>
              </a:spcBef>
            </a:pPr>
            <a:r>
              <a:rPr lang="en-US" b="true" sz="47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% 101)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5108725" y="5862164"/>
            <a:ext cx="456089" cy="804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80"/>
              </a:lnSpc>
              <a:spcBef>
                <a:spcPct val="0"/>
              </a:spcBef>
            </a:pPr>
            <a:r>
              <a:rPr lang="en-US" b="true" sz="47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[(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1478956" y="5919314"/>
            <a:ext cx="243046" cy="804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80"/>
              </a:lnSpc>
              <a:spcBef>
                <a:spcPct val="0"/>
              </a:spcBef>
            </a:pPr>
            <a:r>
              <a:rPr lang="en-US" b="true" sz="47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]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8900380" y="5976463"/>
            <a:ext cx="765969" cy="804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80"/>
              </a:lnSpc>
              <a:spcBef>
                <a:spcPct val="0"/>
              </a:spcBef>
            </a:pPr>
            <a:r>
              <a:rPr lang="en-US" b="true" sz="47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10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9780649" y="5938364"/>
            <a:ext cx="1698308" cy="804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80"/>
              </a:lnSpc>
              <a:spcBef>
                <a:spcPct val="0"/>
              </a:spcBef>
            </a:pPr>
            <a:r>
              <a:rPr lang="en-US" b="true" sz="47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% 101)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8581723" y="5900264"/>
            <a:ext cx="429895" cy="804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80"/>
              </a:lnSpc>
              <a:spcBef>
                <a:spcPct val="0"/>
              </a:spcBef>
            </a:pPr>
            <a:r>
              <a:rPr lang="en-US" b="true" sz="47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*(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1941078" y="5976463"/>
            <a:ext cx="1485106" cy="804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80"/>
              </a:lnSpc>
              <a:spcBef>
                <a:spcPct val="0"/>
              </a:spcBef>
            </a:pPr>
            <a:r>
              <a:rPr lang="en-US" b="true" sz="47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% 101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563973" y="3916841"/>
            <a:ext cx="5350669" cy="804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80"/>
              </a:lnSpc>
              <a:spcBef>
                <a:spcPct val="0"/>
              </a:spcBef>
            </a:pPr>
            <a:r>
              <a:rPr lang="en-US" b="true" sz="47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....................................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563973" y="4417221"/>
            <a:ext cx="5350669" cy="804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80"/>
              </a:lnSpc>
              <a:spcBef>
                <a:spcPct val="0"/>
              </a:spcBef>
            </a:pPr>
            <a:r>
              <a:rPr lang="en-US" b="true" sz="47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....................................</a:t>
            </a:r>
          </a:p>
        </p:txBody>
      </p:sp>
    </p:spTree>
  </p:cSld>
  <p:clrMapOvr>
    <a:masterClrMapping/>
  </p:clrMapOvr>
</p:sld>
</file>

<file path=ppt/slides/slide16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96389" y="431801"/>
            <a:ext cx="2576080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Rabin- Karp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73569" y="2367884"/>
            <a:ext cx="14149864" cy="1216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vậy nếu chuỗi pattern có 99 phần tử thì sao ?</a:t>
            </a:r>
          </a:p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mỗi lần tính chuỗi con của text phải lặp 99 phần tử để tính giá trị 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73569" y="4259500"/>
            <a:ext cx="8210074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ta dùng </a:t>
            </a:r>
            <a:r>
              <a:rPr lang="en-US" b="true" sz="3500">
                <a:solidFill>
                  <a:srgbClr val="5188CC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hàm băm lăn - </a:t>
            </a:r>
            <a:r>
              <a:rPr lang="en-US" b="true" sz="3500" u="sng">
                <a:solidFill>
                  <a:srgbClr val="5188CC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rolling hashing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2228084" y="6266099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3261035" y="6266099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4293986" y="6266099"/>
            <a:ext cx="1032951" cy="103295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5326936" y="6266099"/>
            <a:ext cx="1032951" cy="103295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6359887" y="6266099"/>
            <a:ext cx="1032951" cy="103295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028700" y="6734949"/>
            <a:ext cx="536431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7392838" y="6266099"/>
            <a:ext cx="1032951" cy="1032951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8425789" y="6266099"/>
            <a:ext cx="1032951" cy="1032951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9458739" y="6266099"/>
            <a:ext cx="1032951" cy="1032951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1524641" y="6266099"/>
            <a:ext cx="1032951" cy="1032951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10487439" y="6266099"/>
            <a:ext cx="1032951" cy="1032951"/>
            <a:chOff x="0" y="0"/>
            <a:chExt cx="812800" cy="812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984232" y="1356010"/>
            <a:ext cx="4299744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FF914D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Tối ưu hàm hash 04:</a:t>
            </a:r>
          </a:p>
        </p:txBody>
      </p:sp>
      <p:grpSp>
        <p:nvGrpSpPr>
          <p:cNvPr name="Group 37" id="37"/>
          <p:cNvGrpSpPr/>
          <p:nvPr/>
        </p:nvGrpSpPr>
        <p:grpSpPr>
          <a:xfrm rot="5400000">
            <a:off x="-1294884" y="7603086"/>
            <a:ext cx="5720030" cy="6875367"/>
            <a:chOff x="0" y="0"/>
            <a:chExt cx="962597" cy="1157023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962597" cy="1157023"/>
            </a:xfrm>
            <a:custGeom>
              <a:avLst/>
              <a:gdLst/>
              <a:ahLst/>
              <a:cxnLst/>
              <a:rect r="r" b="b" t="t" l="l"/>
              <a:pathLst>
                <a:path h="1157023" w="962597">
                  <a:moveTo>
                    <a:pt x="107237" y="0"/>
                  </a:moveTo>
                  <a:lnTo>
                    <a:pt x="855361" y="0"/>
                  </a:lnTo>
                  <a:cubicBezTo>
                    <a:pt x="914586" y="0"/>
                    <a:pt x="962597" y="48011"/>
                    <a:pt x="962597" y="107237"/>
                  </a:cubicBezTo>
                  <a:lnTo>
                    <a:pt x="962597" y="1049787"/>
                  </a:lnTo>
                  <a:cubicBezTo>
                    <a:pt x="962597" y="1078228"/>
                    <a:pt x="951299" y="1105504"/>
                    <a:pt x="931188" y="1125615"/>
                  </a:cubicBezTo>
                  <a:cubicBezTo>
                    <a:pt x="911078" y="1145725"/>
                    <a:pt x="883801" y="1157023"/>
                    <a:pt x="855361" y="1157023"/>
                  </a:cubicBezTo>
                  <a:lnTo>
                    <a:pt x="107237" y="1157023"/>
                  </a:lnTo>
                  <a:cubicBezTo>
                    <a:pt x="78796" y="1157023"/>
                    <a:pt x="51520" y="1145725"/>
                    <a:pt x="31409" y="1125615"/>
                  </a:cubicBezTo>
                  <a:cubicBezTo>
                    <a:pt x="11298" y="1105504"/>
                    <a:pt x="0" y="1078228"/>
                    <a:pt x="0" y="1049787"/>
                  </a:cubicBezTo>
                  <a:lnTo>
                    <a:pt x="0" y="107237"/>
                  </a:lnTo>
                  <a:cubicBezTo>
                    <a:pt x="0" y="78796"/>
                    <a:pt x="11298" y="51520"/>
                    <a:pt x="31409" y="31409"/>
                  </a:cubicBezTo>
                  <a:cubicBezTo>
                    <a:pt x="51520" y="11298"/>
                    <a:pt x="78796" y="0"/>
                    <a:pt x="107237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47625"/>
              <a:ext cx="962597" cy="12046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40" id="40"/>
          <p:cNvSpPr/>
          <p:nvPr/>
        </p:nvSpPr>
        <p:spPr>
          <a:xfrm flipH="false" flipV="false" rot="0">
            <a:off x="6876362" y="-1122730"/>
            <a:ext cx="2545415" cy="2545415"/>
          </a:xfrm>
          <a:custGeom>
            <a:avLst/>
            <a:gdLst/>
            <a:ahLst/>
            <a:cxnLst/>
            <a:rect r="r" b="b" t="t" l="l"/>
            <a:pathLst>
              <a:path h="2545415" w="2545415">
                <a:moveTo>
                  <a:pt x="0" y="0"/>
                </a:moveTo>
                <a:lnTo>
                  <a:pt x="2545415" y="0"/>
                </a:lnTo>
                <a:lnTo>
                  <a:pt x="2545415" y="2545415"/>
                </a:lnTo>
                <a:lnTo>
                  <a:pt x="0" y="2545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1" id="41"/>
          <p:cNvGrpSpPr/>
          <p:nvPr/>
        </p:nvGrpSpPr>
        <p:grpSpPr>
          <a:xfrm rot="-5400000">
            <a:off x="15557494" y="-1693433"/>
            <a:ext cx="4829892" cy="4575440"/>
            <a:chOff x="0" y="0"/>
            <a:chExt cx="812800" cy="769979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769980"/>
            </a:xfrm>
            <a:custGeom>
              <a:avLst/>
              <a:gdLst/>
              <a:ahLst/>
              <a:cxnLst/>
              <a:rect r="r" b="b" t="t" l="l"/>
              <a:pathLst>
                <a:path h="769980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642980"/>
                  </a:lnTo>
                  <a:cubicBezTo>
                    <a:pt x="812800" y="713120"/>
                    <a:pt x="755940" y="769980"/>
                    <a:pt x="685800" y="769980"/>
                  </a:cubicBezTo>
                  <a:lnTo>
                    <a:pt x="127000" y="769980"/>
                  </a:lnTo>
                  <a:cubicBezTo>
                    <a:pt x="93318" y="769980"/>
                    <a:pt x="61015" y="756599"/>
                    <a:pt x="37197" y="732782"/>
                  </a:cubicBezTo>
                  <a:cubicBezTo>
                    <a:pt x="13380" y="708965"/>
                    <a:pt x="0" y="676662"/>
                    <a:pt x="0" y="642980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47625"/>
              <a:ext cx="812800" cy="8176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44" id="44"/>
          <p:cNvGrpSpPr/>
          <p:nvPr/>
        </p:nvGrpSpPr>
        <p:grpSpPr>
          <a:xfrm rot="5400000">
            <a:off x="7115200" y="8833126"/>
            <a:ext cx="5720030" cy="6875367"/>
            <a:chOff x="0" y="0"/>
            <a:chExt cx="962597" cy="1157023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962597" cy="1157023"/>
            </a:xfrm>
            <a:custGeom>
              <a:avLst/>
              <a:gdLst/>
              <a:ahLst/>
              <a:cxnLst/>
              <a:rect r="r" b="b" t="t" l="l"/>
              <a:pathLst>
                <a:path h="1157023" w="962597">
                  <a:moveTo>
                    <a:pt x="107237" y="0"/>
                  </a:moveTo>
                  <a:lnTo>
                    <a:pt x="855361" y="0"/>
                  </a:lnTo>
                  <a:cubicBezTo>
                    <a:pt x="914586" y="0"/>
                    <a:pt x="962597" y="48011"/>
                    <a:pt x="962597" y="107237"/>
                  </a:cubicBezTo>
                  <a:lnTo>
                    <a:pt x="962597" y="1049787"/>
                  </a:lnTo>
                  <a:cubicBezTo>
                    <a:pt x="962597" y="1078228"/>
                    <a:pt x="951299" y="1105504"/>
                    <a:pt x="931188" y="1125615"/>
                  </a:cubicBezTo>
                  <a:cubicBezTo>
                    <a:pt x="911078" y="1145725"/>
                    <a:pt x="883801" y="1157023"/>
                    <a:pt x="855361" y="1157023"/>
                  </a:cubicBezTo>
                  <a:lnTo>
                    <a:pt x="107237" y="1157023"/>
                  </a:lnTo>
                  <a:cubicBezTo>
                    <a:pt x="78796" y="1157023"/>
                    <a:pt x="51520" y="1145725"/>
                    <a:pt x="31409" y="1125615"/>
                  </a:cubicBezTo>
                  <a:cubicBezTo>
                    <a:pt x="11298" y="1105504"/>
                    <a:pt x="0" y="1078228"/>
                    <a:pt x="0" y="1049787"/>
                  </a:cubicBezTo>
                  <a:lnTo>
                    <a:pt x="0" y="107237"/>
                  </a:lnTo>
                  <a:cubicBezTo>
                    <a:pt x="0" y="78796"/>
                    <a:pt x="11298" y="51520"/>
                    <a:pt x="31409" y="31409"/>
                  </a:cubicBezTo>
                  <a:cubicBezTo>
                    <a:pt x="51520" y="11298"/>
                    <a:pt x="78796" y="0"/>
                    <a:pt x="107237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-47625"/>
              <a:ext cx="962597" cy="12046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47" id="47"/>
          <p:cNvSpPr/>
          <p:nvPr/>
        </p:nvSpPr>
        <p:spPr>
          <a:xfrm flipH="false" flipV="false" rot="0">
            <a:off x="15523433" y="8059935"/>
            <a:ext cx="1198365" cy="1198365"/>
          </a:xfrm>
          <a:custGeom>
            <a:avLst/>
            <a:gdLst/>
            <a:ahLst/>
            <a:cxnLst/>
            <a:rect r="r" b="b" t="t" l="l"/>
            <a:pathLst>
              <a:path h="1198365" w="1198365">
                <a:moveTo>
                  <a:pt x="0" y="0"/>
                </a:moveTo>
                <a:lnTo>
                  <a:pt x="1198365" y="0"/>
                </a:lnTo>
                <a:lnTo>
                  <a:pt x="1198365" y="1198365"/>
                </a:lnTo>
                <a:lnTo>
                  <a:pt x="0" y="11983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26926" y="2178051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259877" y="2178051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292827" y="2178051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325778" y="2178051"/>
            <a:ext cx="1032951" cy="103295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358729" y="2178051"/>
            <a:ext cx="1032951" cy="103295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027542" y="2646902"/>
            <a:ext cx="536431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7391680" y="2178051"/>
            <a:ext cx="1032951" cy="1032951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8424630" y="2178051"/>
            <a:ext cx="1032951" cy="1032951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9457581" y="2178051"/>
            <a:ext cx="1032951" cy="1032951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1523483" y="2178051"/>
            <a:ext cx="1032951" cy="1032951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0486281" y="2178051"/>
            <a:ext cx="1032951" cy="1032951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496389" y="431801"/>
            <a:ext cx="2576080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Rabin- Karp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093513" y="4546601"/>
            <a:ext cx="10986979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t_hash(1) = (10000 + 2000 + 300 + 10 + 2) % 101 = 91 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984232" y="1356010"/>
            <a:ext cx="4299744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FF914D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Tối ưu hàm hash 04:</a:t>
            </a:r>
          </a:p>
        </p:txBody>
      </p:sp>
      <p:grpSp>
        <p:nvGrpSpPr>
          <p:cNvPr name="Group 36" id="36"/>
          <p:cNvGrpSpPr/>
          <p:nvPr/>
        </p:nvGrpSpPr>
        <p:grpSpPr>
          <a:xfrm rot="5400000">
            <a:off x="-1294884" y="7603086"/>
            <a:ext cx="5720030" cy="6875367"/>
            <a:chOff x="0" y="0"/>
            <a:chExt cx="962597" cy="1157023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962597" cy="1157023"/>
            </a:xfrm>
            <a:custGeom>
              <a:avLst/>
              <a:gdLst/>
              <a:ahLst/>
              <a:cxnLst/>
              <a:rect r="r" b="b" t="t" l="l"/>
              <a:pathLst>
                <a:path h="1157023" w="962597">
                  <a:moveTo>
                    <a:pt x="107237" y="0"/>
                  </a:moveTo>
                  <a:lnTo>
                    <a:pt x="855361" y="0"/>
                  </a:lnTo>
                  <a:cubicBezTo>
                    <a:pt x="914586" y="0"/>
                    <a:pt x="962597" y="48011"/>
                    <a:pt x="962597" y="107237"/>
                  </a:cubicBezTo>
                  <a:lnTo>
                    <a:pt x="962597" y="1049787"/>
                  </a:lnTo>
                  <a:cubicBezTo>
                    <a:pt x="962597" y="1078228"/>
                    <a:pt x="951299" y="1105504"/>
                    <a:pt x="931188" y="1125615"/>
                  </a:cubicBezTo>
                  <a:cubicBezTo>
                    <a:pt x="911078" y="1145725"/>
                    <a:pt x="883801" y="1157023"/>
                    <a:pt x="855361" y="1157023"/>
                  </a:cubicBezTo>
                  <a:lnTo>
                    <a:pt x="107237" y="1157023"/>
                  </a:lnTo>
                  <a:cubicBezTo>
                    <a:pt x="78796" y="1157023"/>
                    <a:pt x="51520" y="1145725"/>
                    <a:pt x="31409" y="1125615"/>
                  </a:cubicBezTo>
                  <a:cubicBezTo>
                    <a:pt x="11298" y="1105504"/>
                    <a:pt x="0" y="1078228"/>
                    <a:pt x="0" y="1049787"/>
                  </a:cubicBezTo>
                  <a:lnTo>
                    <a:pt x="0" y="107237"/>
                  </a:lnTo>
                  <a:cubicBezTo>
                    <a:pt x="0" y="78796"/>
                    <a:pt x="11298" y="51520"/>
                    <a:pt x="31409" y="31409"/>
                  </a:cubicBezTo>
                  <a:cubicBezTo>
                    <a:pt x="51520" y="11298"/>
                    <a:pt x="78796" y="0"/>
                    <a:pt x="107237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47625"/>
              <a:ext cx="962597" cy="12046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5400000">
            <a:off x="7115200" y="8833126"/>
            <a:ext cx="5720030" cy="6875367"/>
            <a:chOff x="0" y="0"/>
            <a:chExt cx="962597" cy="1157023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962597" cy="1157023"/>
            </a:xfrm>
            <a:custGeom>
              <a:avLst/>
              <a:gdLst/>
              <a:ahLst/>
              <a:cxnLst/>
              <a:rect r="r" b="b" t="t" l="l"/>
              <a:pathLst>
                <a:path h="1157023" w="962597">
                  <a:moveTo>
                    <a:pt x="107237" y="0"/>
                  </a:moveTo>
                  <a:lnTo>
                    <a:pt x="855361" y="0"/>
                  </a:lnTo>
                  <a:cubicBezTo>
                    <a:pt x="914586" y="0"/>
                    <a:pt x="962597" y="48011"/>
                    <a:pt x="962597" y="107237"/>
                  </a:cubicBezTo>
                  <a:lnTo>
                    <a:pt x="962597" y="1049787"/>
                  </a:lnTo>
                  <a:cubicBezTo>
                    <a:pt x="962597" y="1078228"/>
                    <a:pt x="951299" y="1105504"/>
                    <a:pt x="931188" y="1125615"/>
                  </a:cubicBezTo>
                  <a:cubicBezTo>
                    <a:pt x="911078" y="1145725"/>
                    <a:pt x="883801" y="1157023"/>
                    <a:pt x="855361" y="1157023"/>
                  </a:cubicBezTo>
                  <a:lnTo>
                    <a:pt x="107237" y="1157023"/>
                  </a:lnTo>
                  <a:cubicBezTo>
                    <a:pt x="78796" y="1157023"/>
                    <a:pt x="51520" y="1145725"/>
                    <a:pt x="31409" y="1125615"/>
                  </a:cubicBezTo>
                  <a:cubicBezTo>
                    <a:pt x="11298" y="1105504"/>
                    <a:pt x="0" y="1078228"/>
                    <a:pt x="0" y="1049787"/>
                  </a:cubicBezTo>
                  <a:lnTo>
                    <a:pt x="0" y="107237"/>
                  </a:lnTo>
                  <a:cubicBezTo>
                    <a:pt x="0" y="78796"/>
                    <a:pt x="11298" y="51520"/>
                    <a:pt x="31409" y="31409"/>
                  </a:cubicBezTo>
                  <a:cubicBezTo>
                    <a:pt x="51520" y="11298"/>
                    <a:pt x="78796" y="0"/>
                    <a:pt x="107237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47625"/>
              <a:ext cx="962597" cy="12046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42" id="42"/>
          <p:cNvSpPr/>
          <p:nvPr/>
        </p:nvSpPr>
        <p:spPr>
          <a:xfrm flipH="false" flipV="false" rot="0">
            <a:off x="15523433" y="8059935"/>
            <a:ext cx="1198365" cy="1198365"/>
          </a:xfrm>
          <a:custGeom>
            <a:avLst/>
            <a:gdLst/>
            <a:ahLst/>
            <a:cxnLst/>
            <a:rect r="r" b="b" t="t" l="l"/>
            <a:pathLst>
              <a:path h="1198365" w="1198365">
                <a:moveTo>
                  <a:pt x="0" y="0"/>
                </a:moveTo>
                <a:lnTo>
                  <a:pt x="1198365" y="0"/>
                </a:lnTo>
                <a:lnTo>
                  <a:pt x="1198365" y="1198365"/>
                </a:lnTo>
                <a:lnTo>
                  <a:pt x="0" y="11983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3" id="43"/>
          <p:cNvSpPr/>
          <p:nvPr/>
        </p:nvSpPr>
        <p:spPr>
          <a:xfrm flipH="false" flipV="false" rot="0">
            <a:off x="6876362" y="-1122730"/>
            <a:ext cx="2545415" cy="2545415"/>
          </a:xfrm>
          <a:custGeom>
            <a:avLst/>
            <a:gdLst/>
            <a:ahLst/>
            <a:cxnLst/>
            <a:rect r="r" b="b" t="t" l="l"/>
            <a:pathLst>
              <a:path h="2545415" w="2545415">
                <a:moveTo>
                  <a:pt x="0" y="0"/>
                </a:moveTo>
                <a:lnTo>
                  <a:pt x="2545415" y="0"/>
                </a:lnTo>
                <a:lnTo>
                  <a:pt x="2545415" y="2545415"/>
                </a:lnTo>
                <a:lnTo>
                  <a:pt x="0" y="2545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4" id="44"/>
          <p:cNvGrpSpPr/>
          <p:nvPr/>
        </p:nvGrpSpPr>
        <p:grpSpPr>
          <a:xfrm rot="-5400000">
            <a:off x="15557494" y="-1693433"/>
            <a:ext cx="4829892" cy="4575440"/>
            <a:chOff x="0" y="0"/>
            <a:chExt cx="812800" cy="769979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812800" cy="769980"/>
            </a:xfrm>
            <a:custGeom>
              <a:avLst/>
              <a:gdLst/>
              <a:ahLst/>
              <a:cxnLst/>
              <a:rect r="r" b="b" t="t" l="l"/>
              <a:pathLst>
                <a:path h="769980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642980"/>
                  </a:lnTo>
                  <a:cubicBezTo>
                    <a:pt x="812800" y="713120"/>
                    <a:pt x="755940" y="769980"/>
                    <a:pt x="685800" y="769980"/>
                  </a:cubicBezTo>
                  <a:lnTo>
                    <a:pt x="127000" y="769980"/>
                  </a:lnTo>
                  <a:cubicBezTo>
                    <a:pt x="93318" y="769980"/>
                    <a:pt x="61015" y="756599"/>
                    <a:pt x="37197" y="732782"/>
                  </a:cubicBezTo>
                  <a:cubicBezTo>
                    <a:pt x="13380" y="708965"/>
                    <a:pt x="0" y="676662"/>
                    <a:pt x="0" y="642980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-47625"/>
              <a:ext cx="812800" cy="8176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</p:spTree>
  </p:cSld>
  <p:clrMapOvr>
    <a:masterClrMapping/>
  </p:clrMapOvr>
</p:sld>
</file>

<file path=ppt/slides/slide16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26926" y="2178051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259877" y="2178051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292827" y="2178051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325778" y="2178051"/>
            <a:ext cx="1032951" cy="103295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358729" y="2178051"/>
            <a:ext cx="1032951" cy="103295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027542" y="2646902"/>
            <a:ext cx="536431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7391680" y="2178051"/>
            <a:ext cx="1032951" cy="1032951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8424630" y="2178051"/>
            <a:ext cx="1032951" cy="1032951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9457581" y="2178051"/>
            <a:ext cx="1032951" cy="1032951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1523483" y="2178051"/>
            <a:ext cx="1032951" cy="1032951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0486281" y="2178051"/>
            <a:ext cx="1032951" cy="1032951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496389" y="431801"/>
            <a:ext cx="2576080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Rabin- Karp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093513" y="4546601"/>
            <a:ext cx="10986979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t_hash(1) = (10000 + 2000 + 300 + 10 + 2) % 101 = 91 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093137" y="5307885"/>
            <a:ext cx="9792336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t_hash(2) = ((t_hash(1) - (10000 %101)) * 10 + 3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-215867" y="6817344"/>
            <a:ext cx="18188306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t_hash = (t_hash – (text[i] * (d                   )) % p) * d + text[i + pattern.length()]</a:t>
            </a:r>
          </a:p>
        </p:txBody>
      </p:sp>
      <p:grpSp>
        <p:nvGrpSpPr>
          <p:cNvPr name="Group 37" id="37"/>
          <p:cNvGrpSpPr/>
          <p:nvPr/>
        </p:nvGrpSpPr>
        <p:grpSpPr>
          <a:xfrm rot="5400000">
            <a:off x="-1294884" y="7603086"/>
            <a:ext cx="5720030" cy="6875367"/>
            <a:chOff x="0" y="0"/>
            <a:chExt cx="962597" cy="1157023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962597" cy="1157023"/>
            </a:xfrm>
            <a:custGeom>
              <a:avLst/>
              <a:gdLst/>
              <a:ahLst/>
              <a:cxnLst/>
              <a:rect r="r" b="b" t="t" l="l"/>
              <a:pathLst>
                <a:path h="1157023" w="962597">
                  <a:moveTo>
                    <a:pt x="107237" y="0"/>
                  </a:moveTo>
                  <a:lnTo>
                    <a:pt x="855361" y="0"/>
                  </a:lnTo>
                  <a:cubicBezTo>
                    <a:pt x="914586" y="0"/>
                    <a:pt x="962597" y="48011"/>
                    <a:pt x="962597" y="107237"/>
                  </a:cubicBezTo>
                  <a:lnTo>
                    <a:pt x="962597" y="1049787"/>
                  </a:lnTo>
                  <a:cubicBezTo>
                    <a:pt x="962597" y="1078228"/>
                    <a:pt x="951299" y="1105504"/>
                    <a:pt x="931188" y="1125615"/>
                  </a:cubicBezTo>
                  <a:cubicBezTo>
                    <a:pt x="911078" y="1145725"/>
                    <a:pt x="883801" y="1157023"/>
                    <a:pt x="855361" y="1157023"/>
                  </a:cubicBezTo>
                  <a:lnTo>
                    <a:pt x="107237" y="1157023"/>
                  </a:lnTo>
                  <a:cubicBezTo>
                    <a:pt x="78796" y="1157023"/>
                    <a:pt x="51520" y="1145725"/>
                    <a:pt x="31409" y="1125615"/>
                  </a:cubicBezTo>
                  <a:cubicBezTo>
                    <a:pt x="11298" y="1105504"/>
                    <a:pt x="0" y="1078228"/>
                    <a:pt x="0" y="1049787"/>
                  </a:cubicBezTo>
                  <a:lnTo>
                    <a:pt x="0" y="107237"/>
                  </a:lnTo>
                  <a:cubicBezTo>
                    <a:pt x="0" y="78796"/>
                    <a:pt x="11298" y="51520"/>
                    <a:pt x="31409" y="31409"/>
                  </a:cubicBezTo>
                  <a:cubicBezTo>
                    <a:pt x="51520" y="11298"/>
                    <a:pt x="78796" y="0"/>
                    <a:pt x="107237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47625"/>
              <a:ext cx="962597" cy="12046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40" id="40"/>
          <p:cNvGrpSpPr/>
          <p:nvPr/>
        </p:nvGrpSpPr>
        <p:grpSpPr>
          <a:xfrm rot="5400000">
            <a:off x="7115200" y="8833126"/>
            <a:ext cx="5720030" cy="6875367"/>
            <a:chOff x="0" y="0"/>
            <a:chExt cx="962597" cy="1157023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962597" cy="1157023"/>
            </a:xfrm>
            <a:custGeom>
              <a:avLst/>
              <a:gdLst/>
              <a:ahLst/>
              <a:cxnLst/>
              <a:rect r="r" b="b" t="t" l="l"/>
              <a:pathLst>
                <a:path h="1157023" w="962597">
                  <a:moveTo>
                    <a:pt x="107237" y="0"/>
                  </a:moveTo>
                  <a:lnTo>
                    <a:pt x="855361" y="0"/>
                  </a:lnTo>
                  <a:cubicBezTo>
                    <a:pt x="914586" y="0"/>
                    <a:pt x="962597" y="48011"/>
                    <a:pt x="962597" y="107237"/>
                  </a:cubicBezTo>
                  <a:lnTo>
                    <a:pt x="962597" y="1049787"/>
                  </a:lnTo>
                  <a:cubicBezTo>
                    <a:pt x="962597" y="1078228"/>
                    <a:pt x="951299" y="1105504"/>
                    <a:pt x="931188" y="1125615"/>
                  </a:cubicBezTo>
                  <a:cubicBezTo>
                    <a:pt x="911078" y="1145725"/>
                    <a:pt x="883801" y="1157023"/>
                    <a:pt x="855361" y="1157023"/>
                  </a:cubicBezTo>
                  <a:lnTo>
                    <a:pt x="107237" y="1157023"/>
                  </a:lnTo>
                  <a:cubicBezTo>
                    <a:pt x="78796" y="1157023"/>
                    <a:pt x="51520" y="1145725"/>
                    <a:pt x="31409" y="1125615"/>
                  </a:cubicBezTo>
                  <a:cubicBezTo>
                    <a:pt x="11298" y="1105504"/>
                    <a:pt x="0" y="1078228"/>
                    <a:pt x="0" y="1049787"/>
                  </a:cubicBezTo>
                  <a:lnTo>
                    <a:pt x="0" y="107237"/>
                  </a:lnTo>
                  <a:cubicBezTo>
                    <a:pt x="0" y="78796"/>
                    <a:pt x="11298" y="51520"/>
                    <a:pt x="31409" y="31409"/>
                  </a:cubicBezTo>
                  <a:cubicBezTo>
                    <a:pt x="51520" y="11298"/>
                    <a:pt x="78796" y="0"/>
                    <a:pt x="107237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47625"/>
              <a:ext cx="962597" cy="12046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43" id="43"/>
          <p:cNvSpPr/>
          <p:nvPr/>
        </p:nvSpPr>
        <p:spPr>
          <a:xfrm flipH="false" flipV="false" rot="0">
            <a:off x="15523433" y="8059935"/>
            <a:ext cx="1198365" cy="1198365"/>
          </a:xfrm>
          <a:custGeom>
            <a:avLst/>
            <a:gdLst/>
            <a:ahLst/>
            <a:cxnLst/>
            <a:rect r="r" b="b" t="t" l="l"/>
            <a:pathLst>
              <a:path h="1198365" w="1198365">
                <a:moveTo>
                  <a:pt x="0" y="0"/>
                </a:moveTo>
                <a:lnTo>
                  <a:pt x="1198365" y="0"/>
                </a:lnTo>
                <a:lnTo>
                  <a:pt x="1198365" y="1198365"/>
                </a:lnTo>
                <a:lnTo>
                  <a:pt x="0" y="11983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4" id="44"/>
          <p:cNvSpPr/>
          <p:nvPr/>
        </p:nvSpPr>
        <p:spPr>
          <a:xfrm flipH="false" flipV="false" rot="0">
            <a:off x="6876362" y="-1122730"/>
            <a:ext cx="2545415" cy="2545415"/>
          </a:xfrm>
          <a:custGeom>
            <a:avLst/>
            <a:gdLst/>
            <a:ahLst/>
            <a:cxnLst/>
            <a:rect r="r" b="b" t="t" l="l"/>
            <a:pathLst>
              <a:path h="2545415" w="2545415">
                <a:moveTo>
                  <a:pt x="0" y="0"/>
                </a:moveTo>
                <a:lnTo>
                  <a:pt x="2545415" y="0"/>
                </a:lnTo>
                <a:lnTo>
                  <a:pt x="2545415" y="2545415"/>
                </a:lnTo>
                <a:lnTo>
                  <a:pt x="0" y="2545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5" id="45"/>
          <p:cNvGrpSpPr/>
          <p:nvPr/>
        </p:nvGrpSpPr>
        <p:grpSpPr>
          <a:xfrm rot="-5400000">
            <a:off x="15557494" y="-1693433"/>
            <a:ext cx="4829892" cy="4575440"/>
            <a:chOff x="0" y="0"/>
            <a:chExt cx="812800" cy="769979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812800" cy="769980"/>
            </a:xfrm>
            <a:custGeom>
              <a:avLst/>
              <a:gdLst/>
              <a:ahLst/>
              <a:cxnLst/>
              <a:rect r="r" b="b" t="t" l="l"/>
              <a:pathLst>
                <a:path h="769980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642980"/>
                  </a:lnTo>
                  <a:cubicBezTo>
                    <a:pt x="812800" y="713120"/>
                    <a:pt x="755940" y="769980"/>
                    <a:pt x="685800" y="769980"/>
                  </a:cubicBezTo>
                  <a:lnTo>
                    <a:pt x="127000" y="769980"/>
                  </a:lnTo>
                  <a:cubicBezTo>
                    <a:pt x="93318" y="769980"/>
                    <a:pt x="61015" y="756599"/>
                    <a:pt x="37197" y="732782"/>
                  </a:cubicBezTo>
                  <a:cubicBezTo>
                    <a:pt x="13380" y="708965"/>
                    <a:pt x="0" y="676662"/>
                    <a:pt x="0" y="642980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47625"/>
              <a:ext cx="812800" cy="8176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48" id="48"/>
          <p:cNvSpPr txBox="true"/>
          <p:nvPr/>
        </p:nvSpPr>
        <p:spPr>
          <a:xfrm rot="0">
            <a:off x="7082120" y="6685582"/>
            <a:ext cx="2339658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pattern.length() – 1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26926" y="2611000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259877" y="2611000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292827" y="2611000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325778" y="2611000"/>
            <a:ext cx="1032951" cy="103295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259877" y="5387591"/>
            <a:ext cx="1032951" cy="103295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4292827" y="5387591"/>
            <a:ext cx="1032951" cy="103295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5316253" y="5387591"/>
            <a:ext cx="1032951" cy="1032951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027542" y="3079851"/>
            <a:ext cx="536431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29844" y="5794351"/>
            <a:ext cx="931826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sp>
        <p:nvSpPr>
          <p:cNvPr name="AutoShape 25" id="25"/>
          <p:cNvSpPr/>
          <p:nvPr/>
        </p:nvSpPr>
        <p:spPr>
          <a:xfrm>
            <a:off x="3811714" y="2151224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6" id="26"/>
          <p:cNvSpPr/>
          <p:nvPr/>
        </p:nvSpPr>
        <p:spPr>
          <a:xfrm>
            <a:off x="3837749" y="5004822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27" id="27"/>
          <p:cNvSpPr/>
          <p:nvPr/>
        </p:nvSpPr>
        <p:spPr>
          <a:xfrm flipH="false" flipV="false" rot="0">
            <a:off x="15583410" y="2082923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8" id="28"/>
          <p:cNvGrpSpPr/>
          <p:nvPr/>
        </p:nvGrpSpPr>
        <p:grpSpPr>
          <a:xfrm rot="2804154">
            <a:off x="4487635" y="7654525"/>
            <a:ext cx="7386800" cy="5894830"/>
            <a:chOff x="0" y="0"/>
            <a:chExt cx="1945495" cy="1552548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945495" cy="1552548"/>
            </a:xfrm>
            <a:custGeom>
              <a:avLst/>
              <a:gdLst/>
              <a:ahLst/>
              <a:cxnLst/>
              <a:rect r="r" b="b" t="t" l="l"/>
              <a:pathLst>
                <a:path h="1552548" w="1945495">
                  <a:moveTo>
                    <a:pt x="61836" y="0"/>
                  </a:moveTo>
                  <a:lnTo>
                    <a:pt x="1883658" y="0"/>
                  </a:lnTo>
                  <a:cubicBezTo>
                    <a:pt x="1900058" y="0"/>
                    <a:pt x="1915787" y="6515"/>
                    <a:pt x="1927383" y="18111"/>
                  </a:cubicBezTo>
                  <a:cubicBezTo>
                    <a:pt x="1938980" y="29708"/>
                    <a:pt x="1945495" y="45436"/>
                    <a:pt x="1945495" y="61836"/>
                  </a:cubicBezTo>
                  <a:lnTo>
                    <a:pt x="1945495" y="1490711"/>
                  </a:lnTo>
                  <a:cubicBezTo>
                    <a:pt x="1945495" y="1524863"/>
                    <a:pt x="1917809" y="1552548"/>
                    <a:pt x="1883658" y="1552548"/>
                  </a:cubicBezTo>
                  <a:lnTo>
                    <a:pt x="61836" y="1552548"/>
                  </a:lnTo>
                  <a:cubicBezTo>
                    <a:pt x="45436" y="1552548"/>
                    <a:pt x="29708" y="1546033"/>
                    <a:pt x="18111" y="1534436"/>
                  </a:cubicBezTo>
                  <a:cubicBezTo>
                    <a:pt x="6515" y="1522840"/>
                    <a:pt x="0" y="1507111"/>
                    <a:pt x="0" y="1490711"/>
                  </a:cubicBezTo>
                  <a:lnTo>
                    <a:pt x="0" y="61836"/>
                  </a:lnTo>
                  <a:cubicBezTo>
                    <a:pt x="0" y="45436"/>
                    <a:pt x="6515" y="29708"/>
                    <a:pt x="18111" y="18111"/>
                  </a:cubicBezTo>
                  <a:cubicBezTo>
                    <a:pt x="29708" y="6515"/>
                    <a:pt x="45436" y="0"/>
                    <a:pt x="61836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47625"/>
              <a:ext cx="1945495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2804154">
            <a:off x="142356" y="8441676"/>
            <a:ext cx="4829892" cy="5894830"/>
            <a:chOff x="0" y="0"/>
            <a:chExt cx="1272070" cy="1552548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C5D9F3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34" id="34"/>
          <p:cNvSpPr/>
          <p:nvPr/>
        </p:nvSpPr>
        <p:spPr>
          <a:xfrm flipH="false" flipV="false" rot="0">
            <a:off x="14309242" y="7573705"/>
            <a:ext cx="1684595" cy="1684595"/>
          </a:xfrm>
          <a:custGeom>
            <a:avLst/>
            <a:gdLst/>
            <a:ahLst/>
            <a:cxnLst/>
            <a:rect r="r" b="b" t="t" l="l"/>
            <a:pathLst>
              <a:path h="1684595" w="1684595">
                <a:moveTo>
                  <a:pt x="0" y="0"/>
                </a:moveTo>
                <a:lnTo>
                  <a:pt x="1684595" y="0"/>
                </a:lnTo>
                <a:lnTo>
                  <a:pt x="1684595" y="1684595"/>
                </a:lnTo>
                <a:lnTo>
                  <a:pt x="0" y="1684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5" id="35"/>
          <p:cNvSpPr txBox="true"/>
          <p:nvPr/>
        </p:nvSpPr>
        <p:spPr>
          <a:xfrm rot="0">
            <a:off x="3527534" y="1641379"/>
            <a:ext cx="71215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21828"/>
                </a:solidFill>
                <a:latin typeface="Quicksand"/>
                <a:ea typeface="Quicksand"/>
                <a:cs typeface="Quicksand"/>
                <a:sym typeface="Quicksand"/>
              </a:rPr>
              <a:t>i = 1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3454826" y="4343858"/>
            <a:ext cx="83343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21828"/>
                </a:solidFill>
                <a:latin typeface="Quicksand"/>
                <a:ea typeface="Quicksand"/>
                <a:cs typeface="Quicksand"/>
                <a:sym typeface="Quicksand"/>
              </a:rPr>
              <a:t>j = 0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579574" y="374160"/>
            <a:ext cx="6538015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b="true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BRUTE FORCE ALGORITHM</a:t>
            </a:r>
          </a:p>
        </p:txBody>
      </p:sp>
    </p:spTree>
  </p:cSld>
  <p:clrMapOvr>
    <a:masterClrMapping/>
  </p:clrMapOvr>
</p:sld>
</file>

<file path=ppt/slides/slide17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26926" y="2178051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259877" y="2178051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292827" y="2178051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325778" y="2178051"/>
            <a:ext cx="1032951" cy="103295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358729" y="2178051"/>
            <a:ext cx="1032951" cy="103295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027542" y="2646902"/>
            <a:ext cx="536431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7391680" y="2178051"/>
            <a:ext cx="1032951" cy="1032951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8424630" y="2178051"/>
            <a:ext cx="1032951" cy="1032951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9457581" y="2178051"/>
            <a:ext cx="1032951" cy="1032951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1523483" y="2178051"/>
            <a:ext cx="1032951" cy="1032951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0486281" y="2178051"/>
            <a:ext cx="1032951" cy="1032951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496389" y="431801"/>
            <a:ext cx="2576080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Rabin- Karp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093513" y="4546601"/>
            <a:ext cx="10986979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t_hash(1) = (10000 + 2000 + 300 + 10 + 2) % 101 = 91 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093137" y="5307885"/>
            <a:ext cx="9792336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t_hash(2) = ((t_hash(1) - (10000 %101)) * 10 + 3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-215867" y="6817344"/>
            <a:ext cx="18188306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t_hash = (t_hash – </a:t>
            </a:r>
            <a:r>
              <a:rPr lang="en-US" b="true" sz="3500">
                <a:solidFill>
                  <a:srgbClr val="FF3131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(text[i] * (d                   ))</a:t>
            </a: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b="true" sz="3500">
                <a:solidFill>
                  <a:srgbClr val="FF3131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% p</a:t>
            </a: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) * d + text[i + pattern.length()]</a:t>
            </a:r>
          </a:p>
        </p:txBody>
      </p:sp>
      <p:grpSp>
        <p:nvGrpSpPr>
          <p:cNvPr name="Group 37" id="37"/>
          <p:cNvGrpSpPr/>
          <p:nvPr/>
        </p:nvGrpSpPr>
        <p:grpSpPr>
          <a:xfrm rot="5400000">
            <a:off x="-1294884" y="7603086"/>
            <a:ext cx="5720030" cy="6875367"/>
            <a:chOff x="0" y="0"/>
            <a:chExt cx="962597" cy="1157023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962597" cy="1157023"/>
            </a:xfrm>
            <a:custGeom>
              <a:avLst/>
              <a:gdLst/>
              <a:ahLst/>
              <a:cxnLst/>
              <a:rect r="r" b="b" t="t" l="l"/>
              <a:pathLst>
                <a:path h="1157023" w="962597">
                  <a:moveTo>
                    <a:pt x="107237" y="0"/>
                  </a:moveTo>
                  <a:lnTo>
                    <a:pt x="855361" y="0"/>
                  </a:lnTo>
                  <a:cubicBezTo>
                    <a:pt x="914586" y="0"/>
                    <a:pt x="962597" y="48011"/>
                    <a:pt x="962597" y="107237"/>
                  </a:cubicBezTo>
                  <a:lnTo>
                    <a:pt x="962597" y="1049787"/>
                  </a:lnTo>
                  <a:cubicBezTo>
                    <a:pt x="962597" y="1078228"/>
                    <a:pt x="951299" y="1105504"/>
                    <a:pt x="931188" y="1125615"/>
                  </a:cubicBezTo>
                  <a:cubicBezTo>
                    <a:pt x="911078" y="1145725"/>
                    <a:pt x="883801" y="1157023"/>
                    <a:pt x="855361" y="1157023"/>
                  </a:cubicBezTo>
                  <a:lnTo>
                    <a:pt x="107237" y="1157023"/>
                  </a:lnTo>
                  <a:cubicBezTo>
                    <a:pt x="78796" y="1157023"/>
                    <a:pt x="51520" y="1145725"/>
                    <a:pt x="31409" y="1125615"/>
                  </a:cubicBezTo>
                  <a:cubicBezTo>
                    <a:pt x="11298" y="1105504"/>
                    <a:pt x="0" y="1078228"/>
                    <a:pt x="0" y="1049787"/>
                  </a:cubicBezTo>
                  <a:lnTo>
                    <a:pt x="0" y="107237"/>
                  </a:lnTo>
                  <a:cubicBezTo>
                    <a:pt x="0" y="78796"/>
                    <a:pt x="11298" y="51520"/>
                    <a:pt x="31409" y="31409"/>
                  </a:cubicBezTo>
                  <a:cubicBezTo>
                    <a:pt x="51520" y="11298"/>
                    <a:pt x="78796" y="0"/>
                    <a:pt x="107237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47625"/>
              <a:ext cx="962597" cy="12046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40" id="40"/>
          <p:cNvGrpSpPr/>
          <p:nvPr/>
        </p:nvGrpSpPr>
        <p:grpSpPr>
          <a:xfrm rot="5400000">
            <a:off x="7115200" y="8833126"/>
            <a:ext cx="5720030" cy="6875367"/>
            <a:chOff x="0" y="0"/>
            <a:chExt cx="962597" cy="1157023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962597" cy="1157023"/>
            </a:xfrm>
            <a:custGeom>
              <a:avLst/>
              <a:gdLst/>
              <a:ahLst/>
              <a:cxnLst/>
              <a:rect r="r" b="b" t="t" l="l"/>
              <a:pathLst>
                <a:path h="1157023" w="962597">
                  <a:moveTo>
                    <a:pt x="107237" y="0"/>
                  </a:moveTo>
                  <a:lnTo>
                    <a:pt x="855361" y="0"/>
                  </a:lnTo>
                  <a:cubicBezTo>
                    <a:pt x="914586" y="0"/>
                    <a:pt x="962597" y="48011"/>
                    <a:pt x="962597" y="107237"/>
                  </a:cubicBezTo>
                  <a:lnTo>
                    <a:pt x="962597" y="1049787"/>
                  </a:lnTo>
                  <a:cubicBezTo>
                    <a:pt x="962597" y="1078228"/>
                    <a:pt x="951299" y="1105504"/>
                    <a:pt x="931188" y="1125615"/>
                  </a:cubicBezTo>
                  <a:cubicBezTo>
                    <a:pt x="911078" y="1145725"/>
                    <a:pt x="883801" y="1157023"/>
                    <a:pt x="855361" y="1157023"/>
                  </a:cubicBezTo>
                  <a:lnTo>
                    <a:pt x="107237" y="1157023"/>
                  </a:lnTo>
                  <a:cubicBezTo>
                    <a:pt x="78796" y="1157023"/>
                    <a:pt x="51520" y="1145725"/>
                    <a:pt x="31409" y="1125615"/>
                  </a:cubicBezTo>
                  <a:cubicBezTo>
                    <a:pt x="11298" y="1105504"/>
                    <a:pt x="0" y="1078228"/>
                    <a:pt x="0" y="1049787"/>
                  </a:cubicBezTo>
                  <a:lnTo>
                    <a:pt x="0" y="107237"/>
                  </a:lnTo>
                  <a:cubicBezTo>
                    <a:pt x="0" y="78796"/>
                    <a:pt x="11298" y="51520"/>
                    <a:pt x="31409" y="31409"/>
                  </a:cubicBezTo>
                  <a:cubicBezTo>
                    <a:pt x="51520" y="11298"/>
                    <a:pt x="78796" y="0"/>
                    <a:pt x="107237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47625"/>
              <a:ext cx="962597" cy="12046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43" id="43"/>
          <p:cNvSpPr/>
          <p:nvPr/>
        </p:nvSpPr>
        <p:spPr>
          <a:xfrm flipH="false" flipV="false" rot="0">
            <a:off x="15523433" y="8059935"/>
            <a:ext cx="1198365" cy="1198365"/>
          </a:xfrm>
          <a:custGeom>
            <a:avLst/>
            <a:gdLst/>
            <a:ahLst/>
            <a:cxnLst/>
            <a:rect r="r" b="b" t="t" l="l"/>
            <a:pathLst>
              <a:path h="1198365" w="1198365">
                <a:moveTo>
                  <a:pt x="0" y="0"/>
                </a:moveTo>
                <a:lnTo>
                  <a:pt x="1198365" y="0"/>
                </a:lnTo>
                <a:lnTo>
                  <a:pt x="1198365" y="1198365"/>
                </a:lnTo>
                <a:lnTo>
                  <a:pt x="0" y="11983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4" id="44"/>
          <p:cNvSpPr/>
          <p:nvPr/>
        </p:nvSpPr>
        <p:spPr>
          <a:xfrm flipH="false" flipV="false" rot="0">
            <a:off x="6876362" y="-1122730"/>
            <a:ext cx="2545415" cy="2545415"/>
          </a:xfrm>
          <a:custGeom>
            <a:avLst/>
            <a:gdLst/>
            <a:ahLst/>
            <a:cxnLst/>
            <a:rect r="r" b="b" t="t" l="l"/>
            <a:pathLst>
              <a:path h="2545415" w="2545415">
                <a:moveTo>
                  <a:pt x="0" y="0"/>
                </a:moveTo>
                <a:lnTo>
                  <a:pt x="2545415" y="0"/>
                </a:lnTo>
                <a:lnTo>
                  <a:pt x="2545415" y="2545415"/>
                </a:lnTo>
                <a:lnTo>
                  <a:pt x="0" y="2545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5" id="45"/>
          <p:cNvGrpSpPr/>
          <p:nvPr/>
        </p:nvGrpSpPr>
        <p:grpSpPr>
          <a:xfrm rot="-5400000">
            <a:off x="15557494" y="-1693433"/>
            <a:ext cx="4829892" cy="4575440"/>
            <a:chOff x="0" y="0"/>
            <a:chExt cx="812800" cy="769979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812800" cy="769980"/>
            </a:xfrm>
            <a:custGeom>
              <a:avLst/>
              <a:gdLst/>
              <a:ahLst/>
              <a:cxnLst/>
              <a:rect r="r" b="b" t="t" l="l"/>
              <a:pathLst>
                <a:path h="769980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642980"/>
                  </a:lnTo>
                  <a:cubicBezTo>
                    <a:pt x="812800" y="713120"/>
                    <a:pt x="755940" y="769980"/>
                    <a:pt x="685800" y="769980"/>
                  </a:cubicBezTo>
                  <a:lnTo>
                    <a:pt x="127000" y="769980"/>
                  </a:lnTo>
                  <a:cubicBezTo>
                    <a:pt x="93318" y="769980"/>
                    <a:pt x="61015" y="756599"/>
                    <a:pt x="37197" y="732782"/>
                  </a:cubicBezTo>
                  <a:cubicBezTo>
                    <a:pt x="13380" y="708965"/>
                    <a:pt x="0" y="676662"/>
                    <a:pt x="0" y="642980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47625"/>
              <a:ext cx="812800" cy="8176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48" id="48"/>
          <p:cNvSpPr txBox="true"/>
          <p:nvPr/>
        </p:nvSpPr>
        <p:spPr>
          <a:xfrm rot="0">
            <a:off x="7082120" y="6685582"/>
            <a:ext cx="2339658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FF3131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pattern.length() – 1</a:t>
            </a:r>
          </a:p>
        </p:txBody>
      </p:sp>
      <p:sp>
        <p:nvSpPr>
          <p:cNvPr name="AutoShape 49" id="49"/>
          <p:cNvSpPr/>
          <p:nvPr/>
        </p:nvSpPr>
        <p:spPr>
          <a:xfrm>
            <a:off x="4809303" y="7797499"/>
            <a:ext cx="585935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0" id="50"/>
          <p:cNvSpPr txBox="true"/>
          <p:nvPr/>
        </p:nvSpPr>
        <p:spPr>
          <a:xfrm rot="0">
            <a:off x="5660106" y="7978474"/>
            <a:ext cx="3218180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giá trị ký tự cũ </a:t>
            </a:r>
          </a:p>
        </p:txBody>
      </p:sp>
    </p:spTree>
  </p:cSld>
  <p:clrMapOvr>
    <a:masterClrMapping/>
  </p:clrMapOvr>
</p:sld>
</file>

<file path=ppt/slides/slide17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26926" y="2178051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259877" y="2178051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292827" y="2178051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325778" y="2178051"/>
            <a:ext cx="1032951" cy="103295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358729" y="2178051"/>
            <a:ext cx="1032951" cy="103295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027542" y="2646902"/>
            <a:ext cx="536431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7391680" y="2178051"/>
            <a:ext cx="1032951" cy="1032951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8424630" y="2178051"/>
            <a:ext cx="1032951" cy="1032951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9457581" y="2178051"/>
            <a:ext cx="1032951" cy="1032951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1523483" y="2178051"/>
            <a:ext cx="1032951" cy="1032951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0486281" y="2178051"/>
            <a:ext cx="1032951" cy="1032951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496389" y="431801"/>
            <a:ext cx="2576080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Rabin- Karp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093513" y="4546601"/>
            <a:ext cx="10986979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t_hash(1) = (10000 + 2000 + 300 + 10 + 2) % 101 = 91 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093137" y="5307885"/>
            <a:ext cx="9792336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t_hash(2) = ((t_hash(1) - (10000 %101)) * 10 + 3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-215867" y="6817344"/>
            <a:ext cx="18188306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t_hash = </a:t>
            </a:r>
            <a:r>
              <a:rPr lang="en-US" b="true" sz="3500">
                <a:solidFill>
                  <a:srgbClr val="8C52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(t_hash – (text[i] * (d                   )) % p)</a:t>
            </a: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* d + text[i + pattern.length()]</a:t>
            </a:r>
          </a:p>
        </p:txBody>
      </p:sp>
      <p:grpSp>
        <p:nvGrpSpPr>
          <p:cNvPr name="Group 37" id="37"/>
          <p:cNvGrpSpPr/>
          <p:nvPr/>
        </p:nvGrpSpPr>
        <p:grpSpPr>
          <a:xfrm rot="5400000">
            <a:off x="-1294884" y="7603086"/>
            <a:ext cx="5720030" cy="6875367"/>
            <a:chOff x="0" y="0"/>
            <a:chExt cx="962597" cy="1157023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962597" cy="1157023"/>
            </a:xfrm>
            <a:custGeom>
              <a:avLst/>
              <a:gdLst/>
              <a:ahLst/>
              <a:cxnLst/>
              <a:rect r="r" b="b" t="t" l="l"/>
              <a:pathLst>
                <a:path h="1157023" w="962597">
                  <a:moveTo>
                    <a:pt x="107237" y="0"/>
                  </a:moveTo>
                  <a:lnTo>
                    <a:pt x="855361" y="0"/>
                  </a:lnTo>
                  <a:cubicBezTo>
                    <a:pt x="914586" y="0"/>
                    <a:pt x="962597" y="48011"/>
                    <a:pt x="962597" y="107237"/>
                  </a:cubicBezTo>
                  <a:lnTo>
                    <a:pt x="962597" y="1049787"/>
                  </a:lnTo>
                  <a:cubicBezTo>
                    <a:pt x="962597" y="1078228"/>
                    <a:pt x="951299" y="1105504"/>
                    <a:pt x="931188" y="1125615"/>
                  </a:cubicBezTo>
                  <a:cubicBezTo>
                    <a:pt x="911078" y="1145725"/>
                    <a:pt x="883801" y="1157023"/>
                    <a:pt x="855361" y="1157023"/>
                  </a:cubicBezTo>
                  <a:lnTo>
                    <a:pt x="107237" y="1157023"/>
                  </a:lnTo>
                  <a:cubicBezTo>
                    <a:pt x="78796" y="1157023"/>
                    <a:pt x="51520" y="1145725"/>
                    <a:pt x="31409" y="1125615"/>
                  </a:cubicBezTo>
                  <a:cubicBezTo>
                    <a:pt x="11298" y="1105504"/>
                    <a:pt x="0" y="1078228"/>
                    <a:pt x="0" y="1049787"/>
                  </a:cubicBezTo>
                  <a:lnTo>
                    <a:pt x="0" y="107237"/>
                  </a:lnTo>
                  <a:cubicBezTo>
                    <a:pt x="0" y="78796"/>
                    <a:pt x="11298" y="51520"/>
                    <a:pt x="31409" y="31409"/>
                  </a:cubicBezTo>
                  <a:cubicBezTo>
                    <a:pt x="51520" y="11298"/>
                    <a:pt x="78796" y="0"/>
                    <a:pt x="107237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47625"/>
              <a:ext cx="962597" cy="12046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40" id="40"/>
          <p:cNvGrpSpPr/>
          <p:nvPr/>
        </p:nvGrpSpPr>
        <p:grpSpPr>
          <a:xfrm rot="5400000">
            <a:off x="7115200" y="8833126"/>
            <a:ext cx="5720030" cy="6875367"/>
            <a:chOff x="0" y="0"/>
            <a:chExt cx="962597" cy="1157023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962597" cy="1157023"/>
            </a:xfrm>
            <a:custGeom>
              <a:avLst/>
              <a:gdLst/>
              <a:ahLst/>
              <a:cxnLst/>
              <a:rect r="r" b="b" t="t" l="l"/>
              <a:pathLst>
                <a:path h="1157023" w="962597">
                  <a:moveTo>
                    <a:pt x="107237" y="0"/>
                  </a:moveTo>
                  <a:lnTo>
                    <a:pt x="855361" y="0"/>
                  </a:lnTo>
                  <a:cubicBezTo>
                    <a:pt x="914586" y="0"/>
                    <a:pt x="962597" y="48011"/>
                    <a:pt x="962597" y="107237"/>
                  </a:cubicBezTo>
                  <a:lnTo>
                    <a:pt x="962597" y="1049787"/>
                  </a:lnTo>
                  <a:cubicBezTo>
                    <a:pt x="962597" y="1078228"/>
                    <a:pt x="951299" y="1105504"/>
                    <a:pt x="931188" y="1125615"/>
                  </a:cubicBezTo>
                  <a:cubicBezTo>
                    <a:pt x="911078" y="1145725"/>
                    <a:pt x="883801" y="1157023"/>
                    <a:pt x="855361" y="1157023"/>
                  </a:cubicBezTo>
                  <a:lnTo>
                    <a:pt x="107237" y="1157023"/>
                  </a:lnTo>
                  <a:cubicBezTo>
                    <a:pt x="78796" y="1157023"/>
                    <a:pt x="51520" y="1145725"/>
                    <a:pt x="31409" y="1125615"/>
                  </a:cubicBezTo>
                  <a:cubicBezTo>
                    <a:pt x="11298" y="1105504"/>
                    <a:pt x="0" y="1078228"/>
                    <a:pt x="0" y="1049787"/>
                  </a:cubicBezTo>
                  <a:lnTo>
                    <a:pt x="0" y="107237"/>
                  </a:lnTo>
                  <a:cubicBezTo>
                    <a:pt x="0" y="78796"/>
                    <a:pt x="11298" y="51520"/>
                    <a:pt x="31409" y="31409"/>
                  </a:cubicBezTo>
                  <a:cubicBezTo>
                    <a:pt x="51520" y="11298"/>
                    <a:pt x="78796" y="0"/>
                    <a:pt x="107237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47625"/>
              <a:ext cx="962597" cy="12046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43" id="43"/>
          <p:cNvSpPr/>
          <p:nvPr/>
        </p:nvSpPr>
        <p:spPr>
          <a:xfrm flipH="false" flipV="false" rot="0">
            <a:off x="15523433" y="8059935"/>
            <a:ext cx="1198365" cy="1198365"/>
          </a:xfrm>
          <a:custGeom>
            <a:avLst/>
            <a:gdLst/>
            <a:ahLst/>
            <a:cxnLst/>
            <a:rect r="r" b="b" t="t" l="l"/>
            <a:pathLst>
              <a:path h="1198365" w="1198365">
                <a:moveTo>
                  <a:pt x="0" y="0"/>
                </a:moveTo>
                <a:lnTo>
                  <a:pt x="1198365" y="0"/>
                </a:lnTo>
                <a:lnTo>
                  <a:pt x="1198365" y="1198365"/>
                </a:lnTo>
                <a:lnTo>
                  <a:pt x="0" y="11983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4" id="44"/>
          <p:cNvSpPr/>
          <p:nvPr/>
        </p:nvSpPr>
        <p:spPr>
          <a:xfrm flipH="false" flipV="false" rot="0">
            <a:off x="6876362" y="-1122730"/>
            <a:ext cx="2545415" cy="2545415"/>
          </a:xfrm>
          <a:custGeom>
            <a:avLst/>
            <a:gdLst/>
            <a:ahLst/>
            <a:cxnLst/>
            <a:rect r="r" b="b" t="t" l="l"/>
            <a:pathLst>
              <a:path h="2545415" w="2545415">
                <a:moveTo>
                  <a:pt x="0" y="0"/>
                </a:moveTo>
                <a:lnTo>
                  <a:pt x="2545415" y="0"/>
                </a:lnTo>
                <a:lnTo>
                  <a:pt x="2545415" y="2545415"/>
                </a:lnTo>
                <a:lnTo>
                  <a:pt x="0" y="2545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5" id="45"/>
          <p:cNvGrpSpPr/>
          <p:nvPr/>
        </p:nvGrpSpPr>
        <p:grpSpPr>
          <a:xfrm rot="-5400000">
            <a:off x="15557494" y="-1693433"/>
            <a:ext cx="4829892" cy="4575440"/>
            <a:chOff x="0" y="0"/>
            <a:chExt cx="812800" cy="769979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812800" cy="769980"/>
            </a:xfrm>
            <a:custGeom>
              <a:avLst/>
              <a:gdLst/>
              <a:ahLst/>
              <a:cxnLst/>
              <a:rect r="r" b="b" t="t" l="l"/>
              <a:pathLst>
                <a:path h="769980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642980"/>
                  </a:lnTo>
                  <a:cubicBezTo>
                    <a:pt x="812800" y="713120"/>
                    <a:pt x="755940" y="769980"/>
                    <a:pt x="685800" y="769980"/>
                  </a:cubicBezTo>
                  <a:lnTo>
                    <a:pt x="127000" y="769980"/>
                  </a:lnTo>
                  <a:cubicBezTo>
                    <a:pt x="93318" y="769980"/>
                    <a:pt x="61015" y="756599"/>
                    <a:pt x="37197" y="732782"/>
                  </a:cubicBezTo>
                  <a:cubicBezTo>
                    <a:pt x="13380" y="708965"/>
                    <a:pt x="0" y="676662"/>
                    <a:pt x="0" y="642980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47625"/>
              <a:ext cx="812800" cy="8176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48" id="48"/>
          <p:cNvSpPr txBox="true"/>
          <p:nvPr/>
        </p:nvSpPr>
        <p:spPr>
          <a:xfrm rot="0">
            <a:off x="7082120" y="6685582"/>
            <a:ext cx="2339658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8C52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pattern.length() – 1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4647054" y="7891026"/>
            <a:ext cx="3604895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Loại bỏ giá trị cũ</a:t>
            </a:r>
          </a:p>
        </p:txBody>
      </p:sp>
      <p:sp>
        <p:nvSpPr>
          <p:cNvPr name="AutoShape 50" id="50"/>
          <p:cNvSpPr/>
          <p:nvPr/>
        </p:nvSpPr>
        <p:spPr>
          <a:xfrm flipV="true">
            <a:off x="2596134" y="7607793"/>
            <a:ext cx="810871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7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26926" y="2178051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259877" y="2178051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292827" y="2178051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325778" y="2178051"/>
            <a:ext cx="1032951" cy="103295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358729" y="2178051"/>
            <a:ext cx="1032951" cy="103295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027542" y="2646902"/>
            <a:ext cx="536431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7391680" y="2178051"/>
            <a:ext cx="1032951" cy="1032951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8424630" y="2178051"/>
            <a:ext cx="1032951" cy="1032951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9457581" y="2178051"/>
            <a:ext cx="1032951" cy="1032951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1523483" y="2178051"/>
            <a:ext cx="1032951" cy="1032951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0486281" y="2178051"/>
            <a:ext cx="1032951" cy="1032951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496389" y="431801"/>
            <a:ext cx="2576080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Rabin- Karp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093513" y="4546601"/>
            <a:ext cx="10986979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t_hash(1) = (10000 + 2000 + 300 + 10 + 2) % 101 = 91 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093137" y="5307885"/>
            <a:ext cx="9792336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t_hash(2) = ((t_hash(1) - (10000 %101)) * 10 + 3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-215867" y="6817344"/>
            <a:ext cx="18188306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t_hash = (t_hash – (text[i] * (d                   )) % p) </a:t>
            </a:r>
            <a:r>
              <a:rPr lang="en-US" b="true" sz="3500">
                <a:solidFill>
                  <a:srgbClr val="FF914D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* d</a:t>
            </a: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+ text[i + pattern.length()]</a:t>
            </a:r>
          </a:p>
        </p:txBody>
      </p:sp>
      <p:grpSp>
        <p:nvGrpSpPr>
          <p:cNvPr name="Group 37" id="37"/>
          <p:cNvGrpSpPr/>
          <p:nvPr/>
        </p:nvGrpSpPr>
        <p:grpSpPr>
          <a:xfrm rot="5400000">
            <a:off x="-1294884" y="7603086"/>
            <a:ext cx="5720030" cy="6875367"/>
            <a:chOff x="0" y="0"/>
            <a:chExt cx="962597" cy="1157023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962597" cy="1157023"/>
            </a:xfrm>
            <a:custGeom>
              <a:avLst/>
              <a:gdLst/>
              <a:ahLst/>
              <a:cxnLst/>
              <a:rect r="r" b="b" t="t" l="l"/>
              <a:pathLst>
                <a:path h="1157023" w="962597">
                  <a:moveTo>
                    <a:pt x="107237" y="0"/>
                  </a:moveTo>
                  <a:lnTo>
                    <a:pt x="855361" y="0"/>
                  </a:lnTo>
                  <a:cubicBezTo>
                    <a:pt x="914586" y="0"/>
                    <a:pt x="962597" y="48011"/>
                    <a:pt x="962597" y="107237"/>
                  </a:cubicBezTo>
                  <a:lnTo>
                    <a:pt x="962597" y="1049787"/>
                  </a:lnTo>
                  <a:cubicBezTo>
                    <a:pt x="962597" y="1078228"/>
                    <a:pt x="951299" y="1105504"/>
                    <a:pt x="931188" y="1125615"/>
                  </a:cubicBezTo>
                  <a:cubicBezTo>
                    <a:pt x="911078" y="1145725"/>
                    <a:pt x="883801" y="1157023"/>
                    <a:pt x="855361" y="1157023"/>
                  </a:cubicBezTo>
                  <a:lnTo>
                    <a:pt x="107237" y="1157023"/>
                  </a:lnTo>
                  <a:cubicBezTo>
                    <a:pt x="78796" y="1157023"/>
                    <a:pt x="51520" y="1145725"/>
                    <a:pt x="31409" y="1125615"/>
                  </a:cubicBezTo>
                  <a:cubicBezTo>
                    <a:pt x="11298" y="1105504"/>
                    <a:pt x="0" y="1078228"/>
                    <a:pt x="0" y="1049787"/>
                  </a:cubicBezTo>
                  <a:lnTo>
                    <a:pt x="0" y="107237"/>
                  </a:lnTo>
                  <a:cubicBezTo>
                    <a:pt x="0" y="78796"/>
                    <a:pt x="11298" y="51520"/>
                    <a:pt x="31409" y="31409"/>
                  </a:cubicBezTo>
                  <a:cubicBezTo>
                    <a:pt x="51520" y="11298"/>
                    <a:pt x="78796" y="0"/>
                    <a:pt x="107237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47625"/>
              <a:ext cx="962597" cy="12046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40" id="40"/>
          <p:cNvGrpSpPr/>
          <p:nvPr/>
        </p:nvGrpSpPr>
        <p:grpSpPr>
          <a:xfrm rot="5400000">
            <a:off x="7115200" y="8833126"/>
            <a:ext cx="5720030" cy="6875367"/>
            <a:chOff x="0" y="0"/>
            <a:chExt cx="962597" cy="1157023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962597" cy="1157023"/>
            </a:xfrm>
            <a:custGeom>
              <a:avLst/>
              <a:gdLst/>
              <a:ahLst/>
              <a:cxnLst/>
              <a:rect r="r" b="b" t="t" l="l"/>
              <a:pathLst>
                <a:path h="1157023" w="962597">
                  <a:moveTo>
                    <a:pt x="107237" y="0"/>
                  </a:moveTo>
                  <a:lnTo>
                    <a:pt x="855361" y="0"/>
                  </a:lnTo>
                  <a:cubicBezTo>
                    <a:pt x="914586" y="0"/>
                    <a:pt x="962597" y="48011"/>
                    <a:pt x="962597" y="107237"/>
                  </a:cubicBezTo>
                  <a:lnTo>
                    <a:pt x="962597" y="1049787"/>
                  </a:lnTo>
                  <a:cubicBezTo>
                    <a:pt x="962597" y="1078228"/>
                    <a:pt x="951299" y="1105504"/>
                    <a:pt x="931188" y="1125615"/>
                  </a:cubicBezTo>
                  <a:cubicBezTo>
                    <a:pt x="911078" y="1145725"/>
                    <a:pt x="883801" y="1157023"/>
                    <a:pt x="855361" y="1157023"/>
                  </a:cubicBezTo>
                  <a:lnTo>
                    <a:pt x="107237" y="1157023"/>
                  </a:lnTo>
                  <a:cubicBezTo>
                    <a:pt x="78796" y="1157023"/>
                    <a:pt x="51520" y="1145725"/>
                    <a:pt x="31409" y="1125615"/>
                  </a:cubicBezTo>
                  <a:cubicBezTo>
                    <a:pt x="11298" y="1105504"/>
                    <a:pt x="0" y="1078228"/>
                    <a:pt x="0" y="1049787"/>
                  </a:cubicBezTo>
                  <a:lnTo>
                    <a:pt x="0" y="107237"/>
                  </a:lnTo>
                  <a:cubicBezTo>
                    <a:pt x="0" y="78796"/>
                    <a:pt x="11298" y="51520"/>
                    <a:pt x="31409" y="31409"/>
                  </a:cubicBezTo>
                  <a:cubicBezTo>
                    <a:pt x="51520" y="11298"/>
                    <a:pt x="78796" y="0"/>
                    <a:pt x="107237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47625"/>
              <a:ext cx="962597" cy="12046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43" id="43"/>
          <p:cNvSpPr/>
          <p:nvPr/>
        </p:nvSpPr>
        <p:spPr>
          <a:xfrm flipH="false" flipV="false" rot="0">
            <a:off x="15523433" y="8059935"/>
            <a:ext cx="1198365" cy="1198365"/>
          </a:xfrm>
          <a:custGeom>
            <a:avLst/>
            <a:gdLst/>
            <a:ahLst/>
            <a:cxnLst/>
            <a:rect r="r" b="b" t="t" l="l"/>
            <a:pathLst>
              <a:path h="1198365" w="1198365">
                <a:moveTo>
                  <a:pt x="0" y="0"/>
                </a:moveTo>
                <a:lnTo>
                  <a:pt x="1198365" y="0"/>
                </a:lnTo>
                <a:lnTo>
                  <a:pt x="1198365" y="1198365"/>
                </a:lnTo>
                <a:lnTo>
                  <a:pt x="0" y="11983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4" id="44"/>
          <p:cNvSpPr/>
          <p:nvPr/>
        </p:nvSpPr>
        <p:spPr>
          <a:xfrm flipH="false" flipV="false" rot="0">
            <a:off x="6876362" y="-1122730"/>
            <a:ext cx="2545415" cy="2545415"/>
          </a:xfrm>
          <a:custGeom>
            <a:avLst/>
            <a:gdLst/>
            <a:ahLst/>
            <a:cxnLst/>
            <a:rect r="r" b="b" t="t" l="l"/>
            <a:pathLst>
              <a:path h="2545415" w="2545415">
                <a:moveTo>
                  <a:pt x="0" y="0"/>
                </a:moveTo>
                <a:lnTo>
                  <a:pt x="2545415" y="0"/>
                </a:lnTo>
                <a:lnTo>
                  <a:pt x="2545415" y="2545415"/>
                </a:lnTo>
                <a:lnTo>
                  <a:pt x="0" y="2545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5" id="45"/>
          <p:cNvGrpSpPr/>
          <p:nvPr/>
        </p:nvGrpSpPr>
        <p:grpSpPr>
          <a:xfrm rot="-5400000">
            <a:off x="15557494" y="-1693433"/>
            <a:ext cx="4829892" cy="4575440"/>
            <a:chOff x="0" y="0"/>
            <a:chExt cx="812800" cy="769979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812800" cy="769980"/>
            </a:xfrm>
            <a:custGeom>
              <a:avLst/>
              <a:gdLst/>
              <a:ahLst/>
              <a:cxnLst/>
              <a:rect r="r" b="b" t="t" l="l"/>
              <a:pathLst>
                <a:path h="769980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642980"/>
                  </a:lnTo>
                  <a:cubicBezTo>
                    <a:pt x="812800" y="713120"/>
                    <a:pt x="755940" y="769980"/>
                    <a:pt x="685800" y="769980"/>
                  </a:cubicBezTo>
                  <a:lnTo>
                    <a:pt x="127000" y="769980"/>
                  </a:lnTo>
                  <a:cubicBezTo>
                    <a:pt x="93318" y="769980"/>
                    <a:pt x="61015" y="756599"/>
                    <a:pt x="37197" y="732782"/>
                  </a:cubicBezTo>
                  <a:cubicBezTo>
                    <a:pt x="13380" y="708965"/>
                    <a:pt x="0" y="676662"/>
                    <a:pt x="0" y="642980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47625"/>
              <a:ext cx="812800" cy="8176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48" id="48"/>
          <p:cNvSpPr txBox="true"/>
          <p:nvPr/>
        </p:nvSpPr>
        <p:spPr>
          <a:xfrm rot="0">
            <a:off x="7082120" y="6685582"/>
            <a:ext cx="2339658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pattern.length() – 1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6537531" y="7993260"/>
            <a:ext cx="7397909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chừa chỗ chuẩn chị cho giá trị mới </a:t>
            </a:r>
          </a:p>
        </p:txBody>
      </p:sp>
    </p:spTree>
  </p:cSld>
  <p:clrMapOvr>
    <a:masterClrMapping/>
  </p:clrMapOvr>
</p:sld>
</file>

<file path=ppt/slides/slide17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26926" y="2178051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259877" y="2178051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292827" y="2178051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325778" y="2178051"/>
            <a:ext cx="1032951" cy="103295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358729" y="2178051"/>
            <a:ext cx="1032951" cy="103295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027542" y="2646902"/>
            <a:ext cx="536431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7391680" y="2178051"/>
            <a:ext cx="1032951" cy="1032951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8424630" y="2178051"/>
            <a:ext cx="1032951" cy="1032951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9457581" y="2178051"/>
            <a:ext cx="1032951" cy="1032951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1523483" y="2178051"/>
            <a:ext cx="1032951" cy="1032951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0486281" y="2178051"/>
            <a:ext cx="1032951" cy="1032951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496389" y="431801"/>
            <a:ext cx="2576080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Rabin- Karp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093513" y="4546601"/>
            <a:ext cx="10986979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t_hash(1) = (10000 + 2000 + 300 + 10 + 2) % 101 = 91 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093137" y="5307885"/>
            <a:ext cx="9792336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t_hash(2) = ((t_hash(1) - (10000 %101)) * 10 + 3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-215867" y="6817344"/>
            <a:ext cx="18188306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t_hash = (t_hash – (text[i] * (d                   )) % p) * d + </a:t>
            </a:r>
            <a:r>
              <a:rPr lang="en-US" b="true" sz="3500">
                <a:solidFill>
                  <a:srgbClr val="38B6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text[i + pattern.length()]</a:t>
            </a:r>
          </a:p>
        </p:txBody>
      </p:sp>
      <p:grpSp>
        <p:nvGrpSpPr>
          <p:cNvPr name="Group 37" id="37"/>
          <p:cNvGrpSpPr/>
          <p:nvPr/>
        </p:nvGrpSpPr>
        <p:grpSpPr>
          <a:xfrm rot="5400000">
            <a:off x="-1294884" y="7603086"/>
            <a:ext cx="5720030" cy="6875367"/>
            <a:chOff x="0" y="0"/>
            <a:chExt cx="962597" cy="1157023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962597" cy="1157023"/>
            </a:xfrm>
            <a:custGeom>
              <a:avLst/>
              <a:gdLst/>
              <a:ahLst/>
              <a:cxnLst/>
              <a:rect r="r" b="b" t="t" l="l"/>
              <a:pathLst>
                <a:path h="1157023" w="962597">
                  <a:moveTo>
                    <a:pt x="107237" y="0"/>
                  </a:moveTo>
                  <a:lnTo>
                    <a:pt x="855361" y="0"/>
                  </a:lnTo>
                  <a:cubicBezTo>
                    <a:pt x="914586" y="0"/>
                    <a:pt x="962597" y="48011"/>
                    <a:pt x="962597" y="107237"/>
                  </a:cubicBezTo>
                  <a:lnTo>
                    <a:pt x="962597" y="1049787"/>
                  </a:lnTo>
                  <a:cubicBezTo>
                    <a:pt x="962597" y="1078228"/>
                    <a:pt x="951299" y="1105504"/>
                    <a:pt x="931188" y="1125615"/>
                  </a:cubicBezTo>
                  <a:cubicBezTo>
                    <a:pt x="911078" y="1145725"/>
                    <a:pt x="883801" y="1157023"/>
                    <a:pt x="855361" y="1157023"/>
                  </a:cubicBezTo>
                  <a:lnTo>
                    <a:pt x="107237" y="1157023"/>
                  </a:lnTo>
                  <a:cubicBezTo>
                    <a:pt x="78796" y="1157023"/>
                    <a:pt x="51520" y="1145725"/>
                    <a:pt x="31409" y="1125615"/>
                  </a:cubicBezTo>
                  <a:cubicBezTo>
                    <a:pt x="11298" y="1105504"/>
                    <a:pt x="0" y="1078228"/>
                    <a:pt x="0" y="1049787"/>
                  </a:cubicBezTo>
                  <a:lnTo>
                    <a:pt x="0" y="107237"/>
                  </a:lnTo>
                  <a:cubicBezTo>
                    <a:pt x="0" y="78796"/>
                    <a:pt x="11298" y="51520"/>
                    <a:pt x="31409" y="31409"/>
                  </a:cubicBezTo>
                  <a:cubicBezTo>
                    <a:pt x="51520" y="11298"/>
                    <a:pt x="78796" y="0"/>
                    <a:pt x="107237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47625"/>
              <a:ext cx="962597" cy="12046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40" id="40"/>
          <p:cNvGrpSpPr/>
          <p:nvPr/>
        </p:nvGrpSpPr>
        <p:grpSpPr>
          <a:xfrm rot="5400000">
            <a:off x="7115200" y="8833126"/>
            <a:ext cx="5720030" cy="6875367"/>
            <a:chOff x="0" y="0"/>
            <a:chExt cx="962597" cy="1157023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962597" cy="1157023"/>
            </a:xfrm>
            <a:custGeom>
              <a:avLst/>
              <a:gdLst/>
              <a:ahLst/>
              <a:cxnLst/>
              <a:rect r="r" b="b" t="t" l="l"/>
              <a:pathLst>
                <a:path h="1157023" w="962597">
                  <a:moveTo>
                    <a:pt x="107237" y="0"/>
                  </a:moveTo>
                  <a:lnTo>
                    <a:pt x="855361" y="0"/>
                  </a:lnTo>
                  <a:cubicBezTo>
                    <a:pt x="914586" y="0"/>
                    <a:pt x="962597" y="48011"/>
                    <a:pt x="962597" y="107237"/>
                  </a:cubicBezTo>
                  <a:lnTo>
                    <a:pt x="962597" y="1049787"/>
                  </a:lnTo>
                  <a:cubicBezTo>
                    <a:pt x="962597" y="1078228"/>
                    <a:pt x="951299" y="1105504"/>
                    <a:pt x="931188" y="1125615"/>
                  </a:cubicBezTo>
                  <a:cubicBezTo>
                    <a:pt x="911078" y="1145725"/>
                    <a:pt x="883801" y="1157023"/>
                    <a:pt x="855361" y="1157023"/>
                  </a:cubicBezTo>
                  <a:lnTo>
                    <a:pt x="107237" y="1157023"/>
                  </a:lnTo>
                  <a:cubicBezTo>
                    <a:pt x="78796" y="1157023"/>
                    <a:pt x="51520" y="1145725"/>
                    <a:pt x="31409" y="1125615"/>
                  </a:cubicBezTo>
                  <a:cubicBezTo>
                    <a:pt x="11298" y="1105504"/>
                    <a:pt x="0" y="1078228"/>
                    <a:pt x="0" y="1049787"/>
                  </a:cubicBezTo>
                  <a:lnTo>
                    <a:pt x="0" y="107237"/>
                  </a:lnTo>
                  <a:cubicBezTo>
                    <a:pt x="0" y="78796"/>
                    <a:pt x="11298" y="51520"/>
                    <a:pt x="31409" y="31409"/>
                  </a:cubicBezTo>
                  <a:cubicBezTo>
                    <a:pt x="51520" y="11298"/>
                    <a:pt x="78796" y="0"/>
                    <a:pt x="107237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47625"/>
              <a:ext cx="962597" cy="12046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43" id="43"/>
          <p:cNvSpPr/>
          <p:nvPr/>
        </p:nvSpPr>
        <p:spPr>
          <a:xfrm flipH="false" flipV="false" rot="0">
            <a:off x="15523433" y="8059935"/>
            <a:ext cx="1198365" cy="1198365"/>
          </a:xfrm>
          <a:custGeom>
            <a:avLst/>
            <a:gdLst/>
            <a:ahLst/>
            <a:cxnLst/>
            <a:rect r="r" b="b" t="t" l="l"/>
            <a:pathLst>
              <a:path h="1198365" w="1198365">
                <a:moveTo>
                  <a:pt x="0" y="0"/>
                </a:moveTo>
                <a:lnTo>
                  <a:pt x="1198365" y="0"/>
                </a:lnTo>
                <a:lnTo>
                  <a:pt x="1198365" y="1198365"/>
                </a:lnTo>
                <a:lnTo>
                  <a:pt x="0" y="11983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4" id="44"/>
          <p:cNvSpPr/>
          <p:nvPr/>
        </p:nvSpPr>
        <p:spPr>
          <a:xfrm flipH="false" flipV="false" rot="0">
            <a:off x="6876362" y="-1122730"/>
            <a:ext cx="2545415" cy="2545415"/>
          </a:xfrm>
          <a:custGeom>
            <a:avLst/>
            <a:gdLst/>
            <a:ahLst/>
            <a:cxnLst/>
            <a:rect r="r" b="b" t="t" l="l"/>
            <a:pathLst>
              <a:path h="2545415" w="2545415">
                <a:moveTo>
                  <a:pt x="0" y="0"/>
                </a:moveTo>
                <a:lnTo>
                  <a:pt x="2545415" y="0"/>
                </a:lnTo>
                <a:lnTo>
                  <a:pt x="2545415" y="2545415"/>
                </a:lnTo>
                <a:lnTo>
                  <a:pt x="0" y="2545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5" id="45"/>
          <p:cNvGrpSpPr/>
          <p:nvPr/>
        </p:nvGrpSpPr>
        <p:grpSpPr>
          <a:xfrm rot="-5400000">
            <a:off x="15557494" y="-1693433"/>
            <a:ext cx="4829892" cy="4575440"/>
            <a:chOff x="0" y="0"/>
            <a:chExt cx="812800" cy="769979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812800" cy="769980"/>
            </a:xfrm>
            <a:custGeom>
              <a:avLst/>
              <a:gdLst/>
              <a:ahLst/>
              <a:cxnLst/>
              <a:rect r="r" b="b" t="t" l="l"/>
              <a:pathLst>
                <a:path h="769980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642980"/>
                  </a:lnTo>
                  <a:cubicBezTo>
                    <a:pt x="812800" y="713120"/>
                    <a:pt x="755940" y="769980"/>
                    <a:pt x="685800" y="769980"/>
                  </a:cubicBezTo>
                  <a:lnTo>
                    <a:pt x="127000" y="769980"/>
                  </a:lnTo>
                  <a:cubicBezTo>
                    <a:pt x="93318" y="769980"/>
                    <a:pt x="61015" y="756599"/>
                    <a:pt x="37197" y="732782"/>
                  </a:cubicBezTo>
                  <a:cubicBezTo>
                    <a:pt x="13380" y="708965"/>
                    <a:pt x="0" y="676662"/>
                    <a:pt x="0" y="642980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47625"/>
              <a:ext cx="812800" cy="8176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48" id="48"/>
          <p:cNvSpPr txBox="true"/>
          <p:nvPr/>
        </p:nvSpPr>
        <p:spPr>
          <a:xfrm rot="0">
            <a:off x="7082120" y="6685582"/>
            <a:ext cx="2339658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pattern.length() – 1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3086144" y="7728148"/>
            <a:ext cx="2437289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giá trị mới </a:t>
            </a:r>
          </a:p>
        </p:txBody>
      </p:sp>
    </p:spTree>
  </p:cSld>
  <p:clrMapOvr>
    <a:masterClrMapping/>
  </p:clrMapOvr>
</p:sld>
</file>

<file path=ppt/slides/slide17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96389" y="431801"/>
            <a:ext cx="2576080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Rabin- Karp</a:t>
            </a:r>
          </a:p>
        </p:txBody>
      </p:sp>
      <p:grpSp>
        <p:nvGrpSpPr>
          <p:cNvPr name="Group 3" id="3"/>
          <p:cNvGrpSpPr/>
          <p:nvPr/>
        </p:nvGrpSpPr>
        <p:grpSpPr>
          <a:xfrm rot="5400000">
            <a:off x="-1294884" y="7603086"/>
            <a:ext cx="5720030" cy="6875367"/>
            <a:chOff x="0" y="0"/>
            <a:chExt cx="962597" cy="115702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62597" cy="1157023"/>
            </a:xfrm>
            <a:custGeom>
              <a:avLst/>
              <a:gdLst/>
              <a:ahLst/>
              <a:cxnLst/>
              <a:rect r="r" b="b" t="t" l="l"/>
              <a:pathLst>
                <a:path h="1157023" w="962597">
                  <a:moveTo>
                    <a:pt x="107237" y="0"/>
                  </a:moveTo>
                  <a:lnTo>
                    <a:pt x="855361" y="0"/>
                  </a:lnTo>
                  <a:cubicBezTo>
                    <a:pt x="914586" y="0"/>
                    <a:pt x="962597" y="48011"/>
                    <a:pt x="962597" y="107237"/>
                  </a:cubicBezTo>
                  <a:lnTo>
                    <a:pt x="962597" y="1049787"/>
                  </a:lnTo>
                  <a:cubicBezTo>
                    <a:pt x="962597" y="1078228"/>
                    <a:pt x="951299" y="1105504"/>
                    <a:pt x="931188" y="1125615"/>
                  </a:cubicBezTo>
                  <a:cubicBezTo>
                    <a:pt x="911078" y="1145725"/>
                    <a:pt x="883801" y="1157023"/>
                    <a:pt x="855361" y="1157023"/>
                  </a:cubicBezTo>
                  <a:lnTo>
                    <a:pt x="107237" y="1157023"/>
                  </a:lnTo>
                  <a:cubicBezTo>
                    <a:pt x="78796" y="1157023"/>
                    <a:pt x="51520" y="1145725"/>
                    <a:pt x="31409" y="1125615"/>
                  </a:cubicBezTo>
                  <a:cubicBezTo>
                    <a:pt x="11298" y="1105504"/>
                    <a:pt x="0" y="1078228"/>
                    <a:pt x="0" y="1049787"/>
                  </a:cubicBezTo>
                  <a:lnTo>
                    <a:pt x="0" y="107237"/>
                  </a:lnTo>
                  <a:cubicBezTo>
                    <a:pt x="0" y="78796"/>
                    <a:pt x="11298" y="51520"/>
                    <a:pt x="31409" y="31409"/>
                  </a:cubicBezTo>
                  <a:cubicBezTo>
                    <a:pt x="51520" y="11298"/>
                    <a:pt x="78796" y="0"/>
                    <a:pt x="107237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962597" cy="12046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5400000">
            <a:off x="7115200" y="8833126"/>
            <a:ext cx="5720030" cy="6875367"/>
            <a:chOff x="0" y="0"/>
            <a:chExt cx="962597" cy="115702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62597" cy="1157023"/>
            </a:xfrm>
            <a:custGeom>
              <a:avLst/>
              <a:gdLst/>
              <a:ahLst/>
              <a:cxnLst/>
              <a:rect r="r" b="b" t="t" l="l"/>
              <a:pathLst>
                <a:path h="1157023" w="962597">
                  <a:moveTo>
                    <a:pt x="107237" y="0"/>
                  </a:moveTo>
                  <a:lnTo>
                    <a:pt x="855361" y="0"/>
                  </a:lnTo>
                  <a:cubicBezTo>
                    <a:pt x="914586" y="0"/>
                    <a:pt x="962597" y="48011"/>
                    <a:pt x="962597" y="107237"/>
                  </a:cubicBezTo>
                  <a:lnTo>
                    <a:pt x="962597" y="1049787"/>
                  </a:lnTo>
                  <a:cubicBezTo>
                    <a:pt x="962597" y="1078228"/>
                    <a:pt x="951299" y="1105504"/>
                    <a:pt x="931188" y="1125615"/>
                  </a:cubicBezTo>
                  <a:cubicBezTo>
                    <a:pt x="911078" y="1145725"/>
                    <a:pt x="883801" y="1157023"/>
                    <a:pt x="855361" y="1157023"/>
                  </a:cubicBezTo>
                  <a:lnTo>
                    <a:pt x="107237" y="1157023"/>
                  </a:lnTo>
                  <a:cubicBezTo>
                    <a:pt x="78796" y="1157023"/>
                    <a:pt x="51520" y="1145725"/>
                    <a:pt x="31409" y="1125615"/>
                  </a:cubicBezTo>
                  <a:cubicBezTo>
                    <a:pt x="11298" y="1105504"/>
                    <a:pt x="0" y="1078228"/>
                    <a:pt x="0" y="1049787"/>
                  </a:cubicBezTo>
                  <a:lnTo>
                    <a:pt x="0" y="107237"/>
                  </a:lnTo>
                  <a:cubicBezTo>
                    <a:pt x="0" y="78796"/>
                    <a:pt x="11298" y="51520"/>
                    <a:pt x="31409" y="31409"/>
                  </a:cubicBezTo>
                  <a:cubicBezTo>
                    <a:pt x="51520" y="11298"/>
                    <a:pt x="78796" y="0"/>
                    <a:pt x="107237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962597" cy="12046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5523433" y="8059935"/>
            <a:ext cx="1198365" cy="1198365"/>
          </a:xfrm>
          <a:custGeom>
            <a:avLst/>
            <a:gdLst/>
            <a:ahLst/>
            <a:cxnLst/>
            <a:rect r="r" b="b" t="t" l="l"/>
            <a:pathLst>
              <a:path h="1198365" w="1198365">
                <a:moveTo>
                  <a:pt x="0" y="0"/>
                </a:moveTo>
                <a:lnTo>
                  <a:pt x="1198365" y="0"/>
                </a:lnTo>
                <a:lnTo>
                  <a:pt x="1198365" y="1198365"/>
                </a:lnTo>
                <a:lnTo>
                  <a:pt x="0" y="11983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876362" y="-1122730"/>
            <a:ext cx="2545415" cy="2545415"/>
          </a:xfrm>
          <a:custGeom>
            <a:avLst/>
            <a:gdLst/>
            <a:ahLst/>
            <a:cxnLst/>
            <a:rect r="r" b="b" t="t" l="l"/>
            <a:pathLst>
              <a:path h="2545415" w="2545415">
                <a:moveTo>
                  <a:pt x="0" y="0"/>
                </a:moveTo>
                <a:lnTo>
                  <a:pt x="2545415" y="0"/>
                </a:lnTo>
                <a:lnTo>
                  <a:pt x="2545415" y="2545415"/>
                </a:lnTo>
                <a:lnTo>
                  <a:pt x="0" y="2545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-5400000">
            <a:off x="15557494" y="-1693433"/>
            <a:ext cx="4829892" cy="4575440"/>
            <a:chOff x="0" y="0"/>
            <a:chExt cx="812800" cy="76997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769980"/>
            </a:xfrm>
            <a:custGeom>
              <a:avLst/>
              <a:gdLst/>
              <a:ahLst/>
              <a:cxnLst/>
              <a:rect r="r" b="b" t="t" l="l"/>
              <a:pathLst>
                <a:path h="769980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642980"/>
                  </a:lnTo>
                  <a:cubicBezTo>
                    <a:pt x="812800" y="713120"/>
                    <a:pt x="755940" y="769980"/>
                    <a:pt x="685800" y="769980"/>
                  </a:cubicBezTo>
                  <a:lnTo>
                    <a:pt x="127000" y="769980"/>
                  </a:lnTo>
                  <a:cubicBezTo>
                    <a:pt x="93318" y="769980"/>
                    <a:pt x="61015" y="756599"/>
                    <a:pt x="37197" y="732782"/>
                  </a:cubicBezTo>
                  <a:cubicBezTo>
                    <a:pt x="13380" y="708965"/>
                    <a:pt x="0" y="676662"/>
                    <a:pt x="0" y="642980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812800" cy="8176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741143" y="1356010"/>
            <a:ext cx="13428741" cy="183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 b="true">
                <a:solidFill>
                  <a:srgbClr val="021828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Độ phức tạp</a:t>
            </a:r>
            <a:r>
              <a:rPr lang="en-US" sz="3500">
                <a:solidFill>
                  <a:srgbClr val="021828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500" b="true">
                <a:solidFill>
                  <a:srgbClr val="FF914D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tốt nhất</a:t>
            </a:r>
            <a:r>
              <a:rPr lang="en-US" sz="3500">
                <a:solidFill>
                  <a:srgbClr val="021828"/>
                </a:solidFill>
                <a:latin typeface="Quicksand"/>
                <a:ea typeface="Quicksand"/>
                <a:cs typeface="Quicksand"/>
                <a:sym typeface="Quicksand"/>
              </a:rPr>
              <a:t>: </a:t>
            </a:r>
            <a:r>
              <a:rPr lang="en-US" sz="3500" b="true">
                <a:solidFill>
                  <a:srgbClr val="5188CC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O(n+m) </a:t>
            </a:r>
            <a:r>
              <a:rPr lang="en-US" sz="3500" b="true">
                <a:solidFill>
                  <a:srgbClr val="021828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Khi các </a:t>
            </a:r>
            <a:r>
              <a:rPr lang="en-US" sz="3500" b="true">
                <a:solidFill>
                  <a:srgbClr val="8C52FF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giá trị hash khác nhau</a:t>
            </a:r>
            <a:r>
              <a:rPr lang="en-US" sz="3500" b="true">
                <a:solidFill>
                  <a:srgbClr val="021828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, mỗi substring được kiểm tra một lần. Thời gian hash và so sánh là tuyến tính.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41143" y="3640847"/>
            <a:ext cx="13943577" cy="183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 b="true">
                <a:solidFill>
                  <a:srgbClr val="021828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Độ phức tạp</a:t>
            </a:r>
            <a:r>
              <a:rPr lang="en-US" sz="3500">
                <a:solidFill>
                  <a:srgbClr val="021828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500" b="true">
                <a:solidFill>
                  <a:srgbClr val="FF914D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trung bình</a:t>
            </a:r>
            <a:r>
              <a:rPr lang="en-US" sz="3500">
                <a:solidFill>
                  <a:srgbClr val="021828"/>
                </a:solidFill>
                <a:latin typeface="Quicksand"/>
                <a:ea typeface="Quicksand"/>
                <a:cs typeface="Quicksand"/>
                <a:sym typeface="Quicksand"/>
              </a:rPr>
              <a:t>: </a:t>
            </a:r>
            <a:r>
              <a:rPr lang="en-US" sz="3500" b="true">
                <a:solidFill>
                  <a:srgbClr val="5188CC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O(n+m) </a:t>
            </a:r>
            <a:r>
              <a:rPr lang="en-US" sz="3500" b="true">
                <a:solidFill>
                  <a:srgbClr val="021828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Thời gian hash là tuyến tính. Đôi khi </a:t>
            </a:r>
            <a:r>
              <a:rPr lang="en-US" sz="3500" b="true">
                <a:solidFill>
                  <a:srgbClr val="FF313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thực hiện vài so sánh</a:t>
            </a:r>
            <a:r>
              <a:rPr lang="en-US" sz="3500" b="true">
                <a:solidFill>
                  <a:srgbClr val="021828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giữa substring của text và pattern khi giá trị hash bằng nhau.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84429" y="5817054"/>
            <a:ext cx="13943577" cy="121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 b="true">
                <a:solidFill>
                  <a:srgbClr val="021828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Độ phức tạp</a:t>
            </a:r>
            <a:r>
              <a:rPr lang="en-US" sz="3500">
                <a:solidFill>
                  <a:srgbClr val="021828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500" b="true">
                <a:solidFill>
                  <a:srgbClr val="FF914D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xấu nhất</a:t>
            </a:r>
            <a:r>
              <a:rPr lang="en-US" sz="3500">
                <a:solidFill>
                  <a:srgbClr val="021828"/>
                </a:solidFill>
                <a:latin typeface="Quicksand"/>
                <a:ea typeface="Quicksand"/>
                <a:cs typeface="Quicksand"/>
                <a:sym typeface="Quicksand"/>
              </a:rPr>
              <a:t>: </a:t>
            </a:r>
            <a:r>
              <a:rPr lang="en-US" sz="3500" b="true">
                <a:solidFill>
                  <a:srgbClr val="5188CC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O(nm) </a:t>
            </a:r>
            <a:r>
              <a:rPr lang="en-US" sz="3500" b="true">
                <a:solidFill>
                  <a:srgbClr val="021828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Thời gian hash là tuyến tính. Và </a:t>
            </a:r>
            <a:r>
              <a:rPr lang="en-US" sz="3500" b="true">
                <a:solidFill>
                  <a:srgbClr val="5E17EB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đụng độ xảy ra ở mọi phần tử</a:t>
            </a:r>
            <a:r>
              <a:rPr lang="en-US" sz="3500" b="true">
                <a:solidFill>
                  <a:srgbClr val="021828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trong text khi so sánh hai giá trị hash.</a:t>
            </a:r>
          </a:p>
        </p:txBody>
      </p:sp>
    </p:spTree>
  </p:cSld>
  <p:clrMapOvr>
    <a:masterClrMapping/>
  </p:clrMapOvr>
</p:sld>
</file>

<file path=ppt/slides/slide17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8930" y="431801"/>
            <a:ext cx="5159829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Rabin- Karp mở rộng</a:t>
            </a:r>
          </a:p>
        </p:txBody>
      </p:sp>
      <p:grpSp>
        <p:nvGrpSpPr>
          <p:cNvPr name="Group 3" id="3"/>
          <p:cNvGrpSpPr/>
          <p:nvPr/>
        </p:nvGrpSpPr>
        <p:grpSpPr>
          <a:xfrm rot="5400000">
            <a:off x="-1294884" y="7603086"/>
            <a:ext cx="5720030" cy="6875367"/>
            <a:chOff x="0" y="0"/>
            <a:chExt cx="962597" cy="115702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62597" cy="1157023"/>
            </a:xfrm>
            <a:custGeom>
              <a:avLst/>
              <a:gdLst/>
              <a:ahLst/>
              <a:cxnLst/>
              <a:rect r="r" b="b" t="t" l="l"/>
              <a:pathLst>
                <a:path h="1157023" w="962597">
                  <a:moveTo>
                    <a:pt x="107237" y="0"/>
                  </a:moveTo>
                  <a:lnTo>
                    <a:pt x="855361" y="0"/>
                  </a:lnTo>
                  <a:cubicBezTo>
                    <a:pt x="914586" y="0"/>
                    <a:pt x="962597" y="48011"/>
                    <a:pt x="962597" y="107237"/>
                  </a:cubicBezTo>
                  <a:lnTo>
                    <a:pt x="962597" y="1049787"/>
                  </a:lnTo>
                  <a:cubicBezTo>
                    <a:pt x="962597" y="1078228"/>
                    <a:pt x="951299" y="1105504"/>
                    <a:pt x="931188" y="1125615"/>
                  </a:cubicBezTo>
                  <a:cubicBezTo>
                    <a:pt x="911078" y="1145725"/>
                    <a:pt x="883801" y="1157023"/>
                    <a:pt x="855361" y="1157023"/>
                  </a:cubicBezTo>
                  <a:lnTo>
                    <a:pt x="107237" y="1157023"/>
                  </a:lnTo>
                  <a:cubicBezTo>
                    <a:pt x="78796" y="1157023"/>
                    <a:pt x="51520" y="1145725"/>
                    <a:pt x="31409" y="1125615"/>
                  </a:cubicBezTo>
                  <a:cubicBezTo>
                    <a:pt x="11298" y="1105504"/>
                    <a:pt x="0" y="1078228"/>
                    <a:pt x="0" y="1049787"/>
                  </a:cubicBezTo>
                  <a:lnTo>
                    <a:pt x="0" y="107237"/>
                  </a:lnTo>
                  <a:cubicBezTo>
                    <a:pt x="0" y="78796"/>
                    <a:pt x="11298" y="51520"/>
                    <a:pt x="31409" y="31409"/>
                  </a:cubicBezTo>
                  <a:cubicBezTo>
                    <a:pt x="51520" y="11298"/>
                    <a:pt x="78796" y="0"/>
                    <a:pt x="107237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962597" cy="12046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5400000">
            <a:off x="7115200" y="8833126"/>
            <a:ext cx="5720030" cy="6875367"/>
            <a:chOff x="0" y="0"/>
            <a:chExt cx="962597" cy="115702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62597" cy="1157023"/>
            </a:xfrm>
            <a:custGeom>
              <a:avLst/>
              <a:gdLst/>
              <a:ahLst/>
              <a:cxnLst/>
              <a:rect r="r" b="b" t="t" l="l"/>
              <a:pathLst>
                <a:path h="1157023" w="962597">
                  <a:moveTo>
                    <a:pt x="107237" y="0"/>
                  </a:moveTo>
                  <a:lnTo>
                    <a:pt x="855361" y="0"/>
                  </a:lnTo>
                  <a:cubicBezTo>
                    <a:pt x="914586" y="0"/>
                    <a:pt x="962597" y="48011"/>
                    <a:pt x="962597" y="107237"/>
                  </a:cubicBezTo>
                  <a:lnTo>
                    <a:pt x="962597" y="1049787"/>
                  </a:lnTo>
                  <a:cubicBezTo>
                    <a:pt x="962597" y="1078228"/>
                    <a:pt x="951299" y="1105504"/>
                    <a:pt x="931188" y="1125615"/>
                  </a:cubicBezTo>
                  <a:cubicBezTo>
                    <a:pt x="911078" y="1145725"/>
                    <a:pt x="883801" y="1157023"/>
                    <a:pt x="855361" y="1157023"/>
                  </a:cubicBezTo>
                  <a:lnTo>
                    <a:pt x="107237" y="1157023"/>
                  </a:lnTo>
                  <a:cubicBezTo>
                    <a:pt x="78796" y="1157023"/>
                    <a:pt x="51520" y="1145725"/>
                    <a:pt x="31409" y="1125615"/>
                  </a:cubicBezTo>
                  <a:cubicBezTo>
                    <a:pt x="11298" y="1105504"/>
                    <a:pt x="0" y="1078228"/>
                    <a:pt x="0" y="1049787"/>
                  </a:cubicBezTo>
                  <a:lnTo>
                    <a:pt x="0" y="107237"/>
                  </a:lnTo>
                  <a:cubicBezTo>
                    <a:pt x="0" y="78796"/>
                    <a:pt x="11298" y="51520"/>
                    <a:pt x="31409" y="31409"/>
                  </a:cubicBezTo>
                  <a:cubicBezTo>
                    <a:pt x="51520" y="11298"/>
                    <a:pt x="78796" y="0"/>
                    <a:pt x="107237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962597" cy="12046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5523433" y="8059935"/>
            <a:ext cx="1198365" cy="1198365"/>
          </a:xfrm>
          <a:custGeom>
            <a:avLst/>
            <a:gdLst/>
            <a:ahLst/>
            <a:cxnLst/>
            <a:rect r="r" b="b" t="t" l="l"/>
            <a:pathLst>
              <a:path h="1198365" w="1198365">
                <a:moveTo>
                  <a:pt x="0" y="0"/>
                </a:moveTo>
                <a:lnTo>
                  <a:pt x="1198365" y="0"/>
                </a:lnTo>
                <a:lnTo>
                  <a:pt x="1198365" y="1198365"/>
                </a:lnTo>
                <a:lnTo>
                  <a:pt x="0" y="11983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876362" y="-1122730"/>
            <a:ext cx="2545415" cy="2545415"/>
          </a:xfrm>
          <a:custGeom>
            <a:avLst/>
            <a:gdLst/>
            <a:ahLst/>
            <a:cxnLst/>
            <a:rect r="r" b="b" t="t" l="l"/>
            <a:pathLst>
              <a:path h="2545415" w="2545415">
                <a:moveTo>
                  <a:pt x="0" y="0"/>
                </a:moveTo>
                <a:lnTo>
                  <a:pt x="2545415" y="0"/>
                </a:lnTo>
                <a:lnTo>
                  <a:pt x="2545415" y="2545415"/>
                </a:lnTo>
                <a:lnTo>
                  <a:pt x="0" y="2545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-5400000">
            <a:off x="15557494" y="-1693433"/>
            <a:ext cx="4829892" cy="4575440"/>
            <a:chOff x="0" y="0"/>
            <a:chExt cx="812800" cy="76997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769980"/>
            </a:xfrm>
            <a:custGeom>
              <a:avLst/>
              <a:gdLst/>
              <a:ahLst/>
              <a:cxnLst/>
              <a:rect r="r" b="b" t="t" l="l"/>
              <a:pathLst>
                <a:path h="769980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642980"/>
                  </a:lnTo>
                  <a:cubicBezTo>
                    <a:pt x="812800" y="713120"/>
                    <a:pt x="755940" y="769980"/>
                    <a:pt x="685800" y="769980"/>
                  </a:cubicBezTo>
                  <a:lnTo>
                    <a:pt x="127000" y="769980"/>
                  </a:lnTo>
                  <a:cubicBezTo>
                    <a:pt x="93318" y="769980"/>
                    <a:pt x="61015" y="756599"/>
                    <a:pt x="37197" y="732782"/>
                  </a:cubicBezTo>
                  <a:cubicBezTo>
                    <a:pt x="13380" y="708965"/>
                    <a:pt x="0" y="676662"/>
                    <a:pt x="0" y="642980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812800" cy="8176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028541" y="1507390"/>
            <a:ext cx="12646343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vấn đề đặt ra khi muốn so sánh </a:t>
            </a:r>
            <a:r>
              <a:rPr lang="en-US" b="true" sz="3500">
                <a:solidFill>
                  <a:srgbClr val="4678B6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nhiều pattern</a:t>
            </a: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với </a:t>
            </a:r>
            <a:r>
              <a:rPr lang="en-US" b="true" sz="3500">
                <a:solidFill>
                  <a:srgbClr val="FF3131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một text</a:t>
            </a: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2412334"/>
            <a:ext cx="9519603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 u="sng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điều kiện:</a:t>
            </a: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các pattern phải có </a:t>
            </a:r>
            <a:r>
              <a:rPr lang="en-US" b="true" sz="3500">
                <a:solidFill>
                  <a:srgbClr val="5E17EB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cùng độ dài m</a:t>
            </a:r>
          </a:p>
        </p:txBody>
      </p:sp>
    </p:spTree>
  </p:cSld>
  <p:clrMapOvr>
    <a:masterClrMapping/>
  </p:clrMapOvr>
</p:sld>
</file>

<file path=ppt/slides/slide17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8930" y="431801"/>
            <a:ext cx="5159829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Rabin- Karp mở rộng</a:t>
            </a:r>
          </a:p>
        </p:txBody>
      </p:sp>
      <p:grpSp>
        <p:nvGrpSpPr>
          <p:cNvPr name="Group 3" id="3"/>
          <p:cNvGrpSpPr/>
          <p:nvPr/>
        </p:nvGrpSpPr>
        <p:grpSpPr>
          <a:xfrm rot="5400000">
            <a:off x="-1294884" y="7603086"/>
            <a:ext cx="5720030" cy="6875367"/>
            <a:chOff x="0" y="0"/>
            <a:chExt cx="962597" cy="115702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62597" cy="1157023"/>
            </a:xfrm>
            <a:custGeom>
              <a:avLst/>
              <a:gdLst/>
              <a:ahLst/>
              <a:cxnLst/>
              <a:rect r="r" b="b" t="t" l="l"/>
              <a:pathLst>
                <a:path h="1157023" w="962597">
                  <a:moveTo>
                    <a:pt x="107237" y="0"/>
                  </a:moveTo>
                  <a:lnTo>
                    <a:pt x="855361" y="0"/>
                  </a:lnTo>
                  <a:cubicBezTo>
                    <a:pt x="914586" y="0"/>
                    <a:pt x="962597" y="48011"/>
                    <a:pt x="962597" y="107237"/>
                  </a:cubicBezTo>
                  <a:lnTo>
                    <a:pt x="962597" y="1049787"/>
                  </a:lnTo>
                  <a:cubicBezTo>
                    <a:pt x="962597" y="1078228"/>
                    <a:pt x="951299" y="1105504"/>
                    <a:pt x="931188" y="1125615"/>
                  </a:cubicBezTo>
                  <a:cubicBezTo>
                    <a:pt x="911078" y="1145725"/>
                    <a:pt x="883801" y="1157023"/>
                    <a:pt x="855361" y="1157023"/>
                  </a:cubicBezTo>
                  <a:lnTo>
                    <a:pt x="107237" y="1157023"/>
                  </a:lnTo>
                  <a:cubicBezTo>
                    <a:pt x="78796" y="1157023"/>
                    <a:pt x="51520" y="1145725"/>
                    <a:pt x="31409" y="1125615"/>
                  </a:cubicBezTo>
                  <a:cubicBezTo>
                    <a:pt x="11298" y="1105504"/>
                    <a:pt x="0" y="1078228"/>
                    <a:pt x="0" y="1049787"/>
                  </a:cubicBezTo>
                  <a:lnTo>
                    <a:pt x="0" y="107237"/>
                  </a:lnTo>
                  <a:cubicBezTo>
                    <a:pt x="0" y="78796"/>
                    <a:pt x="11298" y="51520"/>
                    <a:pt x="31409" y="31409"/>
                  </a:cubicBezTo>
                  <a:cubicBezTo>
                    <a:pt x="51520" y="11298"/>
                    <a:pt x="78796" y="0"/>
                    <a:pt x="107237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962597" cy="12046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5400000">
            <a:off x="7115200" y="8833126"/>
            <a:ext cx="5720030" cy="6875367"/>
            <a:chOff x="0" y="0"/>
            <a:chExt cx="962597" cy="115702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62597" cy="1157023"/>
            </a:xfrm>
            <a:custGeom>
              <a:avLst/>
              <a:gdLst/>
              <a:ahLst/>
              <a:cxnLst/>
              <a:rect r="r" b="b" t="t" l="l"/>
              <a:pathLst>
                <a:path h="1157023" w="962597">
                  <a:moveTo>
                    <a:pt x="107237" y="0"/>
                  </a:moveTo>
                  <a:lnTo>
                    <a:pt x="855361" y="0"/>
                  </a:lnTo>
                  <a:cubicBezTo>
                    <a:pt x="914586" y="0"/>
                    <a:pt x="962597" y="48011"/>
                    <a:pt x="962597" y="107237"/>
                  </a:cubicBezTo>
                  <a:lnTo>
                    <a:pt x="962597" y="1049787"/>
                  </a:lnTo>
                  <a:cubicBezTo>
                    <a:pt x="962597" y="1078228"/>
                    <a:pt x="951299" y="1105504"/>
                    <a:pt x="931188" y="1125615"/>
                  </a:cubicBezTo>
                  <a:cubicBezTo>
                    <a:pt x="911078" y="1145725"/>
                    <a:pt x="883801" y="1157023"/>
                    <a:pt x="855361" y="1157023"/>
                  </a:cubicBezTo>
                  <a:lnTo>
                    <a:pt x="107237" y="1157023"/>
                  </a:lnTo>
                  <a:cubicBezTo>
                    <a:pt x="78796" y="1157023"/>
                    <a:pt x="51520" y="1145725"/>
                    <a:pt x="31409" y="1125615"/>
                  </a:cubicBezTo>
                  <a:cubicBezTo>
                    <a:pt x="11298" y="1105504"/>
                    <a:pt x="0" y="1078228"/>
                    <a:pt x="0" y="1049787"/>
                  </a:cubicBezTo>
                  <a:lnTo>
                    <a:pt x="0" y="107237"/>
                  </a:lnTo>
                  <a:cubicBezTo>
                    <a:pt x="0" y="78796"/>
                    <a:pt x="11298" y="51520"/>
                    <a:pt x="31409" y="31409"/>
                  </a:cubicBezTo>
                  <a:cubicBezTo>
                    <a:pt x="51520" y="11298"/>
                    <a:pt x="78796" y="0"/>
                    <a:pt x="107237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962597" cy="12046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5523433" y="8059935"/>
            <a:ext cx="1198365" cy="1198365"/>
          </a:xfrm>
          <a:custGeom>
            <a:avLst/>
            <a:gdLst/>
            <a:ahLst/>
            <a:cxnLst/>
            <a:rect r="r" b="b" t="t" l="l"/>
            <a:pathLst>
              <a:path h="1198365" w="1198365">
                <a:moveTo>
                  <a:pt x="0" y="0"/>
                </a:moveTo>
                <a:lnTo>
                  <a:pt x="1198365" y="0"/>
                </a:lnTo>
                <a:lnTo>
                  <a:pt x="1198365" y="1198365"/>
                </a:lnTo>
                <a:lnTo>
                  <a:pt x="0" y="11983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876362" y="-1122730"/>
            <a:ext cx="2545415" cy="2545415"/>
          </a:xfrm>
          <a:custGeom>
            <a:avLst/>
            <a:gdLst/>
            <a:ahLst/>
            <a:cxnLst/>
            <a:rect r="r" b="b" t="t" l="l"/>
            <a:pathLst>
              <a:path h="2545415" w="2545415">
                <a:moveTo>
                  <a:pt x="0" y="0"/>
                </a:moveTo>
                <a:lnTo>
                  <a:pt x="2545415" y="0"/>
                </a:lnTo>
                <a:lnTo>
                  <a:pt x="2545415" y="2545415"/>
                </a:lnTo>
                <a:lnTo>
                  <a:pt x="0" y="2545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-5400000">
            <a:off x="15557494" y="-1693433"/>
            <a:ext cx="4829892" cy="4575440"/>
            <a:chOff x="0" y="0"/>
            <a:chExt cx="812800" cy="76997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769980"/>
            </a:xfrm>
            <a:custGeom>
              <a:avLst/>
              <a:gdLst/>
              <a:ahLst/>
              <a:cxnLst/>
              <a:rect r="r" b="b" t="t" l="l"/>
              <a:pathLst>
                <a:path h="769980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642980"/>
                  </a:lnTo>
                  <a:cubicBezTo>
                    <a:pt x="812800" y="713120"/>
                    <a:pt x="755940" y="769980"/>
                    <a:pt x="685800" y="769980"/>
                  </a:cubicBezTo>
                  <a:lnTo>
                    <a:pt x="127000" y="769980"/>
                  </a:lnTo>
                  <a:cubicBezTo>
                    <a:pt x="93318" y="769980"/>
                    <a:pt x="61015" y="756599"/>
                    <a:pt x="37197" y="732782"/>
                  </a:cubicBezTo>
                  <a:cubicBezTo>
                    <a:pt x="13380" y="708965"/>
                    <a:pt x="0" y="676662"/>
                    <a:pt x="0" y="642980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812800" cy="8176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028700" y="3704558"/>
            <a:ext cx="16062008" cy="1216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ý tưởng vẫn là Rabin-Karp</a:t>
            </a:r>
          </a:p>
          <a:p>
            <a:pPr algn="just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vẫn là hash nhưng mỗi giá trị hash của từng pattern ta lưu vào hash table 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541" y="1507390"/>
            <a:ext cx="12646343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vấn đề đặt ra khi muốn so sánh </a:t>
            </a:r>
            <a:r>
              <a:rPr lang="en-US" b="true" sz="3500">
                <a:solidFill>
                  <a:srgbClr val="4678B6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nhiều pattern</a:t>
            </a: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với </a:t>
            </a:r>
            <a:r>
              <a:rPr lang="en-US" b="true" sz="3500">
                <a:solidFill>
                  <a:srgbClr val="FF3131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một text</a:t>
            </a: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8700" y="2412334"/>
            <a:ext cx="9519603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 u="sng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điều kiện:</a:t>
            </a: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các pattern phải có </a:t>
            </a:r>
            <a:r>
              <a:rPr lang="en-US" b="true" sz="3500">
                <a:solidFill>
                  <a:srgbClr val="5E17EB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cùng độ dài m</a:t>
            </a:r>
          </a:p>
        </p:txBody>
      </p:sp>
    </p:spTree>
  </p:cSld>
  <p:clrMapOvr>
    <a:masterClrMapping/>
  </p:clrMapOvr>
</p:sld>
</file>

<file path=ppt/slides/slide17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8930" y="431801"/>
            <a:ext cx="5159829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Rabin- Karp mở rộng</a:t>
            </a:r>
          </a:p>
        </p:txBody>
      </p:sp>
      <p:grpSp>
        <p:nvGrpSpPr>
          <p:cNvPr name="Group 3" id="3"/>
          <p:cNvGrpSpPr/>
          <p:nvPr/>
        </p:nvGrpSpPr>
        <p:grpSpPr>
          <a:xfrm rot="5400000">
            <a:off x="-1294884" y="7603086"/>
            <a:ext cx="5720030" cy="6875367"/>
            <a:chOff x="0" y="0"/>
            <a:chExt cx="962597" cy="115702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62597" cy="1157023"/>
            </a:xfrm>
            <a:custGeom>
              <a:avLst/>
              <a:gdLst/>
              <a:ahLst/>
              <a:cxnLst/>
              <a:rect r="r" b="b" t="t" l="l"/>
              <a:pathLst>
                <a:path h="1157023" w="962597">
                  <a:moveTo>
                    <a:pt x="107237" y="0"/>
                  </a:moveTo>
                  <a:lnTo>
                    <a:pt x="855361" y="0"/>
                  </a:lnTo>
                  <a:cubicBezTo>
                    <a:pt x="914586" y="0"/>
                    <a:pt x="962597" y="48011"/>
                    <a:pt x="962597" y="107237"/>
                  </a:cubicBezTo>
                  <a:lnTo>
                    <a:pt x="962597" y="1049787"/>
                  </a:lnTo>
                  <a:cubicBezTo>
                    <a:pt x="962597" y="1078228"/>
                    <a:pt x="951299" y="1105504"/>
                    <a:pt x="931188" y="1125615"/>
                  </a:cubicBezTo>
                  <a:cubicBezTo>
                    <a:pt x="911078" y="1145725"/>
                    <a:pt x="883801" y="1157023"/>
                    <a:pt x="855361" y="1157023"/>
                  </a:cubicBezTo>
                  <a:lnTo>
                    <a:pt x="107237" y="1157023"/>
                  </a:lnTo>
                  <a:cubicBezTo>
                    <a:pt x="78796" y="1157023"/>
                    <a:pt x="51520" y="1145725"/>
                    <a:pt x="31409" y="1125615"/>
                  </a:cubicBezTo>
                  <a:cubicBezTo>
                    <a:pt x="11298" y="1105504"/>
                    <a:pt x="0" y="1078228"/>
                    <a:pt x="0" y="1049787"/>
                  </a:cubicBezTo>
                  <a:lnTo>
                    <a:pt x="0" y="107237"/>
                  </a:lnTo>
                  <a:cubicBezTo>
                    <a:pt x="0" y="78796"/>
                    <a:pt x="11298" y="51520"/>
                    <a:pt x="31409" y="31409"/>
                  </a:cubicBezTo>
                  <a:cubicBezTo>
                    <a:pt x="51520" y="11298"/>
                    <a:pt x="78796" y="0"/>
                    <a:pt x="107237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962597" cy="12046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5400000">
            <a:off x="7115200" y="8833126"/>
            <a:ext cx="5720030" cy="6875367"/>
            <a:chOff x="0" y="0"/>
            <a:chExt cx="962597" cy="115702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62597" cy="1157023"/>
            </a:xfrm>
            <a:custGeom>
              <a:avLst/>
              <a:gdLst/>
              <a:ahLst/>
              <a:cxnLst/>
              <a:rect r="r" b="b" t="t" l="l"/>
              <a:pathLst>
                <a:path h="1157023" w="962597">
                  <a:moveTo>
                    <a:pt x="107237" y="0"/>
                  </a:moveTo>
                  <a:lnTo>
                    <a:pt x="855361" y="0"/>
                  </a:lnTo>
                  <a:cubicBezTo>
                    <a:pt x="914586" y="0"/>
                    <a:pt x="962597" y="48011"/>
                    <a:pt x="962597" y="107237"/>
                  </a:cubicBezTo>
                  <a:lnTo>
                    <a:pt x="962597" y="1049787"/>
                  </a:lnTo>
                  <a:cubicBezTo>
                    <a:pt x="962597" y="1078228"/>
                    <a:pt x="951299" y="1105504"/>
                    <a:pt x="931188" y="1125615"/>
                  </a:cubicBezTo>
                  <a:cubicBezTo>
                    <a:pt x="911078" y="1145725"/>
                    <a:pt x="883801" y="1157023"/>
                    <a:pt x="855361" y="1157023"/>
                  </a:cubicBezTo>
                  <a:lnTo>
                    <a:pt x="107237" y="1157023"/>
                  </a:lnTo>
                  <a:cubicBezTo>
                    <a:pt x="78796" y="1157023"/>
                    <a:pt x="51520" y="1145725"/>
                    <a:pt x="31409" y="1125615"/>
                  </a:cubicBezTo>
                  <a:cubicBezTo>
                    <a:pt x="11298" y="1105504"/>
                    <a:pt x="0" y="1078228"/>
                    <a:pt x="0" y="1049787"/>
                  </a:cubicBezTo>
                  <a:lnTo>
                    <a:pt x="0" y="107237"/>
                  </a:lnTo>
                  <a:cubicBezTo>
                    <a:pt x="0" y="78796"/>
                    <a:pt x="11298" y="51520"/>
                    <a:pt x="31409" y="31409"/>
                  </a:cubicBezTo>
                  <a:cubicBezTo>
                    <a:pt x="51520" y="11298"/>
                    <a:pt x="78796" y="0"/>
                    <a:pt x="107237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962597" cy="12046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5523433" y="8059935"/>
            <a:ext cx="1198365" cy="1198365"/>
          </a:xfrm>
          <a:custGeom>
            <a:avLst/>
            <a:gdLst/>
            <a:ahLst/>
            <a:cxnLst/>
            <a:rect r="r" b="b" t="t" l="l"/>
            <a:pathLst>
              <a:path h="1198365" w="1198365">
                <a:moveTo>
                  <a:pt x="0" y="0"/>
                </a:moveTo>
                <a:lnTo>
                  <a:pt x="1198365" y="0"/>
                </a:lnTo>
                <a:lnTo>
                  <a:pt x="1198365" y="1198365"/>
                </a:lnTo>
                <a:lnTo>
                  <a:pt x="0" y="11983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876362" y="-1122730"/>
            <a:ext cx="2545415" cy="2545415"/>
          </a:xfrm>
          <a:custGeom>
            <a:avLst/>
            <a:gdLst/>
            <a:ahLst/>
            <a:cxnLst/>
            <a:rect r="r" b="b" t="t" l="l"/>
            <a:pathLst>
              <a:path h="2545415" w="2545415">
                <a:moveTo>
                  <a:pt x="0" y="0"/>
                </a:moveTo>
                <a:lnTo>
                  <a:pt x="2545415" y="0"/>
                </a:lnTo>
                <a:lnTo>
                  <a:pt x="2545415" y="2545415"/>
                </a:lnTo>
                <a:lnTo>
                  <a:pt x="0" y="2545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-5400000">
            <a:off x="15557494" y="-1693433"/>
            <a:ext cx="4829892" cy="4575440"/>
            <a:chOff x="0" y="0"/>
            <a:chExt cx="812800" cy="76997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769980"/>
            </a:xfrm>
            <a:custGeom>
              <a:avLst/>
              <a:gdLst/>
              <a:ahLst/>
              <a:cxnLst/>
              <a:rect r="r" b="b" t="t" l="l"/>
              <a:pathLst>
                <a:path h="769980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642980"/>
                  </a:lnTo>
                  <a:cubicBezTo>
                    <a:pt x="812800" y="713120"/>
                    <a:pt x="755940" y="769980"/>
                    <a:pt x="685800" y="769980"/>
                  </a:cubicBezTo>
                  <a:lnTo>
                    <a:pt x="127000" y="769980"/>
                  </a:lnTo>
                  <a:cubicBezTo>
                    <a:pt x="93318" y="769980"/>
                    <a:pt x="61015" y="756599"/>
                    <a:pt x="37197" y="732782"/>
                  </a:cubicBezTo>
                  <a:cubicBezTo>
                    <a:pt x="13380" y="708965"/>
                    <a:pt x="0" y="676662"/>
                    <a:pt x="0" y="642980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812800" cy="8176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028700" y="3704558"/>
            <a:ext cx="16062008" cy="1216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ý tưởng vẫn là Rabin-Karp</a:t>
            </a:r>
          </a:p>
          <a:p>
            <a:pPr algn="just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vẫn là hash nhưng mỗi giá trị hash của từng pattern ta lưu vào hash table 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5396832"/>
            <a:ext cx="12006899" cy="1216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tính giá trị chuỗi con text </a:t>
            </a:r>
          </a:p>
          <a:p>
            <a:pPr algn="just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rồi đem giá trị vào hash table tìm kiếm xem có tồn tại ?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8541" y="1507390"/>
            <a:ext cx="12646343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vấn đề đặt ra khi muốn so sánh </a:t>
            </a:r>
            <a:r>
              <a:rPr lang="en-US" b="true" sz="3500">
                <a:solidFill>
                  <a:srgbClr val="4678B6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nhiều pattern</a:t>
            </a: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với </a:t>
            </a:r>
            <a:r>
              <a:rPr lang="en-US" b="true" sz="3500">
                <a:solidFill>
                  <a:srgbClr val="FF3131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một text</a:t>
            </a: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8700" y="2412334"/>
            <a:ext cx="9519603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 u="sng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điều kiện:</a:t>
            </a: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các pattern phải có </a:t>
            </a:r>
            <a:r>
              <a:rPr lang="en-US" b="true" sz="3500">
                <a:solidFill>
                  <a:srgbClr val="5E17EB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cùng độ dài m</a:t>
            </a:r>
          </a:p>
        </p:txBody>
      </p:sp>
    </p:spTree>
  </p:cSld>
  <p:clrMapOvr>
    <a:masterClrMapping/>
  </p:clrMapOvr>
</p:sld>
</file>

<file path=ppt/slides/slide17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8930" y="431801"/>
            <a:ext cx="5159829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Rabin- Karp mở rộng</a:t>
            </a:r>
          </a:p>
        </p:txBody>
      </p:sp>
      <p:grpSp>
        <p:nvGrpSpPr>
          <p:cNvPr name="Group 3" id="3"/>
          <p:cNvGrpSpPr/>
          <p:nvPr/>
        </p:nvGrpSpPr>
        <p:grpSpPr>
          <a:xfrm rot="5400000">
            <a:off x="-1294884" y="7603086"/>
            <a:ext cx="5720030" cy="6875367"/>
            <a:chOff x="0" y="0"/>
            <a:chExt cx="962597" cy="115702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62597" cy="1157023"/>
            </a:xfrm>
            <a:custGeom>
              <a:avLst/>
              <a:gdLst/>
              <a:ahLst/>
              <a:cxnLst/>
              <a:rect r="r" b="b" t="t" l="l"/>
              <a:pathLst>
                <a:path h="1157023" w="962597">
                  <a:moveTo>
                    <a:pt x="107237" y="0"/>
                  </a:moveTo>
                  <a:lnTo>
                    <a:pt x="855361" y="0"/>
                  </a:lnTo>
                  <a:cubicBezTo>
                    <a:pt x="914586" y="0"/>
                    <a:pt x="962597" y="48011"/>
                    <a:pt x="962597" y="107237"/>
                  </a:cubicBezTo>
                  <a:lnTo>
                    <a:pt x="962597" y="1049787"/>
                  </a:lnTo>
                  <a:cubicBezTo>
                    <a:pt x="962597" y="1078228"/>
                    <a:pt x="951299" y="1105504"/>
                    <a:pt x="931188" y="1125615"/>
                  </a:cubicBezTo>
                  <a:cubicBezTo>
                    <a:pt x="911078" y="1145725"/>
                    <a:pt x="883801" y="1157023"/>
                    <a:pt x="855361" y="1157023"/>
                  </a:cubicBezTo>
                  <a:lnTo>
                    <a:pt x="107237" y="1157023"/>
                  </a:lnTo>
                  <a:cubicBezTo>
                    <a:pt x="78796" y="1157023"/>
                    <a:pt x="51520" y="1145725"/>
                    <a:pt x="31409" y="1125615"/>
                  </a:cubicBezTo>
                  <a:cubicBezTo>
                    <a:pt x="11298" y="1105504"/>
                    <a:pt x="0" y="1078228"/>
                    <a:pt x="0" y="1049787"/>
                  </a:cubicBezTo>
                  <a:lnTo>
                    <a:pt x="0" y="107237"/>
                  </a:lnTo>
                  <a:cubicBezTo>
                    <a:pt x="0" y="78796"/>
                    <a:pt x="11298" y="51520"/>
                    <a:pt x="31409" y="31409"/>
                  </a:cubicBezTo>
                  <a:cubicBezTo>
                    <a:pt x="51520" y="11298"/>
                    <a:pt x="78796" y="0"/>
                    <a:pt x="107237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962597" cy="12046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5400000">
            <a:off x="7115200" y="8833126"/>
            <a:ext cx="5720030" cy="6875367"/>
            <a:chOff x="0" y="0"/>
            <a:chExt cx="962597" cy="115702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62597" cy="1157023"/>
            </a:xfrm>
            <a:custGeom>
              <a:avLst/>
              <a:gdLst/>
              <a:ahLst/>
              <a:cxnLst/>
              <a:rect r="r" b="b" t="t" l="l"/>
              <a:pathLst>
                <a:path h="1157023" w="962597">
                  <a:moveTo>
                    <a:pt x="107237" y="0"/>
                  </a:moveTo>
                  <a:lnTo>
                    <a:pt x="855361" y="0"/>
                  </a:lnTo>
                  <a:cubicBezTo>
                    <a:pt x="914586" y="0"/>
                    <a:pt x="962597" y="48011"/>
                    <a:pt x="962597" y="107237"/>
                  </a:cubicBezTo>
                  <a:lnTo>
                    <a:pt x="962597" y="1049787"/>
                  </a:lnTo>
                  <a:cubicBezTo>
                    <a:pt x="962597" y="1078228"/>
                    <a:pt x="951299" y="1105504"/>
                    <a:pt x="931188" y="1125615"/>
                  </a:cubicBezTo>
                  <a:cubicBezTo>
                    <a:pt x="911078" y="1145725"/>
                    <a:pt x="883801" y="1157023"/>
                    <a:pt x="855361" y="1157023"/>
                  </a:cubicBezTo>
                  <a:lnTo>
                    <a:pt x="107237" y="1157023"/>
                  </a:lnTo>
                  <a:cubicBezTo>
                    <a:pt x="78796" y="1157023"/>
                    <a:pt x="51520" y="1145725"/>
                    <a:pt x="31409" y="1125615"/>
                  </a:cubicBezTo>
                  <a:cubicBezTo>
                    <a:pt x="11298" y="1105504"/>
                    <a:pt x="0" y="1078228"/>
                    <a:pt x="0" y="1049787"/>
                  </a:cubicBezTo>
                  <a:lnTo>
                    <a:pt x="0" y="107237"/>
                  </a:lnTo>
                  <a:cubicBezTo>
                    <a:pt x="0" y="78796"/>
                    <a:pt x="11298" y="51520"/>
                    <a:pt x="31409" y="31409"/>
                  </a:cubicBezTo>
                  <a:cubicBezTo>
                    <a:pt x="51520" y="11298"/>
                    <a:pt x="78796" y="0"/>
                    <a:pt x="107237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962597" cy="12046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5523433" y="8059935"/>
            <a:ext cx="1198365" cy="1198365"/>
          </a:xfrm>
          <a:custGeom>
            <a:avLst/>
            <a:gdLst/>
            <a:ahLst/>
            <a:cxnLst/>
            <a:rect r="r" b="b" t="t" l="l"/>
            <a:pathLst>
              <a:path h="1198365" w="1198365">
                <a:moveTo>
                  <a:pt x="0" y="0"/>
                </a:moveTo>
                <a:lnTo>
                  <a:pt x="1198365" y="0"/>
                </a:lnTo>
                <a:lnTo>
                  <a:pt x="1198365" y="1198365"/>
                </a:lnTo>
                <a:lnTo>
                  <a:pt x="0" y="11983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876362" y="-1122730"/>
            <a:ext cx="2545415" cy="2545415"/>
          </a:xfrm>
          <a:custGeom>
            <a:avLst/>
            <a:gdLst/>
            <a:ahLst/>
            <a:cxnLst/>
            <a:rect r="r" b="b" t="t" l="l"/>
            <a:pathLst>
              <a:path h="2545415" w="2545415">
                <a:moveTo>
                  <a:pt x="0" y="0"/>
                </a:moveTo>
                <a:lnTo>
                  <a:pt x="2545415" y="0"/>
                </a:lnTo>
                <a:lnTo>
                  <a:pt x="2545415" y="2545415"/>
                </a:lnTo>
                <a:lnTo>
                  <a:pt x="0" y="2545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-5400000">
            <a:off x="15557494" y="-1693433"/>
            <a:ext cx="4829892" cy="4575440"/>
            <a:chOff x="0" y="0"/>
            <a:chExt cx="812800" cy="76997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769980"/>
            </a:xfrm>
            <a:custGeom>
              <a:avLst/>
              <a:gdLst/>
              <a:ahLst/>
              <a:cxnLst/>
              <a:rect r="r" b="b" t="t" l="l"/>
              <a:pathLst>
                <a:path h="769980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642980"/>
                  </a:lnTo>
                  <a:cubicBezTo>
                    <a:pt x="812800" y="713120"/>
                    <a:pt x="755940" y="769980"/>
                    <a:pt x="685800" y="769980"/>
                  </a:cubicBezTo>
                  <a:lnTo>
                    <a:pt x="127000" y="769980"/>
                  </a:lnTo>
                  <a:cubicBezTo>
                    <a:pt x="93318" y="769980"/>
                    <a:pt x="61015" y="756599"/>
                    <a:pt x="37197" y="732782"/>
                  </a:cubicBezTo>
                  <a:cubicBezTo>
                    <a:pt x="13380" y="708965"/>
                    <a:pt x="0" y="676662"/>
                    <a:pt x="0" y="642980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812800" cy="8176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028700" y="3314033"/>
            <a:ext cx="6146166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Cho 2 pattern là “abc”, “xyz”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293829" y="3314033"/>
            <a:ext cx="8390890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và giá trị hash của chúng đều bằng 112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8541" y="1507390"/>
            <a:ext cx="12646343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vấn đề đặt ra khi muốn so sánh </a:t>
            </a:r>
            <a:r>
              <a:rPr lang="en-US" b="true" sz="3500">
                <a:solidFill>
                  <a:srgbClr val="4678B6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nhiều pattern</a:t>
            </a: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với </a:t>
            </a:r>
            <a:r>
              <a:rPr lang="en-US" b="true" sz="3500">
                <a:solidFill>
                  <a:srgbClr val="FF3131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một text</a:t>
            </a: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8700" y="2412334"/>
            <a:ext cx="9519603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 u="sng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điều kiện:</a:t>
            </a: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các pattern phải có </a:t>
            </a:r>
            <a:r>
              <a:rPr lang="en-US" b="true" sz="3500">
                <a:solidFill>
                  <a:srgbClr val="5E17EB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cùng độ dài m</a:t>
            </a:r>
          </a:p>
        </p:txBody>
      </p:sp>
    </p:spTree>
  </p:cSld>
  <p:clrMapOvr>
    <a:masterClrMapping/>
  </p:clrMapOvr>
</p:sld>
</file>

<file path=ppt/slides/slide17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8930" y="431801"/>
            <a:ext cx="5159829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Rabin- Karp mở rộng</a:t>
            </a:r>
          </a:p>
        </p:txBody>
      </p:sp>
      <p:grpSp>
        <p:nvGrpSpPr>
          <p:cNvPr name="Group 3" id="3"/>
          <p:cNvGrpSpPr/>
          <p:nvPr/>
        </p:nvGrpSpPr>
        <p:grpSpPr>
          <a:xfrm rot="5400000">
            <a:off x="-1294884" y="7603086"/>
            <a:ext cx="5720030" cy="6875367"/>
            <a:chOff x="0" y="0"/>
            <a:chExt cx="962597" cy="115702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62597" cy="1157023"/>
            </a:xfrm>
            <a:custGeom>
              <a:avLst/>
              <a:gdLst/>
              <a:ahLst/>
              <a:cxnLst/>
              <a:rect r="r" b="b" t="t" l="l"/>
              <a:pathLst>
                <a:path h="1157023" w="962597">
                  <a:moveTo>
                    <a:pt x="107237" y="0"/>
                  </a:moveTo>
                  <a:lnTo>
                    <a:pt x="855361" y="0"/>
                  </a:lnTo>
                  <a:cubicBezTo>
                    <a:pt x="914586" y="0"/>
                    <a:pt x="962597" y="48011"/>
                    <a:pt x="962597" y="107237"/>
                  </a:cubicBezTo>
                  <a:lnTo>
                    <a:pt x="962597" y="1049787"/>
                  </a:lnTo>
                  <a:cubicBezTo>
                    <a:pt x="962597" y="1078228"/>
                    <a:pt x="951299" y="1105504"/>
                    <a:pt x="931188" y="1125615"/>
                  </a:cubicBezTo>
                  <a:cubicBezTo>
                    <a:pt x="911078" y="1145725"/>
                    <a:pt x="883801" y="1157023"/>
                    <a:pt x="855361" y="1157023"/>
                  </a:cubicBezTo>
                  <a:lnTo>
                    <a:pt x="107237" y="1157023"/>
                  </a:lnTo>
                  <a:cubicBezTo>
                    <a:pt x="78796" y="1157023"/>
                    <a:pt x="51520" y="1145725"/>
                    <a:pt x="31409" y="1125615"/>
                  </a:cubicBezTo>
                  <a:cubicBezTo>
                    <a:pt x="11298" y="1105504"/>
                    <a:pt x="0" y="1078228"/>
                    <a:pt x="0" y="1049787"/>
                  </a:cubicBezTo>
                  <a:lnTo>
                    <a:pt x="0" y="107237"/>
                  </a:lnTo>
                  <a:cubicBezTo>
                    <a:pt x="0" y="78796"/>
                    <a:pt x="11298" y="51520"/>
                    <a:pt x="31409" y="31409"/>
                  </a:cubicBezTo>
                  <a:cubicBezTo>
                    <a:pt x="51520" y="11298"/>
                    <a:pt x="78796" y="0"/>
                    <a:pt x="107237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962597" cy="12046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5400000">
            <a:off x="7115200" y="8833126"/>
            <a:ext cx="5720030" cy="6875367"/>
            <a:chOff x="0" y="0"/>
            <a:chExt cx="962597" cy="115702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62597" cy="1157023"/>
            </a:xfrm>
            <a:custGeom>
              <a:avLst/>
              <a:gdLst/>
              <a:ahLst/>
              <a:cxnLst/>
              <a:rect r="r" b="b" t="t" l="l"/>
              <a:pathLst>
                <a:path h="1157023" w="962597">
                  <a:moveTo>
                    <a:pt x="107237" y="0"/>
                  </a:moveTo>
                  <a:lnTo>
                    <a:pt x="855361" y="0"/>
                  </a:lnTo>
                  <a:cubicBezTo>
                    <a:pt x="914586" y="0"/>
                    <a:pt x="962597" y="48011"/>
                    <a:pt x="962597" y="107237"/>
                  </a:cubicBezTo>
                  <a:lnTo>
                    <a:pt x="962597" y="1049787"/>
                  </a:lnTo>
                  <a:cubicBezTo>
                    <a:pt x="962597" y="1078228"/>
                    <a:pt x="951299" y="1105504"/>
                    <a:pt x="931188" y="1125615"/>
                  </a:cubicBezTo>
                  <a:cubicBezTo>
                    <a:pt x="911078" y="1145725"/>
                    <a:pt x="883801" y="1157023"/>
                    <a:pt x="855361" y="1157023"/>
                  </a:cubicBezTo>
                  <a:lnTo>
                    <a:pt x="107237" y="1157023"/>
                  </a:lnTo>
                  <a:cubicBezTo>
                    <a:pt x="78796" y="1157023"/>
                    <a:pt x="51520" y="1145725"/>
                    <a:pt x="31409" y="1125615"/>
                  </a:cubicBezTo>
                  <a:cubicBezTo>
                    <a:pt x="11298" y="1105504"/>
                    <a:pt x="0" y="1078228"/>
                    <a:pt x="0" y="1049787"/>
                  </a:cubicBezTo>
                  <a:lnTo>
                    <a:pt x="0" y="107237"/>
                  </a:lnTo>
                  <a:cubicBezTo>
                    <a:pt x="0" y="78796"/>
                    <a:pt x="11298" y="51520"/>
                    <a:pt x="31409" y="31409"/>
                  </a:cubicBezTo>
                  <a:cubicBezTo>
                    <a:pt x="51520" y="11298"/>
                    <a:pt x="78796" y="0"/>
                    <a:pt x="107237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962597" cy="12046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5523433" y="8059935"/>
            <a:ext cx="1198365" cy="1198365"/>
          </a:xfrm>
          <a:custGeom>
            <a:avLst/>
            <a:gdLst/>
            <a:ahLst/>
            <a:cxnLst/>
            <a:rect r="r" b="b" t="t" l="l"/>
            <a:pathLst>
              <a:path h="1198365" w="1198365">
                <a:moveTo>
                  <a:pt x="0" y="0"/>
                </a:moveTo>
                <a:lnTo>
                  <a:pt x="1198365" y="0"/>
                </a:lnTo>
                <a:lnTo>
                  <a:pt x="1198365" y="1198365"/>
                </a:lnTo>
                <a:lnTo>
                  <a:pt x="0" y="11983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876362" y="-1122730"/>
            <a:ext cx="2545415" cy="2545415"/>
          </a:xfrm>
          <a:custGeom>
            <a:avLst/>
            <a:gdLst/>
            <a:ahLst/>
            <a:cxnLst/>
            <a:rect r="r" b="b" t="t" l="l"/>
            <a:pathLst>
              <a:path h="2545415" w="2545415">
                <a:moveTo>
                  <a:pt x="0" y="0"/>
                </a:moveTo>
                <a:lnTo>
                  <a:pt x="2545415" y="0"/>
                </a:lnTo>
                <a:lnTo>
                  <a:pt x="2545415" y="2545415"/>
                </a:lnTo>
                <a:lnTo>
                  <a:pt x="0" y="2545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-5400000">
            <a:off x="15557494" y="-1693433"/>
            <a:ext cx="4829892" cy="4575440"/>
            <a:chOff x="0" y="0"/>
            <a:chExt cx="812800" cy="76997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769980"/>
            </a:xfrm>
            <a:custGeom>
              <a:avLst/>
              <a:gdLst/>
              <a:ahLst/>
              <a:cxnLst/>
              <a:rect r="r" b="b" t="t" l="l"/>
              <a:pathLst>
                <a:path h="769980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642980"/>
                  </a:lnTo>
                  <a:cubicBezTo>
                    <a:pt x="812800" y="713120"/>
                    <a:pt x="755940" y="769980"/>
                    <a:pt x="685800" y="769980"/>
                  </a:cubicBezTo>
                  <a:lnTo>
                    <a:pt x="127000" y="769980"/>
                  </a:lnTo>
                  <a:cubicBezTo>
                    <a:pt x="93318" y="769980"/>
                    <a:pt x="61015" y="756599"/>
                    <a:pt x="37197" y="732782"/>
                  </a:cubicBezTo>
                  <a:cubicBezTo>
                    <a:pt x="13380" y="708965"/>
                    <a:pt x="0" y="676662"/>
                    <a:pt x="0" y="642980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812800" cy="8176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028700" y="3314033"/>
            <a:ext cx="6146166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Cho 2 pattern là “abc”, “xyz”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293829" y="3314033"/>
            <a:ext cx="8390890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và giá trị hash của chúng đều bằng 112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6954" y="4272940"/>
            <a:ext cx="12644439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có bao nhiêu</a:t>
            </a:r>
            <a:r>
              <a:rPr lang="en-US" b="true" sz="3500">
                <a:solidFill>
                  <a:srgbClr val="FF3131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cách để giải quyết đụng độ</a:t>
            </a: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trong hashtable ?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8541" y="1507390"/>
            <a:ext cx="12646343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vấn đề đặt ra khi muốn so sánh </a:t>
            </a:r>
            <a:r>
              <a:rPr lang="en-US" b="true" sz="3500">
                <a:solidFill>
                  <a:srgbClr val="4678B6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nhiều pattern</a:t>
            </a: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với </a:t>
            </a:r>
            <a:r>
              <a:rPr lang="en-US" b="true" sz="3500">
                <a:solidFill>
                  <a:srgbClr val="FF3131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một text</a:t>
            </a: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28700" y="2412334"/>
            <a:ext cx="9519603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 u="sng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điều kiện:</a:t>
            </a: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các pattern phải có </a:t>
            </a:r>
            <a:r>
              <a:rPr lang="en-US" b="true" sz="3500">
                <a:solidFill>
                  <a:srgbClr val="5E17EB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cùng độ dài m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26926" y="2611000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259877" y="2611000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292827" y="2611000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325778" y="2611000"/>
            <a:ext cx="1032951" cy="103295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259877" y="5387591"/>
            <a:ext cx="1032951" cy="103295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4292827" y="5387591"/>
            <a:ext cx="1032951" cy="103295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5316253" y="5387591"/>
            <a:ext cx="1032951" cy="1032951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027542" y="3079851"/>
            <a:ext cx="536431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29844" y="5794351"/>
            <a:ext cx="931826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sp>
        <p:nvSpPr>
          <p:cNvPr name="AutoShape 25" id="25"/>
          <p:cNvSpPr/>
          <p:nvPr/>
        </p:nvSpPr>
        <p:spPr>
          <a:xfrm>
            <a:off x="4737407" y="2304432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6" id="26"/>
          <p:cNvSpPr/>
          <p:nvPr/>
        </p:nvSpPr>
        <p:spPr>
          <a:xfrm>
            <a:off x="4675750" y="5047865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27" id="27"/>
          <p:cNvSpPr/>
          <p:nvPr/>
        </p:nvSpPr>
        <p:spPr>
          <a:xfrm flipH="false" flipV="false" rot="0">
            <a:off x="15583410" y="2082923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8" id="28"/>
          <p:cNvGrpSpPr/>
          <p:nvPr/>
        </p:nvGrpSpPr>
        <p:grpSpPr>
          <a:xfrm rot="2804154">
            <a:off x="4487635" y="7654525"/>
            <a:ext cx="7386800" cy="5894830"/>
            <a:chOff x="0" y="0"/>
            <a:chExt cx="1945495" cy="1552548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945495" cy="1552548"/>
            </a:xfrm>
            <a:custGeom>
              <a:avLst/>
              <a:gdLst/>
              <a:ahLst/>
              <a:cxnLst/>
              <a:rect r="r" b="b" t="t" l="l"/>
              <a:pathLst>
                <a:path h="1552548" w="1945495">
                  <a:moveTo>
                    <a:pt x="61836" y="0"/>
                  </a:moveTo>
                  <a:lnTo>
                    <a:pt x="1883658" y="0"/>
                  </a:lnTo>
                  <a:cubicBezTo>
                    <a:pt x="1900058" y="0"/>
                    <a:pt x="1915787" y="6515"/>
                    <a:pt x="1927383" y="18111"/>
                  </a:cubicBezTo>
                  <a:cubicBezTo>
                    <a:pt x="1938980" y="29708"/>
                    <a:pt x="1945495" y="45436"/>
                    <a:pt x="1945495" y="61836"/>
                  </a:cubicBezTo>
                  <a:lnTo>
                    <a:pt x="1945495" y="1490711"/>
                  </a:lnTo>
                  <a:cubicBezTo>
                    <a:pt x="1945495" y="1524863"/>
                    <a:pt x="1917809" y="1552548"/>
                    <a:pt x="1883658" y="1552548"/>
                  </a:cubicBezTo>
                  <a:lnTo>
                    <a:pt x="61836" y="1552548"/>
                  </a:lnTo>
                  <a:cubicBezTo>
                    <a:pt x="45436" y="1552548"/>
                    <a:pt x="29708" y="1546033"/>
                    <a:pt x="18111" y="1534436"/>
                  </a:cubicBezTo>
                  <a:cubicBezTo>
                    <a:pt x="6515" y="1522840"/>
                    <a:pt x="0" y="1507111"/>
                    <a:pt x="0" y="1490711"/>
                  </a:cubicBezTo>
                  <a:lnTo>
                    <a:pt x="0" y="61836"/>
                  </a:lnTo>
                  <a:cubicBezTo>
                    <a:pt x="0" y="45436"/>
                    <a:pt x="6515" y="29708"/>
                    <a:pt x="18111" y="18111"/>
                  </a:cubicBezTo>
                  <a:cubicBezTo>
                    <a:pt x="29708" y="6515"/>
                    <a:pt x="45436" y="0"/>
                    <a:pt x="61836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47625"/>
              <a:ext cx="1945495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2804154">
            <a:off x="142356" y="8441676"/>
            <a:ext cx="4829892" cy="5894830"/>
            <a:chOff x="0" y="0"/>
            <a:chExt cx="1272070" cy="1552548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C5D9F3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34" id="34"/>
          <p:cNvSpPr/>
          <p:nvPr/>
        </p:nvSpPr>
        <p:spPr>
          <a:xfrm flipH="false" flipV="false" rot="0">
            <a:off x="14309242" y="7573705"/>
            <a:ext cx="1684595" cy="1684595"/>
          </a:xfrm>
          <a:custGeom>
            <a:avLst/>
            <a:gdLst/>
            <a:ahLst/>
            <a:cxnLst/>
            <a:rect r="r" b="b" t="t" l="l"/>
            <a:pathLst>
              <a:path h="1684595" w="1684595">
                <a:moveTo>
                  <a:pt x="0" y="0"/>
                </a:moveTo>
                <a:lnTo>
                  <a:pt x="1684595" y="0"/>
                </a:lnTo>
                <a:lnTo>
                  <a:pt x="1684595" y="1684595"/>
                </a:lnTo>
                <a:lnTo>
                  <a:pt x="0" y="1684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5" id="35"/>
          <p:cNvSpPr txBox="true"/>
          <p:nvPr/>
        </p:nvSpPr>
        <p:spPr>
          <a:xfrm rot="0">
            <a:off x="4413460" y="1794587"/>
            <a:ext cx="79168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21828"/>
                </a:solidFill>
                <a:latin typeface="Quicksand"/>
                <a:ea typeface="Quicksand"/>
                <a:cs typeface="Quicksand"/>
                <a:sym typeface="Quicksand"/>
              </a:rPr>
              <a:t>i = 2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4341405" y="4386901"/>
            <a:ext cx="73628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21828"/>
                </a:solidFill>
                <a:latin typeface="Quicksand"/>
                <a:ea typeface="Quicksand"/>
                <a:cs typeface="Quicksand"/>
                <a:sym typeface="Quicksand"/>
              </a:rPr>
              <a:t>j = 1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579574" y="374160"/>
            <a:ext cx="6538015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b="true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BRUTE FORCE ALGORITHM</a:t>
            </a:r>
          </a:p>
        </p:txBody>
      </p:sp>
    </p:spTree>
  </p:cSld>
  <p:clrMapOvr>
    <a:masterClrMapping/>
  </p:clrMapOvr>
</p:sld>
</file>

<file path=ppt/slides/slide18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8930" y="431801"/>
            <a:ext cx="5159829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Rabin- Karp mở rộng</a:t>
            </a:r>
          </a:p>
        </p:txBody>
      </p:sp>
      <p:grpSp>
        <p:nvGrpSpPr>
          <p:cNvPr name="Group 3" id="3"/>
          <p:cNvGrpSpPr/>
          <p:nvPr/>
        </p:nvGrpSpPr>
        <p:grpSpPr>
          <a:xfrm rot="5400000">
            <a:off x="-1294884" y="7603086"/>
            <a:ext cx="5720030" cy="6875367"/>
            <a:chOff x="0" y="0"/>
            <a:chExt cx="962597" cy="115702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62597" cy="1157023"/>
            </a:xfrm>
            <a:custGeom>
              <a:avLst/>
              <a:gdLst/>
              <a:ahLst/>
              <a:cxnLst/>
              <a:rect r="r" b="b" t="t" l="l"/>
              <a:pathLst>
                <a:path h="1157023" w="962597">
                  <a:moveTo>
                    <a:pt x="107237" y="0"/>
                  </a:moveTo>
                  <a:lnTo>
                    <a:pt x="855361" y="0"/>
                  </a:lnTo>
                  <a:cubicBezTo>
                    <a:pt x="914586" y="0"/>
                    <a:pt x="962597" y="48011"/>
                    <a:pt x="962597" y="107237"/>
                  </a:cubicBezTo>
                  <a:lnTo>
                    <a:pt x="962597" y="1049787"/>
                  </a:lnTo>
                  <a:cubicBezTo>
                    <a:pt x="962597" y="1078228"/>
                    <a:pt x="951299" y="1105504"/>
                    <a:pt x="931188" y="1125615"/>
                  </a:cubicBezTo>
                  <a:cubicBezTo>
                    <a:pt x="911078" y="1145725"/>
                    <a:pt x="883801" y="1157023"/>
                    <a:pt x="855361" y="1157023"/>
                  </a:cubicBezTo>
                  <a:lnTo>
                    <a:pt x="107237" y="1157023"/>
                  </a:lnTo>
                  <a:cubicBezTo>
                    <a:pt x="78796" y="1157023"/>
                    <a:pt x="51520" y="1145725"/>
                    <a:pt x="31409" y="1125615"/>
                  </a:cubicBezTo>
                  <a:cubicBezTo>
                    <a:pt x="11298" y="1105504"/>
                    <a:pt x="0" y="1078228"/>
                    <a:pt x="0" y="1049787"/>
                  </a:cubicBezTo>
                  <a:lnTo>
                    <a:pt x="0" y="107237"/>
                  </a:lnTo>
                  <a:cubicBezTo>
                    <a:pt x="0" y="78796"/>
                    <a:pt x="11298" y="51520"/>
                    <a:pt x="31409" y="31409"/>
                  </a:cubicBezTo>
                  <a:cubicBezTo>
                    <a:pt x="51520" y="11298"/>
                    <a:pt x="78796" y="0"/>
                    <a:pt x="107237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962597" cy="12046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5400000">
            <a:off x="7115200" y="8833126"/>
            <a:ext cx="5720030" cy="6875367"/>
            <a:chOff x="0" y="0"/>
            <a:chExt cx="962597" cy="115702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62597" cy="1157023"/>
            </a:xfrm>
            <a:custGeom>
              <a:avLst/>
              <a:gdLst/>
              <a:ahLst/>
              <a:cxnLst/>
              <a:rect r="r" b="b" t="t" l="l"/>
              <a:pathLst>
                <a:path h="1157023" w="962597">
                  <a:moveTo>
                    <a:pt x="107237" y="0"/>
                  </a:moveTo>
                  <a:lnTo>
                    <a:pt x="855361" y="0"/>
                  </a:lnTo>
                  <a:cubicBezTo>
                    <a:pt x="914586" y="0"/>
                    <a:pt x="962597" y="48011"/>
                    <a:pt x="962597" y="107237"/>
                  </a:cubicBezTo>
                  <a:lnTo>
                    <a:pt x="962597" y="1049787"/>
                  </a:lnTo>
                  <a:cubicBezTo>
                    <a:pt x="962597" y="1078228"/>
                    <a:pt x="951299" y="1105504"/>
                    <a:pt x="931188" y="1125615"/>
                  </a:cubicBezTo>
                  <a:cubicBezTo>
                    <a:pt x="911078" y="1145725"/>
                    <a:pt x="883801" y="1157023"/>
                    <a:pt x="855361" y="1157023"/>
                  </a:cubicBezTo>
                  <a:lnTo>
                    <a:pt x="107237" y="1157023"/>
                  </a:lnTo>
                  <a:cubicBezTo>
                    <a:pt x="78796" y="1157023"/>
                    <a:pt x="51520" y="1145725"/>
                    <a:pt x="31409" y="1125615"/>
                  </a:cubicBezTo>
                  <a:cubicBezTo>
                    <a:pt x="11298" y="1105504"/>
                    <a:pt x="0" y="1078228"/>
                    <a:pt x="0" y="1049787"/>
                  </a:cubicBezTo>
                  <a:lnTo>
                    <a:pt x="0" y="107237"/>
                  </a:lnTo>
                  <a:cubicBezTo>
                    <a:pt x="0" y="78796"/>
                    <a:pt x="11298" y="51520"/>
                    <a:pt x="31409" y="31409"/>
                  </a:cubicBezTo>
                  <a:cubicBezTo>
                    <a:pt x="51520" y="11298"/>
                    <a:pt x="78796" y="0"/>
                    <a:pt x="107237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962597" cy="12046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5523433" y="8059935"/>
            <a:ext cx="1198365" cy="1198365"/>
          </a:xfrm>
          <a:custGeom>
            <a:avLst/>
            <a:gdLst/>
            <a:ahLst/>
            <a:cxnLst/>
            <a:rect r="r" b="b" t="t" l="l"/>
            <a:pathLst>
              <a:path h="1198365" w="1198365">
                <a:moveTo>
                  <a:pt x="0" y="0"/>
                </a:moveTo>
                <a:lnTo>
                  <a:pt x="1198365" y="0"/>
                </a:lnTo>
                <a:lnTo>
                  <a:pt x="1198365" y="1198365"/>
                </a:lnTo>
                <a:lnTo>
                  <a:pt x="0" y="11983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876362" y="-1122730"/>
            <a:ext cx="2545415" cy="2545415"/>
          </a:xfrm>
          <a:custGeom>
            <a:avLst/>
            <a:gdLst/>
            <a:ahLst/>
            <a:cxnLst/>
            <a:rect r="r" b="b" t="t" l="l"/>
            <a:pathLst>
              <a:path h="2545415" w="2545415">
                <a:moveTo>
                  <a:pt x="0" y="0"/>
                </a:moveTo>
                <a:lnTo>
                  <a:pt x="2545415" y="0"/>
                </a:lnTo>
                <a:lnTo>
                  <a:pt x="2545415" y="2545415"/>
                </a:lnTo>
                <a:lnTo>
                  <a:pt x="0" y="2545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-5400000">
            <a:off x="15557494" y="-1693433"/>
            <a:ext cx="4829892" cy="4575440"/>
            <a:chOff x="0" y="0"/>
            <a:chExt cx="812800" cy="76997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769980"/>
            </a:xfrm>
            <a:custGeom>
              <a:avLst/>
              <a:gdLst/>
              <a:ahLst/>
              <a:cxnLst/>
              <a:rect r="r" b="b" t="t" l="l"/>
              <a:pathLst>
                <a:path h="769980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642980"/>
                  </a:lnTo>
                  <a:cubicBezTo>
                    <a:pt x="812800" y="713120"/>
                    <a:pt x="755940" y="769980"/>
                    <a:pt x="685800" y="769980"/>
                  </a:cubicBezTo>
                  <a:lnTo>
                    <a:pt x="127000" y="769980"/>
                  </a:lnTo>
                  <a:cubicBezTo>
                    <a:pt x="93318" y="769980"/>
                    <a:pt x="61015" y="756599"/>
                    <a:pt x="37197" y="732782"/>
                  </a:cubicBezTo>
                  <a:cubicBezTo>
                    <a:pt x="13380" y="708965"/>
                    <a:pt x="0" y="676662"/>
                    <a:pt x="0" y="642980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812800" cy="8176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028700" y="3314033"/>
            <a:ext cx="6146166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Cho 2 pattern là “abc”, “xyz”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293829" y="3314033"/>
            <a:ext cx="8390890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và giá trị hash của chúng đều bằng 112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103278" y="5462267"/>
            <a:ext cx="919591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+ Phương pháp dò tìm tuyến tính (Linear Probing)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103278" y="7001547"/>
            <a:ext cx="9037003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+ Phương pháp d</a:t>
            </a:r>
            <a:r>
              <a:rPr lang="en-US" b="true" sz="30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ò tìm băm kép (Double Hashing)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103278" y="7773072"/>
            <a:ext cx="6732270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+ </a:t>
            </a:r>
            <a:r>
              <a:rPr lang="en-US" b="true" sz="30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Phương pháp chuỗi băm (Chaining)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26954" y="4272940"/>
            <a:ext cx="12644439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có bao nhiêu</a:t>
            </a:r>
            <a:r>
              <a:rPr lang="en-US" b="true" sz="3500">
                <a:solidFill>
                  <a:srgbClr val="FF3131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cách để giải quyết đụng độ</a:t>
            </a: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trong hashtable ?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103278" y="6230022"/>
            <a:ext cx="9244965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+ Phương pháp d</a:t>
            </a:r>
            <a:r>
              <a:rPr lang="en-US" b="true" sz="30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ò tìm bậc hai (Quadratic Probing)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28541" y="1507390"/>
            <a:ext cx="12646343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vấn đề đặt ra khi muốn so sánh </a:t>
            </a:r>
            <a:r>
              <a:rPr lang="en-US" b="true" sz="3500">
                <a:solidFill>
                  <a:srgbClr val="4678B6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nhiều pattern</a:t>
            </a: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với </a:t>
            </a:r>
            <a:r>
              <a:rPr lang="en-US" b="true" sz="3500">
                <a:solidFill>
                  <a:srgbClr val="FF3131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một text</a:t>
            </a: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28700" y="2412334"/>
            <a:ext cx="9519603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 u="sng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điều kiện:</a:t>
            </a: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các pattern phải có </a:t>
            </a:r>
            <a:r>
              <a:rPr lang="en-US" b="true" sz="3500">
                <a:solidFill>
                  <a:srgbClr val="5E17EB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cùng độ dài m</a:t>
            </a:r>
          </a:p>
        </p:txBody>
      </p:sp>
    </p:spTree>
  </p:cSld>
  <p:clrMapOvr>
    <a:masterClrMapping/>
  </p:clrMapOvr>
</p:sld>
</file>

<file path=ppt/slides/slide18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15979" y="431801"/>
            <a:ext cx="3105309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Bài tập về nhà</a:t>
            </a:r>
          </a:p>
        </p:txBody>
      </p:sp>
      <p:grpSp>
        <p:nvGrpSpPr>
          <p:cNvPr name="Group 3" id="3"/>
          <p:cNvGrpSpPr/>
          <p:nvPr/>
        </p:nvGrpSpPr>
        <p:grpSpPr>
          <a:xfrm rot="5400000">
            <a:off x="-1580443" y="4565832"/>
            <a:ext cx="5720030" cy="6875367"/>
            <a:chOff x="0" y="0"/>
            <a:chExt cx="962597" cy="115702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62597" cy="1157023"/>
            </a:xfrm>
            <a:custGeom>
              <a:avLst/>
              <a:gdLst/>
              <a:ahLst/>
              <a:cxnLst/>
              <a:rect r="r" b="b" t="t" l="l"/>
              <a:pathLst>
                <a:path h="1157023" w="962597">
                  <a:moveTo>
                    <a:pt x="107237" y="0"/>
                  </a:moveTo>
                  <a:lnTo>
                    <a:pt x="855361" y="0"/>
                  </a:lnTo>
                  <a:cubicBezTo>
                    <a:pt x="914586" y="0"/>
                    <a:pt x="962597" y="48011"/>
                    <a:pt x="962597" y="107237"/>
                  </a:cubicBezTo>
                  <a:lnTo>
                    <a:pt x="962597" y="1049787"/>
                  </a:lnTo>
                  <a:cubicBezTo>
                    <a:pt x="962597" y="1078228"/>
                    <a:pt x="951299" y="1105504"/>
                    <a:pt x="931188" y="1125615"/>
                  </a:cubicBezTo>
                  <a:cubicBezTo>
                    <a:pt x="911078" y="1145725"/>
                    <a:pt x="883801" y="1157023"/>
                    <a:pt x="855361" y="1157023"/>
                  </a:cubicBezTo>
                  <a:lnTo>
                    <a:pt x="107237" y="1157023"/>
                  </a:lnTo>
                  <a:cubicBezTo>
                    <a:pt x="78796" y="1157023"/>
                    <a:pt x="51520" y="1145725"/>
                    <a:pt x="31409" y="1125615"/>
                  </a:cubicBezTo>
                  <a:cubicBezTo>
                    <a:pt x="11298" y="1105504"/>
                    <a:pt x="0" y="1078228"/>
                    <a:pt x="0" y="1049787"/>
                  </a:cubicBezTo>
                  <a:lnTo>
                    <a:pt x="0" y="107237"/>
                  </a:lnTo>
                  <a:cubicBezTo>
                    <a:pt x="0" y="78796"/>
                    <a:pt x="11298" y="51520"/>
                    <a:pt x="31409" y="31409"/>
                  </a:cubicBezTo>
                  <a:cubicBezTo>
                    <a:pt x="51520" y="11298"/>
                    <a:pt x="78796" y="0"/>
                    <a:pt x="107237" y="0"/>
                  </a:cubicBezTo>
                  <a:close/>
                </a:path>
              </a:pathLst>
            </a:custGeom>
            <a:solidFill>
              <a:srgbClr val="8EB4E3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962597" cy="12046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5400000">
            <a:off x="2846302" y="7826871"/>
            <a:ext cx="5720030" cy="6875367"/>
            <a:chOff x="0" y="0"/>
            <a:chExt cx="962597" cy="115702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62597" cy="1157023"/>
            </a:xfrm>
            <a:custGeom>
              <a:avLst/>
              <a:gdLst/>
              <a:ahLst/>
              <a:cxnLst/>
              <a:rect r="r" b="b" t="t" l="l"/>
              <a:pathLst>
                <a:path h="1157023" w="962597">
                  <a:moveTo>
                    <a:pt x="107237" y="0"/>
                  </a:moveTo>
                  <a:lnTo>
                    <a:pt x="855361" y="0"/>
                  </a:lnTo>
                  <a:cubicBezTo>
                    <a:pt x="914586" y="0"/>
                    <a:pt x="962597" y="48011"/>
                    <a:pt x="962597" y="107237"/>
                  </a:cubicBezTo>
                  <a:lnTo>
                    <a:pt x="962597" y="1049787"/>
                  </a:lnTo>
                  <a:cubicBezTo>
                    <a:pt x="962597" y="1078228"/>
                    <a:pt x="951299" y="1105504"/>
                    <a:pt x="931188" y="1125615"/>
                  </a:cubicBezTo>
                  <a:cubicBezTo>
                    <a:pt x="911078" y="1145725"/>
                    <a:pt x="883801" y="1157023"/>
                    <a:pt x="855361" y="1157023"/>
                  </a:cubicBezTo>
                  <a:lnTo>
                    <a:pt x="107237" y="1157023"/>
                  </a:lnTo>
                  <a:cubicBezTo>
                    <a:pt x="78796" y="1157023"/>
                    <a:pt x="51520" y="1145725"/>
                    <a:pt x="31409" y="1125615"/>
                  </a:cubicBezTo>
                  <a:cubicBezTo>
                    <a:pt x="11298" y="1105504"/>
                    <a:pt x="0" y="1078228"/>
                    <a:pt x="0" y="1049787"/>
                  </a:cubicBezTo>
                  <a:lnTo>
                    <a:pt x="0" y="107237"/>
                  </a:lnTo>
                  <a:cubicBezTo>
                    <a:pt x="0" y="78796"/>
                    <a:pt x="11298" y="51520"/>
                    <a:pt x="31409" y="31409"/>
                  </a:cubicBezTo>
                  <a:cubicBezTo>
                    <a:pt x="51520" y="11298"/>
                    <a:pt x="78796" y="0"/>
                    <a:pt x="107237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962597" cy="12046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6534247" y="498476"/>
            <a:ext cx="1198365" cy="1198365"/>
          </a:xfrm>
          <a:custGeom>
            <a:avLst/>
            <a:gdLst/>
            <a:ahLst/>
            <a:cxnLst/>
            <a:rect r="r" b="b" t="t" l="l"/>
            <a:pathLst>
              <a:path h="1198365" w="1198365">
                <a:moveTo>
                  <a:pt x="0" y="0"/>
                </a:moveTo>
                <a:lnTo>
                  <a:pt x="1198365" y="0"/>
                </a:lnTo>
                <a:lnTo>
                  <a:pt x="1198365" y="1198365"/>
                </a:lnTo>
                <a:lnTo>
                  <a:pt x="0" y="11983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746395" y="6744710"/>
            <a:ext cx="3319659" cy="3319659"/>
          </a:xfrm>
          <a:custGeom>
            <a:avLst/>
            <a:gdLst/>
            <a:ahLst/>
            <a:cxnLst/>
            <a:rect r="r" b="b" t="t" l="l"/>
            <a:pathLst>
              <a:path h="3319659" w="3319659">
                <a:moveTo>
                  <a:pt x="0" y="0"/>
                </a:moveTo>
                <a:lnTo>
                  <a:pt x="3319659" y="0"/>
                </a:lnTo>
                <a:lnTo>
                  <a:pt x="3319659" y="3319659"/>
                </a:lnTo>
                <a:lnTo>
                  <a:pt x="0" y="33196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04649" y="1675463"/>
            <a:ext cx="13741746" cy="1216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1/Điều gì xảy ra khi so nhiều pattern với 1 text bằng giải thuật Rabin-karp, nếu điều kiện </a:t>
            </a:r>
            <a:r>
              <a:rPr lang="en-US" b="true" sz="3500">
                <a:solidFill>
                  <a:srgbClr val="FF3131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các pattern có độ dài m khác nhau </a:t>
            </a: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?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3184929"/>
            <a:ext cx="11092181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2/Tìm bảng lps của chuỗi pattern = “aabcaaabcab”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04649" y="4075270"/>
            <a:ext cx="13553409" cy="1216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3/Trường hợp </a:t>
            </a:r>
            <a:r>
              <a:rPr lang="en-US" b="true" sz="3500">
                <a:solidFill>
                  <a:srgbClr val="FF914D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xấu nhất</a:t>
            </a: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của thuật toán Boyer-Moore là gì? Giải thích tại sao? Độ phức tạp là bao nhiêu? Ví dụ?</a:t>
            </a:r>
          </a:p>
        </p:txBody>
      </p:sp>
    </p:spTree>
  </p:cSld>
  <p:clrMapOvr>
    <a:masterClrMapping/>
  </p:clrMapOvr>
</p:sld>
</file>

<file path=ppt/slides/slide18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79193" y="5143500"/>
            <a:ext cx="2545415" cy="2545415"/>
          </a:xfrm>
          <a:custGeom>
            <a:avLst/>
            <a:gdLst/>
            <a:ahLst/>
            <a:cxnLst/>
            <a:rect r="r" b="b" t="t" l="l"/>
            <a:pathLst>
              <a:path h="2545415" w="2545415">
                <a:moveTo>
                  <a:pt x="0" y="0"/>
                </a:moveTo>
                <a:lnTo>
                  <a:pt x="2545415" y="0"/>
                </a:lnTo>
                <a:lnTo>
                  <a:pt x="2545415" y="2545415"/>
                </a:lnTo>
                <a:lnTo>
                  <a:pt x="0" y="2545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05475" y="3001895"/>
            <a:ext cx="16877051" cy="5124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50"/>
              </a:lnSpc>
            </a:pPr>
            <a:r>
              <a:rPr lang="en-US" b="true" sz="15000">
                <a:solidFill>
                  <a:srgbClr val="0E2F5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THANK YOU </a:t>
            </a:r>
          </a:p>
          <a:p>
            <a:pPr algn="ctr">
              <a:lnSpc>
                <a:spcPts val="13050"/>
              </a:lnSpc>
            </a:pPr>
            <a:r>
              <a:rPr lang="en-US" b="true" sz="15000">
                <a:solidFill>
                  <a:srgbClr val="0E2F5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FOR YOUR ATTENTION!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3424608" y="-1072654"/>
            <a:ext cx="11438784" cy="2839490"/>
            <a:chOff x="0" y="0"/>
            <a:chExt cx="3012684" cy="74784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012684" cy="747849"/>
            </a:xfrm>
            <a:custGeom>
              <a:avLst/>
              <a:gdLst/>
              <a:ahLst/>
              <a:cxnLst/>
              <a:rect r="r" b="b" t="t" l="l"/>
              <a:pathLst>
                <a:path h="747849" w="3012684">
                  <a:moveTo>
                    <a:pt x="39932" y="0"/>
                  </a:moveTo>
                  <a:lnTo>
                    <a:pt x="2972752" y="0"/>
                  </a:lnTo>
                  <a:cubicBezTo>
                    <a:pt x="2994806" y="0"/>
                    <a:pt x="3012684" y="17878"/>
                    <a:pt x="3012684" y="39932"/>
                  </a:cubicBezTo>
                  <a:lnTo>
                    <a:pt x="3012684" y="707917"/>
                  </a:lnTo>
                  <a:cubicBezTo>
                    <a:pt x="3012684" y="729971"/>
                    <a:pt x="2994806" y="747849"/>
                    <a:pt x="2972752" y="747849"/>
                  </a:cubicBezTo>
                  <a:lnTo>
                    <a:pt x="39932" y="747849"/>
                  </a:lnTo>
                  <a:cubicBezTo>
                    <a:pt x="17878" y="747849"/>
                    <a:pt x="0" y="729971"/>
                    <a:pt x="0" y="707917"/>
                  </a:cubicBezTo>
                  <a:lnTo>
                    <a:pt x="0" y="39932"/>
                  </a:lnTo>
                  <a:cubicBezTo>
                    <a:pt x="0" y="17878"/>
                    <a:pt x="17878" y="0"/>
                    <a:pt x="39932" y="0"/>
                  </a:cubicBezTo>
                  <a:close/>
                </a:path>
              </a:pathLst>
            </a:custGeom>
            <a:solidFill>
              <a:srgbClr val="E1EDFC"/>
            </a:solidFill>
            <a:ln cap="rnd">
              <a:noFill/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3012684" cy="795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8395527" y="1028700"/>
            <a:ext cx="1496945" cy="1496945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8673581" y="1447879"/>
            <a:ext cx="940838" cy="658587"/>
          </a:xfrm>
          <a:custGeom>
            <a:avLst/>
            <a:gdLst/>
            <a:ahLst/>
            <a:cxnLst/>
            <a:rect r="r" b="b" t="t" l="l"/>
            <a:pathLst>
              <a:path h="658587" w="940838">
                <a:moveTo>
                  <a:pt x="0" y="0"/>
                </a:moveTo>
                <a:lnTo>
                  <a:pt x="940838" y="0"/>
                </a:lnTo>
                <a:lnTo>
                  <a:pt x="940838" y="658587"/>
                </a:lnTo>
                <a:lnTo>
                  <a:pt x="0" y="6585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0" y="8996715"/>
            <a:ext cx="18288000" cy="1290285"/>
            <a:chOff x="0" y="0"/>
            <a:chExt cx="4816593" cy="33982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816592" cy="339828"/>
            </a:xfrm>
            <a:custGeom>
              <a:avLst/>
              <a:gdLst/>
              <a:ahLst/>
              <a:cxnLst/>
              <a:rect r="r" b="b" t="t" l="l"/>
              <a:pathLst>
                <a:path h="33982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39828"/>
                  </a:lnTo>
                  <a:lnTo>
                    <a:pt x="0" y="339828"/>
                  </a:lnTo>
                  <a:close/>
                </a:path>
              </a:pathLst>
            </a:custGeom>
            <a:gradFill rotWithShape="true">
              <a:gsLst>
                <a:gs pos="0">
                  <a:srgbClr val="AADDFF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4816593" cy="3874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60077" y="2907787"/>
            <a:ext cx="2545415" cy="2545415"/>
          </a:xfrm>
          <a:custGeom>
            <a:avLst/>
            <a:gdLst/>
            <a:ahLst/>
            <a:cxnLst/>
            <a:rect r="r" b="b" t="t" l="l"/>
            <a:pathLst>
              <a:path h="2545415" w="2545415">
                <a:moveTo>
                  <a:pt x="0" y="0"/>
                </a:moveTo>
                <a:lnTo>
                  <a:pt x="2545415" y="0"/>
                </a:lnTo>
                <a:lnTo>
                  <a:pt x="2545415" y="2545415"/>
                </a:lnTo>
                <a:lnTo>
                  <a:pt x="0" y="2545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-2700000">
            <a:off x="16226619" y="3165482"/>
            <a:ext cx="4829892" cy="4575440"/>
            <a:chOff x="0" y="0"/>
            <a:chExt cx="812800" cy="76997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769980"/>
            </a:xfrm>
            <a:custGeom>
              <a:avLst/>
              <a:gdLst/>
              <a:ahLst/>
              <a:cxnLst/>
              <a:rect r="r" b="b" t="t" l="l"/>
              <a:pathLst>
                <a:path h="769980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642980"/>
                  </a:lnTo>
                  <a:cubicBezTo>
                    <a:pt x="812800" y="713120"/>
                    <a:pt x="755940" y="769980"/>
                    <a:pt x="685800" y="769980"/>
                  </a:cubicBezTo>
                  <a:lnTo>
                    <a:pt x="127000" y="769980"/>
                  </a:lnTo>
                  <a:cubicBezTo>
                    <a:pt x="93318" y="769980"/>
                    <a:pt x="61015" y="756599"/>
                    <a:pt x="37197" y="732782"/>
                  </a:cubicBezTo>
                  <a:cubicBezTo>
                    <a:pt x="13380" y="708965"/>
                    <a:pt x="0" y="676662"/>
                    <a:pt x="0" y="642980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812800" cy="8176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-2700000">
            <a:off x="15873054" y="-469507"/>
            <a:ext cx="4829892" cy="4575440"/>
            <a:chOff x="0" y="0"/>
            <a:chExt cx="812800" cy="76997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769980"/>
            </a:xfrm>
            <a:custGeom>
              <a:avLst/>
              <a:gdLst/>
              <a:ahLst/>
              <a:cxnLst/>
              <a:rect r="r" b="b" t="t" l="l"/>
              <a:pathLst>
                <a:path h="769980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642980"/>
                  </a:lnTo>
                  <a:cubicBezTo>
                    <a:pt x="812800" y="713120"/>
                    <a:pt x="755940" y="769980"/>
                    <a:pt x="685800" y="769980"/>
                  </a:cubicBezTo>
                  <a:lnTo>
                    <a:pt x="127000" y="769980"/>
                  </a:lnTo>
                  <a:cubicBezTo>
                    <a:pt x="93318" y="769980"/>
                    <a:pt x="61015" y="756599"/>
                    <a:pt x="37197" y="732782"/>
                  </a:cubicBezTo>
                  <a:cubicBezTo>
                    <a:pt x="13380" y="708965"/>
                    <a:pt x="0" y="676662"/>
                    <a:pt x="0" y="642980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812800" cy="8176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26926" y="2611000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259877" y="2611000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292827" y="2611000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325778" y="2611000"/>
            <a:ext cx="1032951" cy="103295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259877" y="5387591"/>
            <a:ext cx="1032951" cy="103295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4292827" y="5387591"/>
            <a:ext cx="1032951" cy="103295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5316253" y="5387591"/>
            <a:ext cx="1032951" cy="1032951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027542" y="3079851"/>
            <a:ext cx="536431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29844" y="5794351"/>
            <a:ext cx="931826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sp>
        <p:nvSpPr>
          <p:cNvPr name="AutoShape 25" id="25"/>
          <p:cNvSpPr/>
          <p:nvPr/>
        </p:nvSpPr>
        <p:spPr>
          <a:xfrm>
            <a:off x="4737407" y="2304432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6" id="26"/>
          <p:cNvSpPr/>
          <p:nvPr/>
        </p:nvSpPr>
        <p:spPr>
          <a:xfrm>
            <a:off x="4675750" y="5047865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27" id="27"/>
          <p:cNvSpPr/>
          <p:nvPr/>
        </p:nvSpPr>
        <p:spPr>
          <a:xfrm flipH="false" flipV="false" rot="0">
            <a:off x="15583410" y="2082923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8" id="28"/>
          <p:cNvGrpSpPr/>
          <p:nvPr/>
        </p:nvGrpSpPr>
        <p:grpSpPr>
          <a:xfrm rot="2804154">
            <a:off x="4487635" y="7654525"/>
            <a:ext cx="7386800" cy="5894830"/>
            <a:chOff x="0" y="0"/>
            <a:chExt cx="1945495" cy="1552548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945495" cy="1552548"/>
            </a:xfrm>
            <a:custGeom>
              <a:avLst/>
              <a:gdLst/>
              <a:ahLst/>
              <a:cxnLst/>
              <a:rect r="r" b="b" t="t" l="l"/>
              <a:pathLst>
                <a:path h="1552548" w="1945495">
                  <a:moveTo>
                    <a:pt x="61836" y="0"/>
                  </a:moveTo>
                  <a:lnTo>
                    <a:pt x="1883658" y="0"/>
                  </a:lnTo>
                  <a:cubicBezTo>
                    <a:pt x="1900058" y="0"/>
                    <a:pt x="1915787" y="6515"/>
                    <a:pt x="1927383" y="18111"/>
                  </a:cubicBezTo>
                  <a:cubicBezTo>
                    <a:pt x="1938980" y="29708"/>
                    <a:pt x="1945495" y="45436"/>
                    <a:pt x="1945495" y="61836"/>
                  </a:cubicBezTo>
                  <a:lnTo>
                    <a:pt x="1945495" y="1490711"/>
                  </a:lnTo>
                  <a:cubicBezTo>
                    <a:pt x="1945495" y="1524863"/>
                    <a:pt x="1917809" y="1552548"/>
                    <a:pt x="1883658" y="1552548"/>
                  </a:cubicBezTo>
                  <a:lnTo>
                    <a:pt x="61836" y="1552548"/>
                  </a:lnTo>
                  <a:cubicBezTo>
                    <a:pt x="45436" y="1552548"/>
                    <a:pt x="29708" y="1546033"/>
                    <a:pt x="18111" y="1534436"/>
                  </a:cubicBezTo>
                  <a:cubicBezTo>
                    <a:pt x="6515" y="1522840"/>
                    <a:pt x="0" y="1507111"/>
                    <a:pt x="0" y="1490711"/>
                  </a:cubicBezTo>
                  <a:lnTo>
                    <a:pt x="0" y="61836"/>
                  </a:lnTo>
                  <a:cubicBezTo>
                    <a:pt x="0" y="45436"/>
                    <a:pt x="6515" y="29708"/>
                    <a:pt x="18111" y="18111"/>
                  </a:cubicBezTo>
                  <a:cubicBezTo>
                    <a:pt x="29708" y="6515"/>
                    <a:pt x="45436" y="0"/>
                    <a:pt x="61836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47625"/>
              <a:ext cx="1945495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2804154">
            <a:off x="142356" y="8441676"/>
            <a:ext cx="4829892" cy="5894830"/>
            <a:chOff x="0" y="0"/>
            <a:chExt cx="1272070" cy="1552548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C5D9F3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34" id="34"/>
          <p:cNvSpPr/>
          <p:nvPr/>
        </p:nvSpPr>
        <p:spPr>
          <a:xfrm flipH="false" flipV="false" rot="0">
            <a:off x="14309242" y="7573705"/>
            <a:ext cx="1684595" cy="1684595"/>
          </a:xfrm>
          <a:custGeom>
            <a:avLst/>
            <a:gdLst/>
            <a:ahLst/>
            <a:cxnLst/>
            <a:rect r="r" b="b" t="t" l="l"/>
            <a:pathLst>
              <a:path h="1684595" w="1684595">
                <a:moveTo>
                  <a:pt x="0" y="0"/>
                </a:moveTo>
                <a:lnTo>
                  <a:pt x="1684595" y="0"/>
                </a:lnTo>
                <a:lnTo>
                  <a:pt x="1684595" y="1684595"/>
                </a:lnTo>
                <a:lnTo>
                  <a:pt x="0" y="1684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5" id="35"/>
          <p:cNvSpPr txBox="true"/>
          <p:nvPr/>
        </p:nvSpPr>
        <p:spPr>
          <a:xfrm rot="0">
            <a:off x="4413460" y="1794587"/>
            <a:ext cx="79168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21828"/>
                </a:solidFill>
                <a:latin typeface="Quicksand"/>
                <a:ea typeface="Quicksand"/>
                <a:cs typeface="Quicksand"/>
                <a:sym typeface="Quicksand"/>
              </a:rPr>
              <a:t>i = 2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4341405" y="4386901"/>
            <a:ext cx="73628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21828"/>
                </a:solidFill>
                <a:latin typeface="Quicksand"/>
                <a:ea typeface="Quicksand"/>
                <a:cs typeface="Quicksand"/>
                <a:sym typeface="Quicksand"/>
              </a:rPr>
              <a:t>j = 1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8780536" y="2308302"/>
            <a:ext cx="3653920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Dừng thuật toán.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8780536" y="3732609"/>
            <a:ext cx="6802874" cy="1216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Vậy pattern chỉ được tìm thấy tại vị trí 0 của chuỗi text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579574" y="374160"/>
            <a:ext cx="6538015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b="true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BRUTE FORCE ALGORITHM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734028" y="6733028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796372" y="4718560"/>
            <a:ext cx="5650143" cy="5650143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685800"/>
                  </a:lnTo>
                  <a:cubicBezTo>
                    <a:pt x="812800" y="755940"/>
                    <a:pt x="755940" y="812800"/>
                    <a:pt x="685800" y="812800"/>
                  </a:cubicBezTo>
                  <a:lnTo>
                    <a:pt x="127000" y="812800"/>
                  </a:lnTo>
                  <a:cubicBezTo>
                    <a:pt x="56860" y="812800"/>
                    <a:pt x="0" y="755940"/>
                    <a:pt x="0" y="685800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578848"/>
            <a:ext cx="1858734" cy="185873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658048" y="1059677"/>
            <a:ext cx="600038" cy="897076"/>
          </a:xfrm>
          <a:custGeom>
            <a:avLst/>
            <a:gdLst/>
            <a:ahLst/>
            <a:cxnLst/>
            <a:rect r="r" b="b" t="t" l="l"/>
            <a:pathLst>
              <a:path h="897076" w="600038">
                <a:moveTo>
                  <a:pt x="0" y="0"/>
                </a:moveTo>
                <a:lnTo>
                  <a:pt x="600038" y="0"/>
                </a:lnTo>
                <a:lnTo>
                  <a:pt x="600038" y="897076"/>
                </a:lnTo>
                <a:lnTo>
                  <a:pt x="0" y="8970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363983" y="7991122"/>
            <a:ext cx="2763919" cy="882511"/>
          </a:xfrm>
          <a:custGeom>
            <a:avLst/>
            <a:gdLst/>
            <a:ahLst/>
            <a:cxnLst/>
            <a:rect r="r" b="b" t="t" l="l"/>
            <a:pathLst>
              <a:path h="882511" w="2763919">
                <a:moveTo>
                  <a:pt x="0" y="0"/>
                </a:moveTo>
                <a:lnTo>
                  <a:pt x="2763919" y="0"/>
                </a:lnTo>
                <a:lnTo>
                  <a:pt x="2763919" y="882511"/>
                </a:lnTo>
                <a:lnTo>
                  <a:pt x="0" y="8825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264511" y="5348601"/>
            <a:ext cx="1025128" cy="1025128"/>
          </a:xfrm>
          <a:custGeom>
            <a:avLst/>
            <a:gdLst/>
            <a:ahLst/>
            <a:cxnLst/>
            <a:rect r="r" b="b" t="t" l="l"/>
            <a:pathLst>
              <a:path h="1025128" w="1025128">
                <a:moveTo>
                  <a:pt x="0" y="0"/>
                </a:moveTo>
                <a:lnTo>
                  <a:pt x="1025128" y="0"/>
                </a:lnTo>
                <a:lnTo>
                  <a:pt x="1025128" y="1025127"/>
                </a:lnTo>
                <a:lnTo>
                  <a:pt x="0" y="10251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304986" y="794632"/>
            <a:ext cx="10752160" cy="837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859"/>
              </a:lnSpc>
            </a:pPr>
            <a:r>
              <a:rPr lang="en-US" sz="4899" b="true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Đối sánh chuỗi là gì ?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853772" y="1890078"/>
            <a:ext cx="11603945" cy="307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Trong khoa học máy tính, thuật toán </a:t>
            </a:r>
            <a:r>
              <a:rPr lang="en-US" b="true" sz="3500">
                <a:solidFill>
                  <a:srgbClr val="5894CE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đối sánh chuỗi</a:t>
            </a: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hay được gọi là </a:t>
            </a:r>
            <a:r>
              <a:rPr lang="en-US" b="true" sz="3500">
                <a:solidFill>
                  <a:srgbClr val="5894CE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thuật toán tìm chuỗi</a:t>
            </a: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được định nghĩa là tìm vị trí xuất hiện của một chuỗi mẫu(thường được gọi là </a:t>
            </a:r>
            <a:r>
              <a:rPr lang="en-US" b="true" sz="3500">
                <a:solidFill>
                  <a:srgbClr val="908884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) trong chuỗi khác lớn hơn (thường được gọi là </a:t>
            </a:r>
            <a:r>
              <a:rPr lang="en-US" b="true" sz="3500">
                <a:solidFill>
                  <a:srgbClr val="FF914D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)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347857" y="5281926"/>
            <a:ext cx="6980237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b="true" sz="34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Ví dụ: text = “abcaaabcefbcacb”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849532" y="6041941"/>
            <a:ext cx="3590766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 = “bcac“</a:t>
            </a:r>
          </a:p>
        </p:txBody>
      </p:sp>
      <p:grpSp>
        <p:nvGrpSpPr>
          <p:cNvPr name="Group 16" id="16"/>
          <p:cNvGrpSpPr/>
          <p:nvPr/>
        </p:nvGrpSpPr>
        <p:grpSpPr>
          <a:xfrm rot="2700000">
            <a:off x="5855995" y="8177593"/>
            <a:ext cx="5650143" cy="5650143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685800"/>
                  </a:lnTo>
                  <a:cubicBezTo>
                    <a:pt x="812800" y="755940"/>
                    <a:pt x="755940" y="812800"/>
                    <a:pt x="685800" y="812800"/>
                  </a:cubicBezTo>
                  <a:lnTo>
                    <a:pt x="127000" y="812800"/>
                  </a:lnTo>
                  <a:cubicBezTo>
                    <a:pt x="56860" y="812800"/>
                    <a:pt x="0" y="755940"/>
                    <a:pt x="0" y="685800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26926" y="1931807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259877" y="1931807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292827" y="1931807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325778" y="1931807"/>
            <a:ext cx="1032951" cy="103295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358729" y="1931807"/>
            <a:ext cx="1032951" cy="103295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391680" y="1931807"/>
            <a:ext cx="1032951" cy="103295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8424630" y="1931807"/>
            <a:ext cx="1032951" cy="1032951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457581" y="1931807"/>
            <a:ext cx="1032951" cy="103295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0486281" y="1931807"/>
            <a:ext cx="1032951" cy="103295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1519232" y="1931807"/>
            <a:ext cx="1032951" cy="1032951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2552183" y="1931807"/>
            <a:ext cx="1032951" cy="1032951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3585133" y="1931807"/>
            <a:ext cx="1032951" cy="1032951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f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2226926" y="3479376"/>
            <a:ext cx="1032951" cy="1032951"/>
            <a:chOff x="0" y="0"/>
            <a:chExt cx="812800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3259877" y="3479376"/>
            <a:ext cx="1032951" cy="1032951"/>
            <a:chOff x="0" y="0"/>
            <a:chExt cx="812800" cy="812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4292827" y="3479376"/>
            <a:ext cx="1032951" cy="1032951"/>
            <a:chOff x="0" y="0"/>
            <a:chExt cx="812800" cy="81280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5325778" y="3479376"/>
            <a:ext cx="1032951" cy="1032951"/>
            <a:chOff x="0" y="0"/>
            <a:chExt cx="812800" cy="81280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6358729" y="3479376"/>
            <a:ext cx="1032951" cy="1032951"/>
            <a:chOff x="0" y="0"/>
            <a:chExt cx="812800" cy="812800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f</a:t>
              </a:r>
            </a:p>
          </p:txBody>
        </p:sp>
      </p:grpSp>
      <p:sp>
        <p:nvSpPr>
          <p:cNvPr name="TextBox 53" id="53"/>
          <p:cNvSpPr txBox="true"/>
          <p:nvPr/>
        </p:nvSpPr>
        <p:spPr>
          <a:xfrm rot="0">
            <a:off x="1027542" y="2400657"/>
            <a:ext cx="536431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829844" y="3797415"/>
            <a:ext cx="931826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sp>
        <p:nvSpPr>
          <p:cNvPr name="AutoShape 55" id="55"/>
          <p:cNvSpPr/>
          <p:nvPr/>
        </p:nvSpPr>
        <p:spPr>
          <a:xfrm>
            <a:off x="2724351" y="1339424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6" id="56"/>
          <p:cNvSpPr/>
          <p:nvPr/>
        </p:nvSpPr>
        <p:spPr>
          <a:xfrm flipV="true">
            <a:off x="2762451" y="4798077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57" id="57"/>
          <p:cNvSpPr/>
          <p:nvPr/>
        </p:nvSpPr>
        <p:spPr>
          <a:xfrm flipH="false" flipV="false" rot="0">
            <a:off x="15583410" y="2082923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8" id="58"/>
          <p:cNvGrpSpPr/>
          <p:nvPr/>
        </p:nvGrpSpPr>
        <p:grpSpPr>
          <a:xfrm rot="2804154">
            <a:off x="4487635" y="7654525"/>
            <a:ext cx="7386800" cy="5894830"/>
            <a:chOff x="0" y="0"/>
            <a:chExt cx="1945495" cy="1552548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1945495" cy="1552548"/>
            </a:xfrm>
            <a:custGeom>
              <a:avLst/>
              <a:gdLst/>
              <a:ahLst/>
              <a:cxnLst/>
              <a:rect r="r" b="b" t="t" l="l"/>
              <a:pathLst>
                <a:path h="1552548" w="1945495">
                  <a:moveTo>
                    <a:pt x="61836" y="0"/>
                  </a:moveTo>
                  <a:lnTo>
                    <a:pt x="1883658" y="0"/>
                  </a:lnTo>
                  <a:cubicBezTo>
                    <a:pt x="1900058" y="0"/>
                    <a:pt x="1915787" y="6515"/>
                    <a:pt x="1927383" y="18111"/>
                  </a:cubicBezTo>
                  <a:cubicBezTo>
                    <a:pt x="1938980" y="29708"/>
                    <a:pt x="1945495" y="45436"/>
                    <a:pt x="1945495" y="61836"/>
                  </a:cubicBezTo>
                  <a:lnTo>
                    <a:pt x="1945495" y="1490711"/>
                  </a:lnTo>
                  <a:cubicBezTo>
                    <a:pt x="1945495" y="1524863"/>
                    <a:pt x="1917809" y="1552548"/>
                    <a:pt x="1883658" y="1552548"/>
                  </a:cubicBezTo>
                  <a:lnTo>
                    <a:pt x="61836" y="1552548"/>
                  </a:lnTo>
                  <a:cubicBezTo>
                    <a:pt x="45436" y="1552548"/>
                    <a:pt x="29708" y="1546033"/>
                    <a:pt x="18111" y="1534436"/>
                  </a:cubicBezTo>
                  <a:cubicBezTo>
                    <a:pt x="6515" y="1522840"/>
                    <a:pt x="0" y="1507111"/>
                    <a:pt x="0" y="1490711"/>
                  </a:cubicBezTo>
                  <a:lnTo>
                    <a:pt x="0" y="61836"/>
                  </a:lnTo>
                  <a:cubicBezTo>
                    <a:pt x="0" y="45436"/>
                    <a:pt x="6515" y="29708"/>
                    <a:pt x="18111" y="18111"/>
                  </a:cubicBezTo>
                  <a:cubicBezTo>
                    <a:pt x="29708" y="6515"/>
                    <a:pt x="45436" y="0"/>
                    <a:pt x="61836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47625"/>
              <a:ext cx="1945495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61" id="61"/>
          <p:cNvGrpSpPr/>
          <p:nvPr/>
        </p:nvGrpSpPr>
        <p:grpSpPr>
          <a:xfrm rot="2804154">
            <a:off x="142356" y="8441676"/>
            <a:ext cx="4829892" cy="5894830"/>
            <a:chOff x="0" y="0"/>
            <a:chExt cx="1272070" cy="1552548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C5D9F3"/>
            </a:solidFill>
          </p:spPr>
        </p:sp>
        <p:sp>
          <p:nvSpPr>
            <p:cNvPr name="TextBox 63" id="63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64" id="64"/>
          <p:cNvSpPr/>
          <p:nvPr/>
        </p:nvSpPr>
        <p:spPr>
          <a:xfrm flipH="false" flipV="false" rot="0">
            <a:off x="14309242" y="7573705"/>
            <a:ext cx="1684595" cy="1684595"/>
          </a:xfrm>
          <a:custGeom>
            <a:avLst/>
            <a:gdLst/>
            <a:ahLst/>
            <a:cxnLst/>
            <a:rect r="r" b="b" t="t" l="l"/>
            <a:pathLst>
              <a:path h="1684595" w="1684595">
                <a:moveTo>
                  <a:pt x="0" y="0"/>
                </a:moveTo>
                <a:lnTo>
                  <a:pt x="1684595" y="0"/>
                </a:lnTo>
                <a:lnTo>
                  <a:pt x="1684595" y="1684595"/>
                </a:lnTo>
                <a:lnTo>
                  <a:pt x="0" y="1684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5" id="65"/>
          <p:cNvSpPr txBox="true"/>
          <p:nvPr/>
        </p:nvSpPr>
        <p:spPr>
          <a:xfrm rot="0">
            <a:off x="579574" y="374160"/>
            <a:ext cx="6538015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b="true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BRUTE FORCE ALGORITHM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26926" y="1931807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259877" y="1931807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292827" y="1931807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325778" y="1931807"/>
            <a:ext cx="1032951" cy="103295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358729" y="1931807"/>
            <a:ext cx="1032951" cy="103295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391680" y="1931807"/>
            <a:ext cx="1032951" cy="103295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8424630" y="1931807"/>
            <a:ext cx="1032951" cy="1032951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457581" y="1931807"/>
            <a:ext cx="1032951" cy="103295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0486281" y="1931807"/>
            <a:ext cx="1032951" cy="103295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1519232" y="1931807"/>
            <a:ext cx="1032951" cy="1032951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2552183" y="1931807"/>
            <a:ext cx="1032951" cy="1032951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3585133" y="1931807"/>
            <a:ext cx="1032951" cy="1032951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f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2226926" y="3479376"/>
            <a:ext cx="1032951" cy="1032951"/>
            <a:chOff x="0" y="0"/>
            <a:chExt cx="812800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3259877" y="3479376"/>
            <a:ext cx="1032951" cy="1032951"/>
            <a:chOff x="0" y="0"/>
            <a:chExt cx="812800" cy="812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4292827" y="3479376"/>
            <a:ext cx="1032951" cy="1032951"/>
            <a:chOff x="0" y="0"/>
            <a:chExt cx="812800" cy="81280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5325778" y="3479376"/>
            <a:ext cx="1032951" cy="1032951"/>
            <a:chOff x="0" y="0"/>
            <a:chExt cx="812800" cy="81280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6358729" y="3479376"/>
            <a:ext cx="1032951" cy="1032951"/>
            <a:chOff x="0" y="0"/>
            <a:chExt cx="812800" cy="812800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f</a:t>
              </a:r>
            </a:p>
          </p:txBody>
        </p:sp>
      </p:grpSp>
      <p:sp>
        <p:nvSpPr>
          <p:cNvPr name="TextBox 53" id="53"/>
          <p:cNvSpPr txBox="true"/>
          <p:nvPr/>
        </p:nvSpPr>
        <p:spPr>
          <a:xfrm rot="0">
            <a:off x="1027542" y="2400657"/>
            <a:ext cx="536431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829844" y="3797415"/>
            <a:ext cx="931826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sp>
        <p:nvSpPr>
          <p:cNvPr name="AutoShape 55" id="55"/>
          <p:cNvSpPr/>
          <p:nvPr/>
        </p:nvSpPr>
        <p:spPr>
          <a:xfrm flipV="true">
            <a:off x="2762451" y="4798077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6" id="56"/>
          <p:cNvSpPr/>
          <p:nvPr/>
        </p:nvSpPr>
        <p:spPr>
          <a:xfrm>
            <a:off x="2724351" y="1339424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57" id="57"/>
          <p:cNvSpPr/>
          <p:nvPr/>
        </p:nvSpPr>
        <p:spPr>
          <a:xfrm flipH="false" flipV="false" rot="0">
            <a:off x="15583410" y="2082923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8" id="58"/>
          <p:cNvGrpSpPr/>
          <p:nvPr/>
        </p:nvGrpSpPr>
        <p:grpSpPr>
          <a:xfrm rot="2804154">
            <a:off x="4487635" y="7654525"/>
            <a:ext cx="7386800" cy="5894830"/>
            <a:chOff x="0" y="0"/>
            <a:chExt cx="1945495" cy="1552548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1945495" cy="1552548"/>
            </a:xfrm>
            <a:custGeom>
              <a:avLst/>
              <a:gdLst/>
              <a:ahLst/>
              <a:cxnLst/>
              <a:rect r="r" b="b" t="t" l="l"/>
              <a:pathLst>
                <a:path h="1552548" w="1945495">
                  <a:moveTo>
                    <a:pt x="61836" y="0"/>
                  </a:moveTo>
                  <a:lnTo>
                    <a:pt x="1883658" y="0"/>
                  </a:lnTo>
                  <a:cubicBezTo>
                    <a:pt x="1900058" y="0"/>
                    <a:pt x="1915787" y="6515"/>
                    <a:pt x="1927383" y="18111"/>
                  </a:cubicBezTo>
                  <a:cubicBezTo>
                    <a:pt x="1938980" y="29708"/>
                    <a:pt x="1945495" y="45436"/>
                    <a:pt x="1945495" y="61836"/>
                  </a:cubicBezTo>
                  <a:lnTo>
                    <a:pt x="1945495" y="1490711"/>
                  </a:lnTo>
                  <a:cubicBezTo>
                    <a:pt x="1945495" y="1524863"/>
                    <a:pt x="1917809" y="1552548"/>
                    <a:pt x="1883658" y="1552548"/>
                  </a:cubicBezTo>
                  <a:lnTo>
                    <a:pt x="61836" y="1552548"/>
                  </a:lnTo>
                  <a:cubicBezTo>
                    <a:pt x="45436" y="1552548"/>
                    <a:pt x="29708" y="1546033"/>
                    <a:pt x="18111" y="1534436"/>
                  </a:cubicBezTo>
                  <a:cubicBezTo>
                    <a:pt x="6515" y="1522840"/>
                    <a:pt x="0" y="1507111"/>
                    <a:pt x="0" y="1490711"/>
                  </a:cubicBezTo>
                  <a:lnTo>
                    <a:pt x="0" y="61836"/>
                  </a:lnTo>
                  <a:cubicBezTo>
                    <a:pt x="0" y="45436"/>
                    <a:pt x="6515" y="29708"/>
                    <a:pt x="18111" y="18111"/>
                  </a:cubicBezTo>
                  <a:cubicBezTo>
                    <a:pt x="29708" y="6515"/>
                    <a:pt x="45436" y="0"/>
                    <a:pt x="61836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47625"/>
              <a:ext cx="1945495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61" id="61"/>
          <p:cNvGrpSpPr/>
          <p:nvPr/>
        </p:nvGrpSpPr>
        <p:grpSpPr>
          <a:xfrm rot="2804154">
            <a:off x="142356" y="8441676"/>
            <a:ext cx="4829892" cy="5894830"/>
            <a:chOff x="0" y="0"/>
            <a:chExt cx="1272070" cy="1552548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C5D9F3"/>
            </a:solidFill>
          </p:spPr>
        </p:sp>
        <p:sp>
          <p:nvSpPr>
            <p:cNvPr name="TextBox 63" id="63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64" id="64"/>
          <p:cNvSpPr/>
          <p:nvPr/>
        </p:nvSpPr>
        <p:spPr>
          <a:xfrm flipH="false" flipV="false" rot="0">
            <a:off x="14309242" y="7573705"/>
            <a:ext cx="1684595" cy="1684595"/>
          </a:xfrm>
          <a:custGeom>
            <a:avLst/>
            <a:gdLst/>
            <a:ahLst/>
            <a:cxnLst/>
            <a:rect r="r" b="b" t="t" l="l"/>
            <a:pathLst>
              <a:path h="1684595" w="1684595">
                <a:moveTo>
                  <a:pt x="0" y="0"/>
                </a:moveTo>
                <a:lnTo>
                  <a:pt x="1684595" y="0"/>
                </a:lnTo>
                <a:lnTo>
                  <a:pt x="1684595" y="1684595"/>
                </a:lnTo>
                <a:lnTo>
                  <a:pt x="0" y="1684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5" id="65"/>
          <p:cNvSpPr txBox="true"/>
          <p:nvPr/>
        </p:nvSpPr>
        <p:spPr>
          <a:xfrm rot="0">
            <a:off x="579574" y="374160"/>
            <a:ext cx="6538015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b="true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BRUTE FORCE ALGORITHM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26926" y="1931807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259877" y="1931807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292827" y="1931807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325778" y="1931807"/>
            <a:ext cx="1032951" cy="103295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358729" y="1931807"/>
            <a:ext cx="1032951" cy="103295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391680" y="1931807"/>
            <a:ext cx="1032951" cy="103295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8424630" y="1931807"/>
            <a:ext cx="1032951" cy="1032951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457581" y="1931807"/>
            <a:ext cx="1032951" cy="103295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0486281" y="1931807"/>
            <a:ext cx="1032951" cy="103295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1519232" y="1931807"/>
            <a:ext cx="1032951" cy="1032951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2552183" y="1931807"/>
            <a:ext cx="1032951" cy="1032951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3585133" y="1931807"/>
            <a:ext cx="1032951" cy="1032951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f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2226926" y="3479376"/>
            <a:ext cx="1032951" cy="1032951"/>
            <a:chOff x="0" y="0"/>
            <a:chExt cx="812800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3259877" y="3479376"/>
            <a:ext cx="1032951" cy="1032951"/>
            <a:chOff x="0" y="0"/>
            <a:chExt cx="812800" cy="812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4292827" y="3479376"/>
            <a:ext cx="1032951" cy="1032951"/>
            <a:chOff x="0" y="0"/>
            <a:chExt cx="812800" cy="81280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5325778" y="3479376"/>
            <a:ext cx="1032951" cy="1032951"/>
            <a:chOff x="0" y="0"/>
            <a:chExt cx="812800" cy="81280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6358729" y="3479376"/>
            <a:ext cx="1032951" cy="1032951"/>
            <a:chOff x="0" y="0"/>
            <a:chExt cx="812800" cy="812800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f</a:t>
              </a:r>
            </a:p>
          </p:txBody>
        </p:sp>
      </p:grpSp>
      <p:sp>
        <p:nvSpPr>
          <p:cNvPr name="TextBox 53" id="53"/>
          <p:cNvSpPr txBox="true"/>
          <p:nvPr/>
        </p:nvSpPr>
        <p:spPr>
          <a:xfrm rot="0">
            <a:off x="1027542" y="2400657"/>
            <a:ext cx="536431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829844" y="3797415"/>
            <a:ext cx="931826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sp>
        <p:nvSpPr>
          <p:cNvPr name="AutoShape 55" id="55"/>
          <p:cNvSpPr/>
          <p:nvPr/>
        </p:nvSpPr>
        <p:spPr>
          <a:xfrm>
            <a:off x="3757302" y="1293378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6" id="56"/>
          <p:cNvSpPr/>
          <p:nvPr/>
        </p:nvSpPr>
        <p:spPr>
          <a:xfrm flipV="true">
            <a:off x="3738252" y="4836932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57" id="57"/>
          <p:cNvSpPr/>
          <p:nvPr/>
        </p:nvSpPr>
        <p:spPr>
          <a:xfrm flipH="false" flipV="false" rot="0">
            <a:off x="15583410" y="2082923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8" id="58"/>
          <p:cNvGrpSpPr/>
          <p:nvPr/>
        </p:nvGrpSpPr>
        <p:grpSpPr>
          <a:xfrm rot="2804154">
            <a:off x="4487635" y="7654525"/>
            <a:ext cx="7386800" cy="5894830"/>
            <a:chOff x="0" y="0"/>
            <a:chExt cx="1945495" cy="1552548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1945495" cy="1552548"/>
            </a:xfrm>
            <a:custGeom>
              <a:avLst/>
              <a:gdLst/>
              <a:ahLst/>
              <a:cxnLst/>
              <a:rect r="r" b="b" t="t" l="l"/>
              <a:pathLst>
                <a:path h="1552548" w="1945495">
                  <a:moveTo>
                    <a:pt x="61836" y="0"/>
                  </a:moveTo>
                  <a:lnTo>
                    <a:pt x="1883658" y="0"/>
                  </a:lnTo>
                  <a:cubicBezTo>
                    <a:pt x="1900058" y="0"/>
                    <a:pt x="1915787" y="6515"/>
                    <a:pt x="1927383" y="18111"/>
                  </a:cubicBezTo>
                  <a:cubicBezTo>
                    <a:pt x="1938980" y="29708"/>
                    <a:pt x="1945495" y="45436"/>
                    <a:pt x="1945495" y="61836"/>
                  </a:cubicBezTo>
                  <a:lnTo>
                    <a:pt x="1945495" y="1490711"/>
                  </a:lnTo>
                  <a:cubicBezTo>
                    <a:pt x="1945495" y="1524863"/>
                    <a:pt x="1917809" y="1552548"/>
                    <a:pt x="1883658" y="1552548"/>
                  </a:cubicBezTo>
                  <a:lnTo>
                    <a:pt x="61836" y="1552548"/>
                  </a:lnTo>
                  <a:cubicBezTo>
                    <a:pt x="45436" y="1552548"/>
                    <a:pt x="29708" y="1546033"/>
                    <a:pt x="18111" y="1534436"/>
                  </a:cubicBezTo>
                  <a:cubicBezTo>
                    <a:pt x="6515" y="1522840"/>
                    <a:pt x="0" y="1507111"/>
                    <a:pt x="0" y="1490711"/>
                  </a:cubicBezTo>
                  <a:lnTo>
                    <a:pt x="0" y="61836"/>
                  </a:lnTo>
                  <a:cubicBezTo>
                    <a:pt x="0" y="45436"/>
                    <a:pt x="6515" y="29708"/>
                    <a:pt x="18111" y="18111"/>
                  </a:cubicBezTo>
                  <a:cubicBezTo>
                    <a:pt x="29708" y="6515"/>
                    <a:pt x="45436" y="0"/>
                    <a:pt x="61836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47625"/>
              <a:ext cx="1945495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61" id="61"/>
          <p:cNvGrpSpPr/>
          <p:nvPr/>
        </p:nvGrpSpPr>
        <p:grpSpPr>
          <a:xfrm rot="2804154">
            <a:off x="142356" y="8441676"/>
            <a:ext cx="4829892" cy="5894830"/>
            <a:chOff x="0" y="0"/>
            <a:chExt cx="1272070" cy="1552548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C5D9F3"/>
            </a:solidFill>
          </p:spPr>
        </p:sp>
        <p:sp>
          <p:nvSpPr>
            <p:cNvPr name="TextBox 63" id="63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64" id="64"/>
          <p:cNvSpPr/>
          <p:nvPr/>
        </p:nvSpPr>
        <p:spPr>
          <a:xfrm flipH="false" flipV="false" rot="0">
            <a:off x="14309242" y="7573705"/>
            <a:ext cx="1684595" cy="1684595"/>
          </a:xfrm>
          <a:custGeom>
            <a:avLst/>
            <a:gdLst/>
            <a:ahLst/>
            <a:cxnLst/>
            <a:rect r="r" b="b" t="t" l="l"/>
            <a:pathLst>
              <a:path h="1684595" w="1684595">
                <a:moveTo>
                  <a:pt x="0" y="0"/>
                </a:moveTo>
                <a:lnTo>
                  <a:pt x="1684595" y="0"/>
                </a:lnTo>
                <a:lnTo>
                  <a:pt x="1684595" y="1684595"/>
                </a:lnTo>
                <a:lnTo>
                  <a:pt x="0" y="1684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5" id="65"/>
          <p:cNvSpPr txBox="true"/>
          <p:nvPr/>
        </p:nvSpPr>
        <p:spPr>
          <a:xfrm rot="0">
            <a:off x="579574" y="374160"/>
            <a:ext cx="6538015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b="true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BRUTE FORCE ALGORITHM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26926" y="1931807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259877" y="1931807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292827" y="1931807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325778" y="1931807"/>
            <a:ext cx="1032951" cy="103295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358729" y="1931807"/>
            <a:ext cx="1032951" cy="103295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391680" y="1931807"/>
            <a:ext cx="1032951" cy="103295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8424630" y="1931807"/>
            <a:ext cx="1032951" cy="1032951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457581" y="1931807"/>
            <a:ext cx="1032951" cy="103295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0486281" y="1931807"/>
            <a:ext cx="1032951" cy="103295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1519232" y="1931807"/>
            <a:ext cx="1032951" cy="1032951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2552183" y="1931807"/>
            <a:ext cx="1032951" cy="1032951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3585133" y="1931807"/>
            <a:ext cx="1032951" cy="1032951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f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2226926" y="3479376"/>
            <a:ext cx="1032951" cy="1032951"/>
            <a:chOff x="0" y="0"/>
            <a:chExt cx="812800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3259877" y="3479376"/>
            <a:ext cx="1032951" cy="1032951"/>
            <a:chOff x="0" y="0"/>
            <a:chExt cx="812800" cy="812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4292827" y="3479376"/>
            <a:ext cx="1032951" cy="1032951"/>
            <a:chOff x="0" y="0"/>
            <a:chExt cx="812800" cy="81280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5325778" y="3479376"/>
            <a:ext cx="1032951" cy="1032951"/>
            <a:chOff x="0" y="0"/>
            <a:chExt cx="812800" cy="81280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6358729" y="3479376"/>
            <a:ext cx="1032951" cy="1032951"/>
            <a:chOff x="0" y="0"/>
            <a:chExt cx="812800" cy="812800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f</a:t>
              </a:r>
            </a:p>
          </p:txBody>
        </p:sp>
      </p:grpSp>
      <p:sp>
        <p:nvSpPr>
          <p:cNvPr name="TextBox 53" id="53"/>
          <p:cNvSpPr txBox="true"/>
          <p:nvPr/>
        </p:nvSpPr>
        <p:spPr>
          <a:xfrm rot="0">
            <a:off x="1027542" y="2400657"/>
            <a:ext cx="536431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829844" y="3797415"/>
            <a:ext cx="931826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sp>
        <p:nvSpPr>
          <p:cNvPr name="AutoShape 55" id="55"/>
          <p:cNvSpPr/>
          <p:nvPr/>
        </p:nvSpPr>
        <p:spPr>
          <a:xfrm>
            <a:off x="4809303" y="1316401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6" id="56"/>
          <p:cNvSpPr/>
          <p:nvPr/>
        </p:nvSpPr>
        <p:spPr>
          <a:xfrm flipV="true">
            <a:off x="4790253" y="4836932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57" id="57"/>
          <p:cNvSpPr/>
          <p:nvPr/>
        </p:nvSpPr>
        <p:spPr>
          <a:xfrm flipH="false" flipV="false" rot="0">
            <a:off x="15583410" y="2082923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8" id="58"/>
          <p:cNvGrpSpPr/>
          <p:nvPr/>
        </p:nvGrpSpPr>
        <p:grpSpPr>
          <a:xfrm rot="2804154">
            <a:off x="4487635" y="7654525"/>
            <a:ext cx="7386800" cy="5894830"/>
            <a:chOff x="0" y="0"/>
            <a:chExt cx="1945495" cy="1552548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1945495" cy="1552548"/>
            </a:xfrm>
            <a:custGeom>
              <a:avLst/>
              <a:gdLst/>
              <a:ahLst/>
              <a:cxnLst/>
              <a:rect r="r" b="b" t="t" l="l"/>
              <a:pathLst>
                <a:path h="1552548" w="1945495">
                  <a:moveTo>
                    <a:pt x="61836" y="0"/>
                  </a:moveTo>
                  <a:lnTo>
                    <a:pt x="1883658" y="0"/>
                  </a:lnTo>
                  <a:cubicBezTo>
                    <a:pt x="1900058" y="0"/>
                    <a:pt x="1915787" y="6515"/>
                    <a:pt x="1927383" y="18111"/>
                  </a:cubicBezTo>
                  <a:cubicBezTo>
                    <a:pt x="1938980" y="29708"/>
                    <a:pt x="1945495" y="45436"/>
                    <a:pt x="1945495" y="61836"/>
                  </a:cubicBezTo>
                  <a:lnTo>
                    <a:pt x="1945495" y="1490711"/>
                  </a:lnTo>
                  <a:cubicBezTo>
                    <a:pt x="1945495" y="1524863"/>
                    <a:pt x="1917809" y="1552548"/>
                    <a:pt x="1883658" y="1552548"/>
                  </a:cubicBezTo>
                  <a:lnTo>
                    <a:pt x="61836" y="1552548"/>
                  </a:lnTo>
                  <a:cubicBezTo>
                    <a:pt x="45436" y="1552548"/>
                    <a:pt x="29708" y="1546033"/>
                    <a:pt x="18111" y="1534436"/>
                  </a:cubicBezTo>
                  <a:cubicBezTo>
                    <a:pt x="6515" y="1522840"/>
                    <a:pt x="0" y="1507111"/>
                    <a:pt x="0" y="1490711"/>
                  </a:cubicBezTo>
                  <a:lnTo>
                    <a:pt x="0" y="61836"/>
                  </a:lnTo>
                  <a:cubicBezTo>
                    <a:pt x="0" y="45436"/>
                    <a:pt x="6515" y="29708"/>
                    <a:pt x="18111" y="18111"/>
                  </a:cubicBezTo>
                  <a:cubicBezTo>
                    <a:pt x="29708" y="6515"/>
                    <a:pt x="45436" y="0"/>
                    <a:pt x="61836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47625"/>
              <a:ext cx="1945495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61" id="61"/>
          <p:cNvGrpSpPr/>
          <p:nvPr/>
        </p:nvGrpSpPr>
        <p:grpSpPr>
          <a:xfrm rot="2804154">
            <a:off x="142356" y="8441676"/>
            <a:ext cx="4829892" cy="5894830"/>
            <a:chOff x="0" y="0"/>
            <a:chExt cx="1272070" cy="1552548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C5D9F3"/>
            </a:solidFill>
          </p:spPr>
        </p:sp>
        <p:sp>
          <p:nvSpPr>
            <p:cNvPr name="TextBox 63" id="63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64" id="64"/>
          <p:cNvSpPr/>
          <p:nvPr/>
        </p:nvSpPr>
        <p:spPr>
          <a:xfrm flipH="false" flipV="false" rot="0">
            <a:off x="14309242" y="7573705"/>
            <a:ext cx="1684595" cy="1684595"/>
          </a:xfrm>
          <a:custGeom>
            <a:avLst/>
            <a:gdLst/>
            <a:ahLst/>
            <a:cxnLst/>
            <a:rect r="r" b="b" t="t" l="l"/>
            <a:pathLst>
              <a:path h="1684595" w="1684595">
                <a:moveTo>
                  <a:pt x="0" y="0"/>
                </a:moveTo>
                <a:lnTo>
                  <a:pt x="1684595" y="0"/>
                </a:lnTo>
                <a:lnTo>
                  <a:pt x="1684595" y="1684595"/>
                </a:lnTo>
                <a:lnTo>
                  <a:pt x="0" y="1684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5" id="65"/>
          <p:cNvSpPr txBox="true"/>
          <p:nvPr/>
        </p:nvSpPr>
        <p:spPr>
          <a:xfrm rot="0">
            <a:off x="579574" y="374160"/>
            <a:ext cx="6538015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b="true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BRUTE FORCE ALGORITHM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26926" y="1931807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259877" y="1931807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292827" y="1931807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325778" y="1931807"/>
            <a:ext cx="1032951" cy="103295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358729" y="1931807"/>
            <a:ext cx="1032951" cy="103295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391680" y="1931807"/>
            <a:ext cx="1032951" cy="103295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8424630" y="1931807"/>
            <a:ext cx="1032951" cy="1032951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457581" y="1931807"/>
            <a:ext cx="1032951" cy="103295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0486281" y="1931807"/>
            <a:ext cx="1032951" cy="103295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1519232" y="1931807"/>
            <a:ext cx="1032951" cy="1032951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2552183" y="1931807"/>
            <a:ext cx="1032951" cy="1032951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3585133" y="1931807"/>
            <a:ext cx="1032951" cy="1032951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f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2226926" y="3479376"/>
            <a:ext cx="1032951" cy="1032951"/>
            <a:chOff x="0" y="0"/>
            <a:chExt cx="812800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3259877" y="3479376"/>
            <a:ext cx="1032951" cy="1032951"/>
            <a:chOff x="0" y="0"/>
            <a:chExt cx="812800" cy="812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4292827" y="3479376"/>
            <a:ext cx="1032951" cy="1032951"/>
            <a:chOff x="0" y="0"/>
            <a:chExt cx="812800" cy="81280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5325778" y="3479376"/>
            <a:ext cx="1032951" cy="1032951"/>
            <a:chOff x="0" y="0"/>
            <a:chExt cx="812800" cy="81280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6358729" y="3479376"/>
            <a:ext cx="1032951" cy="1032951"/>
            <a:chOff x="0" y="0"/>
            <a:chExt cx="812800" cy="812800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f</a:t>
              </a:r>
            </a:p>
          </p:txBody>
        </p:sp>
      </p:grpSp>
      <p:sp>
        <p:nvSpPr>
          <p:cNvPr name="TextBox 53" id="53"/>
          <p:cNvSpPr txBox="true"/>
          <p:nvPr/>
        </p:nvSpPr>
        <p:spPr>
          <a:xfrm rot="0">
            <a:off x="1027542" y="2400657"/>
            <a:ext cx="536431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829844" y="3797415"/>
            <a:ext cx="931826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sp>
        <p:nvSpPr>
          <p:cNvPr name="AutoShape 55" id="55"/>
          <p:cNvSpPr/>
          <p:nvPr/>
        </p:nvSpPr>
        <p:spPr>
          <a:xfrm>
            <a:off x="5842254" y="1316401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6" id="56"/>
          <p:cNvSpPr/>
          <p:nvPr/>
        </p:nvSpPr>
        <p:spPr>
          <a:xfrm flipV="true">
            <a:off x="5861304" y="4836932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57" id="57"/>
          <p:cNvSpPr/>
          <p:nvPr/>
        </p:nvSpPr>
        <p:spPr>
          <a:xfrm flipH="false" flipV="false" rot="0">
            <a:off x="15583410" y="2082923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8" id="58"/>
          <p:cNvGrpSpPr/>
          <p:nvPr/>
        </p:nvGrpSpPr>
        <p:grpSpPr>
          <a:xfrm rot="2804154">
            <a:off x="4487635" y="7654525"/>
            <a:ext cx="7386800" cy="5894830"/>
            <a:chOff x="0" y="0"/>
            <a:chExt cx="1945495" cy="1552548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1945495" cy="1552548"/>
            </a:xfrm>
            <a:custGeom>
              <a:avLst/>
              <a:gdLst/>
              <a:ahLst/>
              <a:cxnLst/>
              <a:rect r="r" b="b" t="t" l="l"/>
              <a:pathLst>
                <a:path h="1552548" w="1945495">
                  <a:moveTo>
                    <a:pt x="61836" y="0"/>
                  </a:moveTo>
                  <a:lnTo>
                    <a:pt x="1883658" y="0"/>
                  </a:lnTo>
                  <a:cubicBezTo>
                    <a:pt x="1900058" y="0"/>
                    <a:pt x="1915787" y="6515"/>
                    <a:pt x="1927383" y="18111"/>
                  </a:cubicBezTo>
                  <a:cubicBezTo>
                    <a:pt x="1938980" y="29708"/>
                    <a:pt x="1945495" y="45436"/>
                    <a:pt x="1945495" y="61836"/>
                  </a:cubicBezTo>
                  <a:lnTo>
                    <a:pt x="1945495" y="1490711"/>
                  </a:lnTo>
                  <a:cubicBezTo>
                    <a:pt x="1945495" y="1524863"/>
                    <a:pt x="1917809" y="1552548"/>
                    <a:pt x="1883658" y="1552548"/>
                  </a:cubicBezTo>
                  <a:lnTo>
                    <a:pt x="61836" y="1552548"/>
                  </a:lnTo>
                  <a:cubicBezTo>
                    <a:pt x="45436" y="1552548"/>
                    <a:pt x="29708" y="1546033"/>
                    <a:pt x="18111" y="1534436"/>
                  </a:cubicBezTo>
                  <a:cubicBezTo>
                    <a:pt x="6515" y="1522840"/>
                    <a:pt x="0" y="1507111"/>
                    <a:pt x="0" y="1490711"/>
                  </a:cubicBezTo>
                  <a:lnTo>
                    <a:pt x="0" y="61836"/>
                  </a:lnTo>
                  <a:cubicBezTo>
                    <a:pt x="0" y="45436"/>
                    <a:pt x="6515" y="29708"/>
                    <a:pt x="18111" y="18111"/>
                  </a:cubicBezTo>
                  <a:cubicBezTo>
                    <a:pt x="29708" y="6515"/>
                    <a:pt x="45436" y="0"/>
                    <a:pt x="61836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47625"/>
              <a:ext cx="1945495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61" id="61"/>
          <p:cNvGrpSpPr/>
          <p:nvPr/>
        </p:nvGrpSpPr>
        <p:grpSpPr>
          <a:xfrm rot="2804154">
            <a:off x="142356" y="8441676"/>
            <a:ext cx="4829892" cy="5894830"/>
            <a:chOff x="0" y="0"/>
            <a:chExt cx="1272070" cy="1552548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C5D9F3"/>
            </a:solidFill>
          </p:spPr>
        </p:sp>
        <p:sp>
          <p:nvSpPr>
            <p:cNvPr name="TextBox 63" id="63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64" id="64"/>
          <p:cNvSpPr/>
          <p:nvPr/>
        </p:nvSpPr>
        <p:spPr>
          <a:xfrm flipH="false" flipV="false" rot="0">
            <a:off x="14309242" y="7573705"/>
            <a:ext cx="1684595" cy="1684595"/>
          </a:xfrm>
          <a:custGeom>
            <a:avLst/>
            <a:gdLst/>
            <a:ahLst/>
            <a:cxnLst/>
            <a:rect r="r" b="b" t="t" l="l"/>
            <a:pathLst>
              <a:path h="1684595" w="1684595">
                <a:moveTo>
                  <a:pt x="0" y="0"/>
                </a:moveTo>
                <a:lnTo>
                  <a:pt x="1684595" y="0"/>
                </a:lnTo>
                <a:lnTo>
                  <a:pt x="1684595" y="1684595"/>
                </a:lnTo>
                <a:lnTo>
                  <a:pt x="0" y="1684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5" id="65"/>
          <p:cNvSpPr txBox="true"/>
          <p:nvPr/>
        </p:nvSpPr>
        <p:spPr>
          <a:xfrm rot="0">
            <a:off x="579574" y="374160"/>
            <a:ext cx="6538015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b="true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BRUTE FORCE ALGORITHM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26926" y="1931807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259877" y="1931807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292827" y="1931807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325778" y="1931807"/>
            <a:ext cx="1032951" cy="103295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358729" y="1931807"/>
            <a:ext cx="1032951" cy="103295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391680" y="1931807"/>
            <a:ext cx="1032951" cy="103295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8424630" y="1931807"/>
            <a:ext cx="1032951" cy="1032951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457581" y="1931807"/>
            <a:ext cx="1032951" cy="103295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0486281" y="1931807"/>
            <a:ext cx="1032951" cy="103295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1519232" y="1931807"/>
            <a:ext cx="1032951" cy="1032951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2552183" y="1931807"/>
            <a:ext cx="1032951" cy="1032951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3585133" y="1931807"/>
            <a:ext cx="1032951" cy="1032951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f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2226926" y="3479376"/>
            <a:ext cx="1032951" cy="1032951"/>
            <a:chOff x="0" y="0"/>
            <a:chExt cx="812800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3259877" y="3479376"/>
            <a:ext cx="1032951" cy="1032951"/>
            <a:chOff x="0" y="0"/>
            <a:chExt cx="812800" cy="812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4292827" y="3479376"/>
            <a:ext cx="1032951" cy="1032951"/>
            <a:chOff x="0" y="0"/>
            <a:chExt cx="812800" cy="81280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5325778" y="3479376"/>
            <a:ext cx="1032951" cy="1032951"/>
            <a:chOff x="0" y="0"/>
            <a:chExt cx="812800" cy="81280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6358729" y="3479376"/>
            <a:ext cx="1032951" cy="1032951"/>
            <a:chOff x="0" y="0"/>
            <a:chExt cx="812800" cy="812800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f</a:t>
              </a:r>
            </a:p>
          </p:txBody>
        </p:sp>
      </p:grpSp>
      <p:sp>
        <p:nvSpPr>
          <p:cNvPr name="TextBox 53" id="53"/>
          <p:cNvSpPr txBox="true"/>
          <p:nvPr/>
        </p:nvSpPr>
        <p:spPr>
          <a:xfrm rot="0">
            <a:off x="1027542" y="2400657"/>
            <a:ext cx="536431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829844" y="3797415"/>
            <a:ext cx="931826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sp>
        <p:nvSpPr>
          <p:cNvPr name="AutoShape 55" id="55"/>
          <p:cNvSpPr/>
          <p:nvPr/>
        </p:nvSpPr>
        <p:spPr>
          <a:xfrm>
            <a:off x="6875204" y="1339424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6" id="56"/>
          <p:cNvSpPr/>
          <p:nvPr/>
        </p:nvSpPr>
        <p:spPr>
          <a:xfrm flipV="true">
            <a:off x="6856154" y="4798077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57" id="57"/>
          <p:cNvSpPr/>
          <p:nvPr/>
        </p:nvSpPr>
        <p:spPr>
          <a:xfrm flipH="false" flipV="false" rot="0">
            <a:off x="15583410" y="2082923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8" id="58"/>
          <p:cNvGrpSpPr/>
          <p:nvPr/>
        </p:nvGrpSpPr>
        <p:grpSpPr>
          <a:xfrm rot="2804154">
            <a:off x="4487635" y="7654525"/>
            <a:ext cx="7386800" cy="5894830"/>
            <a:chOff x="0" y="0"/>
            <a:chExt cx="1945495" cy="1552548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1945495" cy="1552548"/>
            </a:xfrm>
            <a:custGeom>
              <a:avLst/>
              <a:gdLst/>
              <a:ahLst/>
              <a:cxnLst/>
              <a:rect r="r" b="b" t="t" l="l"/>
              <a:pathLst>
                <a:path h="1552548" w="1945495">
                  <a:moveTo>
                    <a:pt x="61836" y="0"/>
                  </a:moveTo>
                  <a:lnTo>
                    <a:pt x="1883658" y="0"/>
                  </a:lnTo>
                  <a:cubicBezTo>
                    <a:pt x="1900058" y="0"/>
                    <a:pt x="1915787" y="6515"/>
                    <a:pt x="1927383" y="18111"/>
                  </a:cubicBezTo>
                  <a:cubicBezTo>
                    <a:pt x="1938980" y="29708"/>
                    <a:pt x="1945495" y="45436"/>
                    <a:pt x="1945495" y="61836"/>
                  </a:cubicBezTo>
                  <a:lnTo>
                    <a:pt x="1945495" y="1490711"/>
                  </a:lnTo>
                  <a:cubicBezTo>
                    <a:pt x="1945495" y="1524863"/>
                    <a:pt x="1917809" y="1552548"/>
                    <a:pt x="1883658" y="1552548"/>
                  </a:cubicBezTo>
                  <a:lnTo>
                    <a:pt x="61836" y="1552548"/>
                  </a:lnTo>
                  <a:cubicBezTo>
                    <a:pt x="45436" y="1552548"/>
                    <a:pt x="29708" y="1546033"/>
                    <a:pt x="18111" y="1534436"/>
                  </a:cubicBezTo>
                  <a:cubicBezTo>
                    <a:pt x="6515" y="1522840"/>
                    <a:pt x="0" y="1507111"/>
                    <a:pt x="0" y="1490711"/>
                  </a:cubicBezTo>
                  <a:lnTo>
                    <a:pt x="0" y="61836"/>
                  </a:lnTo>
                  <a:cubicBezTo>
                    <a:pt x="0" y="45436"/>
                    <a:pt x="6515" y="29708"/>
                    <a:pt x="18111" y="18111"/>
                  </a:cubicBezTo>
                  <a:cubicBezTo>
                    <a:pt x="29708" y="6515"/>
                    <a:pt x="45436" y="0"/>
                    <a:pt x="61836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47625"/>
              <a:ext cx="1945495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61" id="61"/>
          <p:cNvGrpSpPr/>
          <p:nvPr/>
        </p:nvGrpSpPr>
        <p:grpSpPr>
          <a:xfrm rot="2804154">
            <a:off x="142356" y="8441676"/>
            <a:ext cx="4829892" cy="5894830"/>
            <a:chOff x="0" y="0"/>
            <a:chExt cx="1272070" cy="1552548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C5D9F3"/>
            </a:solidFill>
          </p:spPr>
        </p:sp>
        <p:sp>
          <p:nvSpPr>
            <p:cNvPr name="TextBox 63" id="63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64" id="64"/>
          <p:cNvSpPr/>
          <p:nvPr/>
        </p:nvSpPr>
        <p:spPr>
          <a:xfrm flipH="false" flipV="false" rot="0">
            <a:off x="14309242" y="7573705"/>
            <a:ext cx="1684595" cy="1684595"/>
          </a:xfrm>
          <a:custGeom>
            <a:avLst/>
            <a:gdLst/>
            <a:ahLst/>
            <a:cxnLst/>
            <a:rect r="r" b="b" t="t" l="l"/>
            <a:pathLst>
              <a:path h="1684595" w="1684595">
                <a:moveTo>
                  <a:pt x="0" y="0"/>
                </a:moveTo>
                <a:lnTo>
                  <a:pt x="1684595" y="0"/>
                </a:lnTo>
                <a:lnTo>
                  <a:pt x="1684595" y="1684595"/>
                </a:lnTo>
                <a:lnTo>
                  <a:pt x="0" y="1684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5" id="65"/>
          <p:cNvSpPr txBox="true"/>
          <p:nvPr/>
        </p:nvSpPr>
        <p:spPr>
          <a:xfrm rot="0">
            <a:off x="579574" y="374160"/>
            <a:ext cx="6538015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b="true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BRUTE FORCE ALGORITHM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91680" y="1931807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424630" y="1931807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457581" y="1931807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486281" y="1931807"/>
            <a:ext cx="1032951" cy="103295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519232" y="1931807"/>
            <a:ext cx="1032951" cy="103295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2552183" y="1931807"/>
            <a:ext cx="1032951" cy="103295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3585133" y="1931807"/>
            <a:ext cx="1032951" cy="1032951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f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027542" y="2400657"/>
            <a:ext cx="536431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29844" y="3797415"/>
            <a:ext cx="931826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2226926" y="1931807"/>
            <a:ext cx="1032951" cy="1032951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3259877" y="1931807"/>
            <a:ext cx="1032951" cy="1032951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4292827" y="1931807"/>
            <a:ext cx="1032951" cy="1032951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5325778" y="1931807"/>
            <a:ext cx="1032951" cy="1032951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6358729" y="1931807"/>
            <a:ext cx="1032951" cy="1032951"/>
            <a:chOff x="0" y="0"/>
            <a:chExt cx="812800" cy="812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3259877" y="3479376"/>
            <a:ext cx="1032951" cy="1032951"/>
            <a:chOff x="0" y="0"/>
            <a:chExt cx="812800" cy="8128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4292827" y="3479376"/>
            <a:ext cx="1032951" cy="1032951"/>
            <a:chOff x="0" y="0"/>
            <a:chExt cx="812800" cy="81280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5325778" y="3479376"/>
            <a:ext cx="1032951" cy="1032951"/>
            <a:chOff x="0" y="0"/>
            <a:chExt cx="812800" cy="812800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6358729" y="3479376"/>
            <a:ext cx="1032951" cy="1032951"/>
            <a:chOff x="0" y="0"/>
            <a:chExt cx="812800" cy="812800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52" id="52"/>
          <p:cNvGrpSpPr/>
          <p:nvPr/>
        </p:nvGrpSpPr>
        <p:grpSpPr>
          <a:xfrm rot="0">
            <a:off x="7391680" y="3479376"/>
            <a:ext cx="1032951" cy="1032951"/>
            <a:chOff x="0" y="0"/>
            <a:chExt cx="812800" cy="812800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f</a:t>
              </a:r>
            </a:p>
          </p:txBody>
        </p:sp>
      </p:grpSp>
      <p:sp>
        <p:nvSpPr>
          <p:cNvPr name="AutoShape 55" id="55"/>
          <p:cNvSpPr/>
          <p:nvPr/>
        </p:nvSpPr>
        <p:spPr>
          <a:xfrm flipV="true">
            <a:off x="3757302" y="4836932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6" id="56"/>
          <p:cNvSpPr/>
          <p:nvPr/>
        </p:nvSpPr>
        <p:spPr>
          <a:xfrm>
            <a:off x="3738252" y="1301389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57" id="57"/>
          <p:cNvSpPr/>
          <p:nvPr/>
        </p:nvSpPr>
        <p:spPr>
          <a:xfrm flipH="false" flipV="false" rot="0">
            <a:off x="15583410" y="2082923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8" id="58"/>
          <p:cNvGrpSpPr/>
          <p:nvPr/>
        </p:nvGrpSpPr>
        <p:grpSpPr>
          <a:xfrm rot="2804154">
            <a:off x="4487635" y="7654525"/>
            <a:ext cx="7386800" cy="5894830"/>
            <a:chOff x="0" y="0"/>
            <a:chExt cx="1945495" cy="1552548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1945495" cy="1552548"/>
            </a:xfrm>
            <a:custGeom>
              <a:avLst/>
              <a:gdLst/>
              <a:ahLst/>
              <a:cxnLst/>
              <a:rect r="r" b="b" t="t" l="l"/>
              <a:pathLst>
                <a:path h="1552548" w="1945495">
                  <a:moveTo>
                    <a:pt x="61836" y="0"/>
                  </a:moveTo>
                  <a:lnTo>
                    <a:pt x="1883658" y="0"/>
                  </a:lnTo>
                  <a:cubicBezTo>
                    <a:pt x="1900058" y="0"/>
                    <a:pt x="1915787" y="6515"/>
                    <a:pt x="1927383" y="18111"/>
                  </a:cubicBezTo>
                  <a:cubicBezTo>
                    <a:pt x="1938980" y="29708"/>
                    <a:pt x="1945495" y="45436"/>
                    <a:pt x="1945495" y="61836"/>
                  </a:cubicBezTo>
                  <a:lnTo>
                    <a:pt x="1945495" y="1490711"/>
                  </a:lnTo>
                  <a:cubicBezTo>
                    <a:pt x="1945495" y="1524863"/>
                    <a:pt x="1917809" y="1552548"/>
                    <a:pt x="1883658" y="1552548"/>
                  </a:cubicBezTo>
                  <a:lnTo>
                    <a:pt x="61836" y="1552548"/>
                  </a:lnTo>
                  <a:cubicBezTo>
                    <a:pt x="45436" y="1552548"/>
                    <a:pt x="29708" y="1546033"/>
                    <a:pt x="18111" y="1534436"/>
                  </a:cubicBezTo>
                  <a:cubicBezTo>
                    <a:pt x="6515" y="1522840"/>
                    <a:pt x="0" y="1507111"/>
                    <a:pt x="0" y="1490711"/>
                  </a:cubicBezTo>
                  <a:lnTo>
                    <a:pt x="0" y="61836"/>
                  </a:lnTo>
                  <a:cubicBezTo>
                    <a:pt x="0" y="45436"/>
                    <a:pt x="6515" y="29708"/>
                    <a:pt x="18111" y="18111"/>
                  </a:cubicBezTo>
                  <a:cubicBezTo>
                    <a:pt x="29708" y="6515"/>
                    <a:pt x="45436" y="0"/>
                    <a:pt x="61836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47625"/>
              <a:ext cx="1945495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61" id="61"/>
          <p:cNvGrpSpPr/>
          <p:nvPr/>
        </p:nvGrpSpPr>
        <p:grpSpPr>
          <a:xfrm rot="2804154">
            <a:off x="142356" y="8441676"/>
            <a:ext cx="4829892" cy="5894830"/>
            <a:chOff x="0" y="0"/>
            <a:chExt cx="1272070" cy="1552548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C5D9F3"/>
            </a:solidFill>
          </p:spPr>
        </p:sp>
        <p:sp>
          <p:nvSpPr>
            <p:cNvPr name="TextBox 63" id="63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64" id="64"/>
          <p:cNvSpPr/>
          <p:nvPr/>
        </p:nvSpPr>
        <p:spPr>
          <a:xfrm flipH="false" flipV="false" rot="0">
            <a:off x="14309242" y="7573705"/>
            <a:ext cx="1684595" cy="1684595"/>
          </a:xfrm>
          <a:custGeom>
            <a:avLst/>
            <a:gdLst/>
            <a:ahLst/>
            <a:cxnLst/>
            <a:rect r="r" b="b" t="t" l="l"/>
            <a:pathLst>
              <a:path h="1684595" w="1684595">
                <a:moveTo>
                  <a:pt x="0" y="0"/>
                </a:moveTo>
                <a:lnTo>
                  <a:pt x="1684595" y="0"/>
                </a:lnTo>
                <a:lnTo>
                  <a:pt x="1684595" y="1684595"/>
                </a:lnTo>
                <a:lnTo>
                  <a:pt x="0" y="1684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5" id="65"/>
          <p:cNvSpPr txBox="true"/>
          <p:nvPr/>
        </p:nvSpPr>
        <p:spPr>
          <a:xfrm rot="0">
            <a:off x="579574" y="374160"/>
            <a:ext cx="6538015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b="true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BRUTE FORCE ALGORITHM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91680" y="1931807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424630" y="1931807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457581" y="1931807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486281" y="1931807"/>
            <a:ext cx="1032951" cy="103295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519232" y="1931807"/>
            <a:ext cx="1032951" cy="103295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2552183" y="1931807"/>
            <a:ext cx="1032951" cy="103295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3585133" y="1931807"/>
            <a:ext cx="1032951" cy="1032951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f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027542" y="2400657"/>
            <a:ext cx="536431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29844" y="3797415"/>
            <a:ext cx="931826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2226926" y="1931807"/>
            <a:ext cx="1032951" cy="1032951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3259877" y="1931807"/>
            <a:ext cx="1032951" cy="1032951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4292827" y="1931807"/>
            <a:ext cx="1032951" cy="1032951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5325778" y="1931807"/>
            <a:ext cx="1032951" cy="1032951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6358729" y="1931807"/>
            <a:ext cx="1032951" cy="1032951"/>
            <a:chOff x="0" y="0"/>
            <a:chExt cx="812800" cy="812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3259877" y="3479376"/>
            <a:ext cx="1032951" cy="1032951"/>
            <a:chOff x="0" y="0"/>
            <a:chExt cx="812800" cy="8128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4292827" y="3479376"/>
            <a:ext cx="1032951" cy="1032951"/>
            <a:chOff x="0" y="0"/>
            <a:chExt cx="812800" cy="81280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5325778" y="3479376"/>
            <a:ext cx="1032951" cy="1032951"/>
            <a:chOff x="0" y="0"/>
            <a:chExt cx="812800" cy="812800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6358729" y="3479376"/>
            <a:ext cx="1032951" cy="1032951"/>
            <a:chOff x="0" y="0"/>
            <a:chExt cx="812800" cy="812800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52" id="52"/>
          <p:cNvGrpSpPr/>
          <p:nvPr/>
        </p:nvGrpSpPr>
        <p:grpSpPr>
          <a:xfrm rot="0">
            <a:off x="7391680" y="3479376"/>
            <a:ext cx="1032951" cy="1032951"/>
            <a:chOff x="0" y="0"/>
            <a:chExt cx="812800" cy="812800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f</a:t>
              </a:r>
            </a:p>
          </p:txBody>
        </p:sp>
      </p:grpSp>
      <p:sp>
        <p:nvSpPr>
          <p:cNvPr name="AutoShape 55" id="55"/>
          <p:cNvSpPr/>
          <p:nvPr/>
        </p:nvSpPr>
        <p:spPr>
          <a:xfrm flipV="true">
            <a:off x="3757302" y="4836932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6" id="56"/>
          <p:cNvSpPr/>
          <p:nvPr/>
        </p:nvSpPr>
        <p:spPr>
          <a:xfrm>
            <a:off x="3738252" y="1301389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57" id="57"/>
          <p:cNvSpPr/>
          <p:nvPr/>
        </p:nvSpPr>
        <p:spPr>
          <a:xfrm flipH="false" flipV="false" rot="0">
            <a:off x="15583410" y="2082923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8" id="58"/>
          <p:cNvGrpSpPr/>
          <p:nvPr/>
        </p:nvGrpSpPr>
        <p:grpSpPr>
          <a:xfrm rot="2804154">
            <a:off x="4487635" y="7654525"/>
            <a:ext cx="7386800" cy="5894830"/>
            <a:chOff x="0" y="0"/>
            <a:chExt cx="1945495" cy="1552548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1945495" cy="1552548"/>
            </a:xfrm>
            <a:custGeom>
              <a:avLst/>
              <a:gdLst/>
              <a:ahLst/>
              <a:cxnLst/>
              <a:rect r="r" b="b" t="t" l="l"/>
              <a:pathLst>
                <a:path h="1552548" w="1945495">
                  <a:moveTo>
                    <a:pt x="61836" y="0"/>
                  </a:moveTo>
                  <a:lnTo>
                    <a:pt x="1883658" y="0"/>
                  </a:lnTo>
                  <a:cubicBezTo>
                    <a:pt x="1900058" y="0"/>
                    <a:pt x="1915787" y="6515"/>
                    <a:pt x="1927383" y="18111"/>
                  </a:cubicBezTo>
                  <a:cubicBezTo>
                    <a:pt x="1938980" y="29708"/>
                    <a:pt x="1945495" y="45436"/>
                    <a:pt x="1945495" y="61836"/>
                  </a:cubicBezTo>
                  <a:lnTo>
                    <a:pt x="1945495" y="1490711"/>
                  </a:lnTo>
                  <a:cubicBezTo>
                    <a:pt x="1945495" y="1524863"/>
                    <a:pt x="1917809" y="1552548"/>
                    <a:pt x="1883658" y="1552548"/>
                  </a:cubicBezTo>
                  <a:lnTo>
                    <a:pt x="61836" y="1552548"/>
                  </a:lnTo>
                  <a:cubicBezTo>
                    <a:pt x="45436" y="1552548"/>
                    <a:pt x="29708" y="1546033"/>
                    <a:pt x="18111" y="1534436"/>
                  </a:cubicBezTo>
                  <a:cubicBezTo>
                    <a:pt x="6515" y="1522840"/>
                    <a:pt x="0" y="1507111"/>
                    <a:pt x="0" y="1490711"/>
                  </a:cubicBezTo>
                  <a:lnTo>
                    <a:pt x="0" y="61836"/>
                  </a:lnTo>
                  <a:cubicBezTo>
                    <a:pt x="0" y="45436"/>
                    <a:pt x="6515" y="29708"/>
                    <a:pt x="18111" y="18111"/>
                  </a:cubicBezTo>
                  <a:cubicBezTo>
                    <a:pt x="29708" y="6515"/>
                    <a:pt x="45436" y="0"/>
                    <a:pt x="61836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47625"/>
              <a:ext cx="1945495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61" id="61"/>
          <p:cNvGrpSpPr/>
          <p:nvPr/>
        </p:nvGrpSpPr>
        <p:grpSpPr>
          <a:xfrm rot="2804154">
            <a:off x="142356" y="8441676"/>
            <a:ext cx="4829892" cy="5894830"/>
            <a:chOff x="0" y="0"/>
            <a:chExt cx="1272070" cy="1552548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C5D9F3"/>
            </a:solidFill>
          </p:spPr>
        </p:sp>
        <p:sp>
          <p:nvSpPr>
            <p:cNvPr name="TextBox 63" id="63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64" id="64"/>
          <p:cNvSpPr/>
          <p:nvPr/>
        </p:nvSpPr>
        <p:spPr>
          <a:xfrm flipH="false" flipV="false" rot="0">
            <a:off x="14309242" y="7573705"/>
            <a:ext cx="1684595" cy="1684595"/>
          </a:xfrm>
          <a:custGeom>
            <a:avLst/>
            <a:gdLst/>
            <a:ahLst/>
            <a:cxnLst/>
            <a:rect r="r" b="b" t="t" l="l"/>
            <a:pathLst>
              <a:path h="1684595" w="1684595">
                <a:moveTo>
                  <a:pt x="0" y="0"/>
                </a:moveTo>
                <a:lnTo>
                  <a:pt x="1684595" y="0"/>
                </a:lnTo>
                <a:lnTo>
                  <a:pt x="1684595" y="1684595"/>
                </a:lnTo>
                <a:lnTo>
                  <a:pt x="0" y="1684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5" id="65"/>
          <p:cNvSpPr txBox="true"/>
          <p:nvPr/>
        </p:nvSpPr>
        <p:spPr>
          <a:xfrm rot="0">
            <a:off x="579574" y="374160"/>
            <a:ext cx="6538015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b="true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BRUTE FORCE ALGORITHM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91680" y="1931807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424630" y="1931807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457581" y="1931807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486281" y="1931807"/>
            <a:ext cx="1032951" cy="103295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519232" y="1931807"/>
            <a:ext cx="1032951" cy="103295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2552183" y="1931807"/>
            <a:ext cx="1032951" cy="103295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3585133" y="1931807"/>
            <a:ext cx="1032951" cy="1032951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f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027542" y="2400657"/>
            <a:ext cx="536431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29844" y="3797415"/>
            <a:ext cx="931826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2226926" y="1931807"/>
            <a:ext cx="1032951" cy="1032951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3259877" y="1931807"/>
            <a:ext cx="1032951" cy="1032951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4292827" y="1931807"/>
            <a:ext cx="1032951" cy="1032951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5325778" y="1931807"/>
            <a:ext cx="1032951" cy="1032951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6358729" y="1931807"/>
            <a:ext cx="1032951" cy="1032951"/>
            <a:chOff x="0" y="0"/>
            <a:chExt cx="812800" cy="812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4292827" y="3479376"/>
            <a:ext cx="1032951" cy="1032951"/>
            <a:chOff x="0" y="0"/>
            <a:chExt cx="812800" cy="8128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5325778" y="3479376"/>
            <a:ext cx="1032951" cy="1032951"/>
            <a:chOff x="0" y="0"/>
            <a:chExt cx="812800" cy="81280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6358729" y="3479376"/>
            <a:ext cx="1032951" cy="1032951"/>
            <a:chOff x="0" y="0"/>
            <a:chExt cx="812800" cy="812800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7391680" y="3479376"/>
            <a:ext cx="1032951" cy="1032951"/>
            <a:chOff x="0" y="0"/>
            <a:chExt cx="812800" cy="812800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52" id="52"/>
          <p:cNvGrpSpPr/>
          <p:nvPr/>
        </p:nvGrpSpPr>
        <p:grpSpPr>
          <a:xfrm rot="0">
            <a:off x="8424630" y="3479376"/>
            <a:ext cx="1032951" cy="1032951"/>
            <a:chOff x="0" y="0"/>
            <a:chExt cx="812800" cy="812800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f</a:t>
              </a:r>
            </a:p>
          </p:txBody>
        </p:sp>
      </p:grpSp>
      <p:sp>
        <p:nvSpPr>
          <p:cNvPr name="AutoShape 55" id="55"/>
          <p:cNvSpPr/>
          <p:nvPr/>
        </p:nvSpPr>
        <p:spPr>
          <a:xfrm flipV="true">
            <a:off x="4809303" y="4836932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6" id="56"/>
          <p:cNvSpPr/>
          <p:nvPr/>
        </p:nvSpPr>
        <p:spPr>
          <a:xfrm>
            <a:off x="4790253" y="1347435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57" id="57"/>
          <p:cNvSpPr/>
          <p:nvPr/>
        </p:nvSpPr>
        <p:spPr>
          <a:xfrm flipH="false" flipV="false" rot="0">
            <a:off x="15583410" y="2082923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8" id="58"/>
          <p:cNvGrpSpPr/>
          <p:nvPr/>
        </p:nvGrpSpPr>
        <p:grpSpPr>
          <a:xfrm rot="2804154">
            <a:off x="4487635" y="7654525"/>
            <a:ext cx="7386800" cy="5894830"/>
            <a:chOff x="0" y="0"/>
            <a:chExt cx="1945495" cy="1552548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1945495" cy="1552548"/>
            </a:xfrm>
            <a:custGeom>
              <a:avLst/>
              <a:gdLst/>
              <a:ahLst/>
              <a:cxnLst/>
              <a:rect r="r" b="b" t="t" l="l"/>
              <a:pathLst>
                <a:path h="1552548" w="1945495">
                  <a:moveTo>
                    <a:pt x="61836" y="0"/>
                  </a:moveTo>
                  <a:lnTo>
                    <a:pt x="1883658" y="0"/>
                  </a:lnTo>
                  <a:cubicBezTo>
                    <a:pt x="1900058" y="0"/>
                    <a:pt x="1915787" y="6515"/>
                    <a:pt x="1927383" y="18111"/>
                  </a:cubicBezTo>
                  <a:cubicBezTo>
                    <a:pt x="1938980" y="29708"/>
                    <a:pt x="1945495" y="45436"/>
                    <a:pt x="1945495" y="61836"/>
                  </a:cubicBezTo>
                  <a:lnTo>
                    <a:pt x="1945495" y="1490711"/>
                  </a:lnTo>
                  <a:cubicBezTo>
                    <a:pt x="1945495" y="1524863"/>
                    <a:pt x="1917809" y="1552548"/>
                    <a:pt x="1883658" y="1552548"/>
                  </a:cubicBezTo>
                  <a:lnTo>
                    <a:pt x="61836" y="1552548"/>
                  </a:lnTo>
                  <a:cubicBezTo>
                    <a:pt x="45436" y="1552548"/>
                    <a:pt x="29708" y="1546033"/>
                    <a:pt x="18111" y="1534436"/>
                  </a:cubicBezTo>
                  <a:cubicBezTo>
                    <a:pt x="6515" y="1522840"/>
                    <a:pt x="0" y="1507111"/>
                    <a:pt x="0" y="1490711"/>
                  </a:cubicBezTo>
                  <a:lnTo>
                    <a:pt x="0" y="61836"/>
                  </a:lnTo>
                  <a:cubicBezTo>
                    <a:pt x="0" y="45436"/>
                    <a:pt x="6515" y="29708"/>
                    <a:pt x="18111" y="18111"/>
                  </a:cubicBezTo>
                  <a:cubicBezTo>
                    <a:pt x="29708" y="6515"/>
                    <a:pt x="45436" y="0"/>
                    <a:pt x="61836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47625"/>
              <a:ext cx="1945495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61" id="61"/>
          <p:cNvGrpSpPr/>
          <p:nvPr/>
        </p:nvGrpSpPr>
        <p:grpSpPr>
          <a:xfrm rot="2804154">
            <a:off x="142356" y="8441676"/>
            <a:ext cx="4829892" cy="5894830"/>
            <a:chOff x="0" y="0"/>
            <a:chExt cx="1272070" cy="1552548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C5D9F3"/>
            </a:solidFill>
          </p:spPr>
        </p:sp>
        <p:sp>
          <p:nvSpPr>
            <p:cNvPr name="TextBox 63" id="63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64" id="64"/>
          <p:cNvSpPr/>
          <p:nvPr/>
        </p:nvSpPr>
        <p:spPr>
          <a:xfrm flipH="false" flipV="false" rot="0">
            <a:off x="14309242" y="7573705"/>
            <a:ext cx="1684595" cy="1684595"/>
          </a:xfrm>
          <a:custGeom>
            <a:avLst/>
            <a:gdLst/>
            <a:ahLst/>
            <a:cxnLst/>
            <a:rect r="r" b="b" t="t" l="l"/>
            <a:pathLst>
              <a:path h="1684595" w="1684595">
                <a:moveTo>
                  <a:pt x="0" y="0"/>
                </a:moveTo>
                <a:lnTo>
                  <a:pt x="1684595" y="0"/>
                </a:lnTo>
                <a:lnTo>
                  <a:pt x="1684595" y="1684595"/>
                </a:lnTo>
                <a:lnTo>
                  <a:pt x="0" y="1684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5" id="65"/>
          <p:cNvSpPr txBox="true"/>
          <p:nvPr/>
        </p:nvSpPr>
        <p:spPr>
          <a:xfrm rot="0">
            <a:off x="579574" y="374160"/>
            <a:ext cx="6538015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b="true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BRUTE FORCE ALGORITHM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91680" y="1931807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424630" y="1931807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457581" y="1931807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486281" y="1931807"/>
            <a:ext cx="1032951" cy="103295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519232" y="1931807"/>
            <a:ext cx="1032951" cy="103295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2552183" y="1931807"/>
            <a:ext cx="1032951" cy="103295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3585133" y="1931807"/>
            <a:ext cx="1032951" cy="1032951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f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027542" y="2400657"/>
            <a:ext cx="536431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29844" y="3797415"/>
            <a:ext cx="931826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2226926" y="1931807"/>
            <a:ext cx="1032951" cy="1032951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3259877" y="1931807"/>
            <a:ext cx="1032951" cy="1032951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4292827" y="1931807"/>
            <a:ext cx="1032951" cy="1032951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5325778" y="1931807"/>
            <a:ext cx="1032951" cy="1032951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6358729" y="1931807"/>
            <a:ext cx="1032951" cy="1032951"/>
            <a:chOff x="0" y="0"/>
            <a:chExt cx="812800" cy="812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4292827" y="3479376"/>
            <a:ext cx="1032951" cy="1032951"/>
            <a:chOff x="0" y="0"/>
            <a:chExt cx="812800" cy="8128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5325778" y="3479376"/>
            <a:ext cx="1032951" cy="1032951"/>
            <a:chOff x="0" y="0"/>
            <a:chExt cx="812800" cy="81280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6358729" y="3479376"/>
            <a:ext cx="1032951" cy="1032951"/>
            <a:chOff x="0" y="0"/>
            <a:chExt cx="812800" cy="812800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7391680" y="3479376"/>
            <a:ext cx="1032951" cy="1032951"/>
            <a:chOff x="0" y="0"/>
            <a:chExt cx="812800" cy="812800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52" id="52"/>
          <p:cNvGrpSpPr/>
          <p:nvPr/>
        </p:nvGrpSpPr>
        <p:grpSpPr>
          <a:xfrm rot="0">
            <a:off x="8424630" y="3479376"/>
            <a:ext cx="1032951" cy="1032951"/>
            <a:chOff x="0" y="0"/>
            <a:chExt cx="812800" cy="812800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f</a:t>
              </a:r>
            </a:p>
          </p:txBody>
        </p:sp>
      </p:grpSp>
      <p:sp>
        <p:nvSpPr>
          <p:cNvPr name="AutoShape 55" id="55"/>
          <p:cNvSpPr/>
          <p:nvPr/>
        </p:nvSpPr>
        <p:spPr>
          <a:xfrm flipV="true">
            <a:off x="4809303" y="4836932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6" id="56"/>
          <p:cNvSpPr/>
          <p:nvPr/>
        </p:nvSpPr>
        <p:spPr>
          <a:xfrm>
            <a:off x="4790253" y="1347435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57" id="57"/>
          <p:cNvSpPr/>
          <p:nvPr/>
        </p:nvSpPr>
        <p:spPr>
          <a:xfrm flipH="false" flipV="false" rot="0">
            <a:off x="15583410" y="2082923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8" id="58"/>
          <p:cNvGrpSpPr/>
          <p:nvPr/>
        </p:nvGrpSpPr>
        <p:grpSpPr>
          <a:xfrm rot="2804154">
            <a:off x="4487635" y="7654525"/>
            <a:ext cx="7386800" cy="5894830"/>
            <a:chOff x="0" y="0"/>
            <a:chExt cx="1945495" cy="1552548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1945495" cy="1552548"/>
            </a:xfrm>
            <a:custGeom>
              <a:avLst/>
              <a:gdLst/>
              <a:ahLst/>
              <a:cxnLst/>
              <a:rect r="r" b="b" t="t" l="l"/>
              <a:pathLst>
                <a:path h="1552548" w="1945495">
                  <a:moveTo>
                    <a:pt x="61836" y="0"/>
                  </a:moveTo>
                  <a:lnTo>
                    <a:pt x="1883658" y="0"/>
                  </a:lnTo>
                  <a:cubicBezTo>
                    <a:pt x="1900058" y="0"/>
                    <a:pt x="1915787" y="6515"/>
                    <a:pt x="1927383" y="18111"/>
                  </a:cubicBezTo>
                  <a:cubicBezTo>
                    <a:pt x="1938980" y="29708"/>
                    <a:pt x="1945495" y="45436"/>
                    <a:pt x="1945495" y="61836"/>
                  </a:cubicBezTo>
                  <a:lnTo>
                    <a:pt x="1945495" y="1490711"/>
                  </a:lnTo>
                  <a:cubicBezTo>
                    <a:pt x="1945495" y="1524863"/>
                    <a:pt x="1917809" y="1552548"/>
                    <a:pt x="1883658" y="1552548"/>
                  </a:cubicBezTo>
                  <a:lnTo>
                    <a:pt x="61836" y="1552548"/>
                  </a:lnTo>
                  <a:cubicBezTo>
                    <a:pt x="45436" y="1552548"/>
                    <a:pt x="29708" y="1546033"/>
                    <a:pt x="18111" y="1534436"/>
                  </a:cubicBezTo>
                  <a:cubicBezTo>
                    <a:pt x="6515" y="1522840"/>
                    <a:pt x="0" y="1507111"/>
                    <a:pt x="0" y="1490711"/>
                  </a:cubicBezTo>
                  <a:lnTo>
                    <a:pt x="0" y="61836"/>
                  </a:lnTo>
                  <a:cubicBezTo>
                    <a:pt x="0" y="45436"/>
                    <a:pt x="6515" y="29708"/>
                    <a:pt x="18111" y="18111"/>
                  </a:cubicBezTo>
                  <a:cubicBezTo>
                    <a:pt x="29708" y="6515"/>
                    <a:pt x="45436" y="0"/>
                    <a:pt x="61836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47625"/>
              <a:ext cx="1945495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61" id="61"/>
          <p:cNvGrpSpPr/>
          <p:nvPr/>
        </p:nvGrpSpPr>
        <p:grpSpPr>
          <a:xfrm rot="2804154">
            <a:off x="142356" y="8441676"/>
            <a:ext cx="4829892" cy="5894830"/>
            <a:chOff x="0" y="0"/>
            <a:chExt cx="1272070" cy="1552548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C5D9F3"/>
            </a:solidFill>
          </p:spPr>
        </p:sp>
        <p:sp>
          <p:nvSpPr>
            <p:cNvPr name="TextBox 63" id="63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64" id="64"/>
          <p:cNvSpPr/>
          <p:nvPr/>
        </p:nvSpPr>
        <p:spPr>
          <a:xfrm flipH="false" flipV="false" rot="0">
            <a:off x="14309242" y="7573705"/>
            <a:ext cx="1684595" cy="1684595"/>
          </a:xfrm>
          <a:custGeom>
            <a:avLst/>
            <a:gdLst/>
            <a:ahLst/>
            <a:cxnLst/>
            <a:rect r="r" b="b" t="t" l="l"/>
            <a:pathLst>
              <a:path h="1684595" w="1684595">
                <a:moveTo>
                  <a:pt x="0" y="0"/>
                </a:moveTo>
                <a:lnTo>
                  <a:pt x="1684595" y="0"/>
                </a:lnTo>
                <a:lnTo>
                  <a:pt x="1684595" y="1684595"/>
                </a:lnTo>
                <a:lnTo>
                  <a:pt x="0" y="1684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5" id="65"/>
          <p:cNvSpPr txBox="true"/>
          <p:nvPr/>
        </p:nvSpPr>
        <p:spPr>
          <a:xfrm rot="0">
            <a:off x="579574" y="374160"/>
            <a:ext cx="6538015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b="true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BRUTE FORCE ALGORITHM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734028" y="6733028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796372" y="4718560"/>
            <a:ext cx="5650143" cy="5650143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685800"/>
                  </a:lnTo>
                  <a:cubicBezTo>
                    <a:pt x="812800" y="755940"/>
                    <a:pt x="755940" y="812800"/>
                    <a:pt x="685800" y="812800"/>
                  </a:cubicBezTo>
                  <a:lnTo>
                    <a:pt x="127000" y="812800"/>
                  </a:lnTo>
                  <a:cubicBezTo>
                    <a:pt x="56860" y="812800"/>
                    <a:pt x="0" y="755940"/>
                    <a:pt x="0" y="685800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578848"/>
            <a:ext cx="1858734" cy="185873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658048" y="1059677"/>
            <a:ext cx="600038" cy="897076"/>
          </a:xfrm>
          <a:custGeom>
            <a:avLst/>
            <a:gdLst/>
            <a:ahLst/>
            <a:cxnLst/>
            <a:rect r="r" b="b" t="t" l="l"/>
            <a:pathLst>
              <a:path h="897076" w="600038">
                <a:moveTo>
                  <a:pt x="0" y="0"/>
                </a:moveTo>
                <a:lnTo>
                  <a:pt x="600038" y="0"/>
                </a:lnTo>
                <a:lnTo>
                  <a:pt x="600038" y="897076"/>
                </a:lnTo>
                <a:lnTo>
                  <a:pt x="0" y="8970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264511" y="5348601"/>
            <a:ext cx="1025128" cy="1025128"/>
          </a:xfrm>
          <a:custGeom>
            <a:avLst/>
            <a:gdLst/>
            <a:ahLst/>
            <a:cxnLst/>
            <a:rect r="r" b="b" t="t" l="l"/>
            <a:pathLst>
              <a:path h="1025128" w="1025128">
                <a:moveTo>
                  <a:pt x="0" y="0"/>
                </a:moveTo>
                <a:lnTo>
                  <a:pt x="1025128" y="0"/>
                </a:lnTo>
                <a:lnTo>
                  <a:pt x="1025128" y="1025127"/>
                </a:lnTo>
                <a:lnTo>
                  <a:pt x="0" y="10251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304986" y="794632"/>
            <a:ext cx="10752160" cy="837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859"/>
              </a:lnSpc>
            </a:pPr>
            <a:r>
              <a:rPr lang="en-US" sz="4899" b="true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Đối sánh chuỗi là gì ?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853772" y="1890078"/>
            <a:ext cx="11603945" cy="307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Trong khoa học máy tính, thuật toán </a:t>
            </a:r>
            <a:r>
              <a:rPr lang="en-US" b="true" sz="3500">
                <a:solidFill>
                  <a:srgbClr val="5894CE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đối sánh chuỗi</a:t>
            </a: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hay được gọi là </a:t>
            </a:r>
            <a:r>
              <a:rPr lang="en-US" b="true" sz="3500">
                <a:solidFill>
                  <a:srgbClr val="5894CE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thuật toán tìm chuỗi</a:t>
            </a: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được định nghĩa là tìm vị trí xuất hiện của một chuỗi mẫu(thường được gọi là </a:t>
            </a:r>
            <a:r>
              <a:rPr lang="en-US" b="true" sz="3500">
                <a:solidFill>
                  <a:srgbClr val="908884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) trong chuỗi khác lớn hơn (thường được gọi là </a:t>
            </a:r>
            <a:r>
              <a:rPr lang="en-US" b="true" sz="3500">
                <a:solidFill>
                  <a:srgbClr val="FF914D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)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347857" y="5281926"/>
            <a:ext cx="6980237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b="true" sz="34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Ví dụ: text = “abcaaabcef</a:t>
            </a:r>
            <a:r>
              <a:rPr lang="en-US" b="true" sz="3499">
                <a:solidFill>
                  <a:srgbClr val="5894CE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bcac</a:t>
            </a:r>
            <a:r>
              <a:rPr lang="en-US" b="true" sz="34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b”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9363983" y="7991122"/>
            <a:ext cx="2763919" cy="882511"/>
          </a:xfrm>
          <a:custGeom>
            <a:avLst/>
            <a:gdLst/>
            <a:ahLst/>
            <a:cxnLst/>
            <a:rect r="r" b="b" t="t" l="l"/>
            <a:pathLst>
              <a:path h="882511" w="2763919">
                <a:moveTo>
                  <a:pt x="0" y="0"/>
                </a:moveTo>
                <a:lnTo>
                  <a:pt x="2763919" y="0"/>
                </a:lnTo>
                <a:lnTo>
                  <a:pt x="2763919" y="882511"/>
                </a:lnTo>
                <a:lnTo>
                  <a:pt x="0" y="8825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2700000">
            <a:off x="5855995" y="8177593"/>
            <a:ext cx="5650143" cy="5650143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000" y="0"/>
                  </a:moveTo>
                  <a:lnTo>
                    <a:pt x="685800" y="0"/>
                  </a:lnTo>
                  <a:cubicBezTo>
                    <a:pt x="755940" y="0"/>
                    <a:pt x="812800" y="56860"/>
                    <a:pt x="812800" y="127000"/>
                  </a:cubicBezTo>
                  <a:lnTo>
                    <a:pt x="812800" y="685800"/>
                  </a:lnTo>
                  <a:cubicBezTo>
                    <a:pt x="812800" y="755940"/>
                    <a:pt x="755940" y="812800"/>
                    <a:pt x="685800" y="812800"/>
                  </a:cubicBezTo>
                  <a:lnTo>
                    <a:pt x="127000" y="812800"/>
                  </a:lnTo>
                  <a:cubicBezTo>
                    <a:pt x="56860" y="812800"/>
                    <a:pt x="0" y="755940"/>
                    <a:pt x="0" y="685800"/>
                  </a:cubicBezTo>
                  <a:lnTo>
                    <a:pt x="0" y="127000"/>
                  </a:lnTo>
                  <a:cubicBezTo>
                    <a:pt x="0" y="56860"/>
                    <a:pt x="56860" y="0"/>
                    <a:pt x="127000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4849532" y="6041941"/>
            <a:ext cx="3590766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 = “</a:t>
            </a:r>
            <a:r>
              <a:rPr lang="en-US" b="true" sz="3500">
                <a:solidFill>
                  <a:srgbClr val="8EB4E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bcac</a:t>
            </a: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“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91680" y="1931807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424630" y="1931807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457581" y="1931807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486281" y="1931807"/>
            <a:ext cx="1032951" cy="103295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519232" y="1931807"/>
            <a:ext cx="1032951" cy="103295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2552183" y="1931807"/>
            <a:ext cx="1032951" cy="103295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3585133" y="1931807"/>
            <a:ext cx="1032951" cy="1032951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f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027542" y="2400657"/>
            <a:ext cx="536431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29844" y="3797415"/>
            <a:ext cx="931826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2226926" y="1931807"/>
            <a:ext cx="1032951" cy="1032951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3259877" y="1931807"/>
            <a:ext cx="1032951" cy="1032951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4292827" y="1931807"/>
            <a:ext cx="1032951" cy="1032951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5325778" y="1931807"/>
            <a:ext cx="1032951" cy="1032951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6358729" y="1931807"/>
            <a:ext cx="1032951" cy="1032951"/>
            <a:chOff x="0" y="0"/>
            <a:chExt cx="812800" cy="812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5325778" y="3479376"/>
            <a:ext cx="1032951" cy="1032951"/>
            <a:chOff x="0" y="0"/>
            <a:chExt cx="812800" cy="8128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6358729" y="3479376"/>
            <a:ext cx="1032951" cy="1032951"/>
            <a:chOff x="0" y="0"/>
            <a:chExt cx="812800" cy="81280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7391680" y="3479376"/>
            <a:ext cx="1032951" cy="1032951"/>
            <a:chOff x="0" y="0"/>
            <a:chExt cx="812800" cy="812800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8424630" y="3479376"/>
            <a:ext cx="1032951" cy="1032951"/>
            <a:chOff x="0" y="0"/>
            <a:chExt cx="812800" cy="812800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52" id="52"/>
          <p:cNvGrpSpPr/>
          <p:nvPr/>
        </p:nvGrpSpPr>
        <p:grpSpPr>
          <a:xfrm rot="0">
            <a:off x="9457581" y="3479376"/>
            <a:ext cx="1032951" cy="1032951"/>
            <a:chOff x="0" y="0"/>
            <a:chExt cx="812800" cy="812800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f</a:t>
              </a:r>
            </a:p>
          </p:txBody>
        </p:sp>
      </p:grpSp>
      <p:sp>
        <p:nvSpPr>
          <p:cNvPr name="AutoShape 55" id="55"/>
          <p:cNvSpPr/>
          <p:nvPr/>
        </p:nvSpPr>
        <p:spPr>
          <a:xfrm>
            <a:off x="5823204" y="1347435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6" id="56"/>
          <p:cNvSpPr/>
          <p:nvPr/>
        </p:nvSpPr>
        <p:spPr>
          <a:xfrm flipV="true">
            <a:off x="5804154" y="4836932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57" id="57"/>
          <p:cNvSpPr/>
          <p:nvPr/>
        </p:nvSpPr>
        <p:spPr>
          <a:xfrm flipH="false" flipV="false" rot="0">
            <a:off x="15583410" y="2082923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8" id="58"/>
          <p:cNvGrpSpPr/>
          <p:nvPr/>
        </p:nvGrpSpPr>
        <p:grpSpPr>
          <a:xfrm rot="2804154">
            <a:off x="4487635" y="7654525"/>
            <a:ext cx="7386800" cy="5894830"/>
            <a:chOff x="0" y="0"/>
            <a:chExt cx="1945495" cy="1552548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1945495" cy="1552548"/>
            </a:xfrm>
            <a:custGeom>
              <a:avLst/>
              <a:gdLst/>
              <a:ahLst/>
              <a:cxnLst/>
              <a:rect r="r" b="b" t="t" l="l"/>
              <a:pathLst>
                <a:path h="1552548" w="1945495">
                  <a:moveTo>
                    <a:pt x="61836" y="0"/>
                  </a:moveTo>
                  <a:lnTo>
                    <a:pt x="1883658" y="0"/>
                  </a:lnTo>
                  <a:cubicBezTo>
                    <a:pt x="1900058" y="0"/>
                    <a:pt x="1915787" y="6515"/>
                    <a:pt x="1927383" y="18111"/>
                  </a:cubicBezTo>
                  <a:cubicBezTo>
                    <a:pt x="1938980" y="29708"/>
                    <a:pt x="1945495" y="45436"/>
                    <a:pt x="1945495" y="61836"/>
                  </a:cubicBezTo>
                  <a:lnTo>
                    <a:pt x="1945495" y="1490711"/>
                  </a:lnTo>
                  <a:cubicBezTo>
                    <a:pt x="1945495" y="1524863"/>
                    <a:pt x="1917809" y="1552548"/>
                    <a:pt x="1883658" y="1552548"/>
                  </a:cubicBezTo>
                  <a:lnTo>
                    <a:pt x="61836" y="1552548"/>
                  </a:lnTo>
                  <a:cubicBezTo>
                    <a:pt x="45436" y="1552548"/>
                    <a:pt x="29708" y="1546033"/>
                    <a:pt x="18111" y="1534436"/>
                  </a:cubicBezTo>
                  <a:cubicBezTo>
                    <a:pt x="6515" y="1522840"/>
                    <a:pt x="0" y="1507111"/>
                    <a:pt x="0" y="1490711"/>
                  </a:cubicBezTo>
                  <a:lnTo>
                    <a:pt x="0" y="61836"/>
                  </a:lnTo>
                  <a:cubicBezTo>
                    <a:pt x="0" y="45436"/>
                    <a:pt x="6515" y="29708"/>
                    <a:pt x="18111" y="18111"/>
                  </a:cubicBezTo>
                  <a:cubicBezTo>
                    <a:pt x="29708" y="6515"/>
                    <a:pt x="45436" y="0"/>
                    <a:pt x="61836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47625"/>
              <a:ext cx="1945495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61" id="61"/>
          <p:cNvGrpSpPr/>
          <p:nvPr/>
        </p:nvGrpSpPr>
        <p:grpSpPr>
          <a:xfrm rot="2804154">
            <a:off x="142356" y="8441676"/>
            <a:ext cx="4829892" cy="5894830"/>
            <a:chOff x="0" y="0"/>
            <a:chExt cx="1272070" cy="1552548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C5D9F3"/>
            </a:solidFill>
          </p:spPr>
        </p:sp>
        <p:sp>
          <p:nvSpPr>
            <p:cNvPr name="TextBox 63" id="63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64" id="64"/>
          <p:cNvSpPr/>
          <p:nvPr/>
        </p:nvSpPr>
        <p:spPr>
          <a:xfrm flipH="false" flipV="false" rot="0">
            <a:off x="14309242" y="7573705"/>
            <a:ext cx="1684595" cy="1684595"/>
          </a:xfrm>
          <a:custGeom>
            <a:avLst/>
            <a:gdLst/>
            <a:ahLst/>
            <a:cxnLst/>
            <a:rect r="r" b="b" t="t" l="l"/>
            <a:pathLst>
              <a:path h="1684595" w="1684595">
                <a:moveTo>
                  <a:pt x="0" y="0"/>
                </a:moveTo>
                <a:lnTo>
                  <a:pt x="1684595" y="0"/>
                </a:lnTo>
                <a:lnTo>
                  <a:pt x="1684595" y="1684595"/>
                </a:lnTo>
                <a:lnTo>
                  <a:pt x="0" y="1684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5" id="65"/>
          <p:cNvSpPr txBox="true"/>
          <p:nvPr/>
        </p:nvSpPr>
        <p:spPr>
          <a:xfrm rot="0">
            <a:off x="579574" y="374160"/>
            <a:ext cx="6538015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b="true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BRUTE FORCE ALGORITHM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91680" y="1931807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424630" y="1931807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457581" y="1931807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486281" y="1931807"/>
            <a:ext cx="1032951" cy="103295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519232" y="1931807"/>
            <a:ext cx="1032951" cy="103295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2552183" y="1931807"/>
            <a:ext cx="1032951" cy="103295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3585133" y="1931807"/>
            <a:ext cx="1032951" cy="1032951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f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027542" y="2400657"/>
            <a:ext cx="536431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29844" y="3797415"/>
            <a:ext cx="931826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2226926" y="1931807"/>
            <a:ext cx="1032951" cy="1032951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3259877" y="1931807"/>
            <a:ext cx="1032951" cy="1032951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4292827" y="1931807"/>
            <a:ext cx="1032951" cy="1032951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5325778" y="1931807"/>
            <a:ext cx="1032951" cy="1032951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6358729" y="1931807"/>
            <a:ext cx="1032951" cy="1032951"/>
            <a:chOff x="0" y="0"/>
            <a:chExt cx="812800" cy="812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5325778" y="3479376"/>
            <a:ext cx="1032951" cy="1032951"/>
            <a:chOff x="0" y="0"/>
            <a:chExt cx="812800" cy="8128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6358729" y="3479376"/>
            <a:ext cx="1032951" cy="1032951"/>
            <a:chOff x="0" y="0"/>
            <a:chExt cx="812800" cy="81280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7391680" y="3479376"/>
            <a:ext cx="1032951" cy="1032951"/>
            <a:chOff x="0" y="0"/>
            <a:chExt cx="812800" cy="812800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8424630" y="3479376"/>
            <a:ext cx="1032951" cy="1032951"/>
            <a:chOff x="0" y="0"/>
            <a:chExt cx="812800" cy="812800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52" id="52"/>
          <p:cNvGrpSpPr/>
          <p:nvPr/>
        </p:nvGrpSpPr>
        <p:grpSpPr>
          <a:xfrm rot="0">
            <a:off x="9457581" y="3479376"/>
            <a:ext cx="1032951" cy="1032951"/>
            <a:chOff x="0" y="0"/>
            <a:chExt cx="812800" cy="812800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f</a:t>
              </a:r>
            </a:p>
          </p:txBody>
        </p:sp>
      </p:grpSp>
      <p:sp>
        <p:nvSpPr>
          <p:cNvPr name="AutoShape 55" id="55"/>
          <p:cNvSpPr/>
          <p:nvPr/>
        </p:nvSpPr>
        <p:spPr>
          <a:xfrm flipV="true">
            <a:off x="5804154" y="4836932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6" id="56"/>
          <p:cNvSpPr/>
          <p:nvPr/>
        </p:nvSpPr>
        <p:spPr>
          <a:xfrm>
            <a:off x="5823204" y="1347435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57" id="57"/>
          <p:cNvSpPr/>
          <p:nvPr/>
        </p:nvSpPr>
        <p:spPr>
          <a:xfrm flipH="false" flipV="false" rot="0">
            <a:off x="15583410" y="2082923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8" id="58"/>
          <p:cNvGrpSpPr/>
          <p:nvPr/>
        </p:nvGrpSpPr>
        <p:grpSpPr>
          <a:xfrm rot="2804154">
            <a:off x="4487635" y="7654525"/>
            <a:ext cx="7386800" cy="5894830"/>
            <a:chOff x="0" y="0"/>
            <a:chExt cx="1945495" cy="1552548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1945495" cy="1552548"/>
            </a:xfrm>
            <a:custGeom>
              <a:avLst/>
              <a:gdLst/>
              <a:ahLst/>
              <a:cxnLst/>
              <a:rect r="r" b="b" t="t" l="l"/>
              <a:pathLst>
                <a:path h="1552548" w="1945495">
                  <a:moveTo>
                    <a:pt x="61836" y="0"/>
                  </a:moveTo>
                  <a:lnTo>
                    <a:pt x="1883658" y="0"/>
                  </a:lnTo>
                  <a:cubicBezTo>
                    <a:pt x="1900058" y="0"/>
                    <a:pt x="1915787" y="6515"/>
                    <a:pt x="1927383" y="18111"/>
                  </a:cubicBezTo>
                  <a:cubicBezTo>
                    <a:pt x="1938980" y="29708"/>
                    <a:pt x="1945495" y="45436"/>
                    <a:pt x="1945495" y="61836"/>
                  </a:cubicBezTo>
                  <a:lnTo>
                    <a:pt x="1945495" y="1490711"/>
                  </a:lnTo>
                  <a:cubicBezTo>
                    <a:pt x="1945495" y="1524863"/>
                    <a:pt x="1917809" y="1552548"/>
                    <a:pt x="1883658" y="1552548"/>
                  </a:cubicBezTo>
                  <a:lnTo>
                    <a:pt x="61836" y="1552548"/>
                  </a:lnTo>
                  <a:cubicBezTo>
                    <a:pt x="45436" y="1552548"/>
                    <a:pt x="29708" y="1546033"/>
                    <a:pt x="18111" y="1534436"/>
                  </a:cubicBezTo>
                  <a:cubicBezTo>
                    <a:pt x="6515" y="1522840"/>
                    <a:pt x="0" y="1507111"/>
                    <a:pt x="0" y="1490711"/>
                  </a:cubicBezTo>
                  <a:lnTo>
                    <a:pt x="0" y="61836"/>
                  </a:lnTo>
                  <a:cubicBezTo>
                    <a:pt x="0" y="45436"/>
                    <a:pt x="6515" y="29708"/>
                    <a:pt x="18111" y="18111"/>
                  </a:cubicBezTo>
                  <a:cubicBezTo>
                    <a:pt x="29708" y="6515"/>
                    <a:pt x="45436" y="0"/>
                    <a:pt x="61836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47625"/>
              <a:ext cx="1945495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61" id="61"/>
          <p:cNvGrpSpPr/>
          <p:nvPr/>
        </p:nvGrpSpPr>
        <p:grpSpPr>
          <a:xfrm rot="2804154">
            <a:off x="142356" y="8441676"/>
            <a:ext cx="4829892" cy="5894830"/>
            <a:chOff x="0" y="0"/>
            <a:chExt cx="1272070" cy="1552548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C5D9F3"/>
            </a:solidFill>
          </p:spPr>
        </p:sp>
        <p:sp>
          <p:nvSpPr>
            <p:cNvPr name="TextBox 63" id="63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64" id="64"/>
          <p:cNvSpPr/>
          <p:nvPr/>
        </p:nvSpPr>
        <p:spPr>
          <a:xfrm flipH="false" flipV="false" rot="0">
            <a:off x="14309242" y="7573705"/>
            <a:ext cx="1684595" cy="1684595"/>
          </a:xfrm>
          <a:custGeom>
            <a:avLst/>
            <a:gdLst/>
            <a:ahLst/>
            <a:cxnLst/>
            <a:rect r="r" b="b" t="t" l="l"/>
            <a:pathLst>
              <a:path h="1684595" w="1684595">
                <a:moveTo>
                  <a:pt x="0" y="0"/>
                </a:moveTo>
                <a:lnTo>
                  <a:pt x="1684595" y="0"/>
                </a:lnTo>
                <a:lnTo>
                  <a:pt x="1684595" y="1684595"/>
                </a:lnTo>
                <a:lnTo>
                  <a:pt x="0" y="1684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5" id="65"/>
          <p:cNvSpPr txBox="true"/>
          <p:nvPr/>
        </p:nvSpPr>
        <p:spPr>
          <a:xfrm rot="0">
            <a:off x="579574" y="374160"/>
            <a:ext cx="6538015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b="true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BRUTE FORCE ALGORITHM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91680" y="1931807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424630" y="1931807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457581" y="1931807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486281" y="1931807"/>
            <a:ext cx="1032951" cy="103295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519232" y="1931807"/>
            <a:ext cx="1032951" cy="103295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2552183" y="1931807"/>
            <a:ext cx="1032951" cy="103295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3585133" y="1931807"/>
            <a:ext cx="1032951" cy="1032951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f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027542" y="2400657"/>
            <a:ext cx="536431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29844" y="3797415"/>
            <a:ext cx="931826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2226926" y="1931807"/>
            <a:ext cx="1032951" cy="1032951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3259877" y="1931807"/>
            <a:ext cx="1032951" cy="1032951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4292827" y="1931807"/>
            <a:ext cx="1032951" cy="1032951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5325778" y="1931807"/>
            <a:ext cx="1032951" cy="1032951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6358729" y="1931807"/>
            <a:ext cx="1032951" cy="1032951"/>
            <a:chOff x="0" y="0"/>
            <a:chExt cx="812800" cy="812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6358729" y="3490069"/>
            <a:ext cx="1032951" cy="1011564"/>
            <a:chOff x="0" y="0"/>
            <a:chExt cx="812800" cy="795971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7391680" y="3490069"/>
            <a:ext cx="1032951" cy="1011564"/>
            <a:chOff x="0" y="0"/>
            <a:chExt cx="812800" cy="795971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8424630" y="3490069"/>
            <a:ext cx="1032951" cy="1011564"/>
            <a:chOff x="0" y="0"/>
            <a:chExt cx="812800" cy="795971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9457581" y="3490069"/>
            <a:ext cx="1032951" cy="1011564"/>
            <a:chOff x="0" y="0"/>
            <a:chExt cx="812800" cy="795971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52" id="52"/>
          <p:cNvGrpSpPr/>
          <p:nvPr/>
        </p:nvGrpSpPr>
        <p:grpSpPr>
          <a:xfrm rot="0">
            <a:off x="10481007" y="3490069"/>
            <a:ext cx="1032951" cy="1011564"/>
            <a:chOff x="0" y="0"/>
            <a:chExt cx="812800" cy="795971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f</a:t>
              </a:r>
            </a:p>
          </p:txBody>
        </p:sp>
      </p:grpSp>
      <p:sp>
        <p:nvSpPr>
          <p:cNvPr name="AutoShape 55" id="55"/>
          <p:cNvSpPr/>
          <p:nvPr/>
        </p:nvSpPr>
        <p:spPr>
          <a:xfrm>
            <a:off x="6856154" y="1393481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6" id="56"/>
          <p:cNvSpPr/>
          <p:nvPr/>
        </p:nvSpPr>
        <p:spPr>
          <a:xfrm flipV="true">
            <a:off x="6894254" y="4836932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57" id="57"/>
          <p:cNvSpPr/>
          <p:nvPr/>
        </p:nvSpPr>
        <p:spPr>
          <a:xfrm flipH="false" flipV="false" rot="0">
            <a:off x="15583410" y="2082923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8" id="58"/>
          <p:cNvGrpSpPr/>
          <p:nvPr/>
        </p:nvGrpSpPr>
        <p:grpSpPr>
          <a:xfrm rot="2804154">
            <a:off x="4487635" y="7654525"/>
            <a:ext cx="7386800" cy="5894830"/>
            <a:chOff x="0" y="0"/>
            <a:chExt cx="1945495" cy="1552548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1945495" cy="1552548"/>
            </a:xfrm>
            <a:custGeom>
              <a:avLst/>
              <a:gdLst/>
              <a:ahLst/>
              <a:cxnLst/>
              <a:rect r="r" b="b" t="t" l="l"/>
              <a:pathLst>
                <a:path h="1552548" w="1945495">
                  <a:moveTo>
                    <a:pt x="61836" y="0"/>
                  </a:moveTo>
                  <a:lnTo>
                    <a:pt x="1883658" y="0"/>
                  </a:lnTo>
                  <a:cubicBezTo>
                    <a:pt x="1900058" y="0"/>
                    <a:pt x="1915787" y="6515"/>
                    <a:pt x="1927383" y="18111"/>
                  </a:cubicBezTo>
                  <a:cubicBezTo>
                    <a:pt x="1938980" y="29708"/>
                    <a:pt x="1945495" y="45436"/>
                    <a:pt x="1945495" y="61836"/>
                  </a:cubicBezTo>
                  <a:lnTo>
                    <a:pt x="1945495" y="1490711"/>
                  </a:lnTo>
                  <a:cubicBezTo>
                    <a:pt x="1945495" y="1524863"/>
                    <a:pt x="1917809" y="1552548"/>
                    <a:pt x="1883658" y="1552548"/>
                  </a:cubicBezTo>
                  <a:lnTo>
                    <a:pt x="61836" y="1552548"/>
                  </a:lnTo>
                  <a:cubicBezTo>
                    <a:pt x="45436" y="1552548"/>
                    <a:pt x="29708" y="1546033"/>
                    <a:pt x="18111" y="1534436"/>
                  </a:cubicBezTo>
                  <a:cubicBezTo>
                    <a:pt x="6515" y="1522840"/>
                    <a:pt x="0" y="1507111"/>
                    <a:pt x="0" y="1490711"/>
                  </a:cubicBezTo>
                  <a:lnTo>
                    <a:pt x="0" y="61836"/>
                  </a:lnTo>
                  <a:cubicBezTo>
                    <a:pt x="0" y="45436"/>
                    <a:pt x="6515" y="29708"/>
                    <a:pt x="18111" y="18111"/>
                  </a:cubicBezTo>
                  <a:cubicBezTo>
                    <a:pt x="29708" y="6515"/>
                    <a:pt x="45436" y="0"/>
                    <a:pt x="61836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47625"/>
              <a:ext cx="1945495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61" id="61"/>
          <p:cNvGrpSpPr/>
          <p:nvPr/>
        </p:nvGrpSpPr>
        <p:grpSpPr>
          <a:xfrm rot="2804154">
            <a:off x="142356" y="8441676"/>
            <a:ext cx="4829892" cy="5894830"/>
            <a:chOff x="0" y="0"/>
            <a:chExt cx="1272070" cy="1552548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C5D9F3"/>
            </a:solidFill>
          </p:spPr>
        </p:sp>
        <p:sp>
          <p:nvSpPr>
            <p:cNvPr name="TextBox 63" id="63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64" id="64"/>
          <p:cNvSpPr/>
          <p:nvPr/>
        </p:nvSpPr>
        <p:spPr>
          <a:xfrm flipH="false" flipV="false" rot="0">
            <a:off x="14309242" y="7573705"/>
            <a:ext cx="1684595" cy="1684595"/>
          </a:xfrm>
          <a:custGeom>
            <a:avLst/>
            <a:gdLst/>
            <a:ahLst/>
            <a:cxnLst/>
            <a:rect r="r" b="b" t="t" l="l"/>
            <a:pathLst>
              <a:path h="1684595" w="1684595">
                <a:moveTo>
                  <a:pt x="0" y="0"/>
                </a:moveTo>
                <a:lnTo>
                  <a:pt x="1684595" y="0"/>
                </a:lnTo>
                <a:lnTo>
                  <a:pt x="1684595" y="1684595"/>
                </a:lnTo>
                <a:lnTo>
                  <a:pt x="0" y="1684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5" id="65"/>
          <p:cNvSpPr txBox="true"/>
          <p:nvPr/>
        </p:nvSpPr>
        <p:spPr>
          <a:xfrm rot="0">
            <a:off x="579574" y="374160"/>
            <a:ext cx="6538015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b="true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BRUTE FORCE ALGORITHM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91680" y="1931807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424630" y="1931807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457581" y="1931807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486281" y="1931807"/>
            <a:ext cx="1032951" cy="103295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519232" y="1931807"/>
            <a:ext cx="1032951" cy="103295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2552183" y="1931807"/>
            <a:ext cx="1032951" cy="103295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3585133" y="1931807"/>
            <a:ext cx="1032951" cy="1032951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f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027542" y="2400657"/>
            <a:ext cx="536431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29844" y="3797415"/>
            <a:ext cx="931826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2226926" y="1931807"/>
            <a:ext cx="1032951" cy="1032951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3259877" y="1931807"/>
            <a:ext cx="1032951" cy="1032951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4292827" y="1931807"/>
            <a:ext cx="1032951" cy="1032951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5325778" y="1931807"/>
            <a:ext cx="1032951" cy="1032951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6358729" y="1931807"/>
            <a:ext cx="1032951" cy="1032951"/>
            <a:chOff x="0" y="0"/>
            <a:chExt cx="812800" cy="812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6358729" y="3490069"/>
            <a:ext cx="1032951" cy="1011564"/>
            <a:chOff x="0" y="0"/>
            <a:chExt cx="812800" cy="795971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7391680" y="3490069"/>
            <a:ext cx="1032951" cy="1011564"/>
            <a:chOff x="0" y="0"/>
            <a:chExt cx="812800" cy="795971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8424630" y="3490069"/>
            <a:ext cx="1032951" cy="1011564"/>
            <a:chOff x="0" y="0"/>
            <a:chExt cx="812800" cy="795971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9457581" y="3490069"/>
            <a:ext cx="1032951" cy="1011564"/>
            <a:chOff x="0" y="0"/>
            <a:chExt cx="812800" cy="795971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52" id="52"/>
          <p:cNvGrpSpPr/>
          <p:nvPr/>
        </p:nvGrpSpPr>
        <p:grpSpPr>
          <a:xfrm rot="0">
            <a:off x="10481007" y="3490069"/>
            <a:ext cx="1032951" cy="1011564"/>
            <a:chOff x="0" y="0"/>
            <a:chExt cx="812800" cy="795971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f</a:t>
              </a:r>
            </a:p>
          </p:txBody>
        </p:sp>
      </p:grpSp>
      <p:sp>
        <p:nvSpPr>
          <p:cNvPr name="AutoShape 55" id="55"/>
          <p:cNvSpPr/>
          <p:nvPr/>
        </p:nvSpPr>
        <p:spPr>
          <a:xfrm flipV="true">
            <a:off x="6894254" y="4836932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6" id="56"/>
          <p:cNvSpPr/>
          <p:nvPr/>
        </p:nvSpPr>
        <p:spPr>
          <a:xfrm>
            <a:off x="6856154" y="1393481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57" id="57"/>
          <p:cNvSpPr/>
          <p:nvPr/>
        </p:nvSpPr>
        <p:spPr>
          <a:xfrm flipH="false" flipV="false" rot="0">
            <a:off x="15583410" y="2082923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8" id="58"/>
          <p:cNvGrpSpPr/>
          <p:nvPr/>
        </p:nvGrpSpPr>
        <p:grpSpPr>
          <a:xfrm rot="2804154">
            <a:off x="4487635" y="7654525"/>
            <a:ext cx="7386800" cy="5894830"/>
            <a:chOff x="0" y="0"/>
            <a:chExt cx="1945495" cy="1552548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1945495" cy="1552548"/>
            </a:xfrm>
            <a:custGeom>
              <a:avLst/>
              <a:gdLst/>
              <a:ahLst/>
              <a:cxnLst/>
              <a:rect r="r" b="b" t="t" l="l"/>
              <a:pathLst>
                <a:path h="1552548" w="1945495">
                  <a:moveTo>
                    <a:pt x="61836" y="0"/>
                  </a:moveTo>
                  <a:lnTo>
                    <a:pt x="1883658" y="0"/>
                  </a:lnTo>
                  <a:cubicBezTo>
                    <a:pt x="1900058" y="0"/>
                    <a:pt x="1915787" y="6515"/>
                    <a:pt x="1927383" y="18111"/>
                  </a:cubicBezTo>
                  <a:cubicBezTo>
                    <a:pt x="1938980" y="29708"/>
                    <a:pt x="1945495" y="45436"/>
                    <a:pt x="1945495" y="61836"/>
                  </a:cubicBezTo>
                  <a:lnTo>
                    <a:pt x="1945495" y="1490711"/>
                  </a:lnTo>
                  <a:cubicBezTo>
                    <a:pt x="1945495" y="1524863"/>
                    <a:pt x="1917809" y="1552548"/>
                    <a:pt x="1883658" y="1552548"/>
                  </a:cubicBezTo>
                  <a:lnTo>
                    <a:pt x="61836" y="1552548"/>
                  </a:lnTo>
                  <a:cubicBezTo>
                    <a:pt x="45436" y="1552548"/>
                    <a:pt x="29708" y="1546033"/>
                    <a:pt x="18111" y="1534436"/>
                  </a:cubicBezTo>
                  <a:cubicBezTo>
                    <a:pt x="6515" y="1522840"/>
                    <a:pt x="0" y="1507111"/>
                    <a:pt x="0" y="1490711"/>
                  </a:cubicBezTo>
                  <a:lnTo>
                    <a:pt x="0" y="61836"/>
                  </a:lnTo>
                  <a:cubicBezTo>
                    <a:pt x="0" y="45436"/>
                    <a:pt x="6515" y="29708"/>
                    <a:pt x="18111" y="18111"/>
                  </a:cubicBezTo>
                  <a:cubicBezTo>
                    <a:pt x="29708" y="6515"/>
                    <a:pt x="45436" y="0"/>
                    <a:pt x="61836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47625"/>
              <a:ext cx="1945495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61" id="61"/>
          <p:cNvGrpSpPr/>
          <p:nvPr/>
        </p:nvGrpSpPr>
        <p:grpSpPr>
          <a:xfrm rot="2804154">
            <a:off x="142356" y="8441676"/>
            <a:ext cx="4829892" cy="5894830"/>
            <a:chOff x="0" y="0"/>
            <a:chExt cx="1272070" cy="1552548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C5D9F3"/>
            </a:solidFill>
          </p:spPr>
        </p:sp>
        <p:sp>
          <p:nvSpPr>
            <p:cNvPr name="TextBox 63" id="63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64" id="64"/>
          <p:cNvSpPr/>
          <p:nvPr/>
        </p:nvSpPr>
        <p:spPr>
          <a:xfrm flipH="false" flipV="false" rot="0">
            <a:off x="14309242" y="7573705"/>
            <a:ext cx="1684595" cy="1684595"/>
          </a:xfrm>
          <a:custGeom>
            <a:avLst/>
            <a:gdLst/>
            <a:ahLst/>
            <a:cxnLst/>
            <a:rect r="r" b="b" t="t" l="l"/>
            <a:pathLst>
              <a:path h="1684595" w="1684595">
                <a:moveTo>
                  <a:pt x="0" y="0"/>
                </a:moveTo>
                <a:lnTo>
                  <a:pt x="1684595" y="0"/>
                </a:lnTo>
                <a:lnTo>
                  <a:pt x="1684595" y="1684595"/>
                </a:lnTo>
                <a:lnTo>
                  <a:pt x="0" y="1684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5" id="65"/>
          <p:cNvSpPr txBox="true"/>
          <p:nvPr/>
        </p:nvSpPr>
        <p:spPr>
          <a:xfrm rot="0">
            <a:off x="579574" y="374160"/>
            <a:ext cx="6538015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b="true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BRUTE FORCE ALGORITHM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91680" y="1931807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424630" y="1931807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457581" y="1931807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486281" y="1931807"/>
            <a:ext cx="1032951" cy="103295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519232" y="1931807"/>
            <a:ext cx="1032951" cy="103295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2552183" y="1931807"/>
            <a:ext cx="1032951" cy="103295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3585133" y="1931807"/>
            <a:ext cx="1032951" cy="1032951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f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027542" y="2400657"/>
            <a:ext cx="536431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29844" y="3797415"/>
            <a:ext cx="931826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2226926" y="1931807"/>
            <a:ext cx="1032951" cy="1032951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3259877" y="1931807"/>
            <a:ext cx="1032951" cy="1032951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4292827" y="1931807"/>
            <a:ext cx="1032951" cy="1032951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5325778" y="1931807"/>
            <a:ext cx="1032951" cy="1032951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6358729" y="1931807"/>
            <a:ext cx="1032951" cy="1032951"/>
            <a:chOff x="0" y="0"/>
            <a:chExt cx="812800" cy="812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6358729" y="3490069"/>
            <a:ext cx="1032951" cy="1011564"/>
            <a:chOff x="0" y="0"/>
            <a:chExt cx="812800" cy="795971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7391680" y="3490069"/>
            <a:ext cx="1032951" cy="1011564"/>
            <a:chOff x="0" y="0"/>
            <a:chExt cx="812800" cy="795971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8424630" y="3490069"/>
            <a:ext cx="1032951" cy="1011564"/>
            <a:chOff x="0" y="0"/>
            <a:chExt cx="812800" cy="795971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9457581" y="3490069"/>
            <a:ext cx="1032951" cy="1011564"/>
            <a:chOff x="0" y="0"/>
            <a:chExt cx="812800" cy="795971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52" id="52"/>
          <p:cNvGrpSpPr/>
          <p:nvPr/>
        </p:nvGrpSpPr>
        <p:grpSpPr>
          <a:xfrm rot="0">
            <a:off x="10481007" y="3490069"/>
            <a:ext cx="1032951" cy="1011564"/>
            <a:chOff x="0" y="0"/>
            <a:chExt cx="812800" cy="795971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f</a:t>
              </a:r>
            </a:p>
          </p:txBody>
        </p:sp>
      </p:grpSp>
      <p:sp>
        <p:nvSpPr>
          <p:cNvPr name="AutoShape 55" id="55"/>
          <p:cNvSpPr/>
          <p:nvPr/>
        </p:nvSpPr>
        <p:spPr>
          <a:xfrm>
            <a:off x="7889105" y="1393481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6" id="56"/>
          <p:cNvSpPr/>
          <p:nvPr/>
        </p:nvSpPr>
        <p:spPr>
          <a:xfrm flipV="true">
            <a:off x="7870055" y="4836932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57" id="57"/>
          <p:cNvSpPr/>
          <p:nvPr/>
        </p:nvSpPr>
        <p:spPr>
          <a:xfrm flipH="false" flipV="false" rot="0">
            <a:off x="15583410" y="2082923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8" id="58"/>
          <p:cNvGrpSpPr/>
          <p:nvPr/>
        </p:nvGrpSpPr>
        <p:grpSpPr>
          <a:xfrm rot="2804154">
            <a:off x="4487635" y="7654525"/>
            <a:ext cx="7386800" cy="5894830"/>
            <a:chOff x="0" y="0"/>
            <a:chExt cx="1945495" cy="1552548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1945495" cy="1552548"/>
            </a:xfrm>
            <a:custGeom>
              <a:avLst/>
              <a:gdLst/>
              <a:ahLst/>
              <a:cxnLst/>
              <a:rect r="r" b="b" t="t" l="l"/>
              <a:pathLst>
                <a:path h="1552548" w="1945495">
                  <a:moveTo>
                    <a:pt x="61836" y="0"/>
                  </a:moveTo>
                  <a:lnTo>
                    <a:pt x="1883658" y="0"/>
                  </a:lnTo>
                  <a:cubicBezTo>
                    <a:pt x="1900058" y="0"/>
                    <a:pt x="1915787" y="6515"/>
                    <a:pt x="1927383" y="18111"/>
                  </a:cubicBezTo>
                  <a:cubicBezTo>
                    <a:pt x="1938980" y="29708"/>
                    <a:pt x="1945495" y="45436"/>
                    <a:pt x="1945495" y="61836"/>
                  </a:cubicBezTo>
                  <a:lnTo>
                    <a:pt x="1945495" y="1490711"/>
                  </a:lnTo>
                  <a:cubicBezTo>
                    <a:pt x="1945495" y="1524863"/>
                    <a:pt x="1917809" y="1552548"/>
                    <a:pt x="1883658" y="1552548"/>
                  </a:cubicBezTo>
                  <a:lnTo>
                    <a:pt x="61836" y="1552548"/>
                  </a:lnTo>
                  <a:cubicBezTo>
                    <a:pt x="45436" y="1552548"/>
                    <a:pt x="29708" y="1546033"/>
                    <a:pt x="18111" y="1534436"/>
                  </a:cubicBezTo>
                  <a:cubicBezTo>
                    <a:pt x="6515" y="1522840"/>
                    <a:pt x="0" y="1507111"/>
                    <a:pt x="0" y="1490711"/>
                  </a:cubicBezTo>
                  <a:lnTo>
                    <a:pt x="0" y="61836"/>
                  </a:lnTo>
                  <a:cubicBezTo>
                    <a:pt x="0" y="45436"/>
                    <a:pt x="6515" y="29708"/>
                    <a:pt x="18111" y="18111"/>
                  </a:cubicBezTo>
                  <a:cubicBezTo>
                    <a:pt x="29708" y="6515"/>
                    <a:pt x="45436" y="0"/>
                    <a:pt x="61836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47625"/>
              <a:ext cx="1945495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61" id="61"/>
          <p:cNvGrpSpPr/>
          <p:nvPr/>
        </p:nvGrpSpPr>
        <p:grpSpPr>
          <a:xfrm rot="2804154">
            <a:off x="142356" y="8441676"/>
            <a:ext cx="4829892" cy="5894830"/>
            <a:chOff x="0" y="0"/>
            <a:chExt cx="1272070" cy="1552548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C5D9F3"/>
            </a:solidFill>
          </p:spPr>
        </p:sp>
        <p:sp>
          <p:nvSpPr>
            <p:cNvPr name="TextBox 63" id="63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64" id="64"/>
          <p:cNvSpPr/>
          <p:nvPr/>
        </p:nvSpPr>
        <p:spPr>
          <a:xfrm flipH="false" flipV="false" rot="0">
            <a:off x="14309242" y="7573705"/>
            <a:ext cx="1684595" cy="1684595"/>
          </a:xfrm>
          <a:custGeom>
            <a:avLst/>
            <a:gdLst/>
            <a:ahLst/>
            <a:cxnLst/>
            <a:rect r="r" b="b" t="t" l="l"/>
            <a:pathLst>
              <a:path h="1684595" w="1684595">
                <a:moveTo>
                  <a:pt x="0" y="0"/>
                </a:moveTo>
                <a:lnTo>
                  <a:pt x="1684595" y="0"/>
                </a:lnTo>
                <a:lnTo>
                  <a:pt x="1684595" y="1684595"/>
                </a:lnTo>
                <a:lnTo>
                  <a:pt x="0" y="1684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5" id="65"/>
          <p:cNvSpPr txBox="true"/>
          <p:nvPr/>
        </p:nvSpPr>
        <p:spPr>
          <a:xfrm rot="0">
            <a:off x="579574" y="374160"/>
            <a:ext cx="6538015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b="true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BRUTE FORCE ALGORITHM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91680" y="1931807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424630" y="1931807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457581" y="1931807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486281" y="1931807"/>
            <a:ext cx="1032951" cy="103295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519232" y="1931807"/>
            <a:ext cx="1032951" cy="103295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2552183" y="1931807"/>
            <a:ext cx="1032951" cy="103295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3585133" y="1931807"/>
            <a:ext cx="1032951" cy="1032951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f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027542" y="2400657"/>
            <a:ext cx="536431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29844" y="3797415"/>
            <a:ext cx="931826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2226926" y="1931807"/>
            <a:ext cx="1032951" cy="1032951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3259877" y="1931807"/>
            <a:ext cx="1032951" cy="1032951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4292827" y="1931807"/>
            <a:ext cx="1032951" cy="1032951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5325778" y="1931807"/>
            <a:ext cx="1032951" cy="1032951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6358729" y="1931807"/>
            <a:ext cx="1032951" cy="1032951"/>
            <a:chOff x="0" y="0"/>
            <a:chExt cx="812800" cy="812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6358729" y="3490069"/>
            <a:ext cx="1032951" cy="1011564"/>
            <a:chOff x="0" y="0"/>
            <a:chExt cx="812800" cy="795971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7391680" y="3490069"/>
            <a:ext cx="1032951" cy="1011564"/>
            <a:chOff x="0" y="0"/>
            <a:chExt cx="812800" cy="795971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8424630" y="3490069"/>
            <a:ext cx="1032951" cy="1011564"/>
            <a:chOff x="0" y="0"/>
            <a:chExt cx="812800" cy="795971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9457581" y="3490069"/>
            <a:ext cx="1032951" cy="1011564"/>
            <a:chOff x="0" y="0"/>
            <a:chExt cx="812800" cy="795971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52" id="52"/>
          <p:cNvGrpSpPr/>
          <p:nvPr/>
        </p:nvGrpSpPr>
        <p:grpSpPr>
          <a:xfrm rot="0">
            <a:off x="10481007" y="3490069"/>
            <a:ext cx="1032951" cy="1011564"/>
            <a:chOff x="0" y="0"/>
            <a:chExt cx="812800" cy="795971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f</a:t>
              </a:r>
            </a:p>
          </p:txBody>
        </p:sp>
      </p:grpSp>
      <p:sp>
        <p:nvSpPr>
          <p:cNvPr name="AutoShape 55" id="55"/>
          <p:cNvSpPr/>
          <p:nvPr/>
        </p:nvSpPr>
        <p:spPr>
          <a:xfrm flipV="true">
            <a:off x="8960156" y="4836932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6" id="56"/>
          <p:cNvSpPr/>
          <p:nvPr/>
        </p:nvSpPr>
        <p:spPr>
          <a:xfrm>
            <a:off x="8922056" y="1301389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57" id="57"/>
          <p:cNvSpPr/>
          <p:nvPr/>
        </p:nvSpPr>
        <p:spPr>
          <a:xfrm flipH="false" flipV="false" rot="0">
            <a:off x="15583410" y="2082923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8" id="58"/>
          <p:cNvGrpSpPr/>
          <p:nvPr/>
        </p:nvGrpSpPr>
        <p:grpSpPr>
          <a:xfrm rot="2804154">
            <a:off x="4487635" y="7654525"/>
            <a:ext cx="7386800" cy="5894830"/>
            <a:chOff x="0" y="0"/>
            <a:chExt cx="1945495" cy="1552548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1945495" cy="1552548"/>
            </a:xfrm>
            <a:custGeom>
              <a:avLst/>
              <a:gdLst/>
              <a:ahLst/>
              <a:cxnLst/>
              <a:rect r="r" b="b" t="t" l="l"/>
              <a:pathLst>
                <a:path h="1552548" w="1945495">
                  <a:moveTo>
                    <a:pt x="61836" y="0"/>
                  </a:moveTo>
                  <a:lnTo>
                    <a:pt x="1883658" y="0"/>
                  </a:lnTo>
                  <a:cubicBezTo>
                    <a:pt x="1900058" y="0"/>
                    <a:pt x="1915787" y="6515"/>
                    <a:pt x="1927383" y="18111"/>
                  </a:cubicBezTo>
                  <a:cubicBezTo>
                    <a:pt x="1938980" y="29708"/>
                    <a:pt x="1945495" y="45436"/>
                    <a:pt x="1945495" y="61836"/>
                  </a:cubicBezTo>
                  <a:lnTo>
                    <a:pt x="1945495" y="1490711"/>
                  </a:lnTo>
                  <a:cubicBezTo>
                    <a:pt x="1945495" y="1524863"/>
                    <a:pt x="1917809" y="1552548"/>
                    <a:pt x="1883658" y="1552548"/>
                  </a:cubicBezTo>
                  <a:lnTo>
                    <a:pt x="61836" y="1552548"/>
                  </a:lnTo>
                  <a:cubicBezTo>
                    <a:pt x="45436" y="1552548"/>
                    <a:pt x="29708" y="1546033"/>
                    <a:pt x="18111" y="1534436"/>
                  </a:cubicBezTo>
                  <a:cubicBezTo>
                    <a:pt x="6515" y="1522840"/>
                    <a:pt x="0" y="1507111"/>
                    <a:pt x="0" y="1490711"/>
                  </a:cubicBezTo>
                  <a:lnTo>
                    <a:pt x="0" y="61836"/>
                  </a:lnTo>
                  <a:cubicBezTo>
                    <a:pt x="0" y="45436"/>
                    <a:pt x="6515" y="29708"/>
                    <a:pt x="18111" y="18111"/>
                  </a:cubicBezTo>
                  <a:cubicBezTo>
                    <a:pt x="29708" y="6515"/>
                    <a:pt x="45436" y="0"/>
                    <a:pt x="61836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47625"/>
              <a:ext cx="1945495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61" id="61"/>
          <p:cNvGrpSpPr/>
          <p:nvPr/>
        </p:nvGrpSpPr>
        <p:grpSpPr>
          <a:xfrm rot="2804154">
            <a:off x="142356" y="8441676"/>
            <a:ext cx="4829892" cy="5894830"/>
            <a:chOff x="0" y="0"/>
            <a:chExt cx="1272070" cy="1552548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C5D9F3"/>
            </a:solidFill>
          </p:spPr>
        </p:sp>
        <p:sp>
          <p:nvSpPr>
            <p:cNvPr name="TextBox 63" id="63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64" id="64"/>
          <p:cNvSpPr/>
          <p:nvPr/>
        </p:nvSpPr>
        <p:spPr>
          <a:xfrm flipH="false" flipV="false" rot="0">
            <a:off x="14309242" y="7573705"/>
            <a:ext cx="1684595" cy="1684595"/>
          </a:xfrm>
          <a:custGeom>
            <a:avLst/>
            <a:gdLst/>
            <a:ahLst/>
            <a:cxnLst/>
            <a:rect r="r" b="b" t="t" l="l"/>
            <a:pathLst>
              <a:path h="1684595" w="1684595">
                <a:moveTo>
                  <a:pt x="0" y="0"/>
                </a:moveTo>
                <a:lnTo>
                  <a:pt x="1684595" y="0"/>
                </a:lnTo>
                <a:lnTo>
                  <a:pt x="1684595" y="1684595"/>
                </a:lnTo>
                <a:lnTo>
                  <a:pt x="0" y="1684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5" id="65"/>
          <p:cNvSpPr txBox="true"/>
          <p:nvPr/>
        </p:nvSpPr>
        <p:spPr>
          <a:xfrm rot="0">
            <a:off x="579574" y="374160"/>
            <a:ext cx="6538015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b="true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BRUTE FORCE ALGORITHM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91680" y="1931807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424630" y="1931807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457581" y="1931807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486281" y="1931807"/>
            <a:ext cx="1032951" cy="103295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519232" y="1931807"/>
            <a:ext cx="1032951" cy="103295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2552183" y="1931807"/>
            <a:ext cx="1032951" cy="103295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3585133" y="1931807"/>
            <a:ext cx="1032951" cy="1032951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f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027542" y="2400657"/>
            <a:ext cx="536431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29844" y="3797415"/>
            <a:ext cx="931826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2226926" y="1931807"/>
            <a:ext cx="1032951" cy="1032951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3259877" y="1931807"/>
            <a:ext cx="1032951" cy="1032951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4292827" y="1931807"/>
            <a:ext cx="1032951" cy="1032951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5325778" y="1931807"/>
            <a:ext cx="1032951" cy="1032951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6358729" y="1931807"/>
            <a:ext cx="1032951" cy="1032951"/>
            <a:chOff x="0" y="0"/>
            <a:chExt cx="812800" cy="812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6358729" y="3490069"/>
            <a:ext cx="1032951" cy="1011564"/>
            <a:chOff x="0" y="0"/>
            <a:chExt cx="812800" cy="795971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7391680" y="3490069"/>
            <a:ext cx="1032951" cy="1011564"/>
            <a:chOff x="0" y="0"/>
            <a:chExt cx="812800" cy="795971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8424630" y="3490069"/>
            <a:ext cx="1032951" cy="1011564"/>
            <a:chOff x="0" y="0"/>
            <a:chExt cx="812800" cy="795971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9457581" y="3490069"/>
            <a:ext cx="1032951" cy="1011564"/>
            <a:chOff x="0" y="0"/>
            <a:chExt cx="812800" cy="795971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52" id="52"/>
          <p:cNvGrpSpPr/>
          <p:nvPr/>
        </p:nvGrpSpPr>
        <p:grpSpPr>
          <a:xfrm rot="0">
            <a:off x="10481007" y="3490069"/>
            <a:ext cx="1032951" cy="1011564"/>
            <a:chOff x="0" y="0"/>
            <a:chExt cx="812800" cy="795971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f</a:t>
              </a:r>
            </a:p>
          </p:txBody>
        </p:sp>
      </p:grpSp>
      <p:sp>
        <p:nvSpPr>
          <p:cNvPr name="AutoShape 55" id="55"/>
          <p:cNvSpPr/>
          <p:nvPr/>
        </p:nvSpPr>
        <p:spPr>
          <a:xfrm flipV="true">
            <a:off x="9993107" y="4836932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6" id="56"/>
          <p:cNvSpPr/>
          <p:nvPr/>
        </p:nvSpPr>
        <p:spPr>
          <a:xfrm>
            <a:off x="9955007" y="1301389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57" id="57"/>
          <p:cNvSpPr/>
          <p:nvPr/>
        </p:nvSpPr>
        <p:spPr>
          <a:xfrm flipH="false" flipV="false" rot="0">
            <a:off x="15583410" y="2082923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8" id="58"/>
          <p:cNvGrpSpPr/>
          <p:nvPr/>
        </p:nvGrpSpPr>
        <p:grpSpPr>
          <a:xfrm rot="2804154">
            <a:off x="4487635" y="7654525"/>
            <a:ext cx="7386800" cy="5894830"/>
            <a:chOff x="0" y="0"/>
            <a:chExt cx="1945495" cy="1552548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1945495" cy="1552548"/>
            </a:xfrm>
            <a:custGeom>
              <a:avLst/>
              <a:gdLst/>
              <a:ahLst/>
              <a:cxnLst/>
              <a:rect r="r" b="b" t="t" l="l"/>
              <a:pathLst>
                <a:path h="1552548" w="1945495">
                  <a:moveTo>
                    <a:pt x="61836" y="0"/>
                  </a:moveTo>
                  <a:lnTo>
                    <a:pt x="1883658" y="0"/>
                  </a:lnTo>
                  <a:cubicBezTo>
                    <a:pt x="1900058" y="0"/>
                    <a:pt x="1915787" y="6515"/>
                    <a:pt x="1927383" y="18111"/>
                  </a:cubicBezTo>
                  <a:cubicBezTo>
                    <a:pt x="1938980" y="29708"/>
                    <a:pt x="1945495" y="45436"/>
                    <a:pt x="1945495" y="61836"/>
                  </a:cubicBezTo>
                  <a:lnTo>
                    <a:pt x="1945495" y="1490711"/>
                  </a:lnTo>
                  <a:cubicBezTo>
                    <a:pt x="1945495" y="1524863"/>
                    <a:pt x="1917809" y="1552548"/>
                    <a:pt x="1883658" y="1552548"/>
                  </a:cubicBezTo>
                  <a:lnTo>
                    <a:pt x="61836" y="1552548"/>
                  </a:lnTo>
                  <a:cubicBezTo>
                    <a:pt x="45436" y="1552548"/>
                    <a:pt x="29708" y="1546033"/>
                    <a:pt x="18111" y="1534436"/>
                  </a:cubicBezTo>
                  <a:cubicBezTo>
                    <a:pt x="6515" y="1522840"/>
                    <a:pt x="0" y="1507111"/>
                    <a:pt x="0" y="1490711"/>
                  </a:cubicBezTo>
                  <a:lnTo>
                    <a:pt x="0" y="61836"/>
                  </a:lnTo>
                  <a:cubicBezTo>
                    <a:pt x="0" y="45436"/>
                    <a:pt x="6515" y="29708"/>
                    <a:pt x="18111" y="18111"/>
                  </a:cubicBezTo>
                  <a:cubicBezTo>
                    <a:pt x="29708" y="6515"/>
                    <a:pt x="45436" y="0"/>
                    <a:pt x="61836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47625"/>
              <a:ext cx="1945495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61" id="61"/>
          <p:cNvGrpSpPr/>
          <p:nvPr/>
        </p:nvGrpSpPr>
        <p:grpSpPr>
          <a:xfrm rot="2804154">
            <a:off x="142356" y="8441676"/>
            <a:ext cx="4829892" cy="5894830"/>
            <a:chOff x="0" y="0"/>
            <a:chExt cx="1272070" cy="1552548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C5D9F3"/>
            </a:solidFill>
          </p:spPr>
        </p:sp>
        <p:sp>
          <p:nvSpPr>
            <p:cNvPr name="TextBox 63" id="63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64" id="64"/>
          <p:cNvSpPr/>
          <p:nvPr/>
        </p:nvSpPr>
        <p:spPr>
          <a:xfrm flipH="false" flipV="false" rot="0">
            <a:off x="14309242" y="7573705"/>
            <a:ext cx="1684595" cy="1684595"/>
          </a:xfrm>
          <a:custGeom>
            <a:avLst/>
            <a:gdLst/>
            <a:ahLst/>
            <a:cxnLst/>
            <a:rect r="r" b="b" t="t" l="l"/>
            <a:pathLst>
              <a:path h="1684595" w="1684595">
                <a:moveTo>
                  <a:pt x="0" y="0"/>
                </a:moveTo>
                <a:lnTo>
                  <a:pt x="1684595" y="0"/>
                </a:lnTo>
                <a:lnTo>
                  <a:pt x="1684595" y="1684595"/>
                </a:lnTo>
                <a:lnTo>
                  <a:pt x="0" y="1684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5" id="65"/>
          <p:cNvSpPr txBox="true"/>
          <p:nvPr/>
        </p:nvSpPr>
        <p:spPr>
          <a:xfrm rot="0">
            <a:off x="579574" y="374160"/>
            <a:ext cx="6538015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b="true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BRUTE FORCE ALGORITHM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91680" y="1931807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424630" y="1931807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457581" y="1931807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486281" y="1931807"/>
            <a:ext cx="1032951" cy="103295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519232" y="1931807"/>
            <a:ext cx="1032951" cy="103295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2552183" y="1931807"/>
            <a:ext cx="1032951" cy="103295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3585133" y="1931807"/>
            <a:ext cx="1032951" cy="1032951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f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027542" y="2400657"/>
            <a:ext cx="536431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29844" y="3797415"/>
            <a:ext cx="931826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2226926" y="1931807"/>
            <a:ext cx="1032951" cy="1032951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3259877" y="1931807"/>
            <a:ext cx="1032951" cy="1032951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4292827" y="1931807"/>
            <a:ext cx="1032951" cy="1032951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5325778" y="1931807"/>
            <a:ext cx="1032951" cy="1032951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6358729" y="1931807"/>
            <a:ext cx="1032951" cy="1032951"/>
            <a:chOff x="0" y="0"/>
            <a:chExt cx="812800" cy="812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7391680" y="3490069"/>
            <a:ext cx="1032951" cy="1011564"/>
            <a:chOff x="0" y="0"/>
            <a:chExt cx="812800" cy="795971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8424630" y="3490069"/>
            <a:ext cx="1032951" cy="1011564"/>
            <a:chOff x="0" y="0"/>
            <a:chExt cx="812800" cy="795971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9457581" y="3490069"/>
            <a:ext cx="1032951" cy="1011564"/>
            <a:chOff x="0" y="0"/>
            <a:chExt cx="812800" cy="795971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10481007" y="3490069"/>
            <a:ext cx="1032951" cy="1011564"/>
            <a:chOff x="0" y="0"/>
            <a:chExt cx="812800" cy="795971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52" id="52"/>
          <p:cNvGrpSpPr/>
          <p:nvPr/>
        </p:nvGrpSpPr>
        <p:grpSpPr>
          <a:xfrm rot="0">
            <a:off x="11513958" y="3490069"/>
            <a:ext cx="1032951" cy="1011564"/>
            <a:chOff x="0" y="0"/>
            <a:chExt cx="812800" cy="795971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f</a:t>
              </a:r>
            </a:p>
          </p:txBody>
        </p:sp>
      </p:grpSp>
      <p:sp>
        <p:nvSpPr>
          <p:cNvPr name="AutoShape 55" id="55"/>
          <p:cNvSpPr/>
          <p:nvPr/>
        </p:nvSpPr>
        <p:spPr>
          <a:xfrm flipV="true">
            <a:off x="7889105" y="4836932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6" id="56"/>
          <p:cNvSpPr/>
          <p:nvPr/>
        </p:nvSpPr>
        <p:spPr>
          <a:xfrm>
            <a:off x="7927205" y="1278365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57" id="57"/>
          <p:cNvSpPr/>
          <p:nvPr/>
        </p:nvSpPr>
        <p:spPr>
          <a:xfrm flipH="false" flipV="false" rot="0">
            <a:off x="15583410" y="2082923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8" id="58"/>
          <p:cNvGrpSpPr/>
          <p:nvPr/>
        </p:nvGrpSpPr>
        <p:grpSpPr>
          <a:xfrm rot="2804154">
            <a:off x="4487635" y="7654525"/>
            <a:ext cx="7386800" cy="5894830"/>
            <a:chOff x="0" y="0"/>
            <a:chExt cx="1945495" cy="1552548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1945495" cy="1552548"/>
            </a:xfrm>
            <a:custGeom>
              <a:avLst/>
              <a:gdLst/>
              <a:ahLst/>
              <a:cxnLst/>
              <a:rect r="r" b="b" t="t" l="l"/>
              <a:pathLst>
                <a:path h="1552548" w="1945495">
                  <a:moveTo>
                    <a:pt x="61836" y="0"/>
                  </a:moveTo>
                  <a:lnTo>
                    <a:pt x="1883658" y="0"/>
                  </a:lnTo>
                  <a:cubicBezTo>
                    <a:pt x="1900058" y="0"/>
                    <a:pt x="1915787" y="6515"/>
                    <a:pt x="1927383" y="18111"/>
                  </a:cubicBezTo>
                  <a:cubicBezTo>
                    <a:pt x="1938980" y="29708"/>
                    <a:pt x="1945495" y="45436"/>
                    <a:pt x="1945495" y="61836"/>
                  </a:cubicBezTo>
                  <a:lnTo>
                    <a:pt x="1945495" y="1490711"/>
                  </a:lnTo>
                  <a:cubicBezTo>
                    <a:pt x="1945495" y="1524863"/>
                    <a:pt x="1917809" y="1552548"/>
                    <a:pt x="1883658" y="1552548"/>
                  </a:cubicBezTo>
                  <a:lnTo>
                    <a:pt x="61836" y="1552548"/>
                  </a:lnTo>
                  <a:cubicBezTo>
                    <a:pt x="45436" y="1552548"/>
                    <a:pt x="29708" y="1546033"/>
                    <a:pt x="18111" y="1534436"/>
                  </a:cubicBezTo>
                  <a:cubicBezTo>
                    <a:pt x="6515" y="1522840"/>
                    <a:pt x="0" y="1507111"/>
                    <a:pt x="0" y="1490711"/>
                  </a:cubicBezTo>
                  <a:lnTo>
                    <a:pt x="0" y="61836"/>
                  </a:lnTo>
                  <a:cubicBezTo>
                    <a:pt x="0" y="45436"/>
                    <a:pt x="6515" y="29708"/>
                    <a:pt x="18111" y="18111"/>
                  </a:cubicBezTo>
                  <a:cubicBezTo>
                    <a:pt x="29708" y="6515"/>
                    <a:pt x="45436" y="0"/>
                    <a:pt x="61836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47625"/>
              <a:ext cx="1945495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61" id="61"/>
          <p:cNvGrpSpPr/>
          <p:nvPr/>
        </p:nvGrpSpPr>
        <p:grpSpPr>
          <a:xfrm rot="2804154">
            <a:off x="142356" y="8441676"/>
            <a:ext cx="4829892" cy="5894830"/>
            <a:chOff x="0" y="0"/>
            <a:chExt cx="1272070" cy="1552548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C5D9F3"/>
            </a:solidFill>
          </p:spPr>
        </p:sp>
        <p:sp>
          <p:nvSpPr>
            <p:cNvPr name="TextBox 63" id="63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64" id="64"/>
          <p:cNvSpPr/>
          <p:nvPr/>
        </p:nvSpPr>
        <p:spPr>
          <a:xfrm flipH="false" flipV="false" rot="0">
            <a:off x="14309242" y="7573705"/>
            <a:ext cx="1684595" cy="1684595"/>
          </a:xfrm>
          <a:custGeom>
            <a:avLst/>
            <a:gdLst/>
            <a:ahLst/>
            <a:cxnLst/>
            <a:rect r="r" b="b" t="t" l="l"/>
            <a:pathLst>
              <a:path h="1684595" w="1684595">
                <a:moveTo>
                  <a:pt x="0" y="0"/>
                </a:moveTo>
                <a:lnTo>
                  <a:pt x="1684595" y="0"/>
                </a:lnTo>
                <a:lnTo>
                  <a:pt x="1684595" y="1684595"/>
                </a:lnTo>
                <a:lnTo>
                  <a:pt x="0" y="1684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5" id="65"/>
          <p:cNvSpPr txBox="true"/>
          <p:nvPr/>
        </p:nvSpPr>
        <p:spPr>
          <a:xfrm rot="0">
            <a:off x="579574" y="374160"/>
            <a:ext cx="6538015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b="true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BRUTE FORCE ALGORITHM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91680" y="1931807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424630" y="1931807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457581" y="1931807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486281" y="1931807"/>
            <a:ext cx="1032951" cy="103295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519232" y="1931807"/>
            <a:ext cx="1032951" cy="103295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2552183" y="1931807"/>
            <a:ext cx="1032951" cy="103295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3585133" y="1931807"/>
            <a:ext cx="1032951" cy="1032951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f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027542" y="2400657"/>
            <a:ext cx="536431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29844" y="3797415"/>
            <a:ext cx="931826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2226926" y="1931807"/>
            <a:ext cx="1032951" cy="1032951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3259877" y="1931807"/>
            <a:ext cx="1032951" cy="1032951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4292827" y="1931807"/>
            <a:ext cx="1032951" cy="1032951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5325778" y="1931807"/>
            <a:ext cx="1032951" cy="1032951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6358729" y="1931807"/>
            <a:ext cx="1032951" cy="1032951"/>
            <a:chOff x="0" y="0"/>
            <a:chExt cx="812800" cy="812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7391680" y="3490069"/>
            <a:ext cx="1032951" cy="1011564"/>
            <a:chOff x="0" y="0"/>
            <a:chExt cx="812800" cy="795971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8424630" y="3490069"/>
            <a:ext cx="1032951" cy="1011564"/>
            <a:chOff x="0" y="0"/>
            <a:chExt cx="812800" cy="795971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9457581" y="3490069"/>
            <a:ext cx="1032951" cy="1011564"/>
            <a:chOff x="0" y="0"/>
            <a:chExt cx="812800" cy="795971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10481007" y="3490069"/>
            <a:ext cx="1032951" cy="1011564"/>
            <a:chOff x="0" y="0"/>
            <a:chExt cx="812800" cy="795971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52" id="52"/>
          <p:cNvGrpSpPr/>
          <p:nvPr/>
        </p:nvGrpSpPr>
        <p:grpSpPr>
          <a:xfrm rot="0">
            <a:off x="11513958" y="3490069"/>
            <a:ext cx="1032951" cy="1011564"/>
            <a:chOff x="0" y="0"/>
            <a:chExt cx="812800" cy="795971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f</a:t>
              </a:r>
            </a:p>
          </p:txBody>
        </p:sp>
      </p:grpSp>
      <p:sp>
        <p:nvSpPr>
          <p:cNvPr name="AutoShape 55" id="55"/>
          <p:cNvSpPr/>
          <p:nvPr/>
        </p:nvSpPr>
        <p:spPr>
          <a:xfrm flipV="true">
            <a:off x="7889105" y="4836932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6" id="56"/>
          <p:cNvSpPr/>
          <p:nvPr/>
        </p:nvSpPr>
        <p:spPr>
          <a:xfrm>
            <a:off x="7927205" y="1278365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57" id="57"/>
          <p:cNvSpPr/>
          <p:nvPr/>
        </p:nvSpPr>
        <p:spPr>
          <a:xfrm flipH="false" flipV="false" rot="0">
            <a:off x="15583410" y="2082923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8" id="58"/>
          <p:cNvGrpSpPr/>
          <p:nvPr/>
        </p:nvGrpSpPr>
        <p:grpSpPr>
          <a:xfrm rot="2804154">
            <a:off x="4487635" y="7654525"/>
            <a:ext cx="7386800" cy="5894830"/>
            <a:chOff x="0" y="0"/>
            <a:chExt cx="1945495" cy="1552548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1945495" cy="1552548"/>
            </a:xfrm>
            <a:custGeom>
              <a:avLst/>
              <a:gdLst/>
              <a:ahLst/>
              <a:cxnLst/>
              <a:rect r="r" b="b" t="t" l="l"/>
              <a:pathLst>
                <a:path h="1552548" w="1945495">
                  <a:moveTo>
                    <a:pt x="61836" y="0"/>
                  </a:moveTo>
                  <a:lnTo>
                    <a:pt x="1883658" y="0"/>
                  </a:lnTo>
                  <a:cubicBezTo>
                    <a:pt x="1900058" y="0"/>
                    <a:pt x="1915787" y="6515"/>
                    <a:pt x="1927383" y="18111"/>
                  </a:cubicBezTo>
                  <a:cubicBezTo>
                    <a:pt x="1938980" y="29708"/>
                    <a:pt x="1945495" y="45436"/>
                    <a:pt x="1945495" y="61836"/>
                  </a:cubicBezTo>
                  <a:lnTo>
                    <a:pt x="1945495" y="1490711"/>
                  </a:lnTo>
                  <a:cubicBezTo>
                    <a:pt x="1945495" y="1524863"/>
                    <a:pt x="1917809" y="1552548"/>
                    <a:pt x="1883658" y="1552548"/>
                  </a:cubicBezTo>
                  <a:lnTo>
                    <a:pt x="61836" y="1552548"/>
                  </a:lnTo>
                  <a:cubicBezTo>
                    <a:pt x="45436" y="1552548"/>
                    <a:pt x="29708" y="1546033"/>
                    <a:pt x="18111" y="1534436"/>
                  </a:cubicBezTo>
                  <a:cubicBezTo>
                    <a:pt x="6515" y="1522840"/>
                    <a:pt x="0" y="1507111"/>
                    <a:pt x="0" y="1490711"/>
                  </a:cubicBezTo>
                  <a:lnTo>
                    <a:pt x="0" y="61836"/>
                  </a:lnTo>
                  <a:cubicBezTo>
                    <a:pt x="0" y="45436"/>
                    <a:pt x="6515" y="29708"/>
                    <a:pt x="18111" y="18111"/>
                  </a:cubicBezTo>
                  <a:cubicBezTo>
                    <a:pt x="29708" y="6515"/>
                    <a:pt x="45436" y="0"/>
                    <a:pt x="61836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47625"/>
              <a:ext cx="1945495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61" id="61"/>
          <p:cNvGrpSpPr/>
          <p:nvPr/>
        </p:nvGrpSpPr>
        <p:grpSpPr>
          <a:xfrm rot="2804154">
            <a:off x="142356" y="8441676"/>
            <a:ext cx="4829892" cy="5894830"/>
            <a:chOff x="0" y="0"/>
            <a:chExt cx="1272070" cy="1552548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C5D9F3"/>
            </a:solidFill>
          </p:spPr>
        </p:sp>
        <p:sp>
          <p:nvSpPr>
            <p:cNvPr name="TextBox 63" id="63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64" id="64"/>
          <p:cNvSpPr/>
          <p:nvPr/>
        </p:nvSpPr>
        <p:spPr>
          <a:xfrm flipH="false" flipV="false" rot="0">
            <a:off x="14309242" y="7573705"/>
            <a:ext cx="1684595" cy="1684595"/>
          </a:xfrm>
          <a:custGeom>
            <a:avLst/>
            <a:gdLst/>
            <a:ahLst/>
            <a:cxnLst/>
            <a:rect r="r" b="b" t="t" l="l"/>
            <a:pathLst>
              <a:path h="1684595" w="1684595">
                <a:moveTo>
                  <a:pt x="0" y="0"/>
                </a:moveTo>
                <a:lnTo>
                  <a:pt x="1684595" y="0"/>
                </a:lnTo>
                <a:lnTo>
                  <a:pt x="1684595" y="1684595"/>
                </a:lnTo>
                <a:lnTo>
                  <a:pt x="0" y="1684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5" id="65"/>
          <p:cNvSpPr txBox="true"/>
          <p:nvPr/>
        </p:nvSpPr>
        <p:spPr>
          <a:xfrm rot="0">
            <a:off x="579574" y="374160"/>
            <a:ext cx="6538015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b="true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BRUTE FORCE ALGORITHM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91680" y="1931807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424630" y="1931807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457581" y="1931807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486281" y="1931807"/>
            <a:ext cx="1032951" cy="103295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519232" y="1931807"/>
            <a:ext cx="1032951" cy="103295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2552183" y="1931807"/>
            <a:ext cx="1032951" cy="103295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3585133" y="1931807"/>
            <a:ext cx="1032951" cy="1032951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f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027542" y="2400657"/>
            <a:ext cx="536431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29844" y="3797415"/>
            <a:ext cx="931826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2226926" y="1931807"/>
            <a:ext cx="1032951" cy="1032951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3259877" y="1931807"/>
            <a:ext cx="1032951" cy="1032951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4292827" y="1931807"/>
            <a:ext cx="1032951" cy="1032951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5325778" y="1931807"/>
            <a:ext cx="1032951" cy="1032951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6358729" y="1931807"/>
            <a:ext cx="1032951" cy="1032951"/>
            <a:chOff x="0" y="0"/>
            <a:chExt cx="812800" cy="812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8434155" y="3490069"/>
            <a:ext cx="1032951" cy="1011564"/>
            <a:chOff x="0" y="0"/>
            <a:chExt cx="812800" cy="795971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9467106" y="3490069"/>
            <a:ext cx="1032951" cy="1011564"/>
            <a:chOff x="0" y="0"/>
            <a:chExt cx="812800" cy="795971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10490532" y="3490069"/>
            <a:ext cx="1032951" cy="1011564"/>
            <a:chOff x="0" y="0"/>
            <a:chExt cx="812800" cy="795971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11523483" y="3490069"/>
            <a:ext cx="1032951" cy="1011564"/>
            <a:chOff x="0" y="0"/>
            <a:chExt cx="812800" cy="795971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52" id="52"/>
          <p:cNvGrpSpPr/>
          <p:nvPr/>
        </p:nvGrpSpPr>
        <p:grpSpPr>
          <a:xfrm rot="0">
            <a:off x="12556433" y="3490069"/>
            <a:ext cx="1032951" cy="1011564"/>
            <a:chOff x="0" y="0"/>
            <a:chExt cx="812800" cy="795971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f</a:t>
              </a:r>
            </a:p>
          </p:txBody>
        </p:sp>
      </p:grpSp>
      <p:sp>
        <p:nvSpPr>
          <p:cNvPr name="AutoShape 55" id="55"/>
          <p:cNvSpPr/>
          <p:nvPr/>
        </p:nvSpPr>
        <p:spPr>
          <a:xfrm>
            <a:off x="8922056" y="1278365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6" id="56"/>
          <p:cNvSpPr/>
          <p:nvPr/>
        </p:nvSpPr>
        <p:spPr>
          <a:xfrm flipV="true">
            <a:off x="8903006" y="4836932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57" id="57"/>
          <p:cNvSpPr/>
          <p:nvPr/>
        </p:nvSpPr>
        <p:spPr>
          <a:xfrm flipH="false" flipV="false" rot="0">
            <a:off x="15583410" y="2082923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8" id="58"/>
          <p:cNvGrpSpPr/>
          <p:nvPr/>
        </p:nvGrpSpPr>
        <p:grpSpPr>
          <a:xfrm rot="2804154">
            <a:off x="4487635" y="7654525"/>
            <a:ext cx="7386800" cy="5894830"/>
            <a:chOff x="0" y="0"/>
            <a:chExt cx="1945495" cy="1552548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1945495" cy="1552548"/>
            </a:xfrm>
            <a:custGeom>
              <a:avLst/>
              <a:gdLst/>
              <a:ahLst/>
              <a:cxnLst/>
              <a:rect r="r" b="b" t="t" l="l"/>
              <a:pathLst>
                <a:path h="1552548" w="1945495">
                  <a:moveTo>
                    <a:pt x="61836" y="0"/>
                  </a:moveTo>
                  <a:lnTo>
                    <a:pt x="1883658" y="0"/>
                  </a:lnTo>
                  <a:cubicBezTo>
                    <a:pt x="1900058" y="0"/>
                    <a:pt x="1915787" y="6515"/>
                    <a:pt x="1927383" y="18111"/>
                  </a:cubicBezTo>
                  <a:cubicBezTo>
                    <a:pt x="1938980" y="29708"/>
                    <a:pt x="1945495" y="45436"/>
                    <a:pt x="1945495" y="61836"/>
                  </a:cubicBezTo>
                  <a:lnTo>
                    <a:pt x="1945495" y="1490711"/>
                  </a:lnTo>
                  <a:cubicBezTo>
                    <a:pt x="1945495" y="1524863"/>
                    <a:pt x="1917809" y="1552548"/>
                    <a:pt x="1883658" y="1552548"/>
                  </a:cubicBezTo>
                  <a:lnTo>
                    <a:pt x="61836" y="1552548"/>
                  </a:lnTo>
                  <a:cubicBezTo>
                    <a:pt x="45436" y="1552548"/>
                    <a:pt x="29708" y="1546033"/>
                    <a:pt x="18111" y="1534436"/>
                  </a:cubicBezTo>
                  <a:cubicBezTo>
                    <a:pt x="6515" y="1522840"/>
                    <a:pt x="0" y="1507111"/>
                    <a:pt x="0" y="1490711"/>
                  </a:cubicBezTo>
                  <a:lnTo>
                    <a:pt x="0" y="61836"/>
                  </a:lnTo>
                  <a:cubicBezTo>
                    <a:pt x="0" y="45436"/>
                    <a:pt x="6515" y="29708"/>
                    <a:pt x="18111" y="18111"/>
                  </a:cubicBezTo>
                  <a:cubicBezTo>
                    <a:pt x="29708" y="6515"/>
                    <a:pt x="45436" y="0"/>
                    <a:pt x="61836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47625"/>
              <a:ext cx="1945495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61" id="61"/>
          <p:cNvGrpSpPr/>
          <p:nvPr/>
        </p:nvGrpSpPr>
        <p:grpSpPr>
          <a:xfrm rot="2804154">
            <a:off x="142356" y="8441676"/>
            <a:ext cx="4829892" cy="5894830"/>
            <a:chOff x="0" y="0"/>
            <a:chExt cx="1272070" cy="1552548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C5D9F3"/>
            </a:solidFill>
          </p:spPr>
        </p:sp>
        <p:sp>
          <p:nvSpPr>
            <p:cNvPr name="TextBox 63" id="63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64" id="64"/>
          <p:cNvSpPr/>
          <p:nvPr/>
        </p:nvSpPr>
        <p:spPr>
          <a:xfrm flipH="false" flipV="false" rot="0">
            <a:off x="14309242" y="7573705"/>
            <a:ext cx="1684595" cy="1684595"/>
          </a:xfrm>
          <a:custGeom>
            <a:avLst/>
            <a:gdLst/>
            <a:ahLst/>
            <a:cxnLst/>
            <a:rect r="r" b="b" t="t" l="l"/>
            <a:pathLst>
              <a:path h="1684595" w="1684595">
                <a:moveTo>
                  <a:pt x="0" y="0"/>
                </a:moveTo>
                <a:lnTo>
                  <a:pt x="1684595" y="0"/>
                </a:lnTo>
                <a:lnTo>
                  <a:pt x="1684595" y="1684595"/>
                </a:lnTo>
                <a:lnTo>
                  <a:pt x="0" y="1684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5" id="65"/>
          <p:cNvSpPr txBox="true"/>
          <p:nvPr/>
        </p:nvSpPr>
        <p:spPr>
          <a:xfrm rot="0">
            <a:off x="579574" y="374160"/>
            <a:ext cx="6538015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b="true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BRUTE FORCE ALGORITHM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848550" y="2782372"/>
            <a:ext cx="4829892" cy="5894830"/>
            <a:chOff x="0" y="0"/>
            <a:chExt cx="1272070" cy="15525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270578" y="1031102"/>
            <a:ext cx="7075535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15"/>
              </a:lnSpc>
            </a:pPr>
            <a:r>
              <a:rPr lang="en-US" sz="4500" b="true">
                <a:solidFill>
                  <a:srgbClr val="0E2F5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Các dạng đối sánh chuỗi 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4848550" y="1944578"/>
            <a:ext cx="1226460" cy="379088"/>
          </a:xfrm>
          <a:custGeom>
            <a:avLst/>
            <a:gdLst/>
            <a:ahLst/>
            <a:cxnLst/>
            <a:rect r="r" b="b" t="t" l="l"/>
            <a:pathLst>
              <a:path h="379088" w="1226460">
                <a:moveTo>
                  <a:pt x="0" y="0"/>
                </a:moveTo>
                <a:lnTo>
                  <a:pt x="1226460" y="0"/>
                </a:lnTo>
                <a:lnTo>
                  <a:pt x="1226460" y="379087"/>
                </a:lnTo>
                <a:lnTo>
                  <a:pt x="0" y="3790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298985" y="1028700"/>
            <a:ext cx="960315" cy="960315"/>
          </a:xfrm>
          <a:custGeom>
            <a:avLst/>
            <a:gdLst/>
            <a:ahLst/>
            <a:cxnLst/>
            <a:rect r="r" b="b" t="t" l="l"/>
            <a:pathLst>
              <a:path h="960315" w="960315">
                <a:moveTo>
                  <a:pt x="0" y="0"/>
                </a:moveTo>
                <a:lnTo>
                  <a:pt x="960315" y="0"/>
                </a:lnTo>
                <a:lnTo>
                  <a:pt x="960315" y="960315"/>
                </a:lnTo>
                <a:lnTo>
                  <a:pt x="0" y="9603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658048" y="2715697"/>
            <a:ext cx="10954862" cy="604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b="true" sz="3500">
                <a:solidFill>
                  <a:srgbClr val="021828"/>
                </a:solidFill>
                <a:latin typeface="Quicksand Semi-Bold"/>
                <a:ea typeface="Quicksand Semi-Bold"/>
                <a:cs typeface="Quicksand Semi-Bold"/>
                <a:sym typeface="Quicksand Semi-Bold"/>
              </a:rPr>
              <a:t>Đối sánh chuỗi chính xác (Exact string matching)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58048" y="3566811"/>
            <a:ext cx="12368312" cy="604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b="true" sz="3500">
                <a:solidFill>
                  <a:srgbClr val="021828"/>
                </a:solidFill>
                <a:latin typeface="Quicksand Semi-Bold"/>
                <a:ea typeface="Quicksand Semi-Bold"/>
                <a:cs typeface="Quicksand Semi-Bold"/>
                <a:sym typeface="Quicksand Semi-Bold"/>
              </a:rPr>
              <a:t>Đối sánh chuỗi xấp xỉ (approximate string matching)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58048" y="4420886"/>
            <a:ext cx="16231577" cy="1223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b="true" sz="3500">
                <a:solidFill>
                  <a:srgbClr val="021828"/>
                </a:solidFill>
                <a:latin typeface="Quicksand Semi-Bold"/>
                <a:ea typeface="Quicksand Semi-Bold"/>
                <a:cs typeface="Quicksand Semi-Bold"/>
                <a:sym typeface="Quicksand Semi-Bold"/>
              </a:rPr>
              <a:t>Đối sánh theo mẫu (Pattern Matching with Wildcards / Regular Expressions)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58048" y="5892181"/>
            <a:ext cx="12368312" cy="604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b="true" sz="3500">
                <a:solidFill>
                  <a:srgbClr val="021828"/>
                </a:solidFill>
                <a:latin typeface="Quicksand Semi-Bold"/>
                <a:ea typeface="Quicksand Semi-Bold"/>
                <a:cs typeface="Quicksand Semi-Bold"/>
                <a:sym typeface="Quicksand Semi-Bold"/>
              </a:rPr>
              <a:t>Đối sánh chuỗi theo ngữ nghĩa (Semantic Matching)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58048" y="6764520"/>
            <a:ext cx="12368312" cy="604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b="true" sz="3500">
                <a:solidFill>
                  <a:srgbClr val="021828"/>
                </a:solidFill>
                <a:latin typeface="Quicksand Semi-Bold"/>
                <a:ea typeface="Quicksand Semi-Bold"/>
                <a:cs typeface="Quicksand Semi-Bold"/>
                <a:sym typeface="Quicksand Semi-Bold"/>
              </a:rPr>
              <a:t>Đối sánh dựa trên chỉ mục (Index-Based Matching)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-1496572" y="7532536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358604" y="626347"/>
            <a:ext cx="2763919" cy="882511"/>
          </a:xfrm>
          <a:custGeom>
            <a:avLst/>
            <a:gdLst/>
            <a:ahLst/>
            <a:cxnLst/>
            <a:rect r="r" b="b" t="t" l="l"/>
            <a:pathLst>
              <a:path h="882511" w="2763919">
                <a:moveTo>
                  <a:pt x="0" y="0"/>
                </a:moveTo>
                <a:lnTo>
                  <a:pt x="2763919" y="0"/>
                </a:lnTo>
                <a:lnTo>
                  <a:pt x="2763919" y="882511"/>
                </a:lnTo>
                <a:lnTo>
                  <a:pt x="0" y="8825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028700" y="578848"/>
            <a:ext cx="1858734" cy="1858734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658048" y="1059677"/>
            <a:ext cx="600038" cy="897076"/>
          </a:xfrm>
          <a:custGeom>
            <a:avLst/>
            <a:gdLst/>
            <a:ahLst/>
            <a:cxnLst/>
            <a:rect r="r" b="b" t="t" l="l"/>
            <a:pathLst>
              <a:path h="897076" w="600038">
                <a:moveTo>
                  <a:pt x="0" y="0"/>
                </a:moveTo>
                <a:lnTo>
                  <a:pt x="600038" y="0"/>
                </a:lnTo>
                <a:lnTo>
                  <a:pt x="600038" y="897076"/>
                </a:lnTo>
                <a:lnTo>
                  <a:pt x="0" y="89707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91680" y="1931807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424630" y="1931807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457581" y="1931807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486281" y="1931807"/>
            <a:ext cx="1032951" cy="103295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519232" y="1931807"/>
            <a:ext cx="1032951" cy="103295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2552183" y="1931807"/>
            <a:ext cx="1032951" cy="103295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3585133" y="1931807"/>
            <a:ext cx="1032951" cy="1032951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f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027542" y="2400657"/>
            <a:ext cx="536431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29844" y="3797415"/>
            <a:ext cx="931826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2226926" y="1931807"/>
            <a:ext cx="1032951" cy="1032951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3259877" y="1931807"/>
            <a:ext cx="1032951" cy="1032951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4292827" y="1931807"/>
            <a:ext cx="1032951" cy="1032951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5325778" y="1931807"/>
            <a:ext cx="1032951" cy="1032951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6358729" y="1931807"/>
            <a:ext cx="1032951" cy="1032951"/>
            <a:chOff x="0" y="0"/>
            <a:chExt cx="812800" cy="812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8434155" y="3490069"/>
            <a:ext cx="1032951" cy="1011564"/>
            <a:chOff x="0" y="0"/>
            <a:chExt cx="812800" cy="795971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9467106" y="3490069"/>
            <a:ext cx="1032951" cy="1011564"/>
            <a:chOff x="0" y="0"/>
            <a:chExt cx="812800" cy="795971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10490532" y="3490069"/>
            <a:ext cx="1032951" cy="1011564"/>
            <a:chOff x="0" y="0"/>
            <a:chExt cx="812800" cy="795971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11523483" y="3490069"/>
            <a:ext cx="1032951" cy="1011564"/>
            <a:chOff x="0" y="0"/>
            <a:chExt cx="812800" cy="795971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52" id="52"/>
          <p:cNvGrpSpPr/>
          <p:nvPr/>
        </p:nvGrpSpPr>
        <p:grpSpPr>
          <a:xfrm rot="0">
            <a:off x="12556433" y="3490069"/>
            <a:ext cx="1032951" cy="1011564"/>
            <a:chOff x="0" y="0"/>
            <a:chExt cx="812800" cy="795971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f</a:t>
              </a:r>
            </a:p>
          </p:txBody>
        </p:sp>
      </p:grpSp>
      <p:sp>
        <p:nvSpPr>
          <p:cNvPr name="AutoShape 55" id="55"/>
          <p:cNvSpPr/>
          <p:nvPr/>
        </p:nvSpPr>
        <p:spPr>
          <a:xfrm flipV="true">
            <a:off x="8903006" y="4836932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6" id="56"/>
          <p:cNvSpPr/>
          <p:nvPr/>
        </p:nvSpPr>
        <p:spPr>
          <a:xfrm>
            <a:off x="8922056" y="1278365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57" id="57"/>
          <p:cNvSpPr/>
          <p:nvPr/>
        </p:nvSpPr>
        <p:spPr>
          <a:xfrm flipH="false" flipV="false" rot="0">
            <a:off x="15583410" y="2082923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8" id="58"/>
          <p:cNvGrpSpPr/>
          <p:nvPr/>
        </p:nvGrpSpPr>
        <p:grpSpPr>
          <a:xfrm rot="2804154">
            <a:off x="4487635" y="7654525"/>
            <a:ext cx="7386800" cy="5894830"/>
            <a:chOff x="0" y="0"/>
            <a:chExt cx="1945495" cy="1552548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1945495" cy="1552548"/>
            </a:xfrm>
            <a:custGeom>
              <a:avLst/>
              <a:gdLst/>
              <a:ahLst/>
              <a:cxnLst/>
              <a:rect r="r" b="b" t="t" l="l"/>
              <a:pathLst>
                <a:path h="1552548" w="1945495">
                  <a:moveTo>
                    <a:pt x="61836" y="0"/>
                  </a:moveTo>
                  <a:lnTo>
                    <a:pt x="1883658" y="0"/>
                  </a:lnTo>
                  <a:cubicBezTo>
                    <a:pt x="1900058" y="0"/>
                    <a:pt x="1915787" y="6515"/>
                    <a:pt x="1927383" y="18111"/>
                  </a:cubicBezTo>
                  <a:cubicBezTo>
                    <a:pt x="1938980" y="29708"/>
                    <a:pt x="1945495" y="45436"/>
                    <a:pt x="1945495" y="61836"/>
                  </a:cubicBezTo>
                  <a:lnTo>
                    <a:pt x="1945495" y="1490711"/>
                  </a:lnTo>
                  <a:cubicBezTo>
                    <a:pt x="1945495" y="1524863"/>
                    <a:pt x="1917809" y="1552548"/>
                    <a:pt x="1883658" y="1552548"/>
                  </a:cubicBezTo>
                  <a:lnTo>
                    <a:pt x="61836" y="1552548"/>
                  </a:lnTo>
                  <a:cubicBezTo>
                    <a:pt x="45436" y="1552548"/>
                    <a:pt x="29708" y="1546033"/>
                    <a:pt x="18111" y="1534436"/>
                  </a:cubicBezTo>
                  <a:cubicBezTo>
                    <a:pt x="6515" y="1522840"/>
                    <a:pt x="0" y="1507111"/>
                    <a:pt x="0" y="1490711"/>
                  </a:cubicBezTo>
                  <a:lnTo>
                    <a:pt x="0" y="61836"/>
                  </a:lnTo>
                  <a:cubicBezTo>
                    <a:pt x="0" y="45436"/>
                    <a:pt x="6515" y="29708"/>
                    <a:pt x="18111" y="18111"/>
                  </a:cubicBezTo>
                  <a:cubicBezTo>
                    <a:pt x="29708" y="6515"/>
                    <a:pt x="45436" y="0"/>
                    <a:pt x="61836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47625"/>
              <a:ext cx="1945495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61" id="61"/>
          <p:cNvGrpSpPr/>
          <p:nvPr/>
        </p:nvGrpSpPr>
        <p:grpSpPr>
          <a:xfrm rot="2804154">
            <a:off x="142356" y="8441676"/>
            <a:ext cx="4829892" cy="5894830"/>
            <a:chOff x="0" y="0"/>
            <a:chExt cx="1272070" cy="1552548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C5D9F3"/>
            </a:solidFill>
          </p:spPr>
        </p:sp>
        <p:sp>
          <p:nvSpPr>
            <p:cNvPr name="TextBox 63" id="63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64" id="64"/>
          <p:cNvSpPr/>
          <p:nvPr/>
        </p:nvSpPr>
        <p:spPr>
          <a:xfrm flipH="false" flipV="false" rot="0">
            <a:off x="14309242" y="7573705"/>
            <a:ext cx="1684595" cy="1684595"/>
          </a:xfrm>
          <a:custGeom>
            <a:avLst/>
            <a:gdLst/>
            <a:ahLst/>
            <a:cxnLst/>
            <a:rect r="r" b="b" t="t" l="l"/>
            <a:pathLst>
              <a:path h="1684595" w="1684595">
                <a:moveTo>
                  <a:pt x="0" y="0"/>
                </a:moveTo>
                <a:lnTo>
                  <a:pt x="1684595" y="0"/>
                </a:lnTo>
                <a:lnTo>
                  <a:pt x="1684595" y="1684595"/>
                </a:lnTo>
                <a:lnTo>
                  <a:pt x="0" y="1684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5" id="65"/>
          <p:cNvSpPr txBox="true"/>
          <p:nvPr/>
        </p:nvSpPr>
        <p:spPr>
          <a:xfrm rot="0">
            <a:off x="579574" y="374160"/>
            <a:ext cx="6538015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b="true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BRUTE FORCE ALGORITHM</a:t>
            </a: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91680" y="1931807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424630" y="1931807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457581" y="1931807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486281" y="1931807"/>
            <a:ext cx="1032951" cy="103295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519232" y="1931807"/>
            <a:ext cx="1032951" cy="103295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2552183" y="1931807"/>
            <a:ext cx="1032951" cy="103295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3585133" y="1931807"/>
            <a:ext cx="1032951" cy="1032951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f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027542" y="2400657"/>
            <a:ext cx="536431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29844" y="3797415"/>
            <a:ext cx="931826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2226926" y="1931807"/>
            <a:ext cx="1032951" cy="1032951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3259877" y="1931807"/>
            <a:ext cx="1032951" cy="1032951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4292827" y="1931807"/>
            <a:ext cx="1032951" cy="1032951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5325778" y="1931807"/>
            <a:ext cx="1032951" cy="1032951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6358729" y="1931807"/>
            <a:ext cx="1032951" cy="1032951"/>
            <a:chOff x="0" y="0"/>
            <a:chExt cx="812800" cy="812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9467106" y="3490069"/>
            <a:ext cx="1032951" cy="1011564"/>
            <a:chOff x="0" y="0"/>
            <a:chExt cx="812800" cy="795971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10490532" y="3490069"/>
            <a:ext cx="1032951" cy="1011564"/>
            <a:chOff x="0" y="0"/>
            <a:chExt cx="812800" cy="795971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11523483" y="3490069"/>
            <a:ext cx="1032951" cy="1011564"/>
            <a:chOff x="0" y="0"/>
            <a:chExt cx="812800" cy="795971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12556433" y="3490069"/>
            <a:ext cx="1032951" cy="1011564"/>
            <a:chOff x="0" y="0"/>
            <a:chExt cx="812800" cy="795971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52" id="52"/>
          <p:cNvGrpSpPr/>
          <p:nvPr/>
        </p:nvGrpSpPr>
        <p:grpSpPr>
          <a:xfrm rot="0">
            <a:off x="13589384" y="3490069"/>
            <a:ext cx="1032951" cy="1011564"/>
            <a:chOff x="0" y="0"/>
            <a:chExt cx="812800" cy="795971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f</a:t>
              </a:r>
            </a:p>
          </p:txBody>
        </p:sp>
      </p:grpSp>
      <p:sp>
        <p:nvSpPr>
          <p:cNvPr name="AutoShape 55" id="55"/>
          <p:cNvSpPr/>
          <p:nvPr/>
        </p:nvSpPr>
        <p:spPr>
          <a:xfrm>
            <a:off x="9955007" y="1278365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6" id="56"/>
          <p:cNvSpPr/>
          <p:nvPr/>
        </p:nvSpPr>
        <p:spPr>
          <a:xfrm flipV="true">
            <a:off x="9993107" y="4844533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57" id="57"/>
          <p:cNvSpPr/>
          <p:nvPr/>
        </p:nvSpPr>
        <p:spPr>
          <a:xfrm flipH="false" flipV="false" rot="0">
            <a:off x="15583410" y="2082923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8" id="58"/>
          <p:cNvGrpSpPr/>
          <p:nvPr/>
        </p:nvGrpSpPr>
        <p:grpSpPr>
          <a:xfrm rot="2804154">
            <a:off x="4487635" y="7654525"/>
            <a:ext cx="7386800" cy="5894830"/>
            <a:chOff x="0" y="0"/>
            <a:chExt cx="1945495" cy="1552548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1945495" cy="1552548"/>
            </a:xfrm>
            <a:custGeom>
              <a:avLst/>
              <a:gdLst/>
              <a:ahLst/>
              <a:cxnLst/>
              <a:rect r="r" b="b" t="t" l="l"/>
              <a:pathLst>
                <a:path h="1552548" w="1945495">
                  <a:moveTo>
                    <a:pt x="61836" y="0"/>
                  </a:moveTo>
                  <a:lnTo>
                    <a:pt x="1883658" y="0"/>
                  </a:lnTo>
                  <a:cubicBezTo>
                    <a:pt x="1900058" y="0"/>
                    <a:pt x="1915787" y="6515"/>
                    <a:pt x="1927383" y="18111"/>
                  </a:cubicBezTo>
                  <a:cubicBezTo>
                    <a:pt x="1938980" y="29708"/>
                    <a:pt x="1945495" y="45436"/>
                    <a:pt x="1945495" y="61836"/>
                  </a:cubicBezTo>
                  <a:lnTo>
                    <a:pt x="1945495" y="1490711"/>
                  </a:lnTo>
                  <a:cubicBezTo>
                    <a:pt x="1945495" y="1524863"/>
                    <a:pt x="1917809" y="1552548"/>
                    <a:pt x="1883658" y="1552548"/>
                  </a:cubicBezTo>
                  <a:lnTo>
                    <a:pt x="61836" y="1552548"/>
                  </a:lnTo>
                  <a:cubicBezTo>
                    <a:pt x="45436" y="1552548"/>
                    <a:pt x="29708" y="1546033"/>
                    <a:pt x="18111" y="1534436"/>
                  </a:cubicBezTo>
                  <a:cubicBezTo>
                    <a:pt x="6515" y="1522840"/>
                    <a:pt x="0" y="1507111"/>
                    <a:pt x="0" y="1490711"/>
                  </a:cubicBezTo>
                  <a:lnTo>
                    <a:pt x="0" y="61836"/>
                  </a:lnTo>
                  <a:cubicBezTo>
                    <a:pt x="0" y="45436"/>
                    <a:pt x="6515" y="29708"/>
                    <a:pt x="18111" y="18111"/>
                  </a:cubicBezTo>
                  <a:cubicBezTo>
                    <a:pt x="29708" y="6515"/>
                    <a:pt x="45436" y="0"/>
                    <a:pt x="61836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47625"/>
              <a:ext cx="1945495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61" id="61"/>
          <p:cNvGrpSpPr/>
          <p:nvPr/>
        </p:nvGrpSpPr>
        <p:grpSpPr>
          <a:xfrm rot="2804154">
            <a:off x="142356" y="8441676"/>
            <a:ext cx="4829892" cy="5894830"/>
            <a:chOff x="0" y="0"/>
            <a:chExt cx="1272070" cy="1552548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C5D9F3"/>
            </a:solidFill>
          </p:spPr>
        </p:sp>
        <p:sp>
          <p:nvSpPr>
            <p:cNvPr name="TextBox 63" id="63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64" id="64"/>
          <p:cNvSpPr/>
          <p:nvPr/>
        </p:nvSpPr>
        <p:spPr>
          <a:xfrm flipH="false" flipV="false" rot="0">
            <a:off x="14309242" y="7573705"/>
            <a:ext cx="1684595" cy="1684595"/>
          </a:xfrm>
          <a:custGeom>
            <a:avLst/>
            <a:gdLst/>
            <a:ahLst/>
            <a:cxnLst/>
            <a:rect r="r" b="b" t="t" l="l"/>
            <a:pathLst>
              <a:path h="1684595" w="1684595">
                <a:moveTo>
                  <a:pt x="0" y="0"/>
                </a:moveTo>
                <a:lnTo>
                  <a:pt x="1684595" y="0"/>
                </a:lnTo>
                <a:lnTo>
                  <a:pt x="1684595" y="1684595"/>
                </a:lnTo>
                <a:lnTo>
                  <a:pt x="0" y="1684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5" id="65"/>
          <p:cNvSpPr txBox="true"/>
          <p:nvPr/>
        </p:nvSpPr>
        <p:spPr>
          <a:xfrm rot="0">
            <a:off x="579574" y="374160"/>
            <a:ext cx="6538015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b="true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BRUTE FORCE ALGORITHM</a:t>
            </a:r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91680" y="1931807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424630" y="1931807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457581" y="1931807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486281" y="1931807"/>
            <a:ext cx="1032951" cy="103295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519232" y="1931807"/>
            <a:ext cx="1032951" cy="103295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2552183" y="1931807"/>
            <a:ext cx="1032951" cy="103295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3585133" y="1931807"/>
            <a:ext cx="1032951" cy="1032951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f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027542" y="2400657"/>
            <a:ext cx="536431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29844" y="3797415"/>
            <a:ext cx="931826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2226926" y="1931807"/>
            <a:ext cx="1032951" cy="1032951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3259877" y="1931807"/>
            <a:ext cx="1032951" cy="1032951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4292827" y="1931807"/>
            <a:ext cx="1032951" cy="1032951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5325778" y="1931807"/>
            <a:ext cx="1032951" cy="1032951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6358729" y="1931807"/>
            <a:ext cx="1032951" cy="1032951"/>
            <a:chOff x="0" y="0"/>
            <a:chExt cx="812800" cy="812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9457581" y="3490069"/>
            <a:ext cx="1032951" cy="1011564"/>
            <a:chOff x="0" y="0"/>
            <a:chExt cx="812800" cy="795971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10490532" y="3490069"/>
            <a:ext cx="1032951" cy="1011564"/>
            <a:chOff x="0" y="0"/>
            <a:chExt cx="812800" cy="795971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11523483" y="3490069"/>
            <a:ext cx="1032951" cy="1011564"/>
            <a:chOff x="0" y="0"/>
            <a:chExt cx="812800" cy="795971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12556433" y="3490069"/>
            <a:ext cx="1032951" cy="1011564"/>
            <a:chOff x="0" y="0"/>
            <a:chExt cx="812800" cy="795971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52" id="52"/>
          <p:cNvGrpSpPr/>
          <p:nvPr/>
        </p:nvGrpSpPr>
        <p:grpSpPr>
          <a:xfrm rot="0">
            <a:off x="13589384" y="3490069"/>
            <a:ext cx="1032951" cy="1011564"/>
            <a:chOff x="0" y="0"/>
            <a:chExt cx="812800" cy="795971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f</a:t>
              </a:r>
            </a:p>
          </p:txBody>
        </p:sp>
      </p:grpSp>
      <p:sp>
        <p:nvSpPr>
          <p:cNvPr name="AutoShape 55" id="55"/>
          <p:cNvSpPr/>
          <p:nvPr/>
        </p:nvSpPr>
        <p:spPr>
          <a:xfrm flipV="true">
            <a:off x="9993107" y="4844533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6" id="56"/>
          <p:cNvSpPr/>
          <p:nvPr/>
        </p:nvSpPr>
        <p:spPr>
          <a:xfrm>
            <a:off x="9955007" y="1278365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57" id="57"/>
          <p:cNvSpPr/>
          <p:nvPr/>
        </p:nvSpPr>
        <p:spPr>
          <a:xfrm flipH="false" flipV="false" rot="0">
            <a:off x="15583410" y="2082923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8" id="58"/>
          <p:cNvGrpSpPr/>
          <p:nvPr/>
        </p:nvGrpSpPr>
        <p:grpSpPr>
          <a:xfrm rot="2804154">
            <a:off x="4487635" y="7654525"/>
            <a:ext cx="7386800" cy="5894830"/>
            <a:chOff x="0" y="0"/>
            <a:chExt cx="1945495" cy="1552548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1945495" cy="1552548"/>
            </a:xfrm>
            <a:custGeom>
              <a:avLst/>
              <a:gdLst/>
              <a:ahLst/>
              <a:cxnLst/>
              <a:rect r="r" b="b" t="t" l="l"/>
              <a:pathLst>
                <a:path h="1552548" w="1945495">
                  <a:moveTo>
                    <a:pt x="61836" y="0"/>
                  </a:moveTo>
                  <a:lnTo>
                    <a:pt x="1883658" y="0"/>
                  </a:lnTo>
                  <a:cubicBezTo>
                    <a:pt x="1900058" y="0"/>
                    <a:pt x="1915787" y="6515"/>
                    <a:pt x="1927383" y="18111"/>
                  </a:cubicBezTo>
                  <a:cubicBezTo>
                    <a:pt x="1938980" y="29708"/>
                    <a:pt x="1945495" y="45436"/>
                    <a:pt x="1945495" y="61836"/>
                  </a:cubicBezTo>
                  <a:lnTo>
                    <a:pt x="1945495" y="1490711"/>
                  </a:lnTo>
                  <a:cubicBezTo>
                    <a:pt x="1945495" y="1524863"/>
                    <a:pt x="1917809" y="1552548"/>
                    <a:pt x="1883658" y="1552548"/>
                  </a:cubicBezTo>
                  <a:lnTo>
                    <a:pt x="61836" y="1552548"/>
                  </a:lnTo>
                  <a:cubicBezTo>
                    <a:pt x="45436" y="1552548"/>
                    <a:pt x="29708" y="1546033"/>
                    <a:pt x="18111" y="1534436"/>
                  </a:cubicBezTo>
                  <a:cubicBezTo>
                    <a:pt x="6515" y="1522840"/>
                    <a:pt x="0" y="1507111"/>
                    <a:pt x="0" y="1490711"/>
                  </a:cubicBezTo>
                  <a:lnTo>
                    <a:pt x="0" y="61836"/>
                  </a:lnTo>
                  <a:cubicBezTo>
                    <a:pt x="0" y="45436"/>
                    <a:pt x="6515" y="29708"/>
                    <a:pt x="18111" y="18111"/>
                  </a:cubicBezTo>
                  <a:cubicBezTo>
                    <a:pt x="29708" y="6515"/>
                    <a:pt x="45436" y="0"/>
                    <a:pt x="61836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47625"/>
              <a:ext cx="1945495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61" id="61"/>
          <p:cNvGrpSpPr/>
          <p:nvPr/>
        </p:nvGrpSpPr>
        <p:grpSpPr>
          <a:xfrm rot="2804154">
            <a:off x="142356" y="8441676"/>
            <a:ext cx="4829892" cy="5894830"/>
            <a:chOff x="0" y="0"/>
            <a:chExt cx="1272070" cy="1552548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C5D9F3"/>
            </a:solidFill>
          </p:spPr>
        </p:sp>
        <p:sp>
          <p:nvSpPr>
            <p:cNvPr name="TextBox 63" id="63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64" id="64"/>
          <p:cNvSpPr/>
          <p:nvPr/>
        </p:nvSpPr>
        <p:spPr>
          <a:xfrm flipH="false" flipV="false" rot="0">
            <a:off x="14309242" y="7573705"/>
            <a:ext cx="1684595" cy="1684595"/>
          </a:xfrm>
          <a:custGeom>
            <a:avLst/>
            <a:gdLst/>
            <a:ahLst/>
            <a:cxnLst/>
            <a:rect r="r" b="b" t="t" l="l"/>
            <a:pathLst>
              <a:path h="1684595" w="1684595">
                <a:moveTo>
                  <a:pt x="0" y="0"/>
                </a:moveTo>
                <a:lnTo>
                  <a:pt x="1684595" y="0"/>
                </a:lnTo>
                <a:lnTo>
                  <a:pt x="1684595" y="1684595"/>
                </a:lnTo>
                <a:lnTo>
                  <a:pt x="0" y="1684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5" id="65"/>
          <p:cNvSpPr txBox="true"/>
          <p:nvPr/>
        </p:nvSpPr>
        <p:spPr>
          <a:xfrm rot="0">
            <a:off x="579574" y="374160"/>
            <a:ext cx="6538015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b="true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BRUTE FORCE ALGORITHM</a:t>
            </a:r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91680" y="1931807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424630" y="1931807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457581" y="1931807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486281" y="1931807"/>
            <a:ext cx="1032951" cy="103295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519232" y="1931807"/>
            <a:ext cx="1032951" cy="103295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2552183" y="1931807"/>
            <a:ext cx="1032951" cy="103295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3585133" y="1931807"/>
            <a:ext cx="1032951" cy="1032951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f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027542" y="2400657"/>
            <a:ext cx="536431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29844" y="3797415"/>
            <a:ext cx="931826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2226926" y="1931807"/>
            <a:ext cx="1032951" cy="1032951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3259877" y="1931807"/>
            <a:ext cx="1032951" cy="1032951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4292827" y="1931807"/>
            <a:ext cx="1032951" cy="1032951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5325778" y="1931807"/>
            <a:ext cx="1032951" cy="1032951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6358729" y="1931807"/>
            <a:ext cx="1032951" cy="1032951"/>
            <a:chOff x="0" y="0"/>
            <a:chExt cx="812800" cy="812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9467106" y="3490069"/>
            <a:ext cx="1032951" cy="1011564"/>
            <a:chOff x="0" y="0"/>
            <a:chExt cx="812800" cy="795971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10490532" y="3490069"/>
            <a:ext cx="1032951" cy="1011564"/>
            <a:chOff x="0" y="0"/>
            <a:chExt cx="812800" cy="795971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11523483" y="3490069"/>
            <a:ext cx="1032951" cy="1011564"/>
            <a:chOff x="0" y="0"/>
            <a:chExt cx="812800" cy="795971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12556433" y="3490069"/>
            <a:ext cx="1032951" cy="1011564"/>
            <a:chOff x="0" y="0"/>
            <a:chExt cx="812800" cy="795971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52" id="52"/>
          <p:cNvGrpSpPr/>
          <p:nvPr/>
        </p:nvGrpSpPr>
        <p:grpSpPr>
          <a:xfrm rot="0">
            <a:off x="13589384" y="3490069"/>
            <a:ext cx="1032951" cy="1011564"/>
            <a:chOff x="0" y="0"/>
            <a:chExt cx="812800" cy="795971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f</a:t>
              </a:r>
            </a:p>
          </p:txBody>
        </p:sp>
      </p:grpSp>
      <p:sp>
        <p:nvSpPr>
          <p:cNvPr name="AutoShape 55" id="55"/>
          <p:cNvSpPr/>
          <p:nvPr/>
        </p:nvSpPr>
        <p:spPr>
          <a:xfrm>
            <a:off x="10983707" y="1347435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6" id="56"/>
          <p:cNvSpPr/>
          <p:nvPr/>
        </p:nvSpPr>
        <p:spPr>
          <a:xfrm flipV="true">
            <a:off x="10993232" y="4836932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57" id="57"/>
          <p:cNvSpPr/>
          <p:nvPr/>
        </p:nvSpPr>
        <p:spPr>
          <a:xfrm flipH="false" flipV="false" rot="0">
            <a:off x="15583410" y="2082923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8" id="58"/>
          <p:cNvGrpSpPr/>
          <p:nvPr/>
        </p:nvGrpSpPr>
        <p:grpSpPr>
          <a:xfrm rot="2804154">
            <a:off x="4487635" y="7654525"/>
            <a:ext cx="7386800" cy="5894830"/>
            <a:chOff x="0" y="0"/>
            <a:chExt cx="1945495" cy="1552548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1945495" cy="1552548"/>
            </a:xfrm>
            <a:custGeom>
              <a:avLst/>
              <a:gdLst/>
              <a:ahLst/>
              <a:cxnLst/>
              <a:rect r="r" b="b" t="t" l="l"/>
              <a:pathLst>
                <a:path h="1552548" w="1945495">
                  <a:moveTo>
                    <a:pt x="61836" y="0"/>
                  </a:moveTo>
                  <a:lnTo>
                    <a:pt x="1883658" y="0"/>
                  </a:lnTo>
                  <a:cubicBezTo>
                    <a:pt x="1900058" y="0"/>
                    <a:pt x="1915787" y="6515"/>
                    <a:pt x="1927383" y="18111"/>
                  </a:cubicBezTo>
                  <a:cubicBezTo>
                    <a:pt x="1938980" y="29708"/>
                    <a:pt x="1945495" y="45436"/>
                    <a:pt x="1945495" y="61836"/>
                  </a:cubicBezTo>
                  <a:lnTo>
                    <a:pt x="1945495" y="1490711"/>
                  </a:lnTo>
                  <a:cubicBezTo>
                    <a:pt x="1945495" y="1524863"/>
                    <a:pt x="1917809" y="1552548"/>
                    <a:pt x="1883658" y="1552548"/>
                  </a:cubicBezTo>
                  <a:lnTo>
                    <a:pt x="61836" y="1552548"/>
                  </a:lnTo>
                  <a:cubicBezTo>
                    <a:pt x="45436" y="1552548"/>
                    <a:pt x="29708" y="1546033"/>
                    <a:pt x="18111" y="1534436"/>
                  </a:cubicBezTo>
                  <a:cubicBezTo>
                    <a:pt x="6515" y="1522840"/>
                    <a:pt x="0" y="1507111"/>
                    <a:pt x="0" y="1490711"/>
                  </a:cubicBezTo>
                  <a:lnTo>
                    <a:pt x="0" y="61836"/>
                  </a:lnTo>
                  <a:cubicBezTo>
                    <a:pt x="0" y="45436"/>
                    <a:pt x="6515" y="29708"/>
                    <a:pt x="18111" y="18111"/>
                  </a:cubicBezTo>
                  <a:cubicBezTo>
                    <a:pt x="29708" y="6515"/>
                    <a:pt x="45436" y="0"/>
                    <a:pt x="61836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47625"/>
              <a:ext cx="1945495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61" id="61"/>
          <p:cNvGrpSpPr/>
          <p:nvPr/>
        </p:nvGrpSpPr>
        <p:grpSpPr>
          <a:xfrm rot="2804154">
            <a:off x="142356" y="8441676"/>
            <a:ext cx="4829892" cy="5894830"/>
            <a:chOff x="0" y="0"/>
            <a:chExt cx="1272070" cy="1552548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C5D9F3"/>
            </a:solidFill>
          </p:spPr>
        </p:sp>
        <p:sp>
          <p:nvSpPr>
            <p:cNvPr name="TextBox 63" id="63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64" id="64"/>
          <p:cNvSpPr/>
          <p:nvPr/>
        </p:nvSpPr>
        <p:spPr>
          <a:xfrm flipH="false" flipV="false" rot="0">
            <a:off x="14309242" y="7573705"/>
            <a:ext cx="1684595" cy="1684595"/>
          </a:xfrm>
          <a:custGeom>
            <a:avLst/>
            <a:gdLst/>
            <a:ahLst/>
            <a:cxnLst/>
            <a:rect r="r" b="b" t="t" l="l"/>
            <a:pathLst>
              <a:path h="1684595" w="1684595">
                <a:moveTo>
                  <a:pt x="0" y="0"/>
                </a:moveTo>
                <a:lnTo>
                  <a:pt x="1684595" y="0"/>
                </a:lnTo>
                <a:lnTo>
                  <a:pt x="1684595" y="1684595"/>
                </a:lnTo>
                <a:lnTo>
                  <a:pt x="0" y="1684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5" id="65"/>
          <p:cNvSpPr txBox="true"/>
          <p:nvPr/>
        </p:nvSpPr>
        <p:spPr>
          <a:xfrm rot="0">
            <a:off x="579574" y="374160"/>
            <a:ext cx="6538015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b="true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BRUTE FORCE ALGORITHM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91680" y="1931807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424630" y="1931807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457581" y="1931807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486281" y="1931807"/>
            <a:ext cx="1032951" cy="103295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519232" y="1931807"/>
            <a:ext cx="1032951" cy="103295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2552183" y="1931807"/>
            <a:ext cx="1032951" cy="103295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3585133" y="1931807"/>
            <a:ext cx="1032951" cy="1032951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f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027542" y="2400657"/>
            <a:ext cx="536431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29844" y="3797415"/>
            <a:ext cx="931826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2226926" y="1931807"/>
            <a:ext cx="1032951" cy="1032951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3259877" y="1931807"/>
            <a:ext cx="1032951" cy="1032951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4292827" y="1931807"/>
            <a:ext cx="1032951" cy="1032951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5325778" y="1931807"/>
            <a:ext cx="1032951" cy="1032951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6358729" y="1931807"/>
            <a:ext cx="1032951" cy="1032951"/>
            <a:chOff x="0" y="0"/>
            <a:chExt cx="812800" cy="812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9467106" y="3490069"/>
            <a:ext cx="1032951" cy="1011564"/>
            <a:chOff x="0" y="0"/>
            <a:chExt cx="812800" cy="795971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10490532" y="3490069"/>
            <a:ext cx="1032951" cy="1011564"/>
            <a:chOff x="0" y="0"/>
            <a:chExt cx="812800" cy="795971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11523483" y="3490069"/>
            <a:ext cx="1032951" cy="1011564"/>
            <a:chOff x="0" y="0"/>
            <a:chExt cx="812800" cy="795971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12556433" y="3490069"/>
            <a:ext cx="1032951" cy="1011564"/>
            <a:chOff x="0" y="0"/>
            <a:chExt cx="812800" cy="795971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52" id="52"/>
          <p:cNvGrpSpPr/>
          <p:nvPr/>
        </p:nvGrpSpPr>
        <p:grpSpPr>
          <a:xfrm rot="0">
            <a:off x="13589384" y="3490069"/>
            <a:ext cx="1032951" cy="1011564"/>
            <a:chOff x="0" y="0"/>
            <a:chExt cx="812800" cy="795971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f</a:t>
              </a:r>
            </a:p>
          </p:txBody>
        </p:sp>
      </p:grpSp>
      <p:sp>
        <p:nvSpPr>
          <p:cNvPr name="AutoShape 55" id="55"/>
          <p:cNvSpPr/>
          <p:nvPr/>
        </p:nvSpPr>
        <p:spPr>
          <a:xfrm>
            <a:off x="12059008" y="1347435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6" id="56"/>
          <p:cNvSpPr/>
          <p:nvPr/>
        </p:nvSpPr>
        <p:spPr>
          <a:xfrm flipV="true">
            <a:off x="12078058" y="4836932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57" id="57"/>
          <p:cNvSpPr/>
          <p:nvPr/>
        </p:nvSpPr>
        <p:spPr>
          <a:xfrm flipH="false" flipV="false" rot="0">
            <a:off x="15583410" y="2082923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8" id="58"/>
          <p:cNvGrpSpPr/>
          <p:nvPr/>
        </p:nvGrpSpPr>
        <p:grpSpPr>
          <a:xfrm rot="2804154">
            <a:off x="4487635" y="7654525"/>
            <a:ext cx="7386800" cy="5894830"/>
            <a:chOff x="0" y="0"/>
            <a:chExt cx="1945495" cy="1552548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1945495" cy="1552548"/>
            </a:xfrm>
            <a:custGeom>
              <a:avLst/>
              <a:gdLst/>
              <a:ahLst/>
              <a:cxnLst/>
              <a:rect r="r" b="b" t="t" l="l"/>
              <a:pathLst>
                <a:path h="1552548" w="1945495">
                  <a:moveTo>
                    <a:pt x="61836" y="0"/>
                  </a:moveTo>
                  <a:lnTo>
                    <a:pt x="1883658" y="0"/>
                  </a:lnTo>
                  <a:cubicBezTo>
                    <a:pt x="1900058" y="0"/>
                    <a:pt x="1915787" y="6515"/>
                    <a:pt x="1927383" y="18111"/>
                  </a:cubicBezTo>
                  <a:cubicBezTo>
                    <a:pt x="1938980" y="29708"/>
                    <a:pt x="1945495" y="45436"/>
                    <a:pt x="1945495" y="61836"/>
                  </a:cubicBezTo>
                  <a:lnTo>
                    <a:pt x="1945495" y="1490711"/>
                  </a:lnTo>
                  <a:cubicBezTo>
                    <a:pt x="1945495" y="1524863"/>
                    <a:pt x="1917809" y="1552548"/>
                    <a:pt x="1883658" y="1552548"/>
                  </a:cubicBezTo>
                  <a:lnTo>
                    <a:pt x="61836" y="1552548"/>
                  </a:lnTo>
                  <a:cubicBezTo>
                    <a:pt x="45436" y="1552548"/>
                    <a:pt x="29708" y="1546033"/>
                    <a:pt x="18111" y="1534436"/>
                  </a:cubicBezTo>
                  <a:cubicBezTo>
                    <a:pt x="6515" y="1522840"/>
                    <a:pt x="0" y="1507111"/>
                    <a:pt x="0" y="1490711"/>
                  </a:cubicBezTo>
                  <a:lnTo>
                    <a:pt x="0" y="61836"/>
                  </a:lnTo>
                  <a:cubicBezTo>
                    <a:pt x="0" y="45436"/>
                    <a:pt x="6515" y="29708"/>
                    <a:pt x="18111" y="18111"/>
                  </a:cubicBezTo>
                  <a:cubicBezTo>
                    <a:pt x="29708" y="6515"/>
                    <a:pt x="45436" y="0"/>
                    <a:pt x="61836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47625"/>
              <a:ext cx="1945495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61" id="61"/>
          <p:cNvGrpSpPr/>
          <p:nvPr/>
        </p:nvGrpSpPr>
        <p:grpSpPr>
          <a:xfrm rot="2804154">
            <a:off x="142356" y="8441676"/>
            <a:ext cx="4829892" cy="5894830"/>
            <a:chOff x="0" y="0"/>
            <a:chExt cx="1272070" cy="1552548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C5D9F3"/>
            </a:solidFill>
          </p:spPr>
        </p:sp>
        <p:sp>
          <p:nvSpPr>
            <p:cNvPr name="TextBox 63" id="63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64" id="64"/>
          <p:cNvSpPr/>
          <p:nvPr/>
        </p:nvSpPr>
        <p:spPr>
          <a:xfrm flipH="false" flipV="false" rot="0">
            <a:off x="14309242" y="7573705"/>
            <a:ext cx="1684595" cy="1684595"/>
          </a:xfrm>
          <a:custGeom>
            <a:avLst/>
            <a:gdLst/>
            <a:ahLst/>
            <a:cxnLst/>
            <a:rect r="r" b="b" t="t" l="l"/>
            <a:pathLst>
              <a:path h="1684595" w="1684595">
                <a:moveTo>
                  <a:pt x="0" y="0"/>
                </a:moveTo>
                <a:lnTo>
                  <a:pt x="1684595" y="0"/>
                </a:lnTo>
                <a:lnTo>
                  <a:pt x="1684595" y="1684595"/>
                </a:lnTo>
                <a:lnTo>
                  <a:pt x="0" y="1684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5" id="65"/>
          <p:cNvSpPr txBox="true"/>
          <p:nvPr/>
        </p:nvSpPr>
        <p:spPr>
          <a:xfrm rot="0">
            <a:off x="579574" y="374160"/>
            <a:ext cx="6538015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b="true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BRUTE FORCE ALGORITHM</a:t>
            </a:r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91680" y="1931807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424630" y="1931807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457581" y="1931807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486281" y="1931807"/>
            <a:ext cx="1032951" cy="103295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519232" y="1931807"/>
            <a:ext cx="1032951" cy="103295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2552183" y="1931807"/>
            <a:ext cx="1032951" cy="103295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3585133" y="1931807"/>
            <a:ext cx="1032951" cy="1032951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f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027542" y="2400657"/>
            <a:ext cx="536431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29844" y="3797415"/>
            <a:ext cx="931826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2226926" y="1931807"/>
            <a:ext cx="1032951" cy="1032951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3259877" y="1931807"/>
            <a:ext cx="1032951" cy="1032951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4292827" y="1931807"/>
            <a:ext cx="1032951" cy="1032951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5325778" y="1931807"/>
            <a:ext cx="1032951" cy="1032951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6358729" y="1931807"/>
            <a:ext cx="1032951" cy="1032951"/>
            <a:chOff x="0" y="0"/>
            <a:chExt cx="812800" cy="812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9467106" y="3490069"/>
            <a:ext cx="1032951" cy="1011564"/>
            <a:chOff x="0" y="0"/>
            <a:chExt cx="812800" cy="795971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10490532" y="3490069"/>
            <a:ext cx="1032951" cy="1011564"/>
            <a:chOff x="0" y="0"/>
            <a:chExt cx="812800" cy="795971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11523483" y="3490069"/>
            <a:ext cx="1032951" cy="1011564"/>
            <a:chOff x="0" y="0"/>
            <a:chExt cx="812800" cy="795971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12556433" y="3490069"/>
            <a:ext cx="1032951" cy="1011564"/>
            <a:chOff x="0" y="0"/>
            <a:chExt cx="812800" cy="795971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52" id="52"/>
          <p:cNvGrpSpPr/>
          <p:nvPr/>
        </p:nvGrpSpPr>
        <p:grpSpPr>
          <a:xfrm rot="0">
            <a:off x="13589384" y="3490069"/>
            <a:ext cx="1032951" cy="1011564"/>
            <a:chOff x="0" y="0"/>
            <a:chExt cx="812800" cy="795971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f</a:t>
              </a:r>
            </a:p>
          </p:txBody>
        </p:sp>
      </p:grpSp>
      <p:sp>
        <p:nvSpPr>
          <p:cNvPr name="AutoShape 55" id="55"/>
          <p:cNvSpPr/>
          <p:nvPr/>
        </p:nvSpPr>
        <p:spPr>
          <a:xfrm>
            <a:off x="13087708" y="1301389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6" id="56"/>
          <p:cNvSpPr/>
          <p:nvPr/>
        </p:nvSpPr>
        <p:spPr>
          <a:xfrm flipV="true">
            <a:off x="13106758" y="4836932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57" id="57"/>
          <p:cNvSpPr/>
          <p:nvPr/>
        </p:nvSpPr>
        <p:spPr>
          <a:xfrm flipH="false" flipV="false" rot="0">
            <a:off x="15583410" y="2082923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8" id="58"/>
          <p:cNvGrpSpPr/>
          <p:nvPr/>
        </p:nvGrpSpPr>
        <p:grpSpPr>
          <a:xfrm rot="2804154">
            <a:off x="4487635" y="7654525"/>
            <a:ext cx="7386800" cy="5894830"/>
            <a:chOff x="0" y="0"/>
            <a:chExt cx="1945495" cy="1552548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1945495" cy="1552548"/>
            </a:xfrm>
            <a:custGeom>
              <a:avLst/>
              <a:gdLst/>
              <a:ahLst/>
              <a:cxnLst/>
              <a:rect r="r" b="b" t="t" l="l"/>
              <a:pathLst>
                <a:path h="1552548" w="1945495">
                  <a:moveTo>
                    <a:pt x="61836" y="0"/>
                  </a:moveTo>
                  <a:lnTo>
                    <a:pt x="1883658" y="0"/>
                  </a:lnTo>
                  <a:cubicBezTo>
                    <a:pt x="1900058" y="0"/>
                    <a:pt x="1915787" y="6515"/>
                    <a:pt x="1927383" y="18111"/>
                  </a:cubicBezTo>
                  <a:cubicBezTo>
                    <a:pt x="1938980" y="29708"/>
                    <a:pt x="1945495" y="45436"/>
                    <a:pt x="1945495" y="61836"/>
                  </a:cubicBezTo>
                  <a:lnTo>
                    <a:pt x="1945495" y="1490711"/>
                  </a:lnTo>
                  <a:cubicBezTo>
                    <a:pt x="1945495" y="1524863"/>
                    <a:pt x="1917809" y="1552548"/>
                    <a:pt x="1883658" y="1552548"/>
                  </a:cubicBezTo>
                  <a:lnTo>
                    <a:pt x="61836" y="1552548"/>
                  </a:lnTo>
                  <a:cubicBezTo>
                    <a:pt x="45436" y="1552548"/>
                    <a:pt x="29708" y="1546033"/>
                    <a:pt x="18111" y="1534436"/>
                  </a:cubicBezTo>
                  <a:cubicBezTo>
                    <a:pt x="6515" y="1522840"/>
                    <a:pt x="0" y="1507111"/>
                    <a:pt x="0" y="1490711"/>
                  </a:cubicBezTo>
                  <a:lnTo>
                    <a:pt x="0" y="61836"/>
                  </a:lnTo>
                  <a:cubicBezTo>
                    <a:pt x="0" y="45436"/>
                    <a:pt x="6515" y="29708"/>
                    <a:pt x="18111" y="18111"/>
                  </a:cubicBezTo>
                  <a:cubicBezTo>
                    <a:pt x="29708" y="6515"/>
                    <a:pt x="45436" y="0"/>
                    <a:pt x="61836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47625"/>
              <a:ext cx="1945495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61" id="61"/>
          <p:cNvGrpSpPr/>
          <p:nvPr/>
        </p:nvGrpSpPr>
        <p:grpSpPr>
          <a:xfrm rot="2804154">
            <a:off x="142356" y="8441676"/>
            <a:ext cx="4829892" cy="5894830"/>
            <a:chOff x="0" y="0"/>
            <a:chExt cx="1272070" cy="1552548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C5D9F3"/>
            </a:solidFill>
          </p:spPr>
        </p:sp>
        <p:sp>
          <p:nvSpPr>
            <p:cNvPr name="TextBox 63" id="63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64" id="64"/>
          <p:cNvSpPr/>
          <p:nvPr/>
        </p:nvSpPr>
        <p:spPr>
          <a:xfrm flipH="false" flipV="false" rot="0">
            <a:off x="14309242" y="7573705"/>
            <a:ext cx="1684595" cy="1684595"/>
          </a:xfrm>
          <a:custGeom>
            <a:avLst/>
            <a:gdLst/>
            <a:ahLst/>
            <a:cxnLst/>
            <a:rect r="r" b="b" t="t" l="l"/>
            <a:pathLst>
              <a:path h="1684595" w="1684595">
                <a:moveTo>
                  <a:pt x="0" y="0"/>
                </a:moveTo>
                <a:lnTo>
                  <a:pt x="1684595" y="0"/>
                </a:lnTo>
                <a:lnTo>
                  <a:pt x="1684595" y="1684595"/>
                </a:lnTo>
                <a:lnTo>
                  <a:pt x="0" y="1684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5" id="65"/>
          <p:cNvSpPr txBox="true"/>
          <p:nvPr/>
        </p:nvSpPr>
        <p:spPr>
          <a:xfrm rot="0">
            <a:off x="579574" y="374160"/>
            <a:ext cx="6538015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b="true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BRUTE FORCE ALGORITHM</a:t>
            </a:r>
          </a:p>
        </p:txBody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91680" y="1931807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424630" y="1931807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457581" y="1931807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486281" y="1931807"/>
            <a:ext cx="1032951" cy="103295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519232" y="1931807"/>
            <a:ext cx="1032951" cy="103295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2552183" y="1931807"/>
            <a:ext cx="1032951" cy="103295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3585133" y="1931807"/>
            <a:ext cx="1032951" cy="1032951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f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027542" y="2400657"/>
            <a:ext cx="536431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29844" y="3797415"/>
            <a:ext cx="931826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2226926" y="1931807"/>
            <a:ext cx="1032951" cy="1032951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3259877" y="1931807"/>
            <a:ext cx="1032951" cy="1032951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4292827" y="1931807"/>
            <a:ext cx="1032951" cy="1032951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5325778" y="1931807"/>
            <a:ext cx="1032951" cy="1032951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6358729" y="1931807"/>
            <a:ext cx="1032951" cy="1032951"/>
            <a:chOff x="0" y="0"/>
            <a:chExt cx="812800" cy="812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9467106" y="3490069"/>
            <a:ext cx="1032951" cy="1011564"/>
            <a:chOff x="0" y="0"/>
            <a:chExt cx="812800" cy="795971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10490532" y="3490069"/>
            <a:ext cx="1032951" cy="1011564"/>
            <a:chOff x="0" y="0"/>
            <a:chExt cx="812800" cy="795971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11523483" y="3490069"/>
            <a:ext cx="1032951" cy="1011564"/>
            <a:chOff x="0" y="0"/>
            <a:chExt cx="812800" cy="795971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12556433" y="3490069"/>
            <a:ext cx="1032951" cy="1011564"/>
            <a:chOff x="0" y="0"/>
            <a:chExt cx="812800" cy="795971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52" id="52"/>
          <p:cNvGrpSpPr/>
          <p:nvPr/>
        </p:nvGrpSpPr>
        <p:grpSpPr>
          <a:xfrm rot="0">
            <a:off x="13589384" y="3490069"/>
            <a:ext cx="1032951" cy="1011564"/>
            <a:chOff x="0" y="0"/>
            <a:chExt cx="812800" cy="795971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f</a:t>
              </a:r>
            </a:p>
          </p:txBody>
        </p:sp>
      </p:grpSp>
      <p:sp>
        <p:nvSpPr>
          <p:cNvPr name="AutoShape 55" id="55"/>
          <p:cNvSpPr/>
          <p:nvPr/>
        </p:nvSpPr>
        <p:spPr>
          <a:xfrm>
            <a:off x="14124910" y="1301389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6" id="56"/>
          <p:cNvSpPr/>
          <p:nvPr/>
        </p:nvSpPr>
        <p:spPr>
          <a:xfrm flipV="true">
            <a:off x="14143960" y="4825483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57" id="57"/>
          <p:cNvSpPr/>
          <p:nvPr/>
        </p:nvSpPr>
        <p:spPr>
          <a:xfrm flipH="false" flipV="false" rot="0">
            <a:off x="15583410" y="2082923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8" id="58"/>
          <p:cNvGrpSpPr/>
          <p:nvPr/>
        </p:nvGrpSpPr>
        <p:grpSpPr>
          <a:xfrm rot="2804154">
            <a:off x="4487635" y="7654525"/>
            <a:ext cx="7386800" cy="5894830"/>
            <a:chOff x="0" y="0"/>
            <a:chExt cx="1945495" cy="1552548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1945495" cy="1552548"/>
            </a:xfrm>
            <a:custGeom>
              <a:avLst/>
              <a:gdLst/>
              <a:ahLst/>
              <a:cxnLst/>
              <a:rect r="r" b="b" t="t" l="l"/>
              <a:pathLst>
                <a:path h="1552548" w="1945495">
                  <a:moveTo>
                    <a:pt x="61836" y="0"/>
                  </a:moveTo>
                  <a:lnTo>
                    <a:pt x="1883658" y="0"/>
                  </a:lnTo>
                  <a:cubicBezTo>
                    <a:pt x="1900058" y="0"/>
                    <a:pt x="1915787" y="6515"/>
                    <a:pt x="1927383" y="18111"/>
                  </a:cubicBezTo>
                  <a:cubicBezTo>
                    <a:pt x="1938980" y="29708"/>
                    <a:pt x="1945495" y="45436"/>
                    <a:pt x="1945495" y="61836"/>
                  </a:cubicBezTo>
                  <a:lnTo>
                    <a:pt x="1945495" y="1490711"/>
                  </a:lnTo>
                  <a:cubicBezTo>
                    <a:pt x="1945495" y="1524863"/>
                    <a:pt x="1917809" y="1552548"/>
                    <a:pt x="1883658" y="1552548"/>
                  </a:cubicBezTo>
                  <a:lnTo>
                    <a:pt x="61836" y="1552548"/>
                  </a:lnTo>
                  <a:cubicBezTo>
                    <a:pt x="45436" y="1552548"/>
                    <a:pt x="29708" y="1546033"/>
                    <a:pt x="18111" y="1534436"/>
                  </a:cubicBezTo>
                  <a:cubicBezTo>
                    <a:pt x="6515" y="1522840"/>
                    <a:pt x="0" y="1507111"/>
                    <a:pt x="0" y="1490711"/>
                  </a:cubicBezTo>
                  <a:lnTo>
                    <a:pt x="0" y="61836"/>
                  </a:lnTo>
                  <a:cubicBezTo>
                    <a:pt x="0" y="45436"/>
                    <a:pt x="6515" y="29708"/>
                    <a:pt x="18111" y="18111"/>
                  </a:cubicBezTo>
                  <a:cubicBezTo>
                    <a:pt x="29708" y="6515"/>
                    <a:pt x="45436" y="0"/>
                    <a:pt x="61836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47625"/>
              <a:ext cx="1945495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61" id="61"/>
          <p:cNvGrpSpPr/>
          <p:nvPr/>
        </p:nvGrpSpPr>
        <p:grpSpPr>
          <a:xfrm rot="2804154">
            <a:off x="142356" y="8441676"/>
            <a:ext cx="4829892" cy="5894830"/>
            <a:chOff x="0" y="0"/>
            <a:chExt cx="1272070" cy="1552548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C5D9F3"/>
            </a:solidFill>
          </p:spPr>
        </p:sp>
        <p:sp>
          <p:nvSpPr>
            <p:cNvPr name="TextBox 63" id="63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64" id="64"/>
          <p:cNvSpPr/>
          <p:nvPr/>
        </p:nvSpPr>
        <p:spPr>
          <a:xfrm flipH="false" flipV="false" rot="0">
            <a:off x="14309242" y="7573705"/>
            <a:ext cx="1684595" cy="1684595"/>
          </a:xfrm>
          <a:custGeom>
            <a:avLst/>
            <a:gdLst/>
            <a:ahLst/>
            <a:cxnLst/>
            <a:rect r="r" b="b" t="t" l="l"/>
            <a:pathLst>
              <a:path h="1684595" w="1684595">
                <a:moveTo>
                  <a:pt x="0" y="0"/>
                </a:moveTo>
                <a:lnTo>
                  <a:pt x="1684595" y="0"/>
                </a:lnTo>
                <a:lnTo>
                  <a:pt x="1684595" y="1684595"/>
                </a:lnTo>
                <a:lnTo>
                  <a:pt x="0" y="1684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5" id="65"/>
          <p:cNvSpPr txBox="true"/>
          <p:nvPr/>
        </p:nvSpPr>
        <p:spPr>
          <a:xfrm rot="0">
            <a:off x="579574" y="374160"/>
            <a:ext cx="6538015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b="true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BRUTE FORCE ALGORITHM</a:t>
            </a:r>
          </a:p>
        </p:txBody>
      </p: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9574" y="374160"/>
            <a:ext cx="6538015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b="true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BRUTE FORCE ALGORITHM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7391680" y="1931807"/>
            <a:ext cx="1032951" cy="1032951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424630" y="1931807"/>
            <a:ext cx="1032951" cy="1032951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457581" y="1931807"/>
            <a:ext cx="1032951" cy="1032951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486281" y="1931807"/>
            <a:ext cx="1032951" cy="1032951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1519232" y="1931807"/>
            <a:ext cx="1032951" cy="1032951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2552183" y="1931807"/>
            <a:ext cx="1032951" cy="1032951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3585133" y="1931807"/>
            <a:ext cx="1032951" cy="1032951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f</a:t>
              </a: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1027542" y="2400657"/>
            <a:ext cx="536431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29844" y="3797415"/>
            <a:ext cx="931826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2226926" y="1931807"/>
            <a:ext cx="1032951" cy="103295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3259877" y="1931807"/>
            <a:ext cx="1032951" cy="1032951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4292827" y="1931807"/>
            <a:ext cx="1032951" cy="1032951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5325778" y="1931807"/>
            <a:ext cx="1032951" cy="1032951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6358729" y="1931807"/>
            <a:ext cx="1032951" cy="1032951"/>
            <a:chOff x="0" y="0"/>
            <a:chExt cx="812800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9467106" y="3490069"/>
            <a:ext cx="1032951" cy="1011564"/>
            <a:chOff x="0" y="0"/>
            <a:chExt cx="812800" cy="795971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10490532" y="3490069"/>
            <a:ext cx="1032951" cy="1011564"/>
            <a:chOff x="0" y="0"/>
            <a:chExt cx="812800" cy="795971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11523483" y="3490069"/>
            <a:ext cx="1032951" cy="1011564"/>
            <a:chOff x="0" y="0"/>
            <a:chExt cx="812800" cy="795971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12556433" y="3490069"/>
            <a:ext cx="1032951" cy="1011564"/>
            <a:chOff x="0" y="0"/>
            <a:chExt cx="812800" cy="795971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53" id="53"/>
          <p:cNvGrpSpPr/>
          <p:nvPr/>
        </p:nvGrpSpPr>
        <p:grpSpPr>
          <a:xfrm rot="0">
            <a:off x="13589384" y="3490069"/>
            <a:ext cx="1032951" cy="1011564"/>
            <a:chOff x="0" y="0"/>
            <a:chExt cx="812800" cy="795971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f</a:t>
              </a:r>
            </a:p>
          </p:txBody>
        </p:sp>
      </p:grpSp>
      <p:sp>
        <p:nvSpPr>
          <p:cNvPr name="TextBox 56" id="56"/>
          <p:cNvSpPr txBox="true"/>
          <p:nvPr/>
        </p:nvSpPr>
        <p:spPr>
          <a:xfrm rot="0">
            <a:off x="791456" y="5076825"/>
            <a:ext cx="5321228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 occurs at shift  7</a:t>
            </a:r>
          </a:p>
        </p:txBody>
      </p:sp>
      <p:grpSp>
        <p:nvGrpSpPr>
          <p:cNvPr name="Group 57" id="57"/>
          <p:cNvGrpSpPr/>
          <p:nvPr/>
        </p:nvGrpSpPr>
        <p:grpSpPr>
          <a:xfrm rot="2804154">
            <a:off x="4487635" y="7654525"/>
            <a:ext cx="7386800" cy="5894830"/>
            <a:chOff x="0" y="0"/>
            <a:chExt cx="1945495" cy="1552548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1945495" cy="1552548"/>
            </a:xfrm>
            <a:custGeom>
              <a:avLst/>
              <a:gdLst/>
              <a:ahLst/>
              <a:cxnLst/>
              <a:rect r="r" b="b" t="t" l="l"/>
              <a:pathLst>
                <a:path h="1552548" w="1945495">
                  <a:moveTo>
                    <a:pt x="61836" y="0"/>
                  </a:moveTo>
                  <a:lnTo>
                    <a:pt x="1883658" y="0"/>
                  </a:lnTo>
                  <a:cubicBezTo>
                    <a:pt x="1900058" y="0"/>
                    <a:pt x="1915787" y="6515"/>
                    <a:pt x="1927383" y="18111"/>
                  </a:cubicBezTo>
                  <a:cubicBezTo>
                    <a:pt x="1938980" y="29708"/>
                    <a:pt x="1945495" y="45436"/>
                    <a:pt x="1945495" y="61836"/>
                  </a:cubicBezTo>
                  <a:lnTo>
                    <a:pt x="1945495" y="1490711"/>
                  </a:lnTo>
                  <a:cubicBezTo>
                    <a:pt x="1945495" y="1524863"/>
                    <a:pt x="1917809" y="1552548"/>
                    <a:pt x="1883658" y="1552548"/>
                  </a:cubicBezTo>
                  <a:lnTo>
                    <a:pt x="61836" y="1552548"/>
                  </a:lnTo>
                  <a:cubicBezTo>
                    <a:pt x="45436" y="1552548"/>
                    <a:pt x="29708" y="1546033"/>
                    <a:pt x="18111" y="1534436"/>
                  </a:cubicBezTo>
                  <a:cubicBezTo>
                    <a:pt x="6515" y="1522840"/>
                    <a:pt x="0" y="1507111"/>
                    <a:pt x="0" y="1490711"/>
                  </a:cubicBezTo>
                  <a:lnTo>
                    <a:pt x="0" y="61836"/>
                  </a:lnTo>
                  <a:cubicBezTo>
                    <a:pt x="0" y="45436"/>
                    <a:pt x="6515" y="29708"/>
                    <a:pt x="18111" y="18111"/>
                  </a:cubicBezTo>
                  <a:cubicBezTo>
                    <a:pt x="29708" y="6515"/>
                    <a:pt x="45436" y="0"/>
                    <a:pt x="61836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9" id="59"/>
            <p:cNvSpPr txBox="true"/>
            <p:nvPr/>
          </p:nvSpPr>
          <p:spPr>
            <a:xfrm>
              <a:off x="0" y="-47625"/>
              <a:ext cx="1945495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60" id="60"/>
          <p:cNvSpPr txBox="true"/>
          <p:nvPr/>
        </p:nvSpPr>
        <p:spPr>
          <a:xfrm rot="0">
            <a:off x="791456" y="6492117"/>
            <a:ext cx="14397863" cy="1216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b="true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Độ phức tạp thuật toán: O(n-m+1) * O(m)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với n là chiều dài của text, m là chiều dài của pattern </a:t>
            </a:r>
          </a:p>
        </p:txBody>
      </p:sp>
      <p:sp>
        <p:nvSpPr>
          <p:cNvPr name="AutoShape 61" id="61"/>
          <p:cNvSpPr/>
          <p:nvPr/>
        </p:nvSpPr>
        <p:spPr>
          <a:xfrm>
            <a:off x="14124910" y="1301389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2" id="62"/>
          <p:cNvSpPr/>
          <p:nvPr/>
        </p:nvSpPr>
        <p:spPr>
          <a:xfrm flipV="true">
            <a:off x="14143960" y="4825483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63" id="63"/>
          <p:cNvSpPr/>
          <p:nvPr/>
        </p:nvSpPr>
        <p:spPr>
          <a:xfrm flipH="false" flipV="false" rot="0">
            <a:off x="15583410" y="2082923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4" id="64"/>
          <p:cNvGrpSpPr/>
          <p:nvPr/>
        </p:nvGrpSpPr>
        <p:grpSpPr>
          <a:xfrm rot="2804154">
            <a:off x="142356" y="8441676"/>
            <a:ext cx="4829892" cy="5894830"/>
            <a:chOff x="0" y="0"/>
            <a:chExt cx="1272070" cy="1552548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C5D9F3"/>
            </a:solidFill>
          </p:spPr>
        </p:sp>
        <p:sp>
          <p:nvSpPr>
            <p:cNvPr name="TextBox 66" id="66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67" id="67"/>
          <p:cNvSpPr/>
          <p:nvPr/>
        </p:nvSpPr>
        <p:spPr>
          <a:xfrm flipH="false" flipV="false" rot="0">
            <a:off x="14309242" y="7573705"/>
            <a:ext cx="1684595" cy="1684595"/>
          </a:xfrm>
          <a:custGeom>
            <a:avLst/>
            <a:gdLst/>
            <a:ahLst/>
            <a:cxnLst/>
            <a:rect r="r" b="b" t="t" l="l"/>
            <a:pathLst>
              <a:path h="1684595" w="1684595">
                <a:moveTo>
                  <a:pt x="0" y="0"/>
                </a:moveTo>
                <a:lnTo>
                  <a:pt x="1684595" y="0"/>
                </a:lnTo>
                <a:lnTo>
                  <a:pt x="1684595" y="1684595"/>
                </a:lnTo>
                <a:lnTo>
                  <a:pt x="0" y="1684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848550" y="2782372"/>
            <a:ext cx="4829892" cy="5894830"/>
            <a:chOff x="0" y="0"/>
            <a:chExt cx="1272070" cy="15525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298985" y="1028700"/>
            <a:ext cx="960315" cy="960315"/>
          </a:xfrm>
          <a:custGeom>
            <a:avLst/>
            <a:gdLst/>
            <a:ahLst/>
            <a:cxnLst/>
            <a:rect r="r" b="b" t="t" l="l"/>
            <a:pathLst>
              <a:path h="960315" w="960315">
                <a:moveTo>
                  <a:pt x="0" y="0"/>
                </a:moveTo>
                <a:lnTo>
                  <a:pt x="960315" y="0"/>
                </a:lnTo>
                <a:lnTo>
                  <a:pt x="960315" y="960315"/>
                </a:lnTo>
                <a:lnTo>
                  <a:pt x="0" y="9603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79574" y="2568577"/>
            <a:ext cx="11085830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Giải thuật có độ phức tạp trung bình O((n-m+1) * m 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79574" y="3689351"/>
            <a:ext cx="13736790" cy="604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9" indent="-377829" lvl="1">
              <a:lnSpc>
                <a:spcPts val="49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50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Đạt trường hợp tốt nhất O(m)</a:t>
            </a:r>
          </a:p>
        </p:txBody>
      </p:sp>
      <p:grpSp>
        <p:nvGrpSpPr>
          <p:cNvPr name="Group 8" id="8"/>
          <p:cNvGrpSpPr/>
          <p:nvPr/>
        </p:nvGrpSpPr>
        <p:grpSpPr>
          <a:xfrm rot="4278651">
            <a:off x="-68611" y="6819034"/>
            <a:ext cx="4829892" cy="5894830"/>
            <a:chOff x="0" y="0"/>
            <a:chExt cx="1272070" cy="155254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579574" y="4811713"/>
            <a:ext cx="13736790" cy="604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9" indent="-377829" lvl="1">
              <a:lnSpc>
                <a:spcPts val="49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50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Đạt trường hợp xấu nhất O(nm) 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8325500" y="8530435"/>
            <a:ext cx="2996928" cy="2996928"/>
          </a:xfrm>
          <a:custGeom>
            <a:avLst/>
            <a:gdLst/>
            <a:ahLst/>
            <a:cxnLst/>
            <a:rect r="r" b="b" t="t" l="l"/>
            <a:pathLst>
              <a:path h="2996928" w="2996928">
                <a:moveTo>
                  <a:pt x="0" y="0"/>
                </a:moveTo>
                <a:lnTo>
                  <a:pt x="2996928" y="0"/>
                </a:lnTo>
                <a:lnTo>
                  <a:pt x="2996928" y="2996928"/>
                </a:lnTo>
                <a:lnTo>
                  <a:pt x="0" y="29969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4278651">
            <a:off x="6126568" y="-1149612"/>
            <a:ext cx="2211083" cy="2038891"/>
            <a:chOff x="0" y="0"/>
            <a:chExt cx="582343" cy="53699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582343" cy="536992"/>
            </a:xfrm>
            <a:custGeom>
              <a:avLst/>
              <a:gdLst/>
              <a:ahLst/>
              <a:cxnLst/>
              <a:rect r="r" b="b" t="t" l="l"/>
              <a:pathLst>
                <a:path h="536992" w="582343">
                  <a:moveTo>
                    <a:pt x="206583" y="0"/>
                  </a:moveTo>
                  <a:lnTo>
                    <a:pt x="375760" y="0"/>
                  </a:lnTo>
                  <a:cubicBezTo>
                    <a:pt x="489852" y="0"/>
                    <a:pt x="582343" y="92491"/>
                    <a:pt x="582343" y="206583"/>
                  </a:cubicBezTo>
                  <a:lnTo>
                    <a:pt x="582343" y="330409"/>
                  </a:lnTo>
                  <a:cubicBezTo>
                    <a:pt x="582343" y="444501"/>
                    <a:pt x="489852" y="536992"/>
                    <a:pt x="375760" y="536992"/>
                  </a:cubicBezTo>
                  <a:lnTo>
                    <a:pt x="206583" y="536992"/>
                  </a:lnTo>
                  <a:cubicBezTo>
                    <a:pt x="92491" y="536992"/>
                    <a:pt x="0" y="444501"/>
                    <a:pt x="0" y="330409"/>
                  </a:cubicBezTo>
                  <a:lnTo>
                    <a:pt x="0" y="206583"/>
                  </a:lnTo>
                  <a:cubicBezTo>
                    <a:pt x="0" y="92491"/>
                    <a:pt x="92491" y="0"/>
                    <a:pt x="206583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582343" cy="5846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579574" y="374160"/>
            <a:ext cx="8564426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b="true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BRUTE FORCE ALGORITHM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0362113" y="8297985"/>
            <a:ext cx="960315" cy="960315"/>
          </a:xfrm>
          <a:custGeom>
            <a:avLst/>
            <a:gdLst/>
            <a:ahLst/>
            <a:cxnLst/>
            <a:rect r="r" b="b" t="t" l="l"/>
            <a:pathLst>
              <a:path h="960315" w="960315">
                <a:moveTo>
                  <a:pt x="0" y="0"/>
                </a:moveTo>
                <a:lnTo>
                  <a:pt x="960315" y="0"/>
                </a:lnTo>
                <a:lnTo>
                  <a:pt x="960315" y="960315"/>
                </a:lnTo>
                <a:lnTo>
                  <a:pt x="0" y="9603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848550" y="2782372"/>
            <a:ext cx="4829892" cy="5894830"/>
            <a:chOff x="0" y="0"/>
            <a:chExt cx="1272070" cy="15525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298985" y="1028700"/>
            <a:ext cx="960315" cy="960315"/>
          </a:xfrm>
          <a:custGeom>
            <a:avLst/>
            <a:gdLst/>
            <a:ahLst/>
            <a:cxnLst/>
            <a:rect r="r" b="b" t="t" l="l"/>
            <a:pathLst>
              <a:path h="960315" w="960315">
                <a:moveTo>
                  <a:pt x="0" y="0"/>
                </a:moveTo>
                <a:lnTo>
                  <a:pt x="960315" y="0"/>
                </a:lnTo>
                <a:lnTo>
                  <a:pt x="960315" y="960315"/>
                </a:lnTo>
                <a:lnTo>
                  <a:pt x="0" y="9603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60834" y="2715697"/>
            <a:ext cx="2971959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Vấn đề đặt ra</a:t>
            </a:r>
          </a:p>
        </p:txBody>
      </p:sp>
      <p:grpSp>
        <p:nvGrpSpPr>
          <p:cNvPr name="Group 7" id="7"/>
          <p:cNvGrpSpPr/>
          <p:nvPr/>
        </p:nvGrpSpPr>
        <p:grpSpPr>
          <a:xfrm rot="4278651">
            <a:off x="-68611" y="6819034"/>
            <a:ext cx="4829892" cy="5894830"/>
            <a:chOff x="0" y="0"/>
            <a:chExt cx="1272070" cy="155254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672207" y="4013081"/>
            <a:ext cx="13736790" cy="604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9" indent="-377829" lvl="1">
              <a:lnSpc>
                <a:spcPts val="49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50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Làm sao tối ưu hóa tăng tốc độ thực thi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8325500" y="8530435"/>
            <a:ext cx="2996928" cy="2996928"/>
          </a:xfrm>
          <a:custGeom>
            <a:avLst/>
            <a:gdLst/>
            <a:ahLst/>
            <a:cxnLst/>
            <a:rect r="r" b="b" t="t" l="l"/>
            <a:pathLst>
              <a:path h="2996928" w="2996928">
                <a:moveTo>
                  <a:pt x="0" y="0"/>
                </a:moveTo>
                <a:lnTo>
                  <a:pt x="2996928" y="0"/>
                </a:lnTo>
                <a:lnTo>
                  <a:pt x="2996928" y="2996928"/>
                </a:lnTo>
                <a:lnTo>
                  <a:pt x="0" y="29969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4278651">
            <a:off x="6126568" y="-1149612"/>
            <a:ext cx="2211083" cy="2038891"/>
            <a:chOff x="0" y="0"/>
            <a:chExt cx="582343" cy="53699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82343" cy="536992"/>
            </a:xfrm>
            <a:custGeom>
              <a:avLst/>
              <a:gdLst/>
              <a:ahLst/>
              <a:cxnLst/>
              <a:rect r="r" b="b" t="t" l="l"/>
              <a:pathLst>
                <a:path h="536992" w="582343">
                  <a:moveTo>
                    <a:pt x="206583" y="0"/>
                  </a:moveTo>
                  <a:lnTo>
                    <a:pt x="375760" y="0"/>
                  </a:lnTo>
                  <a:cubicBezTo>
                    <a:pt x="489852" y="0"/>
                    <a:pt x="582343" y="92491"/>
                    <a:pt x="582343" y="206583"/>
                  </a:cubicBezTo>
                  <a:lnTo>
                    <a:pt x="582343" y="330409"/>
                  </a:lnTo>
                  <a:cubicBezTo>
                    <a:pt x="582343" y="444501"/>
                    <a:pt x="489852" y="536992"/>
                    <a:pt x="375760" y="536992"/>
                  </a:cubicBezTo>
                  <a:lnTo>
                    <a:pt x="206583" y="536992"/>
                  </a:lnTo>
                  <a:cubicBezTo>
                    <a:pt x="92491" y="536992"/>
                    <a:pt x="0" y="444501"/>
                    <a:pt x="0" y="330409"/>
                  </a:cubicBezTo>
                  <a:lnTo>
                    <a:pt x="0" y="206583"/>
                  </a:lnTo>
                  <a:cubicBezTo>
                    <a:pt x="0" y="92491"/>
                    <a:pt x="92491" y="0"/>
                    <a:pt x="206583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582343" cy="5846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579574" y="374160"/>
            <a:ext cx="8564426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b="true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BRUTE FORCE ALGORITHM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0362113" y="8297985"/>
            <a:ext cx="960315" cy="960315"/>
          </a:xfrm>
          <a:custGeom>
            <a:avLst/>
            <a:gdLst/>
            <a:ahLst/>
            <a:cxnLst/>
            <a:rect r="r" b="b" t="t" l="l"/>
            <a:pathLst>
              <a:path h="960315" w="960315">
                <a:moveTo>
                  <a:pt x="0" y="0"/>
                </a:moveTo>
                <a:lnTo>
                  <a:pt x="960315" y="0"/>
                </a:lnTo>
                <a:lnTo>
                  <a:pt x="960315" y="960315"/>
                </a:lnTo>
                <a:lnTo>
                  <a:pt x="0" y="9603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672207" y="5076825"/>
            <a:ext cx="13736790" cy="1223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9" indent="-377829" lvl="1">
              <a:lnSpc>
                <a:spcPts val="49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50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Khắc phục việc so sánh lại các ký tự đã biết, tận dụng các ký tự đã so sánh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848550" y="2782372"/>
            <a:ext cx="4829892" cy="5894830"/>
            <a:chOff x="0" y="0"/>
            <a:chExt cx="1272070" cy="15525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270578" y="1031102"/>
            <a:ext cx="7075535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15"/>
              </a:lnSpc>
            </a:pPr>
            <a:r>
              <a:rPr lang="en-US" sz="4500" b="true">
                <a:solidFill>
                  <a:srgbClr val="0E2F5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Các dạng đối sánh chuỗi 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4848550" y="1944578"/>
            <a:ext cx="1226460" cy="379088"/>
          </a:xfrm>
          <a:custGeom>
            <a:avLst/>
            <a:gdLst/>
            <a:ahLst/>
            <a:cxnLst/>
            <a:rect r="r" b="b" t="t" l="l"/>
            <a:pathLst>
              <a:path h="379088" w="1226460">
                <a:moveTo>
                  <a:pt x="0" y="0"/>
                </a:moveTo>
                <a:lnTo>
                  <a:pt x="1226460" y="0"/>
                </a:lnTo>
                <a:lnTo>
                  <a:pt x="1226460" y="379087"/>
                </a:lnTo>
                <a:lnTo>
                  <a:pt x="0" y="3790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298985" y="1028700"/>
            <a:ext cx="960315" cy="960315"/>
          </a:xfrm>
          <a:custGeom>
            <a:avLst/>
            <a:gdLst/>
            <a:ahLst/>
            <a:cxnLst/>
            <a:rect r="r" b="b" t="t" l="l"/>
            <a:pathLst>
              <a:path h="960315" w="960315">
                <a:moveTo>
                  <a:pt x="0" y="0"/>
                </a:moveTo>
                <a:lnTo>
                  <a:pt x="960315" y="0"/>
                </a:lnTo>
                <a:lnTo>
                  <a:pt x="960315" y="960315"/>
                </a:lnTo>
                <a:lnTo>
                  <a:pt x="0" y="9603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658048" y="2715697"/>
            <a:ext cx="10954862" cy="604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b="true" sz="3500">
                <a:solidFill>
                  <a:srgbClr val="5894CE"/>
                </a:solidFill>
                <a:latin typeface="Quicksand Semi-Bold"/>
                <a:ea typeface="Quicksand Semi-Bold"/>
                <a:cs typeface="Quicksand Semi-Bold"/>
                <a:sym typeface="Quicksand Semi-Bold"/>
              </a:rPr>
              <a:t>Đối sánh chuỗi chính xác (Exact string matching)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58048" y="3566811"/>
            <a:ext cx="11781155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b="true" sz="3500">
                <a:solidFill>
                  <a:srgbClr val="021828"/>
                </a:solidFill>
                <a:latin typeface="Quicksand Semi-Bold"/>
                <a:ea typeface="Quicksand Semi-Bold"/>
                <a:cs typeface="Quicksand Semi-Bold"/>
                <a:sym typeface="Quicksand Semi-Bold"/>
              </a:rPr>
              <a:t>Đối sánh chuỗi xấp xỉ (approximate string matching)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58048" y="4420886"/>
            <a:ext cx="12237786" cy="121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b="true" sz="3500">
                <a:solidFill>
                  <a:srgbClr val="021828"/>
                </a:solidFill>
                <a:latin typeface="Quicksand Semi-Bold"/>
                <a:ea typeface="Quicksand Semi-Bold"/>
                <a:cs typeface="Quicksand Semi-Bold"/>
                <a:sym typeface="Quicksand Semi-Bold"/>
              </a:rPr>
              <a:t>Đối sánh theo mẫu (Pattern Matching with Wildcards  or Regular Expressions)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58048" y="5892181"/>
            <a:ext cx="11629073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b="true" sz="3500">
                <a:solidFill>
                  <a:srgbClr val="021828"/>
                </a:solidFill>
                <a:latin typeface="Quicksand Semi-Bold"/>
                <a:ea typeface="Quicksand Semi-Bold"/>
                <a:cs typeface="Quicksand Semi-Bold"/>
                <a:sym typeface="Quicksand Semi-Bold"/>
              </a:rPr>
              <a:t>Đối sánh chuỗi theo ngữ nghĩa (Semantic Matching)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58048" y="6764520"/>
            <a:ext cx="12368312" cy="604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b="true" sz="3500">
                <a:solidFill>
                  <a:srgbClr val="021828"/>
                </a:solidFill>
                <a:latin typeface="Quicksand Semi-Bold"/>
                <a:ea typeface="Quicksand Semi-Bold"/>
                <a:cs typeface="Quicksand Semi-Bold"/>
                <a:sym typeface="Quicksand Semi-Bold"/>
              </a:rPr>
              <a:t>Đối sánh dựa trên chỉ mục (Index-Based Matching)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-1496572" y="7532536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358604" y="626347"/>
            <a:ext cx="2763919" cy="882511"/>
          </a:xfrm>
          <a:custGeom>
            <a:avLst/>
            <a:gdLst/>
            <a:ahLst/>
            <a:cxnLst/>
            <a:rect r="r" b="b" t="t" l="l"/>
            <a:pathLst>
              <a:path h="882511" w="2763919">
                <a:moveTo>
                  <a:pt x="0" y="0"/>
                </a:moveTo>
                <a:lnTo>
                  <a:pt x="2763919" y="0"/>
                </a:lnTo>
                <a:lnTo>
                  <a:pt x="2763919" y="882511"/>
                </a:lnTo>
                <a:lnTo>
                  <a:pt x="0" y="8825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028700" y="578848"/>
            <a:ext cx="1858734" cy="1858734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658048" y="1059677"/>
            <a:ext cx="600038" cy="897076"/>
          </a:xfrm>
          <a:custGeom>
            <a:avLst/>
            <a:gdLst/>
            <a:ahLst/>
            <a:cxnLst/>
            <a:rect r="r" b="b" t="t" l="l"/>
            <a:pathLst>
              <a:path h="897076" w="600038">
                <a:moveTo>
                  <a:pt x="0" y="0"/>
                </a:moveTo>
                <a:lnTo>
                  <a:pt x="600038" y="0"/>
                </a:lnTo>
                <a:lnTo>
                  <a:pt x="600038" y="897076"/>
                </a:lnTo>
                <a:lnTo>
                  <a:pt x="0" y="89707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848550" y="2782372"/>
            <a:ext cx="4829892" cy="5894830"/>
            <a:chOff x="0" y="0"/>
            <a:chExt cx="1272070" cy="15525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338261" y="1137693"/>
            <a:ext cx="7075535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15"/>
              </a:lnSpc>
            </a:pPr>
            <a:r>
              <a:rPr lang="en-US" sz="4500" b="true">
                <a:solidFill>
                  <a:srgbClr val="0E2F5F"/>
                </a:solidFill>
                <a:latin typeface="Quicksand Semi-Bold"/>
                <a:ea typeface="Quicksand Semi-Bold"/>
                <a:cs typeface="Quicksand Semi-Bold"/>
                <a:sym typeface="Quicksand Semi-Bold"/>
              </a:rPr>
              <a:t>Đối sánh chuỗi chính xác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737185" y="1922340"/>
            <a:ext cx="4959927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21828"/>
                </a:solidFill>
                <a:latin typeface="Quicksand"/>
                <a:ea typeface="Quicksand"/>
                <a:cs typeface="Quicksand"/>
                <a:sym typeface="Quicksand"/>
              </a:rPr>
              <a:t>4 thuật toán đối sánh chuỗi :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4848550" y="1944578"/>
            <a:ext cx="1226460" cy="379088"/>
          </a:xfrm>
          <a:custGeom>
            <a:avLst/>
            <a:gdLst/>
            <a:ahLst/>
            <a:cxnLst/>
            <a:rect r="r" b="b" t="t" l="l"/>
            <a:pathLst>
              <a:path h="379088" w="1226460">
                <a:moveTo>
                  <a:pt x="0" y="0"/>
                </a:moveTo>
                <a:lnTo>
                  <a:pt x="1226460" y="0"/>
                </a:lnTo>
                <a:lnTo>
                  <a:pt x="1226460" y="379087"/>
                </a:lnTo>
                <a:lnTo>
                  <a:pt x="0" y="3790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298985" y="1028700"/>
            <a:ext cx="960315" cy="960315"/>
          </a:xfrm>
          <a:custGeom>
            <a:avLst/>
            <a:gdLst/>
            <a:ahLst/>
            <a:cxnLst/>
            <a:rect r="r" b="b" t="t" l="l"/>
            <a:pathLst>
              <a:path h="960315" w="960315">
                <a:moveTo>
                  <a:pt x="0" y="0"/>
                </a:moveTo>
                <a:lnTo>
                  <a:pt x="960315" y="0"/>
                </a:lnTo>
                <a:lnTo>
                  <a:pt x="960315" y="960315"/>
                </a:lnTo>
                <a:lnTo>
                  <a:pt x="0" y="9603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930673" y="3254588"/>
            <a:ext cx="12368312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b="true" sz="39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Giải thuật Brute Force (vét cạn)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930673" y="4110573"/>
            <a:ext cx="12368312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b="true" sz="3999">
                <a:solidFill>
                  <a:srgbClr val="5894CE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Giải thuật Knuth-Morris-Pratt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930673" y="4970998"/>
            <a:ext cx="12368312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b="true" sz="3999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Giải thuật Boyer-Moore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930673" y="5831423"/>
            <a:ext cx="12368312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b="true" sz="3999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Giải thuật Rabin-Karp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028700" y="578848"/>
            <a:ext cx="1858734" cy="1858734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658048" y="1059677"/>
            <a:ext cx="600038" cy="897076"/>
          </a:xfrm>
          <a:custGeom>
            <a:avLst/>
            <a:gdLst/>
            <a:ahLst/>
            <a:cxnLst/>
            <a:rect r="r" b="b" t="t" l="l"/>
            <a:pathLst>
              <a:path h="897076" w="600038">
                <a:moveTo>
                  <a:pt x="0" y="0"/>
                </a:moveTo>
                <a:lnTo>
                  <a:pt x="600038" y="0"/>
                </a:lnTo>
                <a:lnTo>
                  <a:pt x="600038" y="897076"/>
                </a:lnTo>
                <a:lnTo>
                  <a:pt x="0" y="8970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-1496572" y="7532536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137190" y="2857278"/>
            <a:ext cx="4829892" cy="5894830"/>
            <a:chOff x="0" y="0"/>
            <a:chExt cx="1272070" cy="15525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848550" y="1944578"/>
            <a:ext cx="1226460" cy="379088"/>
          </a:xfrm>
          <a:custGeom>
            <a:avLst/>
            <a:gdLst/>
            <a:ahLst/>
            <a:cxnLst/>
            <a:rect r="r" b="b" t="t" l="l"/>
            <a:pathLst>
              <a:path h="379088" w="1226460">
                <a:moveTo>
                  <a:pt x="0" y="0"/>
                </a:moveTo>
                <a:lnTo>
                  <a:pt x="1226460" y="0"/>
                </a:lnTo>
                <a:lnTo>
                  <a:pt x="1226460" y="379087"/>
                </a:lnTo>
                <a:lnTo>
                  <a:pt x="0" y="3790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298985" y="1028700"/>
            <a:ext cx="960315" cy="960315"/>
          </a:xfrm>
          <a:custGeom>
            <a:avLst/>
            <a:gdLst/>
            <a:ahLst/>
            <a:cxnLst/>
            <a:rect r="r" b="b" t="t" l="l"/>
            <a:pathLst>
              <a:path h="960315" w="960315">
                <a:moveTo>
                  <a:pt x="0" y="0"/>
                </a:moveTo>
                <a:lnTo>
                  <a:pt x="960315" y="0"/>
                </a:lnTo>
                <a:lnTo>
                  <a:pt x="960315" y="960315"/>
                </a:lnTo>
                <a:lnTo>
                  <a:pt x="0" y="9603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89550" y="431801"/>
            <a:ext cx="4167729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Knuth–Morris–Pratt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3797098"/>
            <a:ext cx="14092616" cy="1216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KMP sử dụng </a:t>
            </a:r>
            <a:r>
              <a:rPr lang="en-US" b="true" sz="3500">
                <a:solidFill>
                  <a:srgbClr val="5894CE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thuộc tính suy biến</a:t>
            </a: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của chuỗi pattern và trường hợp độ phức tạp xấu nhất được cải thiện từ O(nm) thành O(n + m) </a:t>
            </a:r>
          </a:p>
        </p:txBody>
      </p:sp>
      <p:grpSp>
        <p:nvGrpSpPr>
          <p:cNvPr name="Group 9" id="9"/>
          <p:cNvGrpSpPr/>
          <p:nvPr/>
        </p:nvGrpSpPr>
        <p:grpSpPr>
          <a:xfrm rot="4278651">
            <a:off x="45689" y="6819034"/>
            <a:ext cx="4829892" cy="5894830"/>
            <a:chOff x="0" y="0"/>
            <a:chExt cx="1272070" cy="155254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028700" y="1442183"/>
            <a:ext cx="13910757" cy="1835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Tên của ba nhà khoa học máy tính Donald Knuth, Vaughan Pratt và James H. Morris, những người đã phát triển thuật toán này vào năm 1977.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137190" y="2857278"/>
            <a:ext cx="4829892" cy="5894830"/>
            <a:chOff x="0" y="0"/>
            <a:chExt cx="1272070" cy="15525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848550" y="1944578"/>
            <a:ext cx="1226460" cy="379088"/>
          </a:xfrm>
          <a:custGeom>
            <a:avLst/>
            <a:gdLst/>
            <a:ahLst/>
            <a:cxnLst/>
            <a:rect r="r" b="b" t="t" l="l"/>
            <a:pathLst>
              <a:path h="379088" w="1226460">
                <a:moveTo>
                  <a:pt x="0" y="0"/>
                </a:moveTo>
                <a:lnTo>
                  <a:pt x="1226460" y="0"/>
                </a:lnTo>
                <a:lnTo>
                  <a:pt x="1226460" y="379087"/>
                </a:lnTo>
                <a:lnTo>
                  <a:pt x="0" y="3790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298985" y="1028700"/>
            <a:ext cx="960315" cy="960315"/>
          </a:xfrm>
          <a:custGeom>
            <a:avLst/>
            <a:gdLst/>
            <a:ahLst/>
            <a:cxnLst/>
            <a:rect r="r" b="b" t="t" l="l"/>
            <a:pathLst>
              <a:path h="960315" w="960315">
                <a:moveTo>
                  <a:pt x="0" y="0"/>
                </a:moveTo>
                <a:lnTo>
                  <a:pt x="960315" y="0"/>
                </a:lnTo>
                <a:lnTo>
                  <a:pt x="960315" y="960315"/>
                </a:lnTo>
                <a:lnTo>
                  <a:pt x="0" y="9603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89550" y="431801"/>
            <a:ext cx="4167729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Knuth–Morris–Pratt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3797098"/>
            <a:ext cx="14092616" cy="1216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KMP sử dụng </a:t>
            </a:r>
            <a:r>
              <a:rPr lang="en-US" b="true" sz="3500">
                <a:solidFill>
                  <a:srgbClr val="5894CE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thuộc tính suy biến</a:t>
            </a: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của chuỗi pattern và trường hợp độ phức tạp xấu nhất được cải thiện từ O(nm) thành O(n + m) </a:t>
            </a:r>
          </a:p>
        </p:txBody>
      </p:sp>
      <p:grpSp>
        <p:nvGrpSpPr>
          <p:cNvPr name="Group 9" id="9"/>
          <p:cNvGrpSpPr/>
          <p:nvPr/>
        </p:nvGrpSpPr>
        <p:grpSpPr>
          <a:xfrm rot="4278651">
            <a:off x="45689" y="6819034"/>
            <a:ext cx="4829892" cy="5894830"/>
            <a:chOff x="0" y="0"/>
            <a:chExt cx="1272070" cy="155254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028700" y="5532888"/>
            <a:ext cx="14092616" cy="2454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 b="true">
                <a:solidFill>
                  <a:srgbClr val="5894CE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Thuộc tính suy biến</a:t>
            </a:r>
            <a:r>
              <a:rPr lang="en-US" sz="3500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của chuỗi pattern: chuỗi pattern có cùng các chuỗi con xuất hiện nhiều lần trong chuỗi pattern</a:t>
            </a:r>
          </a:p>
          <a:p>
            <a:pPr algn="just">
              <a:lnSpc>
                <a:spcPts val="4900"/>
              </a:lnSpc>
            </a:pPr>
          </a:p>
          <a:p>
            <a:pPr algn="just">
              <a:lnSpc>
                <a:spcPts val="4900"/>
              </a:lnSpc>
              <a:spcBef>
                <a:spcPct val="0"/>
              </a:spcBef>
            </a:pPr>
            <a:r>
              <a:rPr lang="en-US" b="true" sz="3500" u="sng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ví dụ :</a:t>
            </a: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abcab : a,ab là thuộc tính suy biến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1442183"/>
            <a:ext cx="13910757" cy="1835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Tên của ba nhà khoa học máy tính Donald Knuth, Vaughan Pratt và James H. Morris, những người đã phát triển thuật toán này vào năm 1977.</a:t>
            </a: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4278651">
            <a:off x="45689" y="6819034"/>
            <a:ext cx="4829892" cy="5894830"/>
            <a:chOff x="0" y="0"/>
            <a:chExt cx="1272070" cy="15525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848550" y="2782372"/>
            <a:ext cx="4829892" cy="5894830"/>
            <a:chOff x="0" y="0"/>
            <a:chExt cx="1272070" cy="15525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4848550" y="1944578"/>
            <a:ext cx="1226460" cy="379088"/>
          </a:xfrm>
          <a:custGeom>
            <a:avLst/>
            <a:gdLst/>
            <a:ahLst/>
            <a:cxnLst/>
            <a:rect r="r" b="b" t="t" l="l"/>
            <a:pathLst>
              <a:path h="379088" w="1226460">
                <a:moveTo>
                  <a:pt x="0" y="0"/>
                </a:moveTo>
                <a:lnTo>
                  <a:pt x="1226460" y="0"/>
                </a:lnTo>
                <a:lnTo>
                  <a:pt x="1226460" y="379087"/>
                </a:lnTo>
                <a:lnTo>
                  <a:pt x="0" y="3790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298985" y="1028700"/>
            <a:ext cx="960315" cy="960315"/>
          </a:xfrm>
          <a:custGeom>
            <a:avLst/>
            <a:gdLst/>
            <a:ahLst/>
            <a:cxnLst/>
            <a:rect r="r" b="b" t="t" l="l"/>
            <a:pathLst>
              <a:path h="960315" w="960315">
                <a:moveTo>
                  <a:pt x="0" y="0"/>
                </a:moveTo>
                <a:lnTo>
                  <a:pt x="960315" y="0"/>
                </a:lnTo>
                <a:lnTo>
                  <a:pt x="960315" y="960315"/>
                </a:lnTo>
                <a:lnTo>
                  <a:pt x="0" y="9603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89550" y="431801"/>
            <a:ext cx="4167729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Knuth–Morris–Pratt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1442183"/>
            <a:ext cx="12669412" cy="3073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Giải thuật KMP cung cấp độ phức tạp thuật toán </a:t>
            </a:r>
            <a:r>
              <a:rPr lang="en-US" sz="3500" b="true">
                <a:solidFill>
                  <a:srgbClr val="908884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tuyến tính</a:t>
            </a:r>
            <a:r>
              <a:rPr lang="en-US" sz="3500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</a:p>
          <a:p>
            <a:pPr algn="l">
              <a:lnSpc>
                <a:spcPts val="4900"/>
              </a:lnSpc>
            </a:pPr>
            <a:r>
              <a:rPr lang="en-US" sz="3500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bằng cách </a:t>
            </a:r>
            <a:r>
              <a:rPr lang="en-US" sz="3500" b="true">
                <a:solidFill>
                  <a:srgbClr val="5894CE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tránh so sánh</a:t>
            </a:r>
            <a:r>
              <a:rPr lang="en-US" sz="3500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với các phần tử của text trước đó đã tham gia so sánh với các phần tử của pattern mà chúng </a:t>
            </a:r>
            <a:r>
              <a:rPr lang="en-US" sz="3500" b="true">
                <a:solidFill>
                  <a:srgbClr val="4678B6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đã trùng nhau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và </a:t>
            </a:r>
            <a:r>
              <a:rPr lang="en-US" b="true" sz="3500">
                <a:solidFill>
                  <a:srgbClr val="FF914D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quay lui</a:t>
            </a: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(backtracking) không xuất hiện ở chuỗi text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5663112"/>
            <a:ext cx="12669412" cy="2454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KMP proposed a linear time algorithm by  </a:t>
            </a:r>
            <a:r>
              <a:rPr lang="en-US" b="true" sz="3500">
                <a:solidFill>
                  <a:srgbClr val="5894CE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avoiding comparions</a:t>
            </a: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with elements of ‘text’ which have previously been involved in comparision with some element of ‘pattern’ to be matched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4278651">
            <a:off x="45689" y="6819034"/>
            <a:ext cx="4829892" cy="5894830"/>
            <a:chOff x="0" y="0"/>
            <a:chExt cx="1272070" cy="15525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848550" y="2782372"/>
            <a:ext cx="4829892" cy="5894830"/>
            <a:chOff x="0" y="0"/>
            <a:chExt cx="1272070" cy="15525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4848550" y="1944578"/>
            <a:ext cx="1226460" cy="379088"/>
          </a:xfrm>
          <a:custGeom>
            <a:avLst/>
            <a:gdLst/>
            <a:ahLst/>
            <a:cxnLst/>
            <a:rect r="r" b="b" t="t" l="l"/>
            <a:pathLst>
              <a:path h="379088" w="1226460">
                <a:moveTo>
                  <a:pt x="0" y="0"/>
                </a:moveTo>
                <a:lnTo>
                  <a:pt x="1226460" y="0"/>
                </a:lnTo>
                <a:lnTo>
                  <a:pt x="1226460" y="379087"/>
                </a:lnTo>
                <a:lnTo>
                  <a:pt x="0" y="3790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298985" y="1028700"/>
            <a:ext cx="960315" cy="960315"/>
          </a:xfrm>
          <a:custGeom>
            <a:avLst/>
            <a:gdLst/>
            <a:ahLst/>
            <a:cxnLst/>
            <a:rect r="r" b="b" t="t" l="l"/>
            <a:pathLst>
              <a:path h="960315" w="960315">
                <a:moveTo>
                  <a:pt x="0" y="0"/>
                </a:moveTo>
                <a:lnTo>
                  <a:pt x="960315" y="0"/>
                </a:lnTo>
                <a:lnTo>
                  <a:pt x="960315" y="960315"/>
                </a:lnTo>
                <a:lnTo>
                  <a:pt x="0" y="9603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33117" y="431801"/>
            <a:ext cx="4480596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Knuth–Morris–Pratt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1442183"/>
            <a:ext cx="6312586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Thế nào là tiền tố và hậu tố ?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2256990"/>
            <a:ext cx="15066719" cy="1216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9" indent="-377829" lvl="1">
              <a:lnSpc>
                <a:spcPts val="4900"/>
              </a:lnSpc>
              <a:buFont typeface="Arial"/>
              <a:buChar char="•"/>
            </a:pPr>
            <a:r>
              <a:rPr lang="en-US" b="true" sz="3500">
                <a:solidFill>
                  <a:srgbClr val="5894CE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Tiền tố</a:t>
            </a: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(prefix) là các chuỗi con của chuỗi mẫu, xuất phát từ điểm đầu của chuỗi (bên trái ngoài cùng của chuỗi mẫu)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3882589"/>
            <a:ext cx="15066719" cy="1216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9" indent="-377829" lvl="1">
              <a:lnSpc>
                <a:spcPts val="4900"/>
              </a:lnSpc>
              <a:buFont typeface="Arial"/>
              <a:buChar char="•"/>
            </a:pPr>
            <a:r>
              <a:rPr lang="en-US" b="true" sz="3500">
                <a:solidFill>
                  <a:srgbClr val="5894CE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Hậu tố</a:t>
            </a: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(suffix) là các chuỗi con của chuỗi mẫu, xuất phát từ điểm cuối của chuỗi (bên phải ngoài cùng chuỗi mẫu)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10640" y="5508188"/>
            <a:ext cx="15066719" cy="1835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Ví dụ: cho chuỗi “abcbc”</a:t>
            </a:r>
          </a:p>
          <a:p>
            <a:pPr algn="l">
              <a:lnSpc>
                <a:spcPts val="4900"/>
              </a:lnSpc>
            </a:pPr>
            <a:r>
              <a:rPr lang="en-US" sz="3500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tiền tố của chuỗi: “a”, “ab”, “abc”, “abcb”, “abcbc”</a:t>
            </a:r>
          </a:p>
          <a:p>
            <a:pPr algn="l">
              <a:lnSpc>
                <a:spcPts val="4900"/>
              </a:lnSpc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hậu tố của chuỗi: “c”, “bc”, “cbc”, “bcbc”, “abcbc”</a:t>
            </a: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4278651">
            <a:off x="45689" y="6819034"/>
            <a:ext cx="4829892" cy="5894830"/>
            <a:chOff x="0" y="0"/>
            <a:chExt cx="1272070" cy="15525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848550" y="2782372"/>
            <a:ext cx="4829892" cy="5894830"/>
            <a:chOff x="0" y="0"/>
            <a:chExt cx="1272070" cy="15525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4848550" y="1944578"/>
            <a:ext cx="1226460" cy="379088"/>
          </a:xfrm>
          <a:custGeom>
            <a:avLst/>
            <a:gdLst/>
            <a:ahLst/>
            <a:cxnLst/>
            <a:rect r="r" b="b" t="t" l="l"/>
            <a:pathLst>
              <a:path h="379088" w="1226460">
                <a:moveTo>
                  <a:pt x="0" y="0"/>
                </a:moveTo>
                <a:lnTo>
                  <a:pt x="1226460" y="0"/>
                </a:lnTo>
                <a:lnTo>
                  <a:pt x="1226460" y="379087"/>
                </a:lnTo>
                <a:lnTo>
                  <a:pt x="0" y="3790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298985" y="1028700"/>
            <a:ext cx="960315" cy="960315"/>
          </a:xfrm>
          <a:custGeom>
            <a:avLst/>
            <a:gdLst/>
            <a:ahLst/>
            <a:cxnLst/>
            <a:rect r="r" b="b" t="t" l="l"/>
            <a:pathLst>
              <a:path h="960315" w="960315">
                <a:moveTo>
                  <a:pt x="0" y="0"/>
                </a:moveTo>
                <a:lnTo>
                  <a:pt x="960315" y="0"/>
                </a:lnTo>
                <a:lnTo>
                  <a:pt x="960315" y="960315"/>
                </a:lnTo>
                <a:lnTo>
                  <a:pt x="0" y="9603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33117" y="431801"/>
            <a:ext cx="4480596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Knuth–Morris–Pratt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1442183"/>
            <a:ext cx="10521661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Thế nào là tiền tố thích hợp và hậu tố thích hợp ?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49109" y="2256990"/>
            <a:ext cx="15066719" cy="1835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9" indent="-377829" lvl="1">
              <a:lnSpc>
                <a:spcPts val="4900"/>
              </a:lnSpc>
              <a:buFont typeface="Arial"/>
              <a:buChar char="•"/>
            </a:pPr>
            <a:r>
              <a:rPr lang="en-US" b="true" sz="3500">
                <a:solidFill>
                  <a:srgbClr val="5894CE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Tiền tố thích hợp</a:t>
            </a: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(proper prefix) là các chuỗi con của chuỗi mẫu, xuất phát từ điểm đầu của chuỗi, </a:t>
            </a:r>
            <a:r>
              <a:rPr lang="en-US" b="true" sz="3500">
                <a:solidFill>
                  <a:srgbClr val="FF5757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trừ chuỗi mẫu</a:t>
            </a: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(bên trái ngoài cùng của chuỗi mẫu)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4149289"/>
            <a:ext cx="15066719" cy="1835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9" indent="-377829" lvl="1">
              <a:lnSpc>
                <a:spcPts val="4900"/>
              </a:lnSpc>
              <a:buFont typeface="Arial"/>
              <a:buChar char="•"/>
            </a:pPr>
            <a:r>
              <a:rPr lang="en-US" b="true" sz="3500">
                <a:solidFill>
                  <a:srgbClr val="5894CE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Hậu tố thích hợp</a:t>
            </a: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(proper suffix) là các chuỗi con của chuỗi mẫu, xuất phát từ điểm cuối của chuỗi, </a:t>
            </a:r>
            <a:r>
              <a:rPr lang="en-US" b="true" sz="3500">
                <a:solidFill>
                  <a:srgbClr val="FF5757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trừ chuỗi mẫu</a:t>
            </a: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(bên phải ngoài cùng chuỗi mẫu)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31050" y="6191399"/>
            <a:ext cx="15066719" cy="1835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Ví dụ: cho chuỗi “abcbc”</a:t>
            </a:r>
          </a:p>
          <a:p>
            <a:pPr algn="l">
              <a:lnSpc>
                <a:spcPts val="4900"/>
              </a:lnSpc>
            </a:pPr>
            <a:r>
              <a:rPr lang="en-US" sz="3500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tiền tố thích hợp của chuỗi: “a”, “ab”, “abc”, “abcb”</a:t>
            </a:r>
          </a:p>
          <a:p>
            <a:pPr algn="l">
              <a:lnSpc>
                <a:spcPts val="4900"/>
              </a:lnSpc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hậu tố thích của chuỗi: “c”, “bc”, “cbc”, “bcbc”</a:t>
            </a:r>
          </a:p>
        </p:txBody>
      </p:sp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4278651">
            <a:off x="45689" y="6819034"/>
            <a:ext cx="4829892" cy="5894830"/>
            <a:chOff x="0" y="0"/>
            <a:chExt cx="1272070" cy="15525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848550" y="2782372"/>
            <a:ext cx="4829892" cy="5894830"/>
            <a:chOff x="0" y="0"/>
            <a:chExt cx="1272070" cy="15525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4848550" y="1944578"/>
            <a:ext cx="1226460" cy="379088"/>
          </a:xfrm>
          <a:custGeom>
            <a:avLst/>
            <a:gdLst/>
            <a:ahLst/>
            <a:cxnLst/>
            <a:rect r="r" b="b" t="t" l="l"/>
            <a:pathLst>
              <a:path h="379088" w="1226460">
                <a:moveTo>
                  <a:pt x="0" y="0"/>
                </a:moveTo>
                <a:lnTo>
                  <a:pt x="1226460" y="0"/>
                </a:lnTo>
                <a:lnTo>
                  <a:pt x="1226460" y="379087"/>
                </a:lnTo>
                <a:lnTo>
                  <a:pt x="0" y="3790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298985" y="1028700"/>
            <a:ext cx="960315" cy="960315"/>
          </a:xfrm>
          <a:custGeom>
            <a:avLst/>
            <a:gdLst/>
            <a:ahLst/>
            <a:cxnLst/>
            <a:rect r="r" b="b" t="t" l="l"/>
            <a:pathLst>
              <a:path h="960315" w="960315">
                <a:moveTo>
                  <a:pt x="0" y="0"/>
                </a:moveTo>
                <a:lnTo>
                  <a:pt x="960315" y="0"/>
                </a:lnTo>
                <a:lnTo>
                  <a:pt x="960315" y="960315"/>
                </a:lnTo>
                <a:lnTo>
                  <a:pt x="0" y="9603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33117" y="431801"/>
            <a:ext cx="4480596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Knuth–Morris–Pratt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1442183"/>
            <a:ext cx="5464644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Giải thuật có 2 giai đoạn: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008331" y="2677597"/>
            <a:ext cx="8970026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079501" indent="-539750" lvl="1">
              <a:lnSpc>
                <a:spcPts val="7000"/>
              </a:lnSpc>
              <a:buFont typeface="Arial"/>
              <a:buChar char="•"/>
            </a:pPr>
            <a:r>
              <a:rPr lang="en-US" b="true" sz="50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Tiền xử lý (preprocessing)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008331" y="4179372"/>
            <a:ext cx="5209309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079501" indent="-539750" lvl="1">
              <a:lnSpc>
                <a:spcPts val="7000"/>
              </a:lnSpc>
              <a:buFont typeface="Arial"/>
              <a:buChar char="•"/>
            </a:pPr>
            <a:r>
              <a:rPr lang="en-US" b="true" sz="50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Đối sánh KMP</a:t>
            </a:r>
          </a:p>
        </p:txBody>
      </p:sp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848550" y="2782372"/>
            <a:ext cx="4829892" cy="5894830"/>
            <a:chOff x="0" y="0"/>
            <a:chExt cx="1272070" cy="15525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848550" y="1944578"/>
            <a:ext cx="1226460" cy="379088"/>
          </a:xfrm>
          <a:custGeom>
            <a:avLst/>
            <a:gdLst/>
            <a:ahLst/>
            <a:cxnLst/>
            <a:rect r="r" b="b" t="t" l="l"/>
            <a:pathLst>
              <a:path h="379088" w="1226460">
                <a:moveTo>
                  <a:pt x="0" y="0"/>
                </a:moveTo>
                <a:lnTo>
                  <a:pt x="1226460" y="0"/>
                </a:lnTo>
                <a:lnTo>
                  <a:pt x="1226460" y="379087"/>
                </a:lnTo>
                <a:lnTo>
                  <a:pt x="0" y="3790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298985" y="1028700"/>
            <a:ext cx="960315" cy="960315"/>
          </a:xfrm>
          <a:custGeom>
            <a:avLst/>
            <a:gdLst/>
            <a:ahLst/>
            <a:cxnLst/>
            <a:rect r="r" b="b" t="t" l="l"/>
            <a:pathLst>
              <a:path h="960315" w="960315">
                <a:moveTo>
                  <a:pt x="0" y="0"/>
                </a:moveTo>
                <a:lnTo>
                  <a:pt x="960315" y="0"/>
                </a:lnTo>
                <a:lnTo>
                  <a:pt x="960315" y="960315"/>
                </a:lnTo>
                <a:lnTo>
                  <a:pt x="0" y="9603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33117" y="431801"/>
            <a:ext cx="4480596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Knuth–Morris–Pratt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33117" y="1347679"/>
            <a:ext cx="6394847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55659" indent="-377829" lvl="1">
              <a:lnSpc>
                <a:spcPts val="4900"/>
              </a:lnSpc>
              <a:buFont typeface="Arial"/>
              <a:buChar char="•"/>
            </a:pPr>
            <a:r>
              <a:rPr lang="en-US" b="true" sz="3500" u="sng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Tiền xử lý (preprocessing):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805687" y="2413888"/>
            <a:ext cx="13042863" cy="1216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Xử lý bảng Pi hay bảng LPS là 1 mảng giá trị có m phần tử, có </a:t>
            </a:r>
            <a:r>
              <a:rPr lang="en-US" b="true" sz="3500">
                <a:solidFill>
                  <a:srgbClr val="5894CE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tiền tố thích hợp</a:t>
            </a: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dài nhất = với </a:t>
            </a:r>
            <a:r>
              <a:rPr lang="en-US" b="true" sz="3500">
                <a:solidFill>
                  <a:srgbClr val="5894CE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hậu tố thích hợp</a:t>
            </a: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dài nhất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05687" y="4096637"/>
            <a:ext cx="12868084" cy="1216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lps[i] là giá trị lớn nhất của tiền tố thích hợp và hậu tố thích hợp được xem xét trên đoạn [0,i] của pattern</a:t>
            </a:r>
          </a:p>
        </p:txBody>
      </p:sp>
      <p:grpSp>
        <p:nvGrpSpPr>
          <p:cNvPr name="Group 11" id="11"/>
          <p:cNvGrpSpPr/>
          <p:nvPr/>
        </p:nvGrpSpPr>
        <p:grpSpPr>
          <a:xfrm rot="4278651">
            <a:off x="45689" y="6819034"/>
            <a:ext cx="4829892" cy="5894830"/>
            <a:chOff x="0" y="0"/>
            <a:chExt cx="1272070" cy="155254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805687" y="5893040"/>
            <a:ext cx="12196938" cy="1216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ví dụ: pattern = “ aacbaa” 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lps[4] là xem xét trên đoạn [0,4] của pattern : “aacba”</a:t>
            </a:r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848550" y="2782372"/>
            <a:ext cx="4829892" cy="5894830"/>
            <a:chOff x="0" y="0"/>
            <a:chExt cx="1272070" cy="15525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848550" y="1944578"/>
            <a:ext cx="1226460" cy="379088"/>
          </a:xfrm>
          <a:custGeom>
            <a:avLst/>
            <a:gdLst/>
            <a:ahLst/>
            <a:cxnLst/>
            <a:rect r="r" b="b" t="t" l="l"/>
            <a:pathLst>
              <a:path h="379088" w="1226460">
                <a:moveTo>
                  <a:pt x="0" y="0"/>
                </a:moveTo>
                <a:lnTo>
                  <a:pt x="1226460" y="0"/>
                </a:lnTo>
                <a:lnTo>
                  <a:pt x="1226460" y="379087"/>
                </a:lnTo>
                <a:lnTo>
                  <a:pt x="0" y="3790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298985" y="1028700"/>
            <a:ext cx="960315" cy="960315"/>
          </a:xfrm>
          <a:custGeom>
            <a:avLst/>
            <a:gdLst/>
            <a:ahLst/>
            <a:cxnLst/>
            <a:rect r="r" b="b" t="t" l="l"/>
            <a:pathLst>
              <a:path h="960315" w="960315">
                <a:moveTo>
                  <a:pt x="0" y="0"/>
                </a:moveTo>
                <a:lnTo>
                  <a:pt x="960315" y="0"/>
                </a:lnTo>
                <a:lnTo>
                  <a:pt x="960315" y="960315"/>
                </a:lnTo>
                <a:lnTo>
                  <a:pt x="0" y="9603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33117" y="431801"/>
            <a:ext cx="4480596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Knuth–Morris–Pratt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33117" y="1347679"/>
            <a:ext cx="6394847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55659" indent="-377829" lvl="1">
              <a:lnSpc>
                <a:spcPts val="4900"/>
              </a:lnSpc>
              <a:buFont typeface="Arial"/>
              <a:buChar char="•"/>
            </a:pPr>
            <a:r>
              <a:rPr lang="en-US" b="true" sz="3500" u="sng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Tiền xử lý (preprocessing):</a:t>
            </a:r>
          </a:p>
        </p:txBody>
      </p:sp>
      <p:grpSp>
        <p:nvGrpSpPr>
          <p:cNvPr name="Group 9" id="9"/>
          <p:cNvGrpSpPr/>
          <p:nvPr/>
        </p:nvGrpSpPr>
        <p:grpSpPr>
          <a:xfrm rot="4278651">
            <a:off x="45689" y="6819034"/>
            <a:ext cx="4829892" cy="5894830"/>
            <a:chOff x="0" y="0"/>
            <a:chExt cx="1272070" cy="155254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511080" y="2413274"/>
            <a:ext cx="15268063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CB6CE6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ví dụ: pattern = “ aacbaa”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11080" y="3476898"/>
            <a:ext cx="10701663" cy="2454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cách tính bảng lps[4]</a:t>
            </a:r>
          </a:p>
          <a:p>
            <a:pPr algn="l">
              <a:lnSpc>
                <a:spcPts val="4900"/>
              </a:lnSpc>
            </a:pPr>
            <a:r>
              <a:rPr lang="en-US" sz="3500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ta xét chuỗi con [0,4] của pattern là “aacba”</a:t>
            </a:r>
          </a:p>
          <a:p>
            <a:pPr algn="l">
              <a:lnSpc>
                <a:spcPts val="4900"/>
              </a:lnSpc>
            </a:pPr>
            <a:r>
              <a:rPr lang="en-US" sz="3500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có các tiền tố thích hợp là “a”, “aa”, “aac”, “aacb”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có các hậu tố thích hợp là “a”, “ba”, “cba”, “acba”</a:t>
            </a: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848550" y="2782372"/>
            <a:ext cx="4829892" cy="5894830"/>
            <a:chOff x="0" y="0"/>
            <a:chExt cx="1272070" cy="15525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848550" y="1944578"/>
            <a:ext cx="1226460" cy="379088"/>
          </a:xfrm>
          <a:custGeom>
            <a:avLst/>
            <a:gdLst/>
            <a:ahLst/>
            <a:cxnLst/>
            <a:rect r="r" b="b" t="t" l="l"/>
            <a:pathLst>
              <a:path h="379088" w="1226460">
                <a:moveTo>
                  <a:pt x="0" y="0"/>
                </a:moveTo>
                <a:lnTo>
                  <a:pt x="1226460" y="0"/>
                </a:lnTo>
                <a:lnTo>
                  <a:pt x="1226460" y="379087"/>
                </a:lnTo>
                <a:lnTo>
                  <a:pt x="0" y="3790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298985" y="1028700"/>
            <a:ext cx="960315" cy="960315"/>
          </a:xfrm>
          <a:custGeom>
            <a:avLst/>
            <a:gdLst/>
            <a:ahLst/>
            <a:cxnLst/>
            <a:rect r="r" b="b" t="t" l="l"/>
            <a:pathLst>
              <a:path h="960315" w="960315">
                <a:moveTo>
                  <a:pt x="0" y="0"/>
                </a:moveTo>
                <a:lnTo>
                  <a:pt x="960315" y="0"/>
                </a:lnTo>
                <a:lnTo>
                  <a:pt x="960315" y="960315"/>
                </a:lnTo>
                <a:lnTo>
                  <a:pt x="0" y="9603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33117" y="431801"/>
            <a:ext cx="4480596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Knuth–Morris–Pratt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33117" y="1347679"/>
            <a:ext cx="6394847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55659" indent="-377829" lvl="1">
              <a:lnSpc>
                <a:spcPts val="4900"/>
              </a:lnSpc>
              <a:buFont typeface="Arial"/>
              <a:buChar char="•"/>
            </a:pPr>
            <a:r>
              <a:rPr lang="en-US" b="true" sz="3500" u="sng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Tiền xử lý (preprocessing):</a:t>
            </a:r>
          </a:p>
        </p:txBody>
      </p:sp>
      <p:grpSp>
        <p:nvGrpSpPr>
          <p:cNvPr name="Group 9" id="9"/>
          <p:cNvGrpSpPr/>
          <p:nvPr/>
        </p:nvGrpSpPr>
        <p:grpSpPr>
          <a:xfrm rot="4278651">
            <a:off x="45689" y="6819034"/>
            <a:ext cx="4829892" cy="5894830"/>
            <a:chOff x="0" y="0"/>
            <a:chExt cx="1272070" cy="155254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511080" y="2413274"/>
            <a:ext cx="15268063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CB6CE6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ví dụ: pattern = “ aacbaa”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11080" y="3476898"/>
            <a:ext cx="10702926" cy="2454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cách tính bảng lps[4]</a:t>
            </a:r>
          </a:p>
          <a:p>
            <a:pPr algn="l">
              <a:lnSpc>
                <a:spcPts val="4900"/>
              </a:lnSpc>
            </a:pPr>
            <a:r>
              <a:rPr lang="en-US" sz="3500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ta xét chuỗi con [0,4] của pattern là “aacba”</a:t>
            </a:r>
          </a:p>
          <a:p>
            <a:pPr algn="l">
              <a:lnSpc>
                <a:spcPts val="4900"/>
              </a:lnSpc>
            </a:pPr>
            <a:r>
              <a:rPr lang="en-US" sz="3500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có các tiền tố thích hợp là “</a:t>
            </a:r>
            <a:r>
              <a:rPr lang="en-US" sz="3500" b="true">
                <a:solidFill>
                  <a:srgbClr val="FF914D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</a:t>
            </a:r>
            <a:r>
              <a:rPr lang="en-US" sz="3500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”, “aa”, “aac”, “aacb”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có các hậu tố thích hợp là “</a:t>
            </a:r>
            <a:r>
              <a:rPr lang="en-US" b="true" sz="3500">
                <a:solidFill>
                  <a:srgbClr val="FF914D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</a:t>
            </a: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”, “ba”, “cba”, “acba”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848550" y="2782372"/>
            <a:ext cx="4829892" cy="5894830"/>
            <a:chOff x="0" y="0"/>
            <a:chExt cx="1272070" cy="15525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338261" y="1137693"/>
            <a:ext cx="7075535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15"/>
              </a:lnSpc>
            </a:pPr>
            <a:r>
              <a:rPr lang="en-US" sz="4500" b="true">
                <a:solidFill>
                  <a:srgbClr val="0E2F5F"/>
                </a:solidFill>
                <a:latin typeface="Quicksand Semi-Bold"/>
                <a:ea typeface="Quicksand Semi-Bold"/>
                <a:cs typeface="Quicksand Semi-Bold"/>
                <a:sym typeface="Quicksand Semi-Bold"/>
              </a:rPr>
              <a:t>Đối sánh chuỗi chính xác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737185" y="1922340"/>
            <a:ext cx="4959927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21828"/>
                </a:solidFill>
                <a:latin typeface="Quicksand"/>
                <a:ea typeface="Quicksand"/>
                <a:cs typeface="Quicksand"/>
                <a:sym typeface="Quicksand"/>
              </a:rPr>
              <a:t>4 thuật toán đối sánh chuỗi :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4848550" y="1944578"/>
            <a:ext cx="1226460" cy="379088"/>
          </a:xfrm>
          <a:custGeom>
            <a:avLst/>
            <a:gdLst/>
            <a:ahLst/>
            <a:cxnLst/>
            <a:rect r="r" b="b" t="t" l="l"/>
            <a:pathLst>
              <a:path h="379088" w="1226460">
                <a:moveTo>
                  <a:pt x="0" y="0"/>
                </a:moveTo>
                <a:lnTo>
                  <a:pt x="1226460" y="0"/>
                </a:lnTo>
                <a:lnTo>
                  <a:pt x="1226460" y="379087"/>
                </a:lnTo>
                <a:lnTo>
                  <a:pt x="0" y="3790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298985" y="1028700"/>
            <a:ext cx="960315" cy="960315"/>
          </a:xfrm>
          <a:custGeom>
            <a:avLst/>
            <a:gdLst/>
            <a:ahLst/>
            <a:cxnLst/>
            <a:rect r="r" b="b" t="t" l="l"/>
            <a:pathLst>
              <a:path h="960315" w="960315">
                <a:moveTo>
                  <a:pt x="0" y="0"/>
                </a:moveTo>
                <a:lnTo>
                  <a:pt x="960315" y="0"/>
                </a:lnTo>
                <a:lnTo>
                  <a:pt x="960315" y="960315"/>
                </a:lnTo>
                <a:lnTo>
                  <a:pt x="0" y="9603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930673" y="3254588"/>
            <a:ext cx="12368312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b="true" sz="3999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Giải thuật Brute Force (vét cạn)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930673" y="4110573"/>
            <a:ext cx="12368312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b="true" sz="3999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Giải thuật Knuth-Morris-Pratt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930673" y="4970998"/>
            <a:ext cx="12368312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b="true" sz="3999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Giải thuật Boyer-Moore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930673" y="5831423"/>
            <a:ext cx="12368312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b="true" sz="3999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Giải thuật Rabin-Karp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028700" y="578848"/>
            <a:ext cx="1858734" cy="1858734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658048" y="1059677"/>
            <a:ext cx="600038" cy="897076"/>
          </a:xfrm>
          <a:custGeom>
            <a:avLst/>
            <a:gdLst/>
            <a:ahLst/>
            <a:cxnLst/>
            <a:rect r="r" b="b" t="t" l="l"/>
            <a:pathLst>
              <a:path h="897076" w="600038">
                <a:moveTo>
                  <a:pt x="0" y="0"/>
                </a:moveTo>
                <a:lnTo>
                  <a:pt x="600038" y="0"/>
                </a:lnTo>
                <a:lnTo>
                  <a:pt x="600038" y="897076"/>
                </a:lnTo>
                <a:lnTo>
                  <a:pt x="0" y="8970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-1496572" y="7532536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848550" y="2782372"/>
            <a:ext cx="4829892" cy="5894830"/>
            <a:chOff x="0" y="0"/>
            <a:chExt cx="1272070" cy="15525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848550" y="1944578"/>
            <a:ext cx="1226460" cy="379088"/>
          </a:xfrm>
          <a:custGeom>
            <a:avLst/>
            <a:gdLst/>
            <a:ahLst/>
            <a:cxnLst/>
            <a:rect r="r" b="b" t="t" l="l"/>
            <a:pathLst>
              <a:path h="379088" w="1226460">
                <a:moveTo>
                  <a:pt x="0" y="0"/>
                </a:moveTo>
                <a:lnTo>
                  <a:pt x="1226460" y="0"/>
                </a:lnTo>
                <a:lnTo>
                  <a:pt x="1226460" y="379087"/>
                </a:lnTo>
                <a:lnTo>
                  <a:pt x="0" y="3790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298985" y="1028700"/>
            <a:ext cx="960315" cy="960315"/>
          </a:xfrm>
          <a:custGeom>
            <a:avLst/>
            <a:gdLst/>
            <a:ahLst/>
            <a:cxnLst/>
            <a:rect r="r" b="b" t="t" l="l"/>
            <a:pathLst>
              <a:path h="960315" w="960315">
                <a:moveTo>
                  <a:pt x="0" y="0"/>
                </a:moveTo>
                <a:lnTo>
                  <a:pt x="960315" y="0"/>
                </a:lnTo>
                <a:lnTo>
                  <a:pt x="960315" y="960315"/>
                </a:lnTo>
                <a:lnTo>
                  <a:pt x="0" y="9603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33117" y="431801"/>
            <a:ext cx="4480596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Knuth–Morris–Pratt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33117" y="1347679"/>
            <a:ext cx="6394847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55659" indent="-377829" lvl="1">
              <a:lnSpc>
                <a:spcPts val="4900"/>
              </a:lnSpc>
              <a:buFont typeface="Arial"/>
              <a:buChar char="•"/>
            </a:pPr>
            <a:r>
              <a:rPr lang="en-US" b="true" sz="3500" u="sng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Tiền xử lý (preprocessing):</a:t>
            </a:r>
          </a:p>
        </p:txBody>
      </p:sp>
      <p:grpSp>
        <p:nvGrpSpPr>
          <p:cNvPr name="Group 9" id="9"/>
          <p:cNvGrpSpPr/>
          <p:nvPr/>
        </p:nvGrpSpPr>
        <p:grpSpPr>
          <a:xfrm rot="4278651">
            <a:off x="45689" y="6819034"/>
            <a:ext cx="4829892" cy="5894830"/>
            <a:chOff x="0" y="0"/>
            <a:chExt cx="1272070" cy="155254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509969" y="6202603"/>
            <a:ext cx="15268063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-&gt; lps[4] = 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11080" y="2413274"/>
            <a:ext cx="15268063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CB6CE6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ví dụ: pattern = “ aacbaa”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11080" y="3476898"/>
            <a:ext cx="10702926" cy="2454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cách tính bảng lps[4]</a:t>
            </a:r>
          </a:p>
          <a:p>
            <a:pPr algn="l">
              <a:lnSpc>
                <a:spcPts val="4900"/>
              </a:lnSpc>
            </a:pPr>
            <a:r>
              <a:rPr lang="en-US" sz="3500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ta xét chuỗi con [0,4] của pattern là “aacba”</a:t>
            </a:r>
          </a:p>
          <a:p>
            <a:pPr algn="l">
              <a:lnSpc>
                <a:spcPts val="4900"/>
              </a:lnSpc>
            </a:pPr>
            <a:r>
              <a:rPr lang="en-US" sz="3500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có các tiền tố thích hợp là “</a:t>
            </a:r>
            <a:r>
              <a:rPr lang="en-US" sz="3500" b="true">
                <a:solidFill>
                  <a:srgbClr val="FF914D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</a:t>
            </a:r>
            <a:r>
              <a:rPr lang="en-US" sz="3500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”, “aa”, “aac”, “aacb”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có các hậu tố thích hợp là “</a:t>
            </a:r>
            <a:r>
              <a:rPr lang="en-US" b="true" sz="3500">
                <a:solidFill>
                  <a:srgbClr val="FF914D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</a:t>
            </a: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”, “ba”, “cba”, “acba”</a:t>
            </a: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848550" y="2782372"/>
            <a:ext cx="4829892" cy="5894830"/>
            <a:chOff x="0" y="0"/>
            <a:chExt cx="1272070" cy="15525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848550" y="1944578"/>
            <a:ext cx="1226460" cy="379088"/>
          </a:xfrm>
          <a:custGeom>
            <a:avLst/>
            <a:gdLst/>
            <a:ahLst/>
            <a:cxnLst/>
            <a:rect r="r" b="b" t="t" l="l"/>
            <a:pathLst>
              <a:path h="379088" w="1226460">
                <a:moveTo>
                  <a:pt x="0" y="0"/>
                </a:moveTo>
                <a:lnTo>
                  <a:pt x="1226460" y="0"/>
                </a:lnTo>
                <a:lnTo>
                  <a:pt x="1226460" y="379087"/>
                </a:lnTo>
                <a:lnTo>
                  <a:pt x="0" y="3790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298985" y="1028700"/>
            <a:ext cx="960315" cy="960315"/>
          </a:xfrm>
          <a:custGeom>
            <a:avLst/>
            <a:gdLst/>
            <a:ahLst/>
            <a:cxnLst/>
            <a:rect r="r" b="b" t="t" l="l"/>
            <a:pathLst>
              <a:path h="960315" w="960315">
                <a:moveTo>
                  <a:pt x="0" y="0"/>
                </a:moveTo>
                <a:lnTo>
                  <a:pt x="960315" y="0"/>
                </a:lnTo>
                <a:lnTo>
                  <a:pt x="960315" y="960315"/>
                </a:lnTo>
                <a:lnTo>
                  <a:pt x="0" y="9603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33117" y="431801"/>
            <a:ext cx="4480596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Knuth–Morris–Pratt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33117" y="1347679"/>
            <a:ext cx="6394847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55659" indent="-377829" lvl="1">
              <a:lnSpc>
                <a:spcPts val="4900"/>
              </a:lnSpc>
              <a:buFont typeface="Arial"/>
              <a:buChar char="•"/>
            </a:pPr>
            <a:r>
              <a:rPr lang="en-US" b="true" sz="3500" u="sng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Tiền xử lý (preprocessing):</a:t>
            </a:r>
          </a:p>
        </p:txBody>
      </p:sp>
      <p:grpSp>
        <p:nvGrpSpPr>
          <p:cNvPr name="Group 9" id="9"/>
          <p:cNvGrpSpPr/>
          <p:nvPr/>
        </p:nvGrpSpPr>
        <p:grpSpPr>
          <a:xfrm rot="4278651">
            <a:off x="45689" y="6819034"/>
            <a:ext cx="4829892" cy="5894830"/>
            <a:chOff x="0" y="0"/>
            <a:chExt cx="1272070" cy="155254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511080" y="2413274"/>
            <a:ext cx="15268063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CB6CE6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ví dụ: pattern = “ aacbaa”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01452" y="3449758"/>
            <a:ext cx="4128135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tương tự tính lps[5]</a:t>
            </a: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848550" y="2782372"/>
            <a:ext cx="4829892" cy="5894830"/>
            <a:chOff x="0" y="0"/>
            <a:chExt cx="1272070" cy="15525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848550" y="1944578"/>
            <a:ext cx="1226460" cy="379088"/>
          </a:xfrm>
          <a:custGeom>
            <a:avLst/>
            <a:gdLst/>
            <a:ahLst/>
            <a:cxnLst/>
            <a:rect r="r" b="b" t="t" l="l"/>
            <a:pathLst>
              <a:path h="379088" w="1226460">
                <a:moveTo>
                  <a:pt x="0" y="0"/>
                </a:moveTo>
                <a:lnTo>
                  <a:pt x="1226460" y="0"/>
                </a:lnTo>
                <a:lnTo>
                  <a:pt x="1226460" y="379087"/>
                </a:lnTo>
                <a:lnTo>
                  <a:pt x="0" y="3790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298985" y="1028700"/>
            <a:ext cx="960315" cy="960315"/>
          </a:xfrm>
          <a:custGeom>
            <a:avLst/>
            <a:gdLst/>
            <a:ahLst/>
            <a:cxnLst/>
            <a:rect r="r" b="b" t="t" l="l"/>
            <a:pathLst>
              <a:path h="960315" w="960315">
                <a:moveTo>
                  <a:pt x="0" y="0"/>
                </a:moveTo>
                <a:lnTo>
                  <a:pt x="960315" y="0"/>
                </a:lnTo>
                <a:lnTo>
                  <a:pt x="960315" y="960315"/>
                </a:lnTo>
                <a:lnTo>
                  <a:pt x="0" y="9603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33117" y="431801"/>
            <a:ext cx="4480596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Knuth–Morris–Pratt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33117" y="1347679"/>
            <a:ext cx="6394847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55659" indent="-377829" lvl="1">
              <a:lnSpc>
                <a:spcPts val="4900"/>
              </a:lnSpc>
              <a:buFont typeface="Arial"/>
              <a:buChar char="•"/>
            </a:pPr>
            <a:r>
              <a:rPr lang="en-US" b="true" sz="3500" u="sng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Tiền xử lý (preprocessing):</a:t>
            </a:r>
          </a:p>
        </p:txBody>
      </p:sp>
      <p:grpSp>
        <p:nvGrpSpPr>
          <p:cNvPr name="Group 9" id="9"/>
          <p:cNvGrpSpPr/>
          <p:nvPr/>
        </p:nvGrpSpPr>
        <p:grpSpPr>
          <a:xfrm rot="4278651">
            <a:off x="45689" y="6819034"/>
            <a:ext cx="4829892" cy="5894830"/>
            <a:chOff x="0" y="0"/>
            <a:chExt cx="1272070" cy="155254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511080" y="2413274"/>
            <a:ext cx="15268063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CB6CE6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ví dụ: pattern = “ aacbaa”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76501" y="3748859"/>
            <a:ext cx="13667507" cy="2454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cách tính bảng lps[5]</a:t>
            </a:r>
          </a:p>
          <a:p>
            <a:pPr algn="l">
              <a:lnSpc>
                <a:spcPts val="4900"/>
              </a:lnSpc>
            </a:pPr>
            <a:r>
              <a:rPr lang="en-US" sz="3500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ta xét chuỗi con [0,5] của pattern là “aacbaa”</a:t>
            </a:r>
          </a:p>
          <a:p>
            <a:pPr algn="l">
              <a:lnSpc>
                <a:spcPts val="4900"/>
              </a:lnSpc>
            </a:pPr>
            <a:r>
              <a:rPr lang="en-US" sz="3500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có các tiền tố thích hợp là “a”, “aa”, “aac”, “aacb”, “aacba”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có các hậu tố thích hợp là “a”, “aa”, “baa”, “cbaa”, “acbaa”</a:t>
            </a: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848550" y="2782372"/>
            <a:ext cx="4829892" cy="5894830"/>
            <a:chOff x="0" y="0"/>
            <a:chExt cx="1272070" cy="15525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848550" y="1944578"/>
            <a:ext cx="1226460" cy="379088"/>
          </a:xfrm>
          <a:custGeom>
            <a:avLst/>
            <a:gdLst/>
            <a:ahLst/>
            <a:cxnLst/>
            <a:rect r="r" b="b" t="t" l="l"/>
            <a:pathLst>
              <a:path h="379088" w="1226460">
                <a:moveTo>
                  <a:pt x="0" y="0"/>
                </a:moveTo>
                <a:lnTo>
                  <a:pt x="1226460" y="0"/>
                </a:lnTo>
                <a:lnTo>
                  <a:pt x="1226460" y="379087"/>
                </a:lnTo>
                <a:lnTo>
                  <a:pt x="0" y="3790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298985" y="1028700"/>
            <a:ext cx="960315" cy="960315"/>
          </a:xfrm>
          <a:custGeom>
            <a:avLst/>
            <a:gdLst/>
            <a:ahLst/>
            <a:cxnLst/>
            <a:rect r="r" b="b" t="t" l="l"/>
            <a:pathLst>
              <a:path h="960315" w="960315">
                <a:moveTo>
                  <a:pt x="0" y="0"/>
                </a:moveTo>
                <a:lnTo>
                  <a:pt x="960315" y="0"/>
                </a:lnTo>
                <a:lnTo>
                  <a:pt x="960315" y="960315"/>
                </a:lnTo>
                <a:lnTo>
                  <a:pt x="0" y="9603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33117" y="431801"/>
            <a:ext cx="4480596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Knuth–Morris–Pratt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33117" y="1347679"/>
            <a:ext cx="6394847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55659" indent="-377829" lvl="1">
              <a:lnSpc>
                <a:spcPts val="4900"/>
              </a:lnSpc>
              <a:buFont typeface="Arial"/>
              <a:buChar char="•"/>
            </a:pPr>
            <a:r>
              <a:rPr lang="en-US" b="true" sz="3500" u="sng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Tiền xử lý (preprocessing):</a:t>
            </a:r>
          </a:p>
        </p:txBody>
      </p:sp>
      <p:grpSp>
        <p:nvGrpSpPr>
          <p:cNvPr name="Group 9" id="9"/>
          <p:cNvGrpSpPr/>
          <p:nvPr/>
        </p:nvGrpSpPr>
        <p:grpSpPr>
          <a:xfrm rot="4278651">
            <a:off x="45689" y="6819034"/>
            <a:ext cx="4829892" cy="5894830"/>
            <a:chOff x="0" y="0"/>
            <a:chExt cx="1272070" cy="155254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511080" y="2413274"/>
            <a:ext cx="15268063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CB6CE6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ví dụ: pattern = “ aacbaa”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76501" y="3748859"/>
            <a:ext cx="13667507" cy="2454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cách tính bảng lps[5]</a:t>
            </a:r>
          </a:p>
          <a:p>
            <a:pPr algn="l">
              <a:lnSpc>
                <a:spcPts val="4900"/>
              </a:lnSpc>
            </a:pPr>
            <a:r>
              <a:rPr lang="en-US" sz="3500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ta xét chuỗi con [0,5] của pattern là “aacbaa”</a:t>
            </a:r>
          </a:p>
          <a:p>
            <a:pPr algn="l">
              <a:lnSpc>
                <a:spcPts val="4900"/>
              </a:lnSpc>
            </a:pPr>
            <a:r>
              <a:rPr lang="en-US" sz="3500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có các tiền tố thích hợp là “a”, “</a:t>
            </a:r>
            <a:r>
              <a:rPr lang="en-US" sz="3500" b="true">
                <a:solidFill>
                  <a:srgbClr val="FF3131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aa</a:t>
            </a:r>
            <a:r>
              <a:rPr lang="en-US" sz="3500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”, “aac”, “aacb”, “aacba”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có các hậu tố thích hợp là “a”, “</a:t>
            </a:r>
            <a:r>
              <a:rPr lang="en-US" b="true" sz="3500">
                <a:solidFill>
                  <a:srgbClr val="FF3131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aa</a:t>
            </a: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”, “baa”, “cbaa”, “acbaa”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249412" y="6848460"/>
            <a:ext cx="2542223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-&gt; lps[5] = 2</a:t>
            </a: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848550" y="2782372"/>
            <a:ext cx="4829892" cy="5894830"/>
            <a:chOff x="0" y="0"/>
            <a:chExt cx="1272070" cy="15525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848550" y="1944578"/>
            <a:ext cx="1226460" cy="379088"/>
          </a:xfrm>
          <a:custGeom>
            <a:avLst/>
            <a:gdLst/>
            <a:ahLst/>
            <a:cxnLst/>
            <a:rect r="r" b="b" t="t" l="l"/>
            <a:pathLst>
              <a:path h="379088" w="1226460">
                <a:moveTo>
                  <a:pt x="0" y="0"/>
                </a:moveTo>
                <a:lnTo>
                  <a:pt x="1226460" y="0"/>
                </a:lnTo>
                <a:lnTo>
                  <a:pt x="1226460" y="379087"/>
                </a:lnTo>
                <a:lnTo>
                  <a:pt x="0" y="3790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298985" y="1028700"/>
            <a:ext cx="960315" cy="960315"/>
          </a:xfrm>
          <a:custGeom>
            <a:avLst/>
            <a:gdLst/>
            <a:ahLst/>
            <a:cxnLst/>
            <a:rect r="r" b="b" t="t" l="l"/>
            <a:pathLst>
              <a:path h="960315" w="960315">
                <a:moveTo>
                  <a:pt x="0" y="0"/>
                </a:moveTo>
                <a:lnTo>
                  <a:pt x="960315" y="0"/>
                </a:lnTo>
                <a:lnTo>
                  <a:pt x="960315" y="960315"/>
                </a:lnTo>
                <a:lnTo>
                  <a:pt x="0" y="9603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33117" y="431801"/>
            <a:ext cx="4480596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Knuth–Morris–Pratt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02252" y="1408626"/>
            <a:ext cx="3542326" cy="580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69" indent="-367035" lvl="1">
              <a:lnSpc>
                <a:spcPts val="4760"/>
              </a:lnSpc>
              <a:buFont typeface="Arial"/>
              <a:buChar char="•"/>
            </a:pPr>
            <a:r>
              <a:rPr lang="en-US" b="true" sz="3400" u="sng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Đối sánh KMP</a:t>
            </a:r>
          </a:p>
        </p:txBody>
      </p:sp>
      <p:grpSp>
        <p:nvGrpSpPr>
          <p:cNvPr name="Group 9" id="9"/>
          <p:cNvGrpSpPr/>
          <p:nvPr/>
        </p:nvGrpSpPr>
        <p:grpSpPr>
          <a:xfrm rot="4278651">
            <a:off x="45689" y="6819034"/>
            <a:ext cx="4829892" cy="5894830"/>
            <a:chOff x="0" y="0"/>
            <a:chExt cx="1272070" cy="155254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916714" y="2383613"/>
            <a:ext cx="10062650" cy="1780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60"/>
              </a:lnSpc>
            </a:pPr>
            <a:r>
              <a:rPr lang="en-US" b="true" sz="34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Khi có bảng lps, ta thực hiện so sánh chuỗi, </a:t>
            </a:r>
            <a:r>
              <a:rPr lang="en-US" b="true" sz="34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nếu có </a:t>
            </a:r>
            <a:r>
              <a:rPr lang="en-US" b="true" sz="3400">
                <a:solidFill>
                  <a:srgbClr val="FF3131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mismatch</a:t>
            </a:r>
            <a:r>
              <a:rPr lang="en-US" b="true" sz="34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xảy ra, dựa vào </a:t>
            </a:r>
            <a:r>
              <a:rPr lang="en-US" b="true" sz="3400">
                <a:solidFill>
                  <a:srgbClr val="4678B6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bảng lps</a:t>
            </a:r>
            <a:r>
              <a:rPr lang="en-US" b="true" sz="34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để </a:t>
            </a:r>
            <a:r>
              <a:rPr lang="en-US" b="true" sz="3400">
                <a:solidFill>
                  <a:srgbClr val="4678B6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lùi về</a:t>
            </a:r>
            <a:r>
              <a:rPr lang="en-US" b="true" sz="34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vị trí trên pattern mà ta nên quay lại.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460636" y="4531554"/>
            <a:ext cx="10802757" cy="2980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69" indent="-367035" lvl="1">
              <a:lnSpc>
                <a:spcPts val="4760"/>
              </a:lnSpc>
              <a:buFont typeface="Arial"/>
              <a:buChar char="•"/>
            </a:pPr>
            <a:r>
              <a:rPr lang="en-US" b="true" sz="34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Không quay lại đầu chuỗi con mỗi lầ</a:t>
            </a:r>
            <a:r>
              <a:rPr lang="en-US" b="true" sz="34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 mismatch → giảm số lần so sánh.</a:t>
            </a:r>
          </a:p>
          <a:p>
            <a:pPr algn="just" marL="734069" indent="-367035" lvl="1">
              <a:lnSpc>
                <a:spcPts val="4760"/>
              </a:lnSpc>
              <a:buFont typeface="Arial"/>
              <a:buChar char="•"/>
            </a:pPr>
            <a:r>
              <a:rPr lang="en-US" b="true" sz="34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Không cần so sánh lại những ký tự đã chắc chắn đúng.</a:t>
            </a:r>
          </a:p>
          <a:p>
            <a:pPr algn="just">
              <a:lnSpc>
                <a:spcPts val="4760"/>
              </a:lnSpc>
            </a:pPr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26926" y="1931807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259877" y="1931807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292827" y="1931807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325778" y="1931807"/>
            <a:ext cx="1032951" cy="103295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358729" y="1931807"/>
            <a:ext cx="1032951" cy="103295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391680" y="1931807"/>
            <a:ext cx="1032951" cy="103295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8424630" y="1931807"/>
            <a:ext cx="1032951" cy="1032951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457581" y="1931807"/>
            <a:ext cx="1032951" cy="103295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0486281" y="1931807"/>
            <a:ext cx="1032951" cy="103295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1519232" y="1931807"/>
            <a:ext cx="1032951" cy="1032951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2552183" y="1931807"/>
            <a:ext cx="1032951" cy="1032951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2226926" y="3479376"/>
            <a:ext cx="1032951" cy="1032951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3259877" y="3479376"/>
            <a:ext cx="1032951" cy="1032951"/>
            <a:chOff x="0" y="0"/>
            <a:chExt cx="812800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4292827" y="3479376"/>
            <a:ext cx="1032951" cy="1032951"/>
            <a:chOff x="0" y="0"/>
            <a:chExt cx="812800" cy="812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5325778" y="3479376"/>
            <a:ext cx="1032951" cy="1032951"/>
            <a:chOff x="0" y="0"/>
            <a:chExt cx="812800" cy="81280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6358729" y="3479376"/>
            <a:ext cx="1032951" cy="1032951"/>
            <a:chOff x="0" y="0"/>
            <a:chExt cx="812800" cy="81280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sp>
        <p:nvSpPr>
          <p:cNvPr name="TextBox 50" id="50"/>
          <p:cNvSpPr txBox="true"/>
          <p:nvPr/>
        </p:nvSpPr>
        <p:spPr>
          <a:xfrm rot="0">
            <a:off x="1027542" y="2400657"/>
            <a:ext cx="536431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829844" y="3797415"/>
            <a:ext cx="931826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433117" y="431801"/>
            <a:ext cx="4480596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Knuth–Morris–Pratt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829844" y="6571506"/>
            <a:ext cx="931826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1071974" y="8118807"/>
            <a:ext cx="447567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LPS</a:t>
            </a:r>
          </a:p>
        </p:txBody>
      </p:sp>
      <p:grpSp>
        <p:nvGrpSpPr>
          <p:cNvPr name="Group 55" id="55"/>
          <p:cNvGrpSpPr/>
          <p:nvPr/>
        </p:nvGrpSpPr>
        <p:grpSpPr>
          <a:xfrm rot="0">
            <a:off x="2226926" y="6253467"/>
            <a:ext cx="1032951" cy="1032951"/>
            <a:chOff x="0" y="0"/>
            <a:chExt cx="812800" cy="812800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7" id="5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8" id="58"/>
          <p:cNvGrpSpPr/>
          <p:nvPr/>
        </p:nvGrpSpPr>
        <p:grpSpPr>
          <a:xfrm rot="0">
            <a:off x="3259877" y="6253467"/>
            <a:ext cx="1032951" cy="1032951"/>
            <a:chOff x="0" y="0"/>
            <a:chExt cx="812800" cy="812800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61" id="61"/>
          <p:cNvGrpSpPr/>
          <p:nvPr/>
        </p:nvGrpSpPr>
        <p:grpSpPr>
          <a:xfrm rot="0">
            <a:off x="4292827" y="6253467"/>
            <a:ext cx="1032951" cy="1032951"/>
            <a:chOff x="0" y="0"/>
            <a:chExt cx="812800" cy="812800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3" id="6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64" id="64"/>
          <p:cNvGrpSpPr/>
          <p:nvPr/>
        </p:nvGrpSpPr>
        <p:grpSpPr>
          <a:xfrm rot="0">
            <a:off x="5325778" y="6253467"/>
            <a:ext cx="1032951" cy="1032951"/>
            <a:chOff x="0" y="0"/>
            <a:chExt cx="812800" cy="812800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6" id="6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67" id="67"/>
          <p:cNvGrpSpPr/>
          <p:nvPr/>
        </p:nvGrpSpPr>
        <p:grpSpPr>
          <a:xfrm rot="0">
            <a:off x="6358729" y="6253467"/>
            <a:ext cx="1032951" cy="1032951"/>
            <a:chOff x="0" y="0"/>
            <a:chExt cx="812800" cy="812800"/>
          </a:xfrm>
        </p:grpSpPr>
        <p:sp>
          <p:nvSpPr>
            <p:cNvPr name="Freeform 68" id="6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9" id="6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70" id="70"/>
          <p:cNvGrpSpPr/>
          <p:nvPr/>
        </p:nvGrpSpPr>
        <p:grpSpPr>
          <a:xfrm rot="0">
            <a:off x="2226926" y="7800768"/>
            <a:ext cx="1032951" cy="1032951"/>
            <a:chOff x="0" y="0"/>
            <a:chExt cx="812800" cy="812800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2" id="7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0</a:t>
              </a:r>
            </a:p>
          </p:txBody>
        </p:sp>
      </p:grpSp>
      <p:grpSp>
        <p:nvGrpSpPr>
          <p:cNvPr name="Group 73" id="73"/>
          <p:cNvGrpSpPr/>
          <p:nvPr/>
        </p:nvGrpSpPr>
        <p:grpSpPr>
          <a:xfrm rot="0">
            <a:off x="3240827" y="7800768"/>
            <a:ext cx="1032951" cy="1032951"/>
            <a:chOff x="0" y="0"/>
            <a:chExt cx="812800" cy="812800"/>
          </a:xfrm>
        </p:grpSpPr>
        <p:sp>
          <p:nvSpPr>
            <p:cNvPr name="Freeform 74" id="7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5" id="7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0</a:t>
              </a:r>
            </a:p>
          </p:txBody>
        </p:sp>
      </p:grpSp>
      <p:grpSp>
        <p:nvGrpSpPr>
          <p:cNvPr name="Group 76" id="76"/>
          <p:cNvGrpSpPr/>
          <p:nvPr/>
        </p:nvGrpSpPr>
        <p:grpSpPr>
          <a:xfrm rot="0">
            <a:off x="4273777" y="7800768"/>
            <a:ext cx="1032951" cy="1032951"/>
            <a:chOff x="0" y="0"/>
            <a:chExt cx="812800" cy="812800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8" id="7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0</a:t>
              </a:r>
            </a:p>
          </p:txBody>
        </p:sp>
      </p:grpSp>
      <p:grpSp>
        <p:nvGrpSpPr>
          <p:cNvPr name="Group 79" id="79"/>
          <p:cNvGrpSpPr/>
          <p:nvPr/>
        </p:nvGrpSpPr>
        <p:grpSpPr>
          <a:xfrm rot="0">
            <a:off x="5287678" y="7800768"/>
            <a:ext cx="1032951" cy="1032951"/>
            <a:chOff x="0" y="0"/>
            <a:chExt cx="812800" cy="812800"/>
          </a:xfrm>
        </p:grpSpPr>
        <p:sp>
          <p:nvSpPr>
            <p:cNvPr name="Freeform 80" id="8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1" id="8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0</a:t>
              </a:r>
            </a:p>
          </p:txBody>
        </p:sp>
      </p:grpSp>
      <p:grpSp>
        <p:nvGrpSpPr>
          <p:cNvPr name="Group 82" id="82"/>
          <p:cNvGrpSpPr/>
          <p:nvPr/>
        </p:nvGrpSpPr>
        <p:grpSpPr>
          <a:xfrm rot="0">
            <a:off x="6316378" y="7800768"/>
            <a:ext cx="1032951" cy="1032951"/>
            <a:chOff x="0" y="0"/>
            <a:chExt cx="812800" cy="812800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4" id="8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0</a:t>
              </a:r>
            </a:p>
          </p:txBody>
        </p:sp>
      </p:grpSp>
      <p:grpSp>
        <p:nvGrpSpPr>
          <p:cNvPr name="Group 85" id="85"/>
          <p:cNvGrpSpPr/>
          <p:nvPr/>
        </p:nvGrpSpPr>
        <p:grpSpPr>
          <a:xfrm rot="0">
            <a:off x="13585133" y="1931807"/>
            <a:ext cx="1032951" cy="1032951"/>
            <a:chOff x="0" y="0"/>
            <a:chExt cx="812800" cy="812800"/>
          </a:xfrm>
        </p:grpSpPr>
        <p:sp>
          <p:nvSpPr>
            <p:cNvPr name="Freeform 86" id="8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7" id="8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88" id="88"/>
          <p:cNvGrpSpPr/>
          <p:nvPr/>
        </p:nvGrpSpPr>
        <p:grpSpPr>
          <a:xfrm rot="0">
            <a:off x="14618084" y="1931807"/>
            <a:ext cx="1032951" cy="1032951"/>
            <a:chOff x="0" y="0"/>
            <a:chExt cx="812800" cy="812800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90" id="9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91" id="91"/>
          <p:cNvGrpSpPr/>
          <p:nvPr/>
        </p:nvGrpSpPr>
        <p:grpSpPr>
          <a:xfrm rot="0">
            <a:off x="15651035" y="1931807"/>
            <a:ext cx="1032951" cy="1032951"/>
            <a:chOff x="0" y="0"/>
            <a:chExt cx="812800" cy="812800"/>
          </a:xfrm>
        </p:grpSpPr>
        <p:sp>
          <p:nvSpPr>
            <p:cNvPr name="Freeform 92" id="9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93" id="9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94" id="94"/>
          <p:cNvGrpSpPr/>
          <p:nvPr/>
        </p:nvGrpSpPr>
        <p:grpSpPr>
          <a:xfrm rot="0">
            <a:off x="14101609" y="5703686"/>
            <a:ext cx="4829892" cy="5894830"/>
            <a:chOff x="0" y="0"/>
            <a:chExt cx="1272070" cy="1552548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96" id="96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97" id="97"/>
          <p:cNvGrpSpPr/>
          <p:nvPr/>
        </p:nvGrpSpPr>
        <p:grpSpPr>
          <a:xfrm rot="0">
            <a:off x="10821143" y="7800768"/>
            <a:ext cx="4829892" cy="5894830"/>
            <a:chOff x="0" y="0"/>
            <a:chExt cx="1272070" cy="1552548"/>
          </a:xfrm>
        </p:grpSpPr>
        <p:sp>
          <p:nvSpPr>
            <p:cNvPr name="Freeform 98" id="98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99" id="99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100" id="100"/>
          <p:cNvSpPr/>
          <p:nvPr/>
        </p:nvSpPr>
        <p:spPr>
          <a:xfrm flipH="false" flipV="false" rot="0">
            <a:off x="16516555" y="498476"/>
            <a:ext cx="1226460" cy="379088"/>
          </a:xfrm>
          <a:custGeom>
            <a:avLst/>
            <a:gdLst/>
            <a:ahLst/>
            <a:cxnLst/>
            <a:rect r="r" b="b" t="t" l="l"/>
            <a:pathLst>
              <a:path h="379088" w="1226460">
                <a:moveTo>
                  <a:pt x="0" y="0"/>
                </a:moveTo>
                <a:lnTo>
                  <a:pt x="1226460" y="0"/>
                </a:lnTo>
                <a:lnTo>
                  <a:pt x="1226460" y="379088"/>
                </a:lnTo>
                <a:lnTo>
                  <a:pt x="0" y="3790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26926" y="1931807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259877" y="1931807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292827" y="1931807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325778" y="1931807"/>
            <a:ext cx="1032951" cy="103295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358729" y="1931807"/>
            <a:ext cx="1032951" cy="103295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391680" y="1931807"/>
            <a:ext cx="1032951" cy="103295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8424630" y="1931807"/>
            <a:ext cx="1032951" cy="1032951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457581" y="1931807"/>
            <a:ext cx="1032951" cy="103295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0486281" y="1931807"/>
            <a:ext cx="1032951" cy="103295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1519232" y="1931807"/>
            <a:ext cx="1032951" cy="1032951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2552183" y="1931807"/>
            <a:ext cx="1032951" cy="1032951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2226926" y="3479376"/>
            <a:ext cx="1032951" cy="1032951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3259877" y="3479376"/>
            <a:ext cx="1032951" cy="1032951"/>
            <a:chOff x="0" y="0"/>
            <a:chExt cx="812800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4292827" y="3479376"/>
            <a:ext cx="1032951" cy="1032951"/>
            <a:chOff x="0" y="0"/>
            <a:chExt cx="812800" cy="812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5325778" y="3479376"/>
            <a:ext cx="1032951" cy="1032951"/>
            <a:chOff x="0" y="0"/>
            <a:chExt cx="812800" cy="81280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6358729" y="3479376"/>
            <a:ext cx="1032951" cy="1032951"/>
            <a:chOff x="0" y="0"/>
            <a:chExt cx="812800" cy="81280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sp>
        <p:nvSpPr>
          <p:cNvPr name="TextBox 50" id="50"/>
          <p:cNvSpPr txBox="true"/>
          <p:nvPr/>
        </p:nvSpPr>
        <p:spPr>
          <a:xfrm rot="0">
            <a:off x="1027542" y="2400657"/>
            <a:ext cx="536431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829844" y="3797415"/>
            <a:ext cx="931826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433117" y="431801"/>
            <a:ext cx="4480596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Knuth–Morris–Pratt</a:t>
            </a:r>
          </a:p>
        </p:txBody>
      </p:sp>
      <p:grpSp>
        <p:nvGrpSpPr>
          <p:cNvPr name="Group 53" id="53"/>
          <p:cNvGrpSpPr/>
          <p:nvPr/>
        </p:nvGrpSpPr>
        <p:grpSpPr>
          <a:xfrm rot="0">
            <a:off x="2226926" y="7800768"/>
            <a:ext cx="1032951" cy="1032951"/>
            <a:chOff x="0" y="0"/>
            <a:chExt cx="812800" cy="812800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C5D9F3"/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0</a:t>
              </a:r>
            </a:p>
          </p:txBody>
        </p:sp>
      </p:grpSp>
      <p:sp>
        <p:nvSpPr>
          <p:cNvPr name="TextBox 56" id="56"/>
          <p:cNvSpPr txBox="true"/>
          <p:nvPr/>
        </p:nvSpPr>
        <p:spPr>
          <a:xfrm rot="0">
            <a:off x="829844" y="6571506"/>
            <a:ext cx="931826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1071974" y="8118807"/>
            <a:ext cx="447567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LPS</a:t>
            </a:r>
          </a:p>
        </p:txBody>
      </p:sp>
      <p:grpSp>
        <p:nvGrpSpPr>
          <p:cNvPr name="Group 58" id="58"/>
          <p:cNvGrpSpPr/>
          <p:nvPr/>
        </p:nvGrpSpPr>
        <p:grpSpPr>
          <a:xfrm rot="0">
            <a:off x="2226926" y="6253467"/>
            <a:ext cx="1032951" cy="1032951"/>
            <a:chOff x="0" y="0"/>
            <a:chExt cx="812800" cy="812800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61" id="61"/>
          <p:cNvGrpSpPr/>
          <p:nvPr/>
        </p:nvGrpSpPr>
        <p:grpSpPr>
          <a:xfrm rot="0">
            <a:off x="3259877" y="6253467"/>
            <a:ext cx="1032951" cy="1032951"/>
            <a:chOff x="0" y="0"/>
            <a:chExt cx="812800" cy="812800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3" id="6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64" id="64"/>
          <p:cNvGrpSpPr/>
          <p:nvPr/>
        </p:nvGrpSpPr>
        <p:grpSpPr>
          <a:xfrm rot="0">
            <a:off x="4292827" y="6253467"/>
            <a:ext cx="1032951" cy="1032951"/>
            <a:chOff x="0" y="0"/>
            <a:chExt cx="812800" cy="812800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6" id="6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67" id="67"/>
          <p:cNvGrpSpPr/>
          <p:nvPr/>
        </p:nvGrpSpPr>
        <p:grpSpPr>
          <a:xfrm rot="0">
            <a:off x="5325778" y="6253467"/>
            <a:ext cx="1032951" cy="1032951"/>
            <a:chOff x="0" y="0"/>
            <a:chExt cx="812800" cy="812800"/>
          </a:xfrm>
        </p:grpSpPr>
        <p:sp>
          <p:nvSpPr>
            <p:cNvPr name="Freeform 68" id="6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9" id="6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70" id="70"/>
          <p:cNvGrpSpPr/>
          <p:nvPr/>
        </p:nvGrpSpPr>
        <p:grpSpPr>
          <a:xfrm rot="0">
            <a:off x="6358729" y="6253467"/>
            <a:ext cx="1032951" cy="1032951"/>
            <a:chOff x="0" y="0"/>
            <a:chExt cx="812800" cy="812800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2" id="7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73" id="73"/>
          <p:cNvGrpSpPr/>
          <p:nvPr/>
        </p:nvGrpSpPr>
        <p:grpSpPr>
          <a:xfrm rot="0">
            <a:off x="3240827" y="7800768"/>
            <a:ext cx="1032951" cy="1032951"/>
            <a:chOff x="0" y="0"/>
            <a:chExt cx="812800" cy="812800"/>
          </a:xfrm>
        </p:grpSpPr>
        <p:sp>
          <p:nvSpPr>
            <p:cNvPr name="Freeform 74" id="7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C5D9F3"/>
            </a:solidFill>
          </p:spPr>
        </p:sp>
        <p:sp>
          <p:nvSpPr>
            <p:cNvPr name="TextBox 75" id="7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0</a:t>
              </a:r>
            </a:p>
          </p:txBody>
        </p:sp>
      </p:grpSp>
      <p:grpSp>
        <p:nvGrpSpPr>
          <p:cNvPr name="Group 76" id="76"/>
          <p:cNvGrpSpPr/>
          <p:nvPr/>
        </p:nvGrpSpPr>
        <p:grpSpPr>
          <a:xfrm rot="0">
            <a:off x="4273777" y="7800768"/>
            <a:ext cx="1032951" cy="1032951"/>
            <a:chOff x="0" y="0"/>
            <a:chExt cx="812800" cy="812800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C5D9F3"/>
            </a:solidFill>
          </p:spPr>
        </p:sp>
        <p:sp>
          <p:nvSpPr>
            <p:cNvPr name="TextBox 78" id="7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1</a:t>
              </a:r>
            </a:p>
          </p:txBody>
        </p:sp>
      </p:grpSp>
      <p:grpSp>
        <p:nvGrpSpPr>
          <p:cNvPr name="Group 79" id="79"/>
          <p:cNvGrpSpPr/>
          <p:nvPr/>
        </p:nvGrpSpPr>
        <p:grpSpPr>
          <a:xfrm rot="0">
            <a:off x="5287678" y="7800768"/>
            <a:ext cx="1032951" cy="1032951"/>
            <a:chOff x="0" y="0"/>
            <a:chExt cx="812800" cy="812800"/>
          </a:xfrm>
        </p:grpSpPr>
        <p:sp>
          <p:nvSpPr>
            <p:cNvPr name="Freeform 80" id="8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C5D9F3"/>
            </a:solidFill>
          </p:spPr>
        </p:sp>
        <p:sp>
          <p:nvSpPr>
            <p:cNvPr name="TextBox 81" id="8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2</a:t>
              </a:r>
            </a:p>
          </p:txBody>
        </p:sp>
      </p:grpSp>
      <p:grpSp>
        <p:nvGrpSpPr>
          <p:cNvPr name="Group 82" id="82"/>
          <p:cNvGrpSpPr/>
          <p:nvPr/>
        </p:nvGrpSpPr>
        <p:grpSpPr>
          <a:xfrm rot="0">
            <a:off x="6316378" y="7800768"/>
            <a:ext cx="1032951" cy="1032951"/>
            <a:chOff x="0" y="0"/>
            <a:chExt cx="812800" cy="812800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C5D9F3"/>
            </a:solidFill>
          </p:spPr>
        </p:sp>
        <p:sp>
          <p:nvSpPr>
            <p:cNvPr name="TextBox 84" id="8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0</a:t>
              </a:r>
            </a:p>
          </p:txBody>
        </p:sp>
      </p:grpSp>
      <p:grpSp>
        <p:nvGrpSpPr>
          <p:cNvPr name="Group 85" id="85"/>
          <p:cNvGrpSpPr/>
          <p:nvPr/>
        </p:nvGrpSpPr>
        <p:grpSpPr>
          <a:xfrm rot="0">
            <a:off x="13585133" y="1931807"/>
            <a:ext cx="1032951" cy="1032951"/>
            <a:chOff x="0" y="0"/>
            <a:chExt cx="812800" cy="812800"/>
          </a:xfrm>
        </p:grpSpPr>
        <p:sp>
          <p:nvSpPr>
            <p:cNvPr name="Freeform 86" id="8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7" id="8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88" id="88"/>
          <p:cNvGrpSpPr/>
          <p:nvPr/>
        </p:nvGrpSpPr>
        <p:grpSpPr>
          <a:xfrm rot="0">
            <a:off x="14618084" y="1931807"/>
            <a:ext cx="1032951" cy="1032951"/>
            <a:chOff x="0" y="0"/>
            <a:chExt cx="812800" cy="812800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90" id="9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91" id="91"/>
          <p:cNvGrpSpPr/>
          <p:nvPr/>
        </p:nvGrpSpPr>
        <p:grpSpPr>
          <a:xfrm rot="0">
            <a:off x="15651035" y="1931807"/>
            <a:ext cx="1032951" cy="1032951"/>
            <a:chOff x="0" y="0"/>
            <a:chExt cx="812800" cy="812800"/>
          </a:xfrm>
        </p:grpSpPr>
        <p:sp>
          <p:nvSpPr>
            <p:cNvPr name="Freeform 92" id="9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93" id="9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94" id="94"/>
          <p:cNvGrpSpPr/>
          <p:nvPr/>
        </p:nvGrpSpPr>
        <p:grpSpPr>
          <a:xfrm rot="0">
            <a:off x="14101609" y="5703686"/>
            <a:ext cx="4829892" cy="5894830"/>
            <a:chOff x="0" y="0"/>
            <a:chExt cx="1272070" cy="1552548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96" id="96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97" id="97"/>
          <p:cNvGrpSpPr/>
          <p:nvPr/>
        </p:nvGrpSpPr>
        <p:grpSpPr>
          <a:xfrm rot="0">
            <a:off x="10821143" y="7800768"/>
            <a:ext cx="4829892" cy="5894830"/>
            <a:chOff x="0" y="0"/>
            <a:chExt cx="1272070" cy="1552548"/>
          </a:xfrm>
        </p:grpSpPr>
        <p:sp>
          <p:nvSpPr>
            <p:cNvPr name="Freeform 98" id="98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99" id="99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100" id="100"/>
          <p:cNvSpPr/>
          <p:nvPr/>
        </p:nvSpPr>
        <p:spPr>
          <a:xfrm flipH="false" flipV="false" rot="0">
            <a:off x="16516555" y="498476"/>
            <a:ext cx="1226460" cy="379088"/>
          </a:xfrm>
          <a:custGeom>
            <a:avLst/>
            <a:gdLst/>
            <a:ahLst/>
            <a:cxnLst/>
            <a:rect r="r" b="b" t="t" l="l"/>
            <a:pathLst>
              <a:path h="379088" w="1226460">
                <a:moveTo>
                  <a:pt x="0" y="0"/>
                </a:moveTo>
                <a:lnTo>
                  <a:pt x="1226460" y="0"/>
                </a:lnTo>
                <a:lnTo>
                  <a:pt x="1226460" y="379088"/>
                </a:lnTo>
                <a:lnTo>
                  <a:pt x="0" y="3790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26926" y="1931807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259877" y="1931807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292827" y="1931807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325778" y="1931807"/>
            <a:ext cx="1032951" cy="103295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358729" y="1931807"/>
            <a:ext cx="1032951" cy="103295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391680" y="1931807"/>
            <a:ext cx="1032951" cy="103295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8424630" y="1931807"/>
            <a:ext cx="1032951" cy="1032951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457581" y="1931807"/>
            <a:ext cx="1032951" cy="103295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0486281" y="1931807"/>
            <a:ext cx="1032951" cy="103295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1519232" y="1931807"/>
            <a:ext cx="1032951" cy="1032951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2552183" y="1931807"/>
            <a:ext cx="1032951" cy="1032951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2226926" y="3947228"/>
            <a:ext cx="1032951" cy="1032951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3259877" y="3947228"/>
            <a:ext cx="1032951" cy="1032951"/>
            <a:chOff x="0" y="0"/>
            <a:chExt cx="812800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4292827" y="3947228"/>
            <a:ext cx="1032951" cy="1032951"/>
            <a:chOff x="0" y="0"/>
            <a:chExt cx="812800" cy="812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5325778" y="3947228"/>
            <a:ext cx="1032951" cy="1032951"/>
            <a:chOff x="0" y="0"/>
            <a:chExt cx="812800" cy="81280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6358729" y="3947228"/>
            <a:ext cx="1032951" cy="1032951"/>
            <a:chOff x="0" y="0"/>
            <a:chExt cx="812800" cy="81280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sp>
        <p:nvSpPr>
          <p:cNvPr name="TextBox 50" id="50"/>
          <p:cNvSpPr txBox="true"/>
          <p:nvPr/>
        </p:nvSpPr>
        <p:spPr>
          <a:xfrm rot="0">
            <a:off x="1027542" y="2400657"/>
            <a:ext cx="536431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829844" y="4265267"/>
            <a:ext cx="931826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433117" y="431801"/>
            <a:ext cx="4480596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Knuth–Morris–Pratt</a:t>
            </a:r>
          </a:p>
        </p:txBody>
      </p:sp>
      <p:grpSp>
        <p:nvGrpSpPr>
          <p:cNvPr name="Group 53" id="53"/>
          <p:cNvGrpSpPr/>
          <p:nvPr/>
        </p:nvGrpSpPr>
        <p:grpSpPr>
          <a:xfrm rot="0">
            <a:off x="2226926" y="5962650"/>
            <a:ext cx="1032951" cy="1032951"/>
            <a:chOff x="0" y="0"/>
            <a:chExt cx="812800" cy="812800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0</a:t>
              </a:r>
            </a:p>
          </p:txBody>
        </p:sp>
      </p:grpSp>
      <p:sp>
        <p:nvSpPr>
          <p:cNvPr name="TextBox 56" id="56"/>
          <p:cNvSpPr txBox="true"/>
          <p:nvPr/>
        </p:nvSpPr>
        <p:spPr>
          <a:xfrm rot="0">
            <a:off x="1114325" y="6280689"/>
            <a:ext cx="447567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LPS</a:t>
            </a:r>
          </a:p>
        </p:txBody>
      </p:sp>
      <p:grpSp>
        <p:nvGrpSpPr>
          <p:cNvPr name="Group 57" id="57"/>
          <p:cNvGrpSpPr/>
          <p:nvPr/>
        </p:nvGrpSpPr>
        <p:grpSpPr>
          <a:xfrm rot="0">
            <a:off x="3240827" y="5962650"/>
            <a:ext cx="1032951" cy="1032951"/>
            <a:chOff x="0" y="0"/>
            <a:chExt cx="812800" cy="812800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9" id="5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0</a:t>
              </a:r>
            </a:p>
          </p:txBody>
        </p:sp>
      </p:grpSp>
      <p:grpSp>
        <p:nvGrpSpPr>
          <p:cNvPr name="Group 60" id="60"/>
          <p:cNvGrpSpPr/>
          <p:nvPr/>
        </p:nvGrpSpPr>
        <p:grpSpPr>
          <a:xfrm rot="0">
            <a:off x="4273777" y="5962650"/>
            <a:ext cx="1032951" cy="1032951"/>
            <a:chOff x="0" y="0"/>
            <a:chExt cx="812800" cy="812800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2" id="6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1</a:t>
              </a:r>
            </a:p>
          </p:txBody>
        </p:sp>
      </p:grpSp>
      <p:grpSp>
        <p:nvGrpSpPr>
          <p:cNvPr name="Group 63" id="63"/>
          <p:cNvGrpSpPr/>
          <p:nvPr/>
        </p:nvGrpSpPr>
        <p:grpSpPr>
          <a:xfrm rot="0">
            <a:off x="5287678" y="5962650"/>
            <a:ext cx="1032951" cy="1032951"/>
            <a:chOff x="0" y="0"/>
            <a:chExt cx="812800" cy="812800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5" id="6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2</a:t>
              </a:r>
            </a:p>
          </p:txBody>
        </p:sp>
      </p:grpSp>
      <p:grpSp>
        <p:nvGrpSpPr>
          <p:cNvPr name="Group 66" id="66"/>
          <p:cNvGrpSpPr/>
          <p:nvPr/>
        </p:nvGrpSpPr>
        <p:grpSpPr>
          <a:xfrm rot="0">
            <a:off x="6316378" y="5962650"/>
            <a:ext cx="1032951" cy="1032951"/>
            <a:chOff x="0" y="0"/>
            <a:chExt cx="812800" cy="812800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8" id="6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0</a:t>
              </a:r>
            </a:p>
          </p:txBody>
        </p:sp>
      </p:grpSp>
      <p:sp>
        <p:nvSpPr>
          <p:cNvPr name="AutoShape 69" id="69"/>
          <p:cNvSpPr/>
          <p:nvPr/>
        </p:nvSpPr>
        <p:spPr>
          <a:xfrm>
            <a:off x="2724351" y="1326969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0" id="70"/>
          <p:cNvSpPr/>
          <p:nvPr/>
        </p:nvSpPr>
        <p:spPr>
          <a:xfrm>
            <a:off x="2724351" y="3302709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71" id="71"/>
          <p:cNvGrpSpPr/>
          <p:nvPr/>
        </p:nvGrpSpPr>
        <p:grpSpPr>
          <a:xfrm rot="0">
            <a:off x="13585133" y="1931807"/>
            <a:ext cx="1032951" cy="1032951"/>
            <a:chOff x="0" y="0"/>
            <a:chExt cx="812800" cy="812800"/>
          </a:xfrm>
        </p:grpSpPr>
        <p:sp>
          <p:nvSpPr>
            <p:cNvPr name="Freeform 72" id="7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3" id="7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74" id="74"/>
          <p:cNvGrpSpPr/>
          <p:nvPr/>
        </p:nvGrpSpPr>
        <p:grpSpPr>
          <a:xfrm rot="0">
            <a:off x="14618084" y="1931807"/>
            <a:ext cx="1032951" cy="1032951"/>
            <a:chOff x="0" y="0"/>
            <a:chExt cx="812800" cy="812800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6" id="7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77" id="77"/>
          <p:cNvGrpSpPr/>
          <p:nvPr/>
        </p:nvGrpSpPr>
        <p:grpSpPr>
          <a:xfrm rot="0">
            <a:off x="15651035" y="1931807"/>
            <a:ext cx="1032951" cy="1032951"/>
            <a:chOff x="0" y="0"/>
            <a:chExt cx="812800" cy="812800"/>
          </a:xfrm>
        </p:grpSpPr>
        <p:sp>
          <p:nvSpPr>
            <p:cNvPr name="Freeform 78" id="7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9" id="7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80" id="80"/>
          <p:cNvGrpSpPr/>
          <p:nvPr/>
        </p:nvGrpSpPr>
        <p:grpSpPr>
          <a:xfrm rot="0">
            <a:off x="14101609" y="5703686"/>
            <a:ext cx="4829892" cy="5894830"/>
            <a:chOff x="0" y="0"/>
            <a:chExt cx="1272070" cy="1552548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2" id="82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83" id="83"/>
          <p:cNvGrpSpPr/>
          <p:nvPr/>
        </p:nvGrpSpPr>
        <p:grpSpPr>
          <a:xfrm rot="0">
            <a:off x="10821143" y="7800768"/>
            <a:ext cx="4829892" cy="5894830"/>
            <a:chOff x="0" y="0"/>
            <a:chExt cx="1272070" cy="1552548"/>
          </a:xfrm>
        </p:grpSpPr>
        <p:sp>
          <p:nvSpPr>
            <p:cNvPr name="Freeform 84" id="84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5" id="85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86" id="86"/>
          <p:cNvSpPr/>
          <p:nvPr/>
        </p:nvSpPr>
        <p:spPr>
          <a:xfrm flipH="false" flipV="false" rot="0">
            <a:off x="16516555" y="498476"/>
            <a:ext cx="1226460" cy="379088"/>
          </a:xfrm>
          <a:custGeom>
            <a:avLst/>
            <a:gdLst/>
            <a:ahLst/>
            <a:cxnLst/>
            <a:rect r="r" b="b" t="t" l="l"/>
            <a:pathLst>
              <a:path h="379088" w="1226460">
                <a:moveTo>
                  <a:pt x="0" y="0"/>
                </a:moveTo>
                <a:lnTo>
                  <a:pt x="1226460" y="0"/>
                </a:lnTo>
                <a:lnTo>
                  <a:pt x="1226460" y="379088"/>
                </a:lnTo>
                <a:lnTo>
                  <a:pt x="0" y="3790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26926" y="1931807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259877" y="1931807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292827" y="1931807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325778" y="1931807"/>
            <a:ext cx="1032951" cy="103295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358729" y="1931807"/>
            <a:ext cx="1032951" cy="103295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391680" y="1931807"/>
            <a:ext cx="1032951" cy="103295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8424630" y="1931807"/>
            <a:ext cx="1032951" cy="1032951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457581" y="1931807"/>
            <a:ext cx="1032951" cy="103295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0486281" y="1931807"/>
            <a:ext cx="1032951" cy="103295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1519232" y="1931807"/>
            <a:ext cx="1032951" cy="1032951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2552183" y="1931807"/>
            <a:ext cx="1032951" cy="1032951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2226926" y="3947228"/>
            <a:ext cx="1032951" cy="1032951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3259877" y="3947228"/>
            <a:ext cx="1032951" cy="1032951"/>
            <a:chOff x="0" y="0"/>
            <a:chExt cx="812800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4292827" y="3947228"/>
            <a:ext cx="1032951" cy="1032951"/>
            <a:chOff x="0" y="0"/>
            <a:chExt cx="812800" cy="812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5325778" y="3947228"/>
            <a:ext cx="1032951" cy="1032951"/>
            <a:chOff x="0" y="0"/>
            <a:chExt cx="812800" cy="81280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6358729" y="3947228"/>
            <a:ext cx="1032951" cy="1032951"/>
            <a:chOff x="0" y="0"/>
            <a:chExt cx="812800" cy="81280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sp>
        <p:nvSpPr>
          <p:cNvPr name="TextBox 50" id="50"/>
          <p:cNvSpPr txBox="true"/>
          <p:nvPr/>
        </p:nvSpPr>
        <p:spPr>
          <a:xfrm rot="0">
            <a:off x="1027542" y="2400657"/>
            <a:ext cx="536431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829844" y="4265267"/>
            <a:ext cx="931826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433117" y="431801"/>
            <a:ext cx="4480596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Knuth–Morris–Pratt</a:t>
            </a:r>
          </a:p>
        </p:txBody>
      </p:sp>
      <p:grpSp>
        <p:nvGrpSpPr>
          <p:cNvPr name="Group 53" id="53"/>
          <p:cNvGrpSpPr/>
          <p:nvPr/>
        </p:nvGrpSpPr>
        <p:grpSpPr>
          <a:xfrm rot="0">
            <a:off x="2226926" y="5962650"/>
            <a:ext cx="1032951" cy="1032951"/>
            <a:chOff x="0" y="0"/>
            <a:chExt cx="812800" cy="812800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0</a:t>
              </a:r>
            </a:p>
          </p:txBody>
        </p:sp>
      </p:grpSp>
      <p:sp>
        <p:nvSpPr>
          <p:cNvPr name="TextBox 56" id="56"/>
          <p:cNvSpPr txBox="true"/>
          <p:nvPr/>
        </p:nvSpPr>
        <p:spPr>
          <a:xfrm rot="0">
            <a:off x="1114325" y="6280689"/>
            <a:ext cx="447567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LPS</a:t>
            </a:r>
          </a:p>
        </p:txBody>
      </p:sp>
      <p:grpSp>
        <p:nvGrpSpPr>
          <p:cNvPr name="Group 57" id="57"/>
          <p:cNvGrpSpPr/>
          <p:nvPr/>
        </p:nvGrpSpPr>
        <p:grpSpPr>
          <a:xfrm rot="0">
            <a:off x="3240827" y="5962650"/>
            <a:ext cx="1032951" cy="1032951"/>
            <a:chOff x="0" y="0"/>
            <a:chExt cx="812800" cy="812800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9" id="5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0</a:t>
              </a:r>
            </a:p>
          </p:txBody>
        </p:sp>
      </p:grpSp>
      <p:grpSp>
        <p:nvGrpSpPr>
          <p:cNvPr name="Group 60" id="60"/>
          <p:cNvGrpSpPr/>
          <p:nvPr/>
        </p:nvGrpSpPr>
        <p:grpSpPr>
          <a:xfrm rot="0">
            <a:off x="4273777" y="5962650"/>
            <a:ext cx="1032951" cy="1032951"/>
            <a:chOff x="0" y="0"/>
            <a:chExt cx="812800" cy="812800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2" id="6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1</a:t>
              </a:r>
            </a:p>
          </p:txBody>
        </p:sp>
      </p:grpSp>
      <p:grpSp>
        <p:nvGrpSpPr>
          <p:cNvPr name="Group 63" id="63"/>
          <p:cNvGrpSpPr/>
          <p:nvPr/>
        </p:nvGrpSpPr>
        <p:grpSpPr>
          <a:xfrm rot="0">
            <a:off x="5287678" y="5962650"/>
            <a:ext cx="1032951" cy="1032951"/>
            <a:chOff x="0" y="0"/>
            <a:chExt cx="812800" cy="812800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5" id="6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2</a:t>
              </a:r>
            </a:p>
          </p:txBody>
        </p:sp>
      </p:grpSp>
      <p:grpSp>
        <p:nvGrpSpPr>
          <p:cNvPr name="Group 66" id="66"/>
          <p:cNvGrpSpPr/>
          <p:nvPr/>
        </p:nvGrpSpPr>
        <p:grpSpPr>
          <a:xfrm rot="0">
            <a:off x="6316378" y="5962650"/>
            <a:ext cx="1032951" cy="1032951"/>
            <a:chOff x="0" y="0"/>
            <a:chExt cx="812800" cy="812800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8" id="6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0</a:t>
              </a:r>
            </a:p>
          </p:txBody>
        </p:sp>
      </p:grpSp>
      <p:sp>
        <p:nvSpPr>
          <p:cNvPr name="AutoShape 69" id="69"/>
          <p:cNvSpPr/>
          <p:nvPr/>
        </p:nvSpPr>
        <p:spPr>
          <a:xfrm>
            <a:off x="2724351" y="1326969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0" id="70"/>
          <p:cNvSpPr/>
          <p:nvPr/>
        </p:nvSpPr>
        <p:spPr>
          <a:xfrm>
            <a:off x="2724351" y="3302709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71" id="71"/>
          <p:cNvGrpSpPr/>
          <p:nvPr/>
        </p:nvGrpSpPr>
        <p:grpSpPr>
          <a:xfrm rot="0">
            <a:off x="13585133" y="1931807"/>
            <a:ext cx="1032951" cy="1032951"/>
            <a:chOff x="0" y="0"/>
            <a:chExt cx="812800" cy="812800"/>
          </a:xfrm>
        </p:grpSpPr>
        <p:sp>
          <p:nvSpPr>
            <p:cNvPr name="Freeform 72" id="7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3" id="7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74" id="74"/>
          <p:cNvGrpSpPr/>
          <p:nvPr/>
        </p:nvGrpSpPr>
        <p:grpSpPr>
          <a:xfrm rot="0">
            <a:off x="14618084" y="1931807"/>
            <a:ext cx="1032951" cy="1032951"/>
            <a:chOff x="0" y="0"/>
            <a:chExt cx="812800" cy="812800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6" id="7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77" id="77"/>
          <p:cNvGrpSpPr/>
          <p:nvPr/>
        </p:nvGrpSpPr>
        <p:grpSpPr>
          <a:xfrm rot="0">
            <a:off x="15651035" y="1931807"/>
            <a:ext cx="1032951" cy="1032951"/>
            <a:chOff x="0" y="0"/>
            <a:chExt cx="812800" cy="812800"/>
          </a:xfrm>
        </p:grpSpPr>
        <p:sp>
          <p:nvSpPr>
            <p:cNvPr name="Freeform 78" id="7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9" id="7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80" id="80"/>
          <p:cNvGrpSpPr/>
          <p:nvPr/>
        </p:nvGrpSpPr>
        <p:grpSpPr>
          <a:xfrm rot="0">
            <a:off x="14101609" y="5703686"/>
            <a:ext cx="4829892" cy="5894830"/>
            <a:chOff x="0" y="0"/>
            <a:chExt cx="1272070" cy="1552548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2" id="82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83" id="83"/>
          <p:cNvGrpSpPr/>
          <p:nvPr/>
        </p:nvGrpSpPr>
        <p:grpSpPr>
          <a:xfrm rot="0">
            <a:off x="10821143" y="7800768"/>
            <a:ext cx="4829892" cy="5894830"/>
            <a:chOff x="0" y="0"/>
            <a:chExt cx="1272070" cy="1552548"/>
          </a:xfrm>
        </p:grpSpPr>
        <p:sp>
          <p:nvSpPr>
            <p:cNvPr name="Freeform 84" id="84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5" id="85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86" id="86"/>
          <p:cNvSpPr/>
          <p:nvPr/>
        </p:nvSpPr>
        <p:spPr>
          <a:xfrm flipH="false" flipV="false" rot="0">
            <a:off x="16516555" y="498476"/>
            <a:ext cx="1226460" cy="379088"/>
          </a:xfrm>
          <a:custGeom>
            <a:avLst/>
            <a:gdLst/>
            <a:ahLst/>
            <a:cxnLst/>
            <a:rect r="r" b="b" t="t" l="l"/>
            <a:pathLst>
              <a:path h="379088" w="1226460">
                <a:moveTo>
                  <a:pt x="0" y="0"/>
                </a:moveTo>
                <a:lnTo>
                  <a:pt x="1226460" y="0"/>
                </a:lnTo>
                <a:lnTo>
                  <a:pt x="1226460" y="379088"/>
                </a:lnTo>
                <a:lnTo>
                  <a:pt x="0" y="3790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26926" y="1931807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259877" y="1931807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292827" y="1931807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325778" y="1931807"/>
            <a:ext cx="1032951" cy="103295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358729" y="1931807"/>
            <a:ext cx="1032951" cy="103295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391680" y="1931807"/>
            <a:ext cx="1032951" cy="103295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8424630" y="1931807"/>
            <a:ext cx="1032951" cy="1032951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457581" y="1931807"/>
            <a:ext cx="1032951" cy="103295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0486281" y="1931807"/>
            <a:ext cx="1032951" cy="103295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1519232" y="1931807"/>
            <a:ext cx="1032951" cy="1032951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2552183" y="1931807"/>
            <a:ext cx="1032951" cy="1032951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2226926" y="3947228"/>
            <a:ext cx="1032951" cy="1032951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3259877" y="3947228"/>
            <a:ext cx="1032951" cy="1032951"/>
            <a:chOff x="0" y="0"/>
            <a:chExt cx="812800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4292827" y="3947228"/>
            <a:ext cx="1032951" cy="1032951"/>
            <a:chOff x="0" y="0"/>
            <a:chExt cx="812800" cy="812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5325778" y="3947228"/>
            <a:ext cx="1032951" cy="1032951"/>
            <a:chOff x="0" y="0"/>
            <a:chExt cx="812800" cy="81280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6358729" y="3947228"/>
            <a:ext cx="1032951" cy="1032951"/>
            <a:chOff x="0" y="0"/>
            <a:chExt cx="812800" cy="81280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sp>
        <p:nvSpPr>
          <p:cNvPr name="TextBox 50" id="50"/>
          <p:cNvSpPr txBox="true"/>
          <p:nvPr/>
        </p:nvSpPr>
        <p:spPr>
          <a:xfrm rot="0">
            <a:off x="1027542" y="2400657"/>
            <a:ext cx="536431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829844" y="4265267"/>
            <a:ext cx="931826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433117" y="431801"/>
            <a:ext cx="4480596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Knuth–Morris–Pratt</a:t>
            </a:r>
          </a:p>
        </p:txBody>
      </p:sp>
      <p:grpSp>
        <p:nvGrpSpPr>
          <p:cNvPr name="Group 53" id="53"/>
          <p:cNvGrpSpPr/>
          <p:nvPr/>
        </p:nvGrpSpPr>
        <p:grpSpPr>
          <a:xfrm rot="0">
            <a:off x="2226926" y="5962650"/>
            <a:ext cx="1032951" cy="1032951"/>
            <a:chOff x="0" y="0"/>
            <a:chExt cx="812800" cy="812800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0</a:t>
              </a:r>
            </a:p>
          </p:txBody>
        </p:sp>
      </p:grpSp>
      <p:sp>
        <p:nvSpPr>
          <p:cNvPr name="TextBox 56" id="56"/>
          <p:cNvSpPr txBox="true"/>
          <p:nvPr/>
        </p:nvSpPr>
        <p:spPr>
          <a:xfrm rot="0">
            <a:off x="1114325" y="6280689"/>
            <a:ext cx="447567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LPS</a:t>
            </a:r>
          </a:p>
        </p:txBody>
      </p:sp>
      <p:grpSp>
        <p:nvGrpSpPr>
          <p:cNvPr name="Group 57" id="57"/>
          <p:cNvGrpSpPr/>
          <p:nvPr/>
        </p:nvGrpSpPr>
        <p:grpSpPr>
          <a:xfrm rot="0">
            <a:off x="3240827" y="5962650"/>
            <a:ext cx="1032951" cy="1032951"/>
            <a:chOff x="0" y="0"/>
            <a:chExt cx="812800" cy="812800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9" id="5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0</a:t>
              </a:r>
            </a:p>
          </p:txBody>
        </p:sp>
      </p:grpSp>
      <p:grpSp>
        <p:nvGrpSpPr>
          <p:cNvPr name="Group 60" id="60"/>
          <p:cNvGrpSpPr/>
          <p:nvPr/>
        </p:nvGrpSpPr>
        <p:grpSpPr>
          <a:xfrm rot="0">
            <a:off x="4273777" y="5962650"/>
            <a:ext cx="1032951" cy="1032951"/>
            <a:chOff x="0" y="0"/>
            <a:chExt cx="812800" cy="812800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2" id="6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1</a:t>
              </a:r>
            </a:p>
          </p:txBody>
        </p:sp>
      </p:grpSp>
      <p:grpSp>
        <p:nvGrpSpPr>
          <p:cNvPr name="Group 63" id="63"/>
          <p:cNvGrpSpPr/>
          <p:nvPr/>
        </p:nvGrpSpPr>
        <p:grpSpPr>
          <a:xfrm rot="0">
            <a:off x="5287678" y="5962650"/>
            <a:ext cx="1032951" cy="1032951"/>
            <a:chOff x="0" y="0"/>
            <a:chExt cx="812800" cy="812800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5" id="6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2</a:t>
              </a:r>
            </a:p>
          </p:txBody>
        </p:sp>
      </p:grpSp>
      <p:grpSp>
        <p:nvGrpSpPr>
          <p:cNvPr name="Group 66" id="66"/>
          <p:cNvGrpSpPr/>
          <p:nvPr/>
        </p:nvGrpSpPr>
        <p:grpSpPr>
          <a:xfrm rot="0">
            <a:off x="6316378" y="5962650"/>
            <a:ext cx="1032951" cy="1032951"/>
            <a:chOff x="0" y="0"/>
            <a:chExt cx="812800" cy="812800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8" id="6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0</a:t>
              </a:r>
            </a:p>
          </p:txBody>
        </p:sp>
      </p:grpSp>
      <p:sp>
        <p:nvSpPr>
          <p:cNvPr name="AutoShape 69" id="69"/>
          <p:cNvSpPr/>
          <p:nvPr/>
        </p:nvSpPr>
        <p:spPr>
          <a:xfrm>
            <a:off x="3757302" y="1326969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0" id="70"/>
          <p:cNvSpPr/>
          <p:nvPr/>
        </p:nvSpPr>
        <p:spPr>
          <a:xfrm>
            <a:off x="3757302" y="3302709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71" id="71"/>
          <p:cNvGrpSpPr/>
          <p:nvPr/>
        </p:nvGrpSpPr>
        <p:grpSpPr>
          <a:xfrm rot="0">
            <a:off x="13585133" y="1931807"/>
            <a:ext cx="1032951" cy="1032951"/>
            <a:chOff x="0" y="0"/>
            <a:chExt cx="812800" cy="812800"/>
          </a:xfrm>
        </p:grpSpPr>
        <p:sp>
          <p:nvSpPr>
            <p:cNvPr name="Freeform 72" id="7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3" id="7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74" id="74"/>
          <p:cNvGrpSpPr/>
          <p:nvPr/>
        </p:nvGrpSpPr>
        <p:grpSpPr>
          <a:xfrm rot="0">
            <a:off x="14618084" y="1931807"/>
            <a:ext cx="1032951" cy="1032951"/>
            <a:chOff x="0" y="0"/>
            <a:chExt cx="812800" cy="812800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6" id="7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77" id="77"/>
          <p:cNvGrpSpPr/>
          <p:nvPr/>
        </p:nvGrpSpPr>
        <p:grpSpPr>
          <a:xfrm rot="0">
            <a:off x="15651035" y="1931807"/>
            <a:ext cx="1032951" cy="1032951"/>
            <a:chOff x="0" y="0"/>
            <a:chExt cx="812800" cy="812800"/>
          </a:xfrm>
        </p:grpSpPr>
        <p:sp>
          <p:nvSpPr>
            <p:cNvPr name="Freeform 78" id="7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9" id="7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80" id="80"/>
          <p:cNvGrpSpPr/>
          <p:nvPr/>
        </p:nvGrpSpPr>
        <p:grpSpPr>
          <a:xfrm rot="0">
            <a:off x="14101609" y="5703686"/>
            <a:ext cx="4829892" cy="5894830"/>
            <a:chOff x="0" y="0"/>
            <a:chExt cx="1272070" cy="1552548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2" id="82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83" id="83"/>
          <p:cNvGrpSpPr/>
          <p:nvPr/>
        </p:nvGrpSpPr>
        <p:grpSpPr>
          <a:xfrm rot="0">
            <a:off x="10821143" y="7800768"/>
            <a:ext cx="4829892" cy="5894830"/>
            <a:chOff x="0" y="0"/>
            <a:chExt cx="1272070" cy="1552548"/>
          </a:xfrm>
        </p:grpSpPr>
        <p:sp>
          <p:nvSpPr>
            <p:cNvPr name="Freeform 84" id="84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5" id="85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86" id="86"/>
          <p:cNvSpPr/>
          <p:nvPr/>
        </p:nvSpPr>
        <p:spPr>
          <a:xfrm flipH="false" flipV="false" rot="0">
            <a:off x="16516555" y="498476"/>
            <a:ext cx="1226460" cy="379088"/>
          </a:xfrm>
          <a:custGeom>
            <a:avLst/>
            <a:gdLst/>
            <a:ahLst/>
            <a:cxnLst/>
            <a:rect r="r" b="b" t="t" l="l"/>
            <a:pathLst>
              <a:path h="379088" w="1226460">
                <a:moveTo>
                  <a:pt x="0" y="0"/>
                </a:moveTo>
                <a:lnTo>
                  <a:pt x="1226460" y="0"/>
                </a:lnTo>
                <a:lnTo>
                  <a:pt x="1226460" y="379088"/>
                </a:lnTo>
                <a:lnTo>
                  <a:pt x="0" y="3790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848550" y="2782372"/>
            <a:ext cx="4829892" cy="5894830"/>
            <a:chOff x="0" y="0"/>
            <a:chExt cx="1272070" cy="15525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338261" y="1137693"/>
            <a:ext cx="7075535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15"/>
              </a:lnSpc>
            </a:pPr>
            <a:r>
              <a:rPr lang="en-US" sz="4500" b="true">
                <a:solidFill>
                  <a:srgbClr val="0E2F5F"/>
                </a:solidFill>
                <a:latin typeface="Quicksand Semi-Bold"/>
                <a:ea typeface="Quicksand Semi-Bold"/>
                <a:cs typeface="Quicksand Semi-Bold"/>
                <a:sym typeface="Quicksand Semi-Bold"/>
              </a:rPr>
              <a:t>Đối sánh chuỗi chính xác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737185" y="1922340"/>
            <a:ext cx="4959927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21828"/>
                </a:solidFill>
                <a:latin typeface="Quicksand"/>
                <a:ea typeface="Quicksand"/>
                <a:cs typeface="Quicksand"/>
                <a:sym typeface="Quicksand"/>
              </a:rPr>
              <a:t>4 thuật toán đối sánh chuỗi :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4848550" y="1944578"/>
            <a:ext cx="1226460" cy="379088"/>
          </a:xfrm>
          <a:custGeom>
            <a:avLst/>
            <a:gdLst/>
            <a:ahLst/>
            <a:cxnLst/>
            <a:rect r="r" b="b" t="t" l="l"/>
            <a:pathLst>
              <a:path h="379088" w="1226460">
                <a:moveTo>
                  <a:pt x="0" y="0"/>
                </a:moveTo>
                <a:lnTo>
                  <a:pt x="1226460" y="0"/>
                </a:lnTo>
                <a:lnTo>
                  <a:pt x="1226460" y="379087"/>
                </a:lnTo>
                <a:lnTo>
                  <a:pt x="0" y="3790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298985" y="1028700"/>
            <a:ext cx="960315" cy="960315"/>
          </a:xfrm>
          <a:custGeom>
            <a:avLst/>
            <a:gdLst/>
            <a:ahLst/>
            <a:cxnLst/>
            <a:rect r="r" b="b" t="t" l="l"/>
            <a:pathLst>
              <a:path h="960315" w="960315">
                <a:moveTo>
                  <a:pt x="0" y="0"/>
                </a:moveTo>
                <a:lnTo>
                  <a:pt x="960315" y="0"/>
                </a:lnTo>
                <a:lnTo>
                  <a:pt x="960315" y="960315"/>
                </a:lnTo>
                <a:lnTo>
                  <a:pt x="0" y="9603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930673" y="3254588"/>
            <a:ext cx="12368312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b="true" sz="3999">
                <a:solidFill>
                  <a:srgbClr val="5894CE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Giải thuật Brute Force (vét cạn)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930673" y="4110573"/>
            <a:ext cx="12368312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b="true" sz="3999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Giải thuật Knuth-Morris-Pratt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930673" y="4970998"/>
            <a:ext cx="12368312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b="true" sz="3999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Giải thuật Boyer-Moore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930673" y="5831423"/>
            <a:ext cx="12368312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b="true" sz="3999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Giải thuật Rabin-Karp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028700" y="578848"/>
            <a:ext cx="1858734" cy="1858734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658048" y="1059677"/>
            <a:ext cx="600038" cy="897076"/>
          </a:xfrm>
          <a:custGeom>
            <a:avLst/>
            <a:gdLst/>
            <a:ahLst/>
            <a:cxnLst/>
            <a:rect r="r" b="b" t="t" l="l"/>
            <a:pathLst>
              <a:path h="897076" w="600038">
                <a:moveTo>
                  <a:pt x="0" y="0"/>
                </a:moveTo>
                <a:lnTo>
                  <a:pt x="600038" y="0"/>
                </a:lnTo>
                <a:lnTo>
                  <a:pt x="600038" y="897076"/>
                </a:lnTo>
                <a:lnTo>
                  <a:pt x="0" y="8970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-1496572" y="7532536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26926" y="1931807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259877" y="1931807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292827" y="1931807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325778" y="1931807"/>
            <a:ext cx="1032951" cy="103295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358729" y="1931807"/>
            <a:ext cx="1032951" cy="103295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391680" y="1931807"/>
            <a:ext cx="1032951" cy="103295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8424630" y="1931807"/>
            <a:ext cx="1032951" cy="1032951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457581" y="1931807"/>
            <a:ext cx="1032951" cy="103295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0486281" y="1931807"/>
            <a:ext cx="1032951" cy="103295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1519232" y="1931807"/>
            <a:ext cx="1032951" cy="1032951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2552183" y="1931807"/>
            <a:ext cx="1032951" cy="1032951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2226926" y="3947228"/>
            <a:ext cx="1032951" cy="1032951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3259877" y="3947228"/>
            <a:ext cx="1032951" cy="1032951"/>
            <a:chOff x="0" y="0"/>
            <a:chExt cx="812800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4292827" y="3947228"/>
            <a:ext cx="1032951" cy="1032951"/>
            <a:chOff x="0" y="0"/>
            <a:chExt cx="812800" cy="812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5325778" y="3947228"/>
            <a:ext cx="1032951" cy="1032951"/>
            <a:chOff x="0" y="0"/>
            <a:chExt cx="812800" cy="81280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6358729" y="3947228"/>
            <a:ext cx="1032951" cy="1032951"/>
            <a:chOff x="0" y="0"/>
            <a:chExt cx="812800" cy="81280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sp>
        <p:nvSpPr>
          <p:cNvPr name="TextBox 50" id="50"/>
          <p:cNvSpPr txBox="true"/>
          <p:nvPr/>
        </p:nvSpPr>
        <p:spPr>
          <a:xfrm rot="0">
            <a:off x="1027542" y="2400657"/>
            <a:ext cx="536431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829844" y="4265267"/>
            <a:ext cx="931826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433117" y="431801"/>
            <a:ext cx="4480596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Knuth–Morris–Pratt</a:t>
            </a:r>
          </a:p>
        </p:txBody>
      </p:sp>
      <p:grpSp>
        <p:nvGrpSpPr>
          <p:cNvPr name="Group 53" id="53"/>
          <p:cNvGrpSpPr/>
          <p:nvPr/>
        </p:nvGrpSpPr>
        <p:grpSpPr>
          <a:xfrm rot="0">
            <a:off x="2226926" y="5962650"/>
            <a:ext cx="1032951" cy="1032951"/>
            <a:chOff x="0" y="0"/>
            <a:chExt cx="812800" cy="812800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0</a:t>
              </a:r>
            </a:p>
          </p:txBody>
        </p:sp>
      </p:grpSp>
      <p:sp>
        <p:nvSpPr>
          <p:cNvPr name="TextBox 56" id="56"/>
          <p:cNvSpPr txBox="true"/>
          <p:nvPr/>
        </p:nvSpPr>
        <p:spPr>
          <a:xfrm rot="0">
            <a:off x="1114325" y="6280689"/>
            <a:ext cx="447567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LPS</a:t>
            </a:r>
          </a:p>
        </p:txBody>
      </p:sp>
      <p:grpSp>
        <p:nvGrpSpPr>
          <p:cNvPr name="Group 57" id="57"/>
          <p:cNvGrpSpPr/>
          <p:nvPr/>
        </p:nvGrpSpPr>
        <p:grpSpPr>
          <a:xfrm rot="0">
            <a:off x="3240827" y="5962650"/>
            <a:ext cx="1032951" cy="1032951"/>
            <a:chOff x="0" y="0"/>
            <a:chExt cx="812800" cy="812800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9" id="5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0</a:t>
              </a:r>
            </a:p>
          </p:txBody>
        </p:sp>
      </p:grpSp>
      <p:grpSp>
        <p:nvGrpSpPr>
          <p:cNvPr name="Group 60" id="60"/>
          <p:cNvGrpSpPr/>
          <p:nvPr/>
        </p:nvGrpSpPr>
        <p:grpSpPr>
          <a:xfrm rot="0">
            <a:off x="4273777" y="5962650"/>
            <a:ext cx="1032951" cy="1032951"/>
            <a:chOff x="0" y="0"/>
            <a:chExt cx="812800" cy="812800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2" id="6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1</a:t>
              </a:r>
            </a:p>
          </p:txBody>
        </p:sp>
      </p:grpSp>
      <p:grpSp>
        <p:nvGrpSpPr>
          <p:cNvPr name="Group 63" id="63"/>
          <p:cNvGrpSpPr/>
          <p:nvPr/>
        </p:nvGrpSpPr>
        <p:grpSpPr>
          <a:xfrm rot="0">
            <a:off x="5287678" y="5962650"/>
            <a:ext cx="1032951" cy="1032951"/>
            <a:chOff x="0" y="0"/>
            <a:chExt cx="812800" cy="812800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5" id="6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2</a:t>
              </a:r>
            </a:p>
          </p:txBody>
        </p:sp>
      </p:grpSp>
      <p:grpSp>
        <p:nvGrpSpPr>
          <p:cNvPr name="Group 66" id="66"/>
          <p:cNvGrpSpPr/>
          <p:nvPr/>
        </p:nvGrpSpPr>
        <p:grpSpPr>
          <a:xfrm rot="0">
            <a:off x="6316378" y="5962650"/>
            <a:ext cx="1032951" cy="1032951"/>
            <a:chOff x="0" y="0"/>
            <a:chExt cx="812800" cy="812800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8" id="6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0</a:t>
              </a:r>
            </a:p>
          </p:txBody>
        </p:sp>
      </p:grpSp>
      <p:sp>
        <p:nvSpPr>
          <p:cNvPr name="AutoShape 69" id="69"/>
          <p:cNvSpPr/>
          <p:nvPr/>
        </p:nvSpPr>
        <p:spPr>
          <a:xfrm>
            <a:off x="4828353" y="1326969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0" id="70"/>
          <p:cNvSpPr/>
          <p:nvPr/>
        </p:nvSpPr>
        <p:spPr>
          <a:xfrm>
            <a:off x="4828353" y="3302709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71" id="71"/>
          <p:cNvGrpSpPr/>
          <p:nvPr/>
        </p:nvGrpSpPr>
        <p:grpSpPr>
          <a:xfrm rot="0">
            <a:off x="13585133" y="1931807"/>
            <a:ext cx="1032951" cy="1032951"/>
            <a:chOff x="0" y="0"/>
            <a:chExt cx="812800" cy="812800"/>
          </a:xfrm>
        </p:grpSpPr>
        <p:sp>
          <p:nvSpPr>
            <p:cNvPr name="Freeform 72" id="7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3" id="7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74" id="74"/>
          <p:cNvGrpSpPr/>
          <p:nvPr/>
        </p:nvGrpSpPr>
        <p:grpSpPr>
          <a:xfrm rot="0">
            <a:off x="14618084" y="1931807"/>
            <a:ext cx="1032951" cy="1032951"/>
            <a:chOff x="0" y="0"/>
            <a:chExt cx="812800" cy="812800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6" id="7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77" id="77"/>
          <p:cNvGrpSpPr/>
          <p:nvPr/>
        </p:nvGrpSpPr>
        <p:grpSpPr>
          <a:xfrm rot="0">
            <a:off x="15651035" y="1931807"/>
            <a:ext cx="1032951" cy="1032951"/>
            <a:chOff x="0" y="0"/>
            <a:chExt cx="812800" cy="812800"/>
          </a:xfrm>
        </p:grpSpPr>
        <p:sp>
          <p:nvSpPr>
            <p:cNvPr name="Freeform 78" id="7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9" id="7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80" id="80"/>
          <p:cNvGrpSpPr/>
          <p:nvPr/>
        </p:nvGrpSpPr>
        <p:grpSpPr>
          <a:xfrm rot="0">
            <a:off x="14101609" y="5703686"/>
            <a:ext cx="4829892" cy="5894830"/>
            <a:chOff x="0" y="0"/>
            <a:chExt cx="1272070" cy="1552548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2" id="82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83" id="83"/>
          <p:cNvGrpSpPr/>
          <p:nvPr/>
        </p:nvGrpSpPr>
        <p:grpSpPr>
          <a:xfrm rot="0">
            <a:off x="10821143" y="7800768"/>
            <a:ext cx="4829892" cy="5894830"/>
            <a:chOff x="0" y="0"/>
            <a:chExt cx="1272070" cy="1552548"/>
          </a:xfrm>
        </p:grpSpPr>
        <p:sp>
          <p:nvSpPr>
            <p:cNvPr name="Freeform 84" id="84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5" id="85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86" id="86"/>
          <p:cNvSpPr/>
          <p:nvPr/>
        </p:nvSpPr>
        <p:spPr>
          <a:xfrm flipH="false" flipV="false" rot="0">
            <a:off x="16516555" y="498476"/>
            <a:ext cx="1226460" cy="379088"/>
          </a:xfrm>
          <a:custGeom>
            <a:avLst/>
            <a:gdLst/>
            <a:ahLst/>
            <a:cxnLst/>
            <a:rect r="r" b="b" t="t" l="l"/>
            <a:pathLst>
              <a:path h="379088" w="1226460">
                <a:moveTo>
                  <a:pt x="0" y="0"/>
                </a:moveTo>
                <a:lnTo>
                  <a:pt x="1226460" y="0"/>
                </a:lnTo>
                <a:lnTo>
                  <a:pt x="1226460" y="379088"/>
                </a:lnTo>
                <a:lnTo>
                  <a:pt x="0" y="3790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26926" y="1931807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259877" y="1931807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292827" y="1931807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325778" y="1931807"/>
            <a:ext cx="1032951" cy="103295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358729" y="1931807"/>
            <a:ext cx="1032951" cy="103295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391680" y="1931807"/>
            <a:ext cx="1032951" cy="103295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8424630" y="1931807"/>
            <a:ext cx="1032951" cy="1032951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457581" y="1931807"/>
            <a:ext cx="1032951" cy="103295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0486281" y="1931807"/>
            <a:ext cx="1032951" cy="103295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1519232" y="1931807"/>
            <a:ext cx="1032951" cy="1032951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2552183" y="1931807"/>
            <a:ext cx="1032951" cy="1032951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2226926" y="3947228"/>
            <a:ext cx="1032951" cy="1032951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3259877" y="3947228"/>
            <a:ext cx="1032951" cy="1032951"/>
            <a:chOff x="0" y="0"/>
            <a:chExt cx="812800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4292827" y="3947228"/>
            <a:ext cx="1032951" cy="1032951"/>
            <a:chOff x="0" y="0"/>
            <a:chExt cx="812800" cy="812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5325778" y="3947228"/>
            <a:ext cx="1032951" cy="1032951"/>
            <a:chOff x="0" y="0"/>
            <a:chExt cx="812800" cy="81280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6358729" y="3947228"/>
            <a:ext cx="1032951" cy="1032951"/>
            <a:chOff x="0" y="0"/>
            <a:chExt cx="812800" cy="81280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sp>
        <p:nvSpPr>
          <p:cNvPr name="TextBox 50" id="50"/>
          <p:cNvSpPr txBox="true"/>
          <p:nvPr/>
        </p:nvSpPr>
        <p:spPr>
          <a:xfrm rot="0">
            <a:off x="1027542" y="2400657"/>
            <a:ext cx="536431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829844" y="4265267"/>
            <a:ext cx="931826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433117" y="431801"/>
            <a:ext cx="4480596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Knuth–Morris–Pratt</a:t>
            </a:r>
          </a:p>
        </p:txBody>
      </p:sp>
      <p:grpSp>
        <p:nvGrpSpPr>
          <p:cNvPr name="Group 53" id="53"/>
          <p:cNvGrpSpPr/>
          <p:nvPr/>
        </p:nvGrpSpPr>
        <p:grpSpPr>
          <a:xfrm rot="0">
            <a:off x="2226926" y="5962650"/>
            <a:ext cx="1032951" cy="1032951"/>
            <a:chOff x="0" y="0"/>
            <a:chExt cx="812800" cy="812800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0</a:t>
              </a:r>
            </a:p>
          </p:txBody>
        </p:sp>
      </p:grpSp>
      <p:sp>
        <p:nvSpPr>
          <p:cNvPr name="TextBox 56" id="56"/>
          <p:cNvSpPr txBox="true"/>
          <p:nvPr/>
        </p:nvSpPr>
        <p:spPr>
          <a:xfrm rot="0">
            <a:off x="1114325" y="6280689"/>
            <a:ext cx="447567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LPS</a:t>
            </a:r>
          </a:p>
        </p:txBody>
      </p:sp>
      <p:grpSp>
        <p:nvGrpSpPr>
          <p:cNvPr name="Group 57" id="57"/>
          <p:cNvGrpSpPr/>
          <p:nvPr/>
        </p:nvGrpSpPr>
        <p:grpSpPr>
          <a:xfrm rot="0">
            <a:off x="3240827" y="5962650"/>
            <a:ext cx="1032951" cy="1032951"/>
            <a:chOff x="0" y="0"/>
            <a:chExt cx="812800" cy="812800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9" id="5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0</a:t>
              </a:r>
            </a:p>
          </p:txBody>
        </p:sp>
      </p:grpSp>
      <p:grpSp>
        <p:nvGrpSpPr>
          <p:cNvPr name="Group 60" id="60"/>
          <p:cNvGrpSpPr/>
          <p:nvPr/>
        </p:nvGrpSpPr>
        <p:grpSpPr>
          <a:xfrm rot="0">
            <a:off x="4273777" y="5962650"/>
            <a:ext cx="1032951" cy="1032951"/>
            <a:chOff x="0" y="0"/>
            <a:chExt cx="812800" cy="812800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2" id="6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1</a:t>
              </a:r>
            </a:p>
          </p:txBody>
        </p:sp>
      </p:grpSp>
      <p:grpSp>
        <p:nvGrpSpPr>
          <p:cNvPr name="Group 63" id="63"/>
          <p:cNvGrpSpPr/>
          <p:nvPr/>
        </p:nvGrpSpPr>
        <p:grpSpPr>
          <a:xfrm rot="0">
            <a:off x="5287678" y="5962650"/>
            <a:ext cx="1032951" cy="1032951"/>
            <a:chOff x="0" y="0"/>
            <a:chExt cx="812800" cy="812800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5" id="6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2</a:t>
              </a:r>
            </a:p>
          </p:txBody>
        </p:sp>
      </p:grpSp>
      <p:grpSp>
        <p:nvGrpSpPr>
          <p:cNvPr name="Group 66" id="66"/>
          <p:cNvGrpSpPr/>
          <p:nvPr/>
        </p:nvGrpSpPr>
        <p:grpSpPr>
          <a:xfrm rot="0">
            <a:off x="6316378" y="5962650"/>
            <a:ext cx="1032951" cy="1032951"/>
            <a:chOff x="0" y="0"/>
            <a:chExt cx="812800" cy="812800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8" id="6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0</a:t>
              </a:r>
            </a:p>
          </p:txBody>
        </p:sp>
      </p:grpSp>
      <p:sp>
        <p:nvSpPr>
          <p:cNvPr name="AutoShape 69" id="69"/>
          <p:cNvSpPr/>
          <p:nvPr/>
        </p:nvSpPr>
        <p:spPr>
          <a:xfrm>
            <a:off x="4828353" y="1326969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0" id="70"/>
          <p:cNvSpPr/>
          <p:nvPr/>
        </p:nvSpPr>
        <p:spPr>
          <a:xfrm>
            <a:off x="3738252" y="5318130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71" id="71"/>
          <p:cNvGrpSpPr/>
          <p:nvPr/>
        </p:nvGrpSpPr>
        <p:grpSpPr>
          <a:xfrm rot="0">
            <a:off x="13585133" y="1931807"/>
            <a:ext cx="1032951" cy="1032951"/>
            <a:chOff x="0" y="0"/>
            <a:chExt cx="812800" cy="812800"/>
          </a:xfrm>
        </p:grpSpPr>
        <p:sp>
          <p:nvSpPr>
            <p:cNvPr name="Freeform 72" id="7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3" id="7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74" id="74"/>
          <p:cNvGrpSpPr/>
          <p:nvPr/>
        </p:nvGrpSpPr>
        <p:grpSpPr>
          <a:xfrm rot="0">
            <a:off x="14618084" y="1931807"/>
            <a:ext cx="1032951" cy="1032951"/>
            <a:chOff x="0" y="0"/>
            <a:chExt cx="812800" cy="812800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6" id="7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77" id="77"/>
          <p:cNvGrpSpPr/>
          <p:nvPr/>
        </p:nvGrpSpPr>
        <p:grpSpPr>
          <a:xfrm rot="0">
            <a:off x="15651035" y="1931807"/>
            <a:ext cx="1032951" cy="1032951"/>
            <a:chOff x="0" y="0"/>
            <a:chExt cx="812800" cy="812800"/>
          </a:xfrm>
        </p:grpSpPr>
        <p:sp>
          <p:nvSpPr>
            <p:cNvPr name="Freeform 78" id="7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9" id="7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80" id="80"/>
          <p:cNvGrpSpPr/>
          <p:nvPr/>
        </p:nvGrpSpPr>
        <p:grpSpPr>
          <a:xfrm rot="0">
            <a:off x="14101609" y="5703686"/>
            <a:ext cx="4829892" cy="5894830"/>
            <a:chOff x="0" y="0"/>
            <a:chExt cx="1272070" cy="1552548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2" id="82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83" id="83"/>
          <p:cNvGrpSpPr/>
          <p:nvPr/>
        </p:nvGrpSpPr>
        <p:grpSpPr>
          <a:xfrm rot="0">
            <a:off x="10821143" y="7800768"/>
            <a:ext cx="4829892" cy="5894830"/>
            <a:chOff x="0" y="0"/>
            <a:chExt cx="1272070" cy="1552548"/>
          </a:xfrm>
        </p:grpSpPr>
        <p:sp>
          <p:nvSpPr>
            <p:cNvPr name="Freeform 84" id="84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5" id="85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86" id="86"/>
          <p:cNvSpPr/>
          <p:nvPr/>
        </p:nvSpPr>
        <p:spPr>
          <a:xfrm flipH="false" flipV="false" rot="0">
            <a:off x="16516555" y="498476"/>
            <a:ext cx="1226460" cy="379088"/>
          </a:xfrm>
          <a:custGeom>
            <a:avLst/>
            <a:gdLst/>
            <a:ahLst/>
            <a:cxnLst/>
            <a:rect r="r" b="b" t="t" l="l"/>
            <a:pathLst>
              <a:path h="379088" w="1226460">
                <a:moveTo>
                  <a:pt x="0" y="0"/>
                </a:moveTo>
                <a:lnTo>
                  <a:pt x="1226460" y="0"/>
                </a:lnTo>
                <a:lnTo>
                  <a:pt x="1226460" y="379088"/>
                </a:lnTo>
                <a:lnTo>
                  <a:pt x="0" y="3790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26926" y="1931807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259877" y="1931807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292827" y="1931807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325778" y="1931807"/>
            <a:ext cx="1032951" cy="103295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358729" y="1931807"/>
            <a:ext cx="1032951" cy="103295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391680" y="1931807"/>
            <a:ext cx="1032951" cy="103295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8424630" y="1931807"/>
            <a:ext cx="1032951" cy="1032951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457581" y="1931807"/>
            <a:ext cx="1032951" cy="103295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0486281" y="1931807"/>
            <a:ext cx="1032951" cy="103295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1519232" y="1931807"/>
            <a:ext cx="1032951" cy="1032951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2552183" y="1931807"/>
            <a:ext cx="1032951" cy="1032951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2226926" y="3947228"/>
            <a:ext cx="1032951" cy="1032951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3259877" y="3947228"/>
            <a:ext cx="1032951" cy="1032951"/>
            <a:chOff x="0" y="0"/>
            <a:chExt cx="812800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4292827" y="3947228"/>
            <a:ext cx="1032951" cy="1032951"/>
            <a:chOff x="0" y="0"/>
            <a:chExt cx="812800" cy="812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5325778" y="3947228"/>
            <a:ext cx="1032951" cy="1032951"/>
            <a:chOff x="0" y="0"/>
            <a:chExt cx="812800" cy="81280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6358729" y="3947228"/>
            <a:ext cx="1032951" cy="1032951"/>
            <a:chOff x="0" y="0"/>
            <a:chExt cx="812800" cy="81280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sp>
        <p:nvSpPr>
          <p:cNvPr name="TextBox 50" id="50"/>
          <p:cNvSpPr txBox="true"/>
          <p:nvPr/>
        </p:nvSpPr>
        <p:spPr>
          <a:xfrm rot="0">
            <a:off x="1027542" y="2400657"/>
            <a:ext cx="536431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829844" y="4265267"/>
            <a:ext cx="931826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433117" y="431801"/>
            <a:ext cx="4480596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Knuth–Morris–Pratt</a:t>
            </a:r>
          </a:p>
        </p:txBody>
      </p:sp>
      <p:grpSp>
        <p:nvGrpSpPr>
          <p:cNvPr name="Group 53" id="53"/>
          <p:cNvGrpSpPr/>
          <p:nvPr/>
        </p:nvGrpSpPr>
        <p:grpSpPr>
          <a:xfrm rot="0">
            <a:off x="2226926" y="5962650"/>
            <a:ext cx="1032951" cy="1032951"/>
            <a:chOff x="0" y="0"/>
            <a:chExt cx="812800" cy="812800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0</a:t>
              </a:r>
            </a:p>
          </p:txBody>
        </p:sp>
      </p:grpSp>
      <p:sp>
        <p:nvSpPr>
          <p:cNvPr name="TextBox 56" id="56"/>
          <p:cNvSpPr txBox="true"/>
          <p:nvPr/>
        </p:nvSpPr>
        <p:spPr>
          <a:xfrm rot="0">
            <a:off x="1114325" y="6280689"/>
            <a:ext cx="447567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LPS</a:t>
            </a:r>
          </a:p>
        </p:txBody>
      </p:sp>
      <p:grpSp>
        <p:nvGrpSpPr>
          <p:cNvPr name="Group 57" id="57"/>
          <p:cNvGrpSpPr/>
          <p:nvPr/>
        </p:nvGrpSpPr>
        <p:grpSpPr>
          <a:xfrm rot="0">
            <a:off x="3240827" y="5962650"/>
            <a:ext cx="1032951" cy="1032951"/>
            <a:chOff x="0" y="0"/>
            <a:chExt cx="812800" cy="812800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9" id="5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0</a:t>
              </a:r>
            </a:p>
          </p:txBody>
        </p:sp>
      </p:grpSp>
      <p:grpSp>
        <p:nvGrpSpPr>
          <p:cNvPr name="Group 60" id="60"/>
          <p:cNvGrpSpPr/>
          <p:nvPr/>
        </p:nvGrpSpPr>
        <p:grpSpPr>
          <a:xfrm rot="0">
            <a:off x="4273777" y="5962650"/>
            <a:ext cx="1032951" cy="1032951"/>
            <a:chOff x="0" y="0"/>
            <a:chExt cx="812800" cy="812800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2" id="6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1</a:t>
              </a:r>
            </a:p>
          </p:txBody>
        </p:sp>
      </p:grpSp>
      <p:grpSp>
        <p:nvGrpSpPr>
          <p:cNvPr name="Group 63" id="63"/>
          <p:cNvGrpSpPr/>
          <p:nvPr/>
        </p:nvGrpSpPr>
        <p:grpSpPr>
          <a:xfrm rot="0">
            <a:off x="5287678" y="5962650"/>
            <a:ext cx="1032951" cy="1032951"/>
            <a:chOff x="0" y="0"/>
            <a:chExt cx="812800" cy="812800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5" id="6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2</a:t>
              </a:r>
            </a:p>
          </p:txBody>
        </p:sp>
      </p:grpSp>
      <p:grpSp>
        <p:nvGrpSpPr>
          <p:cNvPr name="Group 66" id="66"/>
          <p:cNvGrpSpPr/>
          <p:nvPr/>
        </p:nvGrpSpPr>
        <p:grpSpPr>
          <a:xfrm rot="0">
            <a:off x="6316378" y="5962650"/>
            <a:ext cx="1032951" cy="1032951"/>
            <a:chOff x="0" y="0"/>
            <a:chExt cx="812800" cy="812800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8" id="6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0</a:t>
              </a:r>
            </a:p>
          </p:txBody>
        </p:sp>
      </p:grpSp>
      <p:sp>
        <p:nvSpPr>
          <p:cNvPr name="AutoShape 69" id="69"/>
          <p:cNvSpPr/>
          <p:nvPr/>
        </p:nvSpPr>
        <p:spPr>
          <a:xfrm>
            <a:off x="4828353" y="1326969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0" id="70"/>
          <p:cNvSpPr/>
          <p:nvPr/>
        </p:nvSpPr>
        <p:spPr>
          <a:xfrm>
            <a:off x="2743401" y="3302709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71" id="71"/>
          <p:cNvGrpSpPr/>
          <p:nvPr/>
        </p:nvGrpSpPr>
        <p:grpSpPr>
          <a:xfrm rot="0">
            <a:off x="13585133" y="1931807"/>
            <a:ext cx="1032951" cy="1032951"/>
            <a:chOff x="0" y="0"/>
            <a:chExt cx="812800" cy="812800"/>
          </a:xfrm>
        </p:grpSpPr>
        <p:sp>
          <p:nvSpPr>
            <p:cNvPr name="Freeform 72" id="7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3" id="7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74" id="74"/>
          <p:cNvGrpSpPr/>
          <p:nvPr/>
        </p:nvGrpSpPr>
        <p:grpSpPr>
          <a:xfrm rot="0">
            <a:off x="14618084" y="1931807"/>
            <a:ext cx="1032951" cy="1032951"/>
            <a:chOff x="0" y="0"/>
            <a:chExt cx="812800" cy="812800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6" id="7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77" id="77"/>
          <p:cNvGrpSpPr/>
          <p:nvPr/>
        </p:nvGrpSpPr>
        <p:grpSpPr>
          <a:xfrm rot="0">
            <a:off x="15651035" y="1931807"/>
            <a:ext cx="1032951" cy="1032951"/>
            <a:chOff x="0" y="0"/>
            <a:chExt cx="812800" cy="812800"/>
          </a:xfrm>
        </p:grpSpPr>
        <p:sp>
          <p:nvSpPr>
            <p:cNvPr name="Freeform 78" id="7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9" id="7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80" id="80"/>
          <p:cNvGrpSpPr/>
          <p:nvPr/>
        </p:nvGrpSpPr>
        <p:grpSpPr>
          <a:xfrm rot="0">
            <a:off x="14101609" y="5703686"/>
            <a:ext cx="4829892" cy="5894830"/>
            <a:chOff x="0" y="0"/>
            <a:chExt cx="1272070" cy="1552548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2" id="82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83" id="83"/>
          <p:cNvGrpSpPr/>
          <p:nvPr/>
        </p:nvGrpSpPr>
        <p:grpSpPr>
          <a:xfrm rot="0">
            <a:off x="10821143" y="7800768"/>
            <a:ext cx="4829892" cy="5894830"/>
            <a:chOff x="0" y="0"/>
            <a:chExt cx="1272070" cy="1552548"/>
          </a:xfrm>
        </p:grpSpPr>
        <p:sp>
          <p:nvSpPr>
            <p:cNvPr name="Freeform 84" id="84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5" id="85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86" id="86"/>
          <p:cNvSpPr/>
          <p:nvPr/>
        </p:nvSpPr>
        <p:spPr>
          <a:xfrm flipH="false" flipV="false" rot="0">
            <a:off x="16516555" y="498476"/>
            <a:ext cx="1226460" cy="379088"/>
          </a:xfrm>
          <a:custGeom>
            <a:avLst/>
            <a:gdLst/>
            <a:ahLst/>
            <a:cxnLst/>
            <a:rect r="r" b="b" t="t" l="l"/>
            <a:pathLst>
              <a:path h="379088" w="1226460">
                <a:moveTo>
                  <a:pt x="0" y="0"/>
                </a:moveTo>
                <a:lnTo>
                  <a:pt x="1226460" y="0"/>
                </a:lnTo>
                <a:lnTo>
                  <a:pt x="1226460" y="379088"/>
                </a:lnTo>
                <a:lnTo>
                  <a:pt x="0" y="3790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26926" y="1931807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259877" y="1931807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292827" y="1931807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325778" y="1931807"/>
            <a:ext cx="1032951" cy="103295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358729" y="1931807"/>
            <a:ext cx="1032951" cy="103295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391680" y="1931807"/>
            <a:ext cx="1032951" cy="103295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8424630" y="1931807"/>
            <a:ext cx="1032951" cy="1032951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457581" y="1931807"/>
            <a:ext cx="1032951" cy="103295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0486281" y="1931807"/>
            <a:ext cx="1032951" cy="103295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1519232" y="1931807"/>
            <a:ext cx="1032951" cy="1032951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2552183" y="1931807"/>
            <a:ext cx="1032951" cy="1032951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sp>
        <p:nvSpPr>
          <p:cNvPr name="TextBox 35" id="35"/>
          <p:cNvSpPr txBox="true"/>
          <p:nvPr/>
        </p:nvSpPr>
        <p:spPr>
          <a:xfrm rot="0">
            <a:off x="1027542" y="2400657"/>
            <a:ext cx="536431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829844" y="4265267"/>
            <a:ext cx="931826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433117" y="431801"/>
            <a:ext cx="4480596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Knuth–Morris–Pratt</a:t>
            </a:r>
          </a:p>
        </p:txBody>
      </p:sp>
      <p:grpSp>
        <p:nvGrpSpPr>
          <p:cNvPr name="Group 38" id="38"/>
          <p:cNvGrpSpPr/>
          <p:nvPr/>
        </p:nvGrpSpPr>
        <p:grpSpPr>
          <a:xfrm rot="0">
            <a:off x="4292827" y="5962650"/>
            <a:ext cx="1032951" cy="1032951"/>
            <a:chOff x="0" y="0"/>
            <a:chExt cx="812800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0</a:t>
              </a:r>
            </a:p>
          </p:txBody>
        </p:sp>
      </p:grpSp>
      <p:sp>
        <p:nvSpPr>
          <p:cNvPr name="TextBox 41" id="41"/>
          <p:cNvSpPr txBox="true"/>
          <p:nvPr/>
        </p:nvSpPr>
        <p:spPr>
          <a:xfrm rot="0">
            <a:off x="1114325" y="6280689"/>
            <a:ext cx="447567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LPS</a:t>
            </a:r>
          </a:p>
        </p:txBody>
      </p:sp>
      <p:grpSp>
        <p:nvGrpSpPr>
          <p:cNvPr name="Group 42" id="42"/>
          <p:cNvGrpSpPr/>
          <p:nvPr/>
        </p:nvGrpSpPr>
        <p:grpSpPr>
          <a:xfrm rot="0">
            <a:off x="5306728" y="5962650"/>
            <a:ext cx="1032951" cy="1032951"/>
            <a:chOff x="0" y="0"/>
            <a:chExt cx="812800" cy="8128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0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6339679" y="5962650"/>
            <a:ext cx="1032951" cy="1032951"/>
            <a:chOff x="0" y="0"/>
            <a:chExt cx="812800" cy="81280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1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7353580" y="5962650"/>
            <a:ext cx="1032951" cy="1032951"/>
            <a:chOff x="0" y="0"/>
            <a:chExt cx="812800" cy="812800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2</a:t>
              </a: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8382280" y="5962650"/>
            <a:ext cx="1032951" cy="1032951"/>
            <a:chOff x="0" y="0"/>
            <a:chExt cx="812800" cy="812800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0</a:t>
              </a:r>
            </a:p>
          </p:txBody>
        </p:sp>
      </p:grpSp>
      <p:sp>
        <p:nvSpPr>
          <p:cNvPr name="AutoShape 54" id="54"/>
          <p:cNvSpPr/>
          <p:nvPr/>
        </p:nvSpPr>
        <p:spPr>
          <a:xfrm>
            <a:off x="4809303" y="1326969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55" id="55"/>
          <p:cNvGrpSpPr/>
          <p:nvPr/>
        </p:nvGrpSpPr>
        <p:grpSpPr>
          <a:xfrm rot="0">
            <a:off x="4292827" y="4110549"/>
            <a:ext cx="1032951" cy="1032951"/>
            <a:chOff x="0" y="0"/>
            <a:chExt cx="812800" cy="812800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7" id="5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8" id="58"/>
          <p:cNvGrpSpPr/>
          <p:nvPr/>
        </p:nvGrpSpPr>
        <p:grpSpPr>
          <a:xfrm rot="0">
            <a:off x="5325778" y="4110549"/>
            <a:ext cx="1032951" cy="1032951"/>
            <a:chOff x="0" y="0"/>
            <a:chExt cx="812800" cy="812800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61" id="61"/>
          <p:cNvGrpSpPr/>
          <p:nvPr/>
        </p:nvGrpSpPr>
        <p:grpSpPr>
          <a:xfrm rot="0">
            <a:off x="6358729" y="4110549"/>
            <a:ext cx="1032951" cy="1032951"/>
            <a:chOff x="0" y="0"/>
            <a:chExt cx="812800" cy="812800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3" id="6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64" id="64"/>
          <p:cNvGrpSpPr/>
          <p:nvPr/>
        </p:nvGrpSpPr>
        <p:grpSpPr>
          <a:xfrm rot="0">
            <a:off x="7391680" y="4110549"/>
            <a:ext cx="1032951" cy="1032951"/>
            <a:chOff x="0" y="0"/>
            <a:chExt cx="812800" cy="812800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6" id="6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67" id="67"/>
          <p:cNvGrpSpPr/>
          <p:nvPr/>
        </p:nvGrpSpPr>
        <p:grpSpPr>
          <a:xfrm rot="0">
            <a:off x="8424630" y="4110549"/>
            <a:ext cx="1032951" cy="1032951"/>
            <a:chOff x="0" y="0"/>
            <a:chExt cx="812800" cy="812800"/>
          </a:xfrm>
        </p:grpSpPr>
        <p:sp>
          <p:nvSpPr>
            <p:cNvPr name="Freeform 68" id="6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9" id="6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sp>
        <p:nvSpPr>
          <p:cNvPr name="AutoShape 70" id="70"/>
          <p:cNvSpPr/>
          <p:nvPr/>
        </p:nvSpPr>
        <p:spPr>
          <a:xfrm>
            <a:off x="4790253" y="3384369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71" id="71"/>
          <p:cNvGrpSpPr/>
          <p:nvPr/>
        </p:nvGrpSpPr>
        <p:grpSpPr>
          <a:xfrm rot="0">
            <a:off x="13585133" y="1931807"/>
            <a:ext cx="1032951" cy="1032951"/>
            <a:chOff x="0" y="0"/>
            <a:chExt cx="812800" cy="812800"/>
          </a:xfrm>
        </p:grpSpPr>
        <p:sp>
          <p:nvSpPr>
            <p:cNvPr name="Freeform 72" id="7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3" id="7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74" id="74"/>
          <p:cNvGrpSpPr/>
          <p:nvPr/>
        </p:nvGrpSpPr>
        <p:grpSpPr>
          <a:xfrm rot="0">
            <a:off x="14618084" y="1931807"/>
            <a:ext cx="1032951" cy="1032951"/>
            <a:chOff x="0" y="0"/>
            <a:chExt cx="812800" cy="812800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6" id="7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77" id="77"/>
          <p:cNvGrpSpPr/>
          <p:nvPr/>
        </p:nvGrpSpPr>
        <p:grpSpPr>
          <a:xfrm rot="0">
            <a:off x="15651035" y="1931807"/>
            <a:ext cx="1032951" cy="1032951"/>
            <a:chOff x="0" y="0"/>
            <a:chExt cx="812800" cy="812800"/>
          </a:xfrm>
        </p:grpSpPr>
        <p:sp>
          <p:nvSpPr>
            <p:cNvPr name="Freeform 78" id="7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9" id="7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80" id="80"/>
          <p:cNvGrpSpPr/>
          <p:nvPr/>
        </p:nvGrpSpPr>
        <p:grpSpPr>
          <a:xfrm rot="0">
            <a:off x="14101609" y="5703686"/>
            <a:ext cx="4829892" cy="5894830"/>
            <a:chOff x="0" y="0"/>
            <a:chExt cx="1272070" cy="1552548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2" id="82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83" id="83"/>
          <p:cNvGrpSpPr/>
          <p:nvPr/>
        </p:nvGrpSpPr>
        <p:grpSpPr>
          <a:xfrm rot="0">
            <a:off x="10821143" y="7800768"/>
            <a:ext cx="4829892" cy="5894830"/>
            <a:chOff x="0" y="0"/>
            <a:chExt cx="1272070" cy="1552548"/>
          </a:xfrm>
        </p:grpSpPr>
        <p:sp>
          <p:nvSpPr>
            <p:cNvPr name="Freeform 84" id="84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5" id="85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86" id="86"/>
          <p:cNvSpPr/>
          <p:nvPr/>
        </p:nvSpPr>
        <p:spPr>
          <a:xfrm flipH="false" flipV="false" rot="0">
            <a:off x="16516555" y="498476"/>
            <a:ext cx="1226460" cy="379088"/>
          </a:xfrm>
          <a:custGeom>
            <a:avLst/>
            <a:gdLst/>
            <a:ahLst/>
            <a:cxnLst/>
            <a:rect r="r" b="b" t="t" l="l"/>
            <a:pathLst>
              <a:path h="379088" w="1226460">
                <a:moveTo>
                  <a:pt x="0" y="0"/>
                </a:moveTo>
                <a:lnTo>
                  <a:pt x="1226460" y="0"/>
                </a:lnTo>
                <a:lnTo>
                  <a:pt x="1226460" y="379088"/>
                </a:lnTo>
                <a:lnTo>
                  <a:pt x="0" y="3790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26926" y="1931807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259877" y="1931807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292827" y="1931807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325778" y="1931807"/>
            <a:ext cx="1032951" cy="103295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358729" y="1931807"/>
            <a:ext cx="1032951" cy="103295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391680" y="1931807"/>
            <a:ext cx="1032951" cy="103295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8424630" y="1931807"/>
            <a:ext cx="1032951" cy="1032951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457581" y="1931807"/>
            <a:ext cx="1032951" cy="103295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0486281" y="1931807"/>
            <a:ext cx="1032951" cy="103295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1519232" y="1931807"/>
            <a:ext cx="1032951" cy="1032951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2552183" y="1931807"/>
            <a:ext cx="1032951" cy="1032951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sp>
        <p:nvSpPr>
          <p:cNvPr name="TextBox 35" id="35"/>
          <p:cNvSpPr txBox="true"/>
          <p:nvPr/>
        </p:nvSpPr>
        <p:spPr>
          <a:xfrm rot="0">
            <a:off x="1027542" y="2400657"/>
            <a:ext cx="536431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829844" y="4265267"/>
            <a:ext cx="931826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433117" y="431801"/>
            <a:ext cx="4480596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Knuth–Morris–Pratt</a:t>
            </a:r>
          </a:p>
        </p:txBody>
      </p:sp>
      <p:grpSp>
        <p:nvGrpSpPr>
          <p:cNvPr name="Group 38" id="38"/>
          <p:cNvGrpSpPr/>
          <p:nvPr/>
        </p:nvGrpSpPr>
        <p:grpSpPr>
          <a:xfrm rot="0">
            <a:off x="4292827" y="5962650"/>
            <a:ext cx="1032951" cy="1032951"/>
            <a:chOff x="0" y="0"/>
            <a:chExt cx="812800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0</a:t>
              </a:r>
            </a:p>
          </p:txBody>
        </p:sp>
      </p:grpSp>
      <p:sp>
        <p:nvSpPr>
          <p:cNvPr name="TextBox 41" id="41"/>
          <p:cNvSpPr txBox="true"/>
          <p:nvPr/>
        </p:nvSpPr>
        <p:spPr>
          <a:xfrm rot="0">
            <a:off x="1114325" y="6280689"/>
            <a:ext cx="447567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LPS</a:t>
            </a:r>
          </a:p>
        </p:txBody>
      </p:sp>
      <p:grpSp>
        <p:nvGrpSpPr>
          <p:cNvPr name="Group 42" id="42"/>
          <p:cNvGrpSpPr/>
          <p:nvPr/>
        </p:nvGrpSpPr>
        <p:grpSpPr>
          <a:xfrm rot="0">
            <a:off x="5306728" y="5962650"/>
            <a:ext cx="1032951" cy="1032951"/>
            <a:chOff x="0" y="0"/>
            <a:chExt cx="812800" cy="8128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0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6339679" y="5962650"/>
            <a:ext cx="1032951" cy="1032951"/>
            <a:chOff x="0" y="0"/>
            <a:chExt cx="812800" cy="81280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1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7353580" y="5962650"/>
            <a:ext cx="1032951" cy="1032951"/>
            <a:chOff x="0" y="0"/>
            <a:chExt cx="812800" cy="812800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2</a:t>
              </a: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8382280" y="5962650"/>
            <a:ext cx="1032951" cy="1032951"/>
            <a:chOff x="0" y="0"/>
            <a:chExt cx="812800" cy="812800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0</a:t>
              </a:r>
            </a:p>
          </p:txBody>
        </p:sp>
      </p:grpSp>
      <p:sp>
        <p:nvSpPr>
          <p:cNvPr name="AutoShape 54" id="54"/>
          <p:cNvSpPr/>
          <p:nvPr/>
        </p:nvSpPr>
        <p:spPr>
          <a:xfrm>
            <a:off x="4771203" y="1326969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55" id="55"/>
          <p:cNvGrpSpPr/>
          <p:nvPr/>
        </p:nvGrpSpPr>
        <p:grpSpPr>
          <a:xfrm rot="0">
            <a:off x="4292827" y="4110549"/>
            <a:ext cx="1032951" cy="1032951"/>
            <a:chOff x="0" y="0"/>
            <a:chExt cx="812800" cy="812800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57" id="5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8" id="58"/>
          <p:cNvGrpSpPr/>
          <p:nvPr/>
        </p:nvGrpSpPr>
        <p:grpSpPr>
          <a:xfrm rot="0">
            <a:off x="5325778" y="4110549"/>
            <a:ext cx="1032951" cy="1032951"/>
            <a:chOff x="0" y="0"/>
            <a:chExt cx="812800" cy="812800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61" id="61"/>
          <p:cNvGrpSpPr/>
          <p:nvPr/>
        </p:nvGrpSpPr>
        <p:grpSpPr>
          <a:xfrm rot="0">
            <a:off x="6358729" y="4110549"/>
            <a:ext cx="1032951" cy="1032951"/>
            <a:chOff x="0" y="0"/>
            <a:chExt cx="812800" cy="812800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3" id="6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64" id="64"/>
          <p:cNvGrpSpPr/>
          <p:nvPr/>
        </p:nvGrpSpPr>
        <p:grpSpPr>
          <a:xfrm rot="0">
            <a:off x="7391680" y="4110549"/>
            <a:ext cx="1032951" cy="1032951"/>
            <a:chOff x="0" y="0"/>
            <a:chExt cx="812800" cy="812800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6" id="6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67" id="67"/>
          <p:cNvGrpSpPr/>
          <p:nvPr/>
        </p:nvGrpSpPr>
        <p:grpSpPr>
          <a:xfrm rot="0">
            <a:off x="8424630" y="4110549"/>
            <a:ext cx="1032951" cy="1032951"/>
            <a:chOff x="0" y="0"/>
            <a:chExt cx="812800" cy="812800"/>
          </a:xfrm>
        </p:grpSpPr>
        <p:sp>
          <p:nvSpPr>
            <p:cNvPr name="Freeform 68" id="6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9" id="6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sp>
        <p:nvSpPr>
          <p:cNvPr name="AutoShape 70" id="70"/>
          <p:cNvSpPr/>
          <p:nvPr/>
        </p:nvSpPr>
        <p:spPr>
          <a:xfrm>
            <a:off x="4790253" y="3466030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71" id="71"/>
          <p:cNvGrpSpPr/>
          <p:nvPr/>
        </p:nvGrpSpPr>
        <p:grpSpPr>
          <a:xfrm rot="0">
            <a:off x="13585133" y="1931807"/>
            <a:ext cx="1032951" cy="1032951"/>
            <a:chOff x="0" y="0"/>
            <a:chExt cx="812800" cy="812800"/>
          </a:xfrm>
        </p:grpSpPr>
        <p:sp>
          <p:nvSpPr>
            <p:cNvPr name="Freeform 72" id="7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3" id="7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74" id="74"/>
          <p:cNvGrpSpPr/>
          <p:nvPr/>
        </p:nvGrpSpPr>
        <p:grpSpPr>
          <a:xfrm rot="0">
            <a:off x="14618084" y="1931807"/>
            <a:ext cx="1032951" cy="1032951"/>
            <a:chOff x="0" y="0"/>
            <a:chExt cx="812800" cy="812800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6" id="7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77" id="77"/>
          <p:cNvGrpSpPr/>
          <p:nvPr/>
        </p:nvGrpSpPr>
        <p:grpSpPr>
          <a:xfrm rot="0">
            <a:off x="15651035" y="1931807"/>
            <a:ext cx="1032951" cy="1032951"/>
            <a:chOff x="0" y="0"/>
            <a:chExt cx="812800" cy="812800"/>
          </a:xfrm>
        </p:grpSpPr>
        <p:sp>
          <p:nvSpPr>
            <p:cNvPr name="Freeform 78" id="7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9" id="7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80" id="80"/>
          <p:cNvGrpSpPr/>
          <p:nvPr/>
        </p:nvGrpSpPr>
        <p:grpSpPr>
          <a:xfrm rot="0">
            <a:off x="14101609" y="5703686"/>
            <a:ext cx="4829892" cy="5894830"/>
            <a:chOff x="0" y="0"/>
            <a:chExt cx="1272070" cy="1552548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2" id="82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83" id="83"/>
          <p:cNvGrpSpPr/>
          <p:nvPr/>
        </p:nvGrpSpPr>
        <p:grpSpPr>
          <a:xfrm rot="0">
            <a:off x="10821143" y="7800768"/>
            <a:ext cx="4829892" cy="5894830"/>
            <a:chOff x="0" y="0"/>
            <a:chExt cx="1272070" cy="1552548"/>
          </a:xfrm>
        </p:grpSpPr>
        <p:sp>
          <p:nvSpPr>
            <p:cNvPr name="Freeform 84" id="84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5" id="85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86" id="86"/>
          <p:cNvSpPr/>
          <p:nvPr/>
        </p:nvSpPr>
        <p:spPr>
          <a:xfrm flipH="false" flipV="false" rot="0">
            <a:off x="16516555" y="498476"/>
            <a:ext cx="1226460" cy="379088"/>
          </a:xfrm>
          <a:custGeom>
            <a:avLst/>
            <a:gdLst/>
            <a:ahLst/>
            <a:cxnLst/>
            <a:rect r="r" b="b" t="t" l="l"/>
            <a:pathLst>
              <a:path h="379088" w="1226460">
                <a:moveTo>
                  <a:pt x="0" y="0"/>
                </a:moveTo>
                <a:lnTo>
                  <a:pt x="1226460" y="0"/>
                </a:lnTo>
                <a:lnTo>
                  <a:pt x="1226460" y="379088"/>
                </a:lnTo>
                <a:lnTo>
                  <a:pt x="0" y="3790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26926" y="1931807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259877" y="1931807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292827" y="1931807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325778" y="1931807"/>
            <a:ext cx="1032951" cy="103295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358729" y="1931807"/>
            <a:ext cx="1032951" cy="103295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391680" y="1931807"/>
            <a:ext cx="1032951" cy="103295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8424630" y="1931807"/>
            <a:ext cx="1032951" cy="1032951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457581" y="1931807"/>
            <a:ext cx="1032951" cy="103295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0486281" y="1931807"/>
            <a:ext cx="1032951" cy="103295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1519232" y="1931807"/>
            <a:ext cx="1032951" cy="1032951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2552183" y="1931807"/>
            <a:ext cx="1032951" cy="1032951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sp>
        <p:nvSpPr>
          <p:cNvPr name="TextBox 35" id="35"/>
          <p:cNvSpPr txBox="true"/>
          <p:nvPr/>
        </p:nvSpPr>
        <p:spPr>
          <a:xfrm rot="0">
            <a:off x="1027542" y="2400657"/>
            <a:ext cx="536431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829844" y="4265267"/>
            <a:ext cx="931826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433117" y="431801"/>
            <a:ext cx="4480596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Knuth–Morris–Pratt</a:t>
            </a:r>
          </a:p>
        </p:txBody>
      </p:sp>
      <p:grpSp>
        <p:nvGrpSpPr>
          <p:cNvPr name="Group 38" id="38"/>
          <p:cNvGrpSpPr/>
          <p:nvPr/>
        </p:nvGrpSpPr>
        <p:grpSpPr>
          <a:xfrm rot="0">
            <a:off x="5325778" y="5962650"/>
            <a:ext cx="1032951" cy="1032951"/>
            <a:chOff x="0" y="0"/>
            <a:chExt cx="812800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0</a:t>
              </a:r>
            </a:p>
          </p:txBody>
        </p:sp>
      </p:grpSp>
      <p:sp>
        <p:nvSpPr>
          <p:cNvPr name="TextBox 41" id="41"/>
          <p:cNvSpPr txBox="true"/>
          <p:nvPr/>
        </p:nvSpPr>
        <p:spPr>
          <a:xfrm rot="0">
            <a:off x="1114325" y="6280689"/>
            <a:ext cx="447567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LPS</a:t>
            </a:r>
          </a:p>
        </p:txBody>
      </p:sp>
      <p:grpSp>
        <p:nvGrpSpPr>
          <p:cNvPr name="Group 42" id="42"/>
          <p:cNvGrpSpPr/>
          <p:nvPr/>
        </p:nvGrpSpPr>
        <p:grpSpPr>
          <a:xfrm rot="0">
            <a:off x="6339679" y="5962650"/>
            <a:ext cx="1032951" cy="1032951"/>
            <a:chOff x="0" y="0"/>
            <a:chExt cx="812800" cy="8128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0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7372630" y="5962650"/>
            <a:ext cx="1032951" cy="1032951"/>
            <a:chOff x="0" y="0"/>
            <a:chExt cx="812800" cy="81280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1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8386530" y="5962650"/>
            <a:ext cx="1032951" cy="1032951"/>
            <a:chOff x="0" y="0"/>
            <a:chExt cx="812800" cy="812800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2</a:t>
              </a: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9415230" y="5962650"/>
            <a:ext cx="1032951" cy="1032951"/>
            <a:chOff x="0" y="0"/>
            <a:chExt cx="812800" cy="812800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0</a:t>
              </a:r>
            </a:p>
          </p:txBody>
        </p:sp>
      </p:grpSp>
      <p:sp>
        <p:nvSpPr>
          <p:cNvPr name="AutoShape 54" id="54"/>
          <p:cNvSpPr/>
          <p:nvPr/>
        </p:nvSpPr>
        <p:spPr>
          <a:xfrm>
            <a:off x="5823204" y="1291864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55" id="55"/>
          <p:cNvGrpSpPr/>
          <p:nvPr/>
        </p:nvGrpSpPr>
        <p:grpSpPr>
          <a:xfrm rot="0">
            <a:off x="5325778" y="4118677"/>
            <a:ext cx="1032951" cy="1032951"/>
            <a:chOff x="0" y="0"/>
            <a:chExt cx="812800" cy="812800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57" id="5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8" id="58"/>
          <p:cNvGrpSpPr/>
          <p:nvPr/>
        </p:nvGrpSpPr>
        <p:grpSpPr>
          <a:xfrm rot="0">
            <a:off x="6358729" y="4118677"/>
            <a:ext cx="1032951" cy="1032951"/>
            <a:chOff x="0" y="0"/>
            <a:chExt cx="812800" cy="812800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61" id="61"/>
          <p:cNvGrpSpPr/>
          <p:nvPr/>
        </p:nvGrpSpPr>
        <p:grpSpPr>
          <a:xfrm rot="0">
            <a:off x="7391680" y="4118677"/>
            <a:ext cx="1032951" cy="1032951"/>
            <a:chOff x="0" y="0"/>
            <a:chExt cx="812800" cy="812800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3" id="6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64" id="64"/>
          <p:cNvGrpSpPr/>
          <p:nvPr/>
        </p:nvGrpSpPr>
        <p:grpSpPr>
          <a:xfrm rot="0">
            <a:off x="8424630" y="4118677"/>
            <a:ext cx="1032951" cy="1032951"/>
            <a:chOff x="0" y="0"/>
            <a:chExt cx="812800" cy="812800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6" id="6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67" id="67"/>
          <p:cNvGrpSpPr/>
          <p:nvPr/>
        </p:nvGrpSpPr>
        <p:grpSpPr>
          <a:xfrm rot="0">
            <a:off x="9457581" y="4118677"/>
            <a:ext cx="1032951" cy="1032951"/>
            <a:chOff x="0" y="0"/>
            <a:chExt cx="812800" cy="812800"/>
          </a:xfrm>
        </p:grpSpPr>
        <p:sp>
          <p:nvSpPr>
            <p:cNvPr name="Freeform 68" id="6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9" id="6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sp>
        <p:nvSpPr>
          <p:cNvPr name="AutoShape 70" id="70"/>
          <p:cNvSpPr/>
          <p:nvPr/>
        </p:nvSpPr>
        <p:spPr>
          <a:xfrm>
            <a:off x="5823204" y="3474157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71" id="71"/>
          <p:cNvGrpSpPr/>
          <p:nvPr/>
        </p:nvGrpSpPr>
        <p:grpSpPr>
          <a:xfrm rot="0">
            <a:off x="13585133" y="1931807"/>
            <a:ext cx="1032951" cy="1032951"/>
            <a:chOff x="0" y="0"/>
            <a:chExt cx="812800" cy="812800"/>
          </a:xfrm>
        </p:grpSpPr>
        <p:sp>
          <p:nvSpPr>
            <p:cNvPr name="Freeform 72" id="7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3" id="7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74" id="74"/>
          <p:cNvGrpSpPr/>
          <p:nvPr/>
        </p:nvGrpSpPr>
        <p:grpSpPr>
          <a:xfrm rot="0">
            <a:off x="14618084" y="1931807"/>
            <a:ext cx="1032951" cy="1032951"/>
            <a:chOff x="0" y="0"/>
            <a:chExt cx="812800" cy="812800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6" id="7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77" id="77"/>
          <p:cNvGrpSpPr/>
          <p:nvPr/>
        </p:nvGrpSpPr>
        <p:grpSpPr>
          <a:xfrm rot="0">
            <a:off x="15651035" y="1931807"/>
            <a:ext cx="1032951" cy="1032951"/>
            <a:chOff x="0" y="0"/>
            <a:chExt cx="812800" cy="812800"/>
          </a:xfrm>
        </p:grpSpPr>
        <p:sp>
          <p:nvSpPr>
            <p:cNvPr name="Freeform 78" id="7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9" id="7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80" id="80"/>
          <p:cNvGrpSpPr/>
          <p:nvPr/>
        </p:nvGrpSpPr>
        <p:grpSpPr>
          <a:xfrm rot="0">
            <a:off x="14101609" y="5703686"/>
            <a:ext cx="4829892" cy="5894830"/>
            <a:chOff x="0" y="0"/>
            <a:chExt cx="1272070" cy="1552548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2" id="82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83" id="83"/>
          <p:cNvGrpSpPr/>
          <p:nvPr/>
        </p:nvGrpSpPr>
        <p:grpSpPr>
          <a:xfrm rot="0">
            <a:off x="10821143" y="7800768"/>
            <a:ext cx="4829892" cy="5894830"/>
            <a:chOff x="0" y="0"/>
            <a:chExt cx="1272070" cy="1552548"/>
          </a:xfrm>
        </p:grpSpPr>
        <p:sp>
          <p:nvSpPr>
            <p:cNvPr name="Freeform 84" id="84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5" id="85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86" id="86"/>
          <p:cNvSpPr/>
          <p:nvPr/>
        </p:nvSpPr>
        <p:spPr>
          <a:xfrm flipH="false" flipV="false" rot="0">
            <a:off x="16516555" y="498476"/>
            <a:ext cx="1226460" cy="379088"/>
          </a:xfrm>
          <a:custGeom>
            <a:avLst/>
            <a:gdLst/>
            <a:ahLst/>
            <a:cxnLst/>
            <a:rect r="r" b="b" t="t" l="l"/>
            <a:pathLst>
              <a:path h="379088" w="1226460">
                <a:moveTo>
                  <a:pt x="0" y="0"/>
                </a:moveTo>
                <a:lnTo>
                  <a:pt x="1226460" y="0"/>
                </a:lnTo>
                <a:lnTo>
                  <a:pt x="1226460" y="379088"/>
                </a:lnTo>
                <a:lnTo>
                  <a:pt x="0" y="3790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26926" y="1931807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259877" y="1931807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292827" y="1931807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325778" y="1931807"/>
            <a:ext cx="1032951" cy="103295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358729" y="1931807"/>
            <a:ext cx="1032951" cy="103295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391680" y="1931807"/>
            <a:ext cx="1032951" cy="103295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8424630" y="1931807"/>
            <a:ext cx="1032951" cy="1032951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457581" y="1931807"/>
            <a:ext cx="1032951" cy="103295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0486281" y="1931807"/>
            <a:ext cx="1032951" cy="103295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1519232" y="1931807"/>
            <a:ext cx="1032951" cy="1032951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2552183" y="1931807"/>
            <a:ext cx="1032951" cy="1032951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sp>
        <p:nvSpPr>
          <p:cNvPr name="TextBox 35" id="35"/>
          <p:cNvSpPr txBox="true"/>
          <p:nvPr/>
        </p:nvSpPr>
        <p:spPr>
          <a:xfrm rot="0">
            <a:off x="1027542" y="2400657"/>
            <a:ext cx="536431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829844" y="4265267"/>
            <a:ext cx="931826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433117" y="431801"/>
            <a:ext cx="4480596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Knuth–Morris–Pratt</a:t>
            </a:r>
          </a:p>
        </p:txBody>
      </p:sp>
      <p:grpSp>
        <p:nvGrpSpPr>
          <p:cNvPr name="Group 38" id="38"/>
          <p:cNvGrpSpPr/>
          <p:nvPr/>
        </p:nvGrpSpPr>
        <p:grpSpPr>
          <a:xfrm rot="0">
            <a:off x="6358729" y="6001370"/>
            <a:ext cx="1032951" cy="1032951"/>
            <a:chOff x="0" y="0"/>
            <a:chExt cx="812800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0</a:t>
              </a:r>
            </a:p>
          </p:txBody>
        </p:sp>
      </p:grpSp>
      <p:sp>
        <p:nvSpPr>
          <p:cNvPr name="TextBox 41" id="41"/>
          <p:cNvSpPr txBox="true"/>
          <p:nvPr/>
        </p:nvSpPr>
        <p:spPr>
          <a:xfrm rot="0">
            <a:off x="1114325" y="6280689"/>
            <a:ext cx="447567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LPS</a:t>
            </a:r>
          </a:p>
        </p:txBody>
      </p:sp>
      <p:grpSp>
        <p:nvGrpSpPr>
          <p:cNvPr name="Group 42" id="42"/>
          <p:cNvGrpSpPr/>
          <p:nvPr/>
        </p:nvGrpSpPr>
        <p:grpSpPr>
          <a:xfrm rot="0">
            <a:off x="7372630" y="6001370"/>
            <a:ext cx="1032951" cy="1032951"/>
            <a:chOff x="0" y="0"/>
            <a:chExt cx="812800" cy="8128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0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8405580" y="6001370"/>
            <a:ext cx="1032951" cy="1032951"/>
            <a:chOff x="0" y="0"/>
            <a:chExt cx="812800" cy="81280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1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9419481" y="6001370"/>
            <a:ext cx="1032951" cy="1032951"/>
            <a:chOff x="0" y="0"/>
            <a:chExt cx="812800" cy="812800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2</a:t>
              </a: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10448181" y="6001370"/>
            <a:ext cx="1032951" cy="1032951"/>
            <a:chOff x="0" y="0"/>
            <a:chExt cx="812800" cy="812800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0</a:t>
              </a:r>
            </a:p>
          </p:txBody>
        </p:sp>
      </p:grpSp>
      <p:sp>
        <p:nvSpPr>
          <p:cNvPr name="AutoShape 54" id="54"/>
          <p:cNvSpPr/>
          <p:nvPr/>
        </p:nvSpPr>
        <p:spPr>
          <a:xfrm>
            <a:off x="6837104" y="1291864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55" id="55"/>
          <p:cNvGrpSpPr/>
          <p:nvPr/>
        </p:nvGrpSpPr>
        <p:grpSpPr>
          <a:xfrm rot="0">
            <a:off x="6358729" y="4157397"/>
            <a:ext cx="1032951" cy="1032951"/>
            <a:chOff x="0" y="0"/>
            <a:chExt cx="812800" cy="812800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57" id="5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8" id="58"/>
          <p:cNvGrpSpPr/>
          <p:nvPr/>
        </p:nvGrpSpPr>
        <p:grpSpPr>
          <a:xfrm rot="0">
            <a:off x="7391680" y="4157397"/>
            <a:ext cx="1032951" cy="1032951"/>
            <a:chOff x="0" y="0"/>
            <a:chExt cx="812800" cy="812800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61" id="61"/>
          <p:cNvGrpSpPr/>
          <p:nvPr/>
        </p:nvGrpSpPr>
        <p:grpSpPr>
          <a:xfrm rot="0">
            <a:off x="8424630" y="4157397"/>
            <a:ext cx="1032951" cy="1032951"/>
            <a:chOff x="0" y="0"/>
            <a:chExt cx="812800" cy="812800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3" id="6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64" id="64"/>
          <p:cNvGrpSpPr/>
          <p:nvPr/>
        </p:nvGrpSpPr>
        <p:grpSpPr>
          <a:xfrm rot="0">
            <a:off x="9457581" y="4157397"/>
            <a:ext cx="1032951" cy="1032951"/>
            <a:chOff x="0" y="0"/>
            <a:chExt cx="812800" cy="812800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6" id="6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67" id="67"/>
          <p:cNvGrpSpPr/>
          <p:nvPr/>
        </p:nvGrpSpPr>
        <p:grpSpPr>
          <a:xfrm rot="0">
            <a:off x="10490532" y="4157397"/>
            <a:ext cx="1032951" cy="1032951"/>
            <a:chOff x="0" y="0"/>
            <a:chExt cx="812800" cy="812800"/>
          </a:xfrm>
        </p:grpSpPr>
        <p:sp>
          <p:nvSpPr>
            <p:cNvPr name="Freeform 68" id="6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9" id="6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sp>
        <p:nvSpPr>
          <p:cNvPr name="AutoShape 70" id="70"/>
          <p:cNvSpPr/>
          <p:nvPr/>
        </p:nvSpPr>
        <p:spPr>
          <a:xfrm>
            <a:off x="6856154" y="3512877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71" id="71"/>
          <p:cNvGrpSpPr/>
          <p:nvPr/>
        </p:nvGrpSpPr>
        <p:grpSpPr>
          <a:xfrm rot="0">
            <a:off x="13585133" y="1931807"/>
            <a:ext cx="1032951" cy="1032951"/>
            <a:chOff x="0" y="0"/>
            <a:chExt cx="812800" cy="812800"/>
          </a:xfrm>
        </p:grpSpPr>
        <p:sp>
          <p:nvSpPr>
            <p:cNvPr name="Freeform 72" id="7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3" id="7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74" id="74"/>
          <p:cNvGrpSpPr/>
          <p:nvPr/>
        </p:nvGrpSpPr>
        <p:grpSpPr>
          <a:xfrm rot="0">
            <a:off x="14618084" y="1931807"/>
            <a:ext cx="1032951" cy="1032951"/>
            <a:chOff x="0" y="0"/>
            <a:chExt cx="812800" cy="812800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6" id="7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77" id="77"/>
          <p:cNvGrpSpPr/>
          <p:nvPr/>
        </p:nvGrpSpPr>
        <p:grpSpPr>
          <a:xfrm rot="0">
            <a:off x="15651035" y="1931807"/>
            <a:ext cx="1032951" cy="1032951"/>
            <a:chOff x="0" y="0"/>
            <a:chExt cx="812800" cy="812800"/>
          </a:xfrm>
        </p:grpSpPr>
        <p:sp>
          <p:nvSpPr>
            <p:cNvPr name="Freeform 78" id="7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9" id="7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80" id="80"/>
          <p:cNvGrpSpPr/>
          <p:nvPr/>
        </p:nvGrpSpPr>
        <p:grpSpPr>
          <a:xfrm rot="0">
            <a:off x="14101609" y="5703686"/>
            <a:ext cx="4829892" cy="5894830"/>
            <a:chOff x="0" y="0"/>
            <a:chExt cx="1272070" cy="1552548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2" id="82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83" id="83"/>
          <p:cNvGrpSpPr/>
          <p:nvPr/>
        </p:nvGrpSpPr>
        <p:grpSpPr>
          <a:xfrm rot="0">
            <a:off x="10821143" y="7800768"/>
            <a:ext cx="4829892" cy="5894830"/>
            <a:chOff x="0" y="0"/>
            <a:chExt cx="1272070" cy="1552548"/>
          </a:xfrm>
        </p:grpSpPr>
        <p:sp>
          <p:nvSpPr>
            <p:cNvPr name="Freeform 84" id="84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5" id="85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86" id="86"/>
          <p:cNvSpPr/>
          <p:nvPr/>
        </p:nvSpPr>
        <p:spPr>
          <a:xfrm flipH="false" flipV="false" rot="0">
            <a:off x="16516555" y="498476"/>
            <a:ext cx="1226460" cy="379088"/>
          </a:xfrm>
          <a:custGeom>
            <a:avLst/>
            <a:gdLst/>
            <a:ahLst/>
            <a:cxnLst/>
            <a:rect r="r" b="b" t="t" l="l"/>
            <a:pathLst>
              <a:path h="379088" w="1226460">
                <a:moveTo>
                  <a:pt x="0" y="0"/>
                </a:moveTo>
                <a:lnTo>
                  <a:pt x="1226460" y="0"/>
                </a:lnTo>
                <a:lnTo>
                  <a:pt x="1226460" y="379088"/>
                </a:lnTo>
                <a:lnTo>
                  <a:pt x="0" y="3790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26926" y="1931807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259877" y="1931807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292827" y="1931807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325778" y="1931807"/>
            <a:ext cx="1032951" cy="103295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358729" y="1931807"/>
            <a:ext cx="1032951" cy="103295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391680" y="1931807"/>
            <a:ext cx="1032951" cy="103295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8424630" y="1931807"/>
            <a:ext cx="1032951" cy="1032951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457581" y="1931807"/>
            <a:ext cx="1032951" cy="103295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0486281" y="1931807"/>
            <a:ext cx="1032951" cy="103295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1519232" y="1931807"/>
            <a:ext cx="1032951" cy="1032951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2552183" y="1931807"/>
            <a:ext cx="1032951" cy="1032951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sp>
        <p:nvSpPr>
          <p:cNvPr name="TextBox 35" id="35"/>
          <p:cNvSpPr txBox="true"/>
          <p:nvPr/>
        </p:nvSpPr>
        <p:spPr>
          <a:xfrm rot="0">
            <a:off x="1027542" y="2400657"/>
            <a:ext cx="536431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829844" y="4265267"/>
            <a:ext cx="931826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433117" y="431801"/>
            <a:ext cx="4480596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Knuth–Morris–Pratt</a:t>
            </a:r>
          </a:p>
        </p:txBody>
      </p:sp>
      <p:grpSp>
        <p:nvGrpSpPr>
          <p:cNvPr name="Group 38" id="38"/>
          <p:cNvGrpSpPr/>
          <p:nvPr/>
        </p:nvGrpSpPr>
        <p:grpSpPr>
          <a:xfrm rot="0">
            <a:off x="6358729" y="6001370"/>
            <a:ext cx="1032951" cy="1032951"/>
            <a:chOff x="0" y="0"/>
            <a:chExt cx="812800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0</a:t>
              </a:r>
            </a:p>
          </p:txBody>
        </p:sp>
      </p:grpSp>
      <p:sp>
        <p:nvSpPr>
          <p:cNvPr name="TextBox 41" id="41"/>
          <p:cNvSpPr txBox="true"/>
          <p:nvPr/>
        </p:nvSpPr>
        <p:spPr>
          <a:xfrm rot="0">
            <a:off x="1114325" y="6280689"/>
            <a:ext cx="447567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LPS</a:t>
            </a:r>
          </a:p>
        </p:txBody>
      </p:sp>
      <p:grpSp>
        <p:nvGrpSpPr>
          <p:cNvPr name="Group 42" id="42"/>
          <p:cNvGrpSpPr/>
          <p:nvPr/>
        </p:nvGrpSpPr>
        <p:grpSpPr>
          <a:xfrm rot="0">
            <a:off x="7372630" y="6001370"/>
            <a:ext cx="1032951" cy="1032951"/>
            <a:chOff x="0" y="0"/>
            <a:chExt cx="812800" cy="8128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0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8405580" y="6001370"/>
            <a:ext cx="1032951" cy="1032951"/>
            <a:chOff x="0" y="0"/>
            <a:chExt cx="812800" cy="81280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1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9419481" y="6001370"/>
            <a:ext cx="1032951" cy="1032951"/>
            <a:chOff x="0" y="0"/>
            <a:chExt cx="812800" cy="812800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2</a:t>
              </a: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10448181" y="6001370"/>
            <a:ext cx="1032951" cy="1032951"/>
            <a:chOff x="0" y="0"/>
            <a:chExt cx="812800" cy="812800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0</a:t>
              </a:r>
            </a:p>
          </p:txBody>
        </p:sp>
      </p:grpSp>
      <p:sp>
        <p:nvSpPr>
          <p:cNvPr name="AutoShape 54" id="54"/>
          <p:cNvSpPr/>
          <p:nvPr/>
        </p:nvSpPr>
        <p:spPr>
          <a:xfrm>
            <a:off x="7870055" y="1311224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55" id="55"/>
          <p:cNvGrpSpPr/>
          <p:nvPr/>
        </p:nvGrpSpPr>
        <p:grpSpPr>
          <a:xfrm rot="0">
            <a:off x="6358729" y="4157397"/>
            <a:ext cx="1032951" cy="1032951"/>
            <a:chOff x="0" y="0"/>
            <a:chExt cx="812800" cy="812800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57" id="5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8" id="58"/>
          <p:cNvGrpSpPr/>
          <p:nvPr/>
        </p:nvGrpSpPr>
        <p:grpSpPr>
          <a:xfrm rot="0">
            <a:off x="7391680" y="4157397"/>
            <a:ext cx="1032951" cy="1032951"/>
            <a:chOff x="0" y="0"/>
            <a:chExt cx="812800" cy="812800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61" id="61"/>
          <p:cNvGrpSpPr/>
          <p:nvPr/>
        </p:nvGrpSpPr>
        <p:grpSpPr>
          <a:xfrm rot="0">
            <a:off x="8424630" y="4157397"/>
            <a:ext cx="1032951" cy="1032951"/>
            <a:chOff x="0" y="0"/>
            <a:chExt cx="812800" cy="812800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3" id="6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64" id="64"/>
          <p:cNvGrpSpPr/>
          <p:nvPr/>
        </p:nvGrpSpPr>
        <p:grpSpPr>
          <a:xfrm rot="0">
            <a:off x="9457581" y="4157397"/>
            <a:ext cx="1032951" cy="1032951"/>
            <a:chOff x="0" y="0"/>
            <a:chExt cx="812800" cy="812800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6" id="6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67" id="67"/>
          <p:cNvGrpSpPr/>
          <p:nvPr/>
        </p:nvGrpSpPr>
        <p:grpSpPr>
          <a:xfrm rot="0">
            <a:off x="10490532" y="4157397"/>
            <a:ext cx="1032951" cy="1032951"/>
            <a:chOff x="0" y="0"/>
            <a:chExt cx="812800" cy="812800"/>
          </a:xfrm>
        </p:grpSpPr>
        <p:sp>
          <p:nvSpPr>
            <p:cNvPr name="Freeform 68" id="6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9" id="6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sp>
        <p:nvSpPr>
          <p:cNvPr name="AutoShape 70" id="70"/>
          <p:cNvSpPr/>
          <p:nvPr/>
        </p:nvSpPr>
        <p:spPr>
          <a:xfrm>
            <a:off x="7908155" y="3532237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71" id="71"/>
          <p:cNvGrpSpPr/>
          <p:nvPr/>
        </p:nvGrpSpPr>
        <p:grpSpPr>
          <a:xfrm rot="0">
            <a:off x="13585133" y="1931807"/>
            <a:ext cx="1032951" cy="1032951"/>
            <a:chOff x="0" y="0"/>
            <a:chExt cx="812800" cy="812800"/>
          </a:xfrm>
        </p:grpSpPr>
        <p:sp>
          <p:nvSpPr>
            <p:cNvPr name="Freeform 72" id="7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3" id="7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74" id="74"/>
          <p:cNvGrpSpPr/>
          <p:nvPr/>
        </p:nvGrpSpPr>
        <p:grpSpPr>
          <a:xfrm rot="0">
            <a:off x="14618084" y="1931807"/>
            <a:ext cx="1032951" cy="1032951"/>
            <a:chOff x="0" y="0"/>
            <a:chExt cx="812800" cy="812800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6" id="7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77" id="77"/>
          <p:cNvGrpSpPr/>
          <p:nvPr/>
        </p:nvGrpSpPr>
        <p:grpSpPr>
          <a:xfrm rot="0">
            <a:off x="15651035" y="1931807"/>
            <a:ext cx="1032951" cy="1032951"/>
            <a:chOff x="0" y="0"/>
            <a:chExt cx="812800" cy="812800"/>
          </a:xfrm>
        </p:grpSpPr>
        <p:sp>
          <p:nvSpPr>
            <p:cNvPr name="Freeform 78" id="7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9" id="7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80" id="80"/>
          <p:cNvGrpSpPr/>
          <p:nvPr/>
        </p:nvGrpSpPr>
        <p:grpSpPr>
          <a:xfrm rot="0">
            <a:off x="14101609" y="5703686"/>
            <a:ext cx="4829892" cy="5894830"/>
            <a:chOff x="0" y="0"/>
            <a:chExt cx="1272070" cy="1552548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2" id="82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83" id="83"/>
          <p:cNvGrpSpPr/>
          <p:nvPr/>
        </p:nvGrpSpPr>
        <p:grpSpPr>
          <a:xfrm rot="0">
            <a:off x="10821143" y="7800768"/>
            <a:ext cx="4829892" cy="5894830"/>
            <a:chOff x="0" y="0"/>
            <a:chExt cx="1272070" cy="1552548"/>
          </a:xfrm>
        </p:grpSpPr>
        <p:sp>
          <p:nvSpPr>
            <p:cNvPr name="Freeform 84" id="84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5" id="85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86" id="86"/>
          <p:cNvSpPr/>
          <p:nvPr/>
        </p:nvSpPr>
        <p:spPr>
          <a:xfrm flipH="false" flipV="false" rot="0">
            <a:off x="16516555" y="498476"/>
            <a:ext cx="1226460" cy="379088"/>
          </a:xfrm>
          <a:custGeom>
            <a:avLst/>
            <a:gdLst/>
            <a:ahLst/>
            <a:cxnLst/>
            <a:rect r="r" b="b" t="t" l="l"/>
            <a:pathLst>
              <a:path h="379088" w="1226460">
                <a:moveTo>
                  <a:pt x="0" y="0"/>
                </a:moveTo>
                <a:lnTo>
                  <a:pt x="1226460" y="0"/>
                </a:lnTo>
                <a:lnTo>
                  <a:pt x="1226460" y="379088"/>
                </a:lnTo>
                <a:lnTo>
                  <a:pt x="0" y="3790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26926" y="1931807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259877" y="1931807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292827" y="1931807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325778" y="1931807"/>
            <a:ext cx="1032951" cy="103295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358729" y="1931807"/>
            <a:ext cx="1032951" cy="103295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391680" y="1931807"/>
            <a:ext cx="1032951" cy="103295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8424630" y="1931807"/>
            <a:ext cx="1032951" cy="1032951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457581" y="1931807"/>
            <a:ext cx="1032951" cy="103295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0486281" y="1931807"/>
            <a:ext cx="1032951" cy="103295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1519232" y="1931807"/>
            <a:ext cx="1032951" cy="1032951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2552183" y="1931807"/>
            <a:ext cx="1032951" cy="1032951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sp>
        <p:nvSpPr>
          <p:cNvPr name="TextBox 35" id="35"/>
          <p:cNvSpPr txBox="true"/>
          <p:nvPr/>
        </p:nvSpPr>
        <p:spPr>
          <a:xfrm rot="0">
            <a:off x="1027542" y="2400657"/>
            <a:ext cx="536431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829844" y="4265267"/>
            <a:ext cx="931826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433117" y="431801"/>
            <a:ext cx="4480596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Knuth–Morris–Pratt</a:t>
            </a:r>
          </a:p>
        </p:txBody>
      </p:sp>
      <p:grpSp>
        <p:nvGrpSpPr>
          <p:cNvPr name="Group 38" id="38"/>
          <p:cNvGrpSpPr/>
          <p:nvPr/>
        </p:nvGrpSpPr>
        <p:grpSpPr>
          <a:xfrm rot="0">
            <a:off x="6358729" y="6001370"/>
            <a:ext cx="1032951" cy="1032951"/>
            <a:chOff x="0" y="0"/>
            <a:chExt cx="812800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0</a:t>
              </a:r>
            </a:p>
          </p:txBody>
        </p:sp>
      </p:grpSp>
      <p:sp>
        <p:nvSpPr>
          <p:cNvPr name="TextBox 41" id="41"/>
          <p:cNvSpPr txBox="true"/>
          <p:nvPr/>
        </p:nvSpPr>
        <p:spPr>
          <a:xfrm rot="0">
            <a:off x="1114325" y="6280689"/>
            <a:ext cx="447567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LPS</a:t>
            </a:r>
          </a:p>
        </p:txBody>
      </p:sp>
      <p:grpSp>
        <p:nvGrpSpPr>
          <p:cNvPr name="Group 42" id="42"/>
          <p:cNvGrpSpPr/>
          <p:nvPr/>
        </p:nvGrpSpPr>
        <p:grpSpPr>
          <a:xfrm rot="0">
            <a:off x="7372630" y="6001370"/>
            <a:ext cx="1032951" cy="1032951"/>
            <a:chOff x="0" y="0"/>
            <a:chExt cx="812800" cy="8128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0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8405580" y="6001370"/>
            <a:ext cx="1032951" cy="1032951"/>
            <a:chOff x="0" y="0"/>
            <a:chExt cx="812800" cy="81280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1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9419481" y="6001370"/>
            <a:ext cx="1032951" cy="1032951"/>
            <a:chOff x="0" y="0"/>
            <a:chExt cx="812800" cy="812800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2</a:t>
              </a: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10448181" y="6001370"/>
            <a:ext cx="1032951" cy="1032951"/>
            <a:chOff x="0" y="0"/>
            <a:chExt cx="812800" cy="812800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0</a:t>
              </a:r>
            </a:p>
          </p:txBody>
        </p:sp>
      </p:grpSp>
      <p:sp>
        <p:nvSpPr>
          <p:cNvPr name="AutoShape 54" id="54"/>
          <p:cNvSpPr/>
          <p:nvPr/>
        </p:nvSpPr>
        <p:spPr>
          <a:xfrm>
            <a:off x="8941106" y="1291864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55" id="55"/>
          <p:cNvGrpSpPr/>
          <p:nvPr/>
        </p:nvGrpSpPr>
        <p:grpSpPr>
          <a:xfrm rot="0">
            <a:off x="6358729" y="4157397"/>
            <a:ext cx="1032951" cy="1032951"/>
            <a:chOff x="0" y="0"/>
            <a:chExt cx="812800" cy="812800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57" id="5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8" id="58"/>
          <p:cNvGrpSpPr/>
          <p:nvPr/>
        </p:nvGrpSpPr>
        <p:grpSpPr>
          <a:xfrm rot="0">
            <a:off x="7391680" y="4157397"/>
            <a:ext cx="1032951" cy="1032951"/>
            <a:chOff x="0" y="0"/>
            <a:chExt cx="812800" cy="812800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61" id="61"/>
          <p:cNvGrpSpPr/>
          <p:nvPr/>
        </p:nvGrpSpPr>
        <p:grpSpPr>
          <a:xfrm rot="0">
            <a:off x="8424630" y="4157397"/>
            <a:ext cx="1032951" cy="1032951"/>
            <a:chOff x="0" y="0"/>
            <a:chExt cx="812800" cy="812800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63" id="6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64" id="64"/>
          <p:cNvGrpSpPr/>
          <p:nvPr/>
        </p:nvGrpSpPr>
        <p:grpSpPr>
          <a:xfrm rot="0">
            <a:off x="9457581" y="4157397"/>
            <a:ext cx="1032951" cy="1032951"/>
            <a:chOff x="0" y="0"/>
            <a:chExt cx="812800" cy="812800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6" id="6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67" id="67"/>
          <p:cNvGrpSpPr/>
          <p:nvPr/>
        </p:nvGrpSpPr>
        <p:grpSpPr>
          <a:xfrm rot="0">
            <a:off x="10490532" y="4157397"/>
            <a:ext cx="1032951" cy="1032951"/>
            <a:chOff x="0" y="0"/>
            <a:chExt cx="812800" cy="812800"/>
          </a:xfrm>
        </p:grpSpPr>
        <p:sp>
          <p:nvSpPr>
            <p:cNvPr name="Freeform 68" id="6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9" id="6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sp>
        <p:nvSpPr>
          <p:cNvPr name="AutoShape 70" id="70"/>
          <p:cNvSpPr/>
          <p:nvPr/>
        </p:nvSpPr>
        <p:spPr>
          <a:xfrm>
            <a:off x="8903006" y="3407793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71" id="71"/>
          <p:cNvGrpSpPr/>
          <p:nvPr/>
        </p:nvGrpSpPr>
        <p:grpSpPr>
          <a:xfrm rot="0">
            <a:off x="13585133" y="1931807"/>
            <a:ext cx="1032951" cy="1032951"/>
            <a:chOff x="0" y="0"/>
            <a:chExt cx="812800" cy="812800"/>
          </a:xfrm>
        </p:grpSpPr>
        <p:sp>
          <p:nvSpPr>
            <p:cNvPr name="Freeform 72" id="7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3" id="7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74" id="74"/>
          <p:cNvGrpSpPr/>
          <p:nvPr/>
        </p:nvGrpSpPr>
        <p:grpSpPr>
          <a:xfrm rot="0">
            <a:off x="14618084" y="1931807"/>
            <a:ext cx="1032951" cy="1032951"/>
            <a:chOff x="0" y="0"/>
            <a:chExt cx="812800" cy="812800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6" id="7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77" id="77"/>
          <p:cNvGrpSpPr/>
          <p:nvPr/>
        </p:nvGrpSpPr>
        <p:grpSpPr>
          <a:xfrm rot="0">
            <a:off x="15651035" y="1931807"/>
            <a:ext cx="1032951" cy="1032951"/>
            <a:chOff x="0" y="0"/>
            <a:chExt cx="812800" cy="812800"/>
          </a:xfrm>
        </p:grpSpPr>
        <p:sp>
          <p:nvSpPr>
            <p:cNvPr name="Freeform 78" id="7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9" id="7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80" id="80"/>
          <p:cNvGrpSpPr/>
          <p:nvPr/>
        </p:nvGrpSpPr>
        <p:grpSpPr>
          <a:xfrm rot="0">
            <a:off x="14101609" y="5703686"/>
            <a:ext cx="4829892" cy="5894830"/>
            <a:chOff x="0" y="0"/>
            <a:chExt cx="1272070" cy="1552548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2" id="82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83" id="83"/>
          <p:cNvGrpSpPr/>
          <p:nvPr/>
        </p:nvGrpSpPr>
        <p:grpSpPr>
          <a:xfrm rot="0">
            <a:off x="10821143" y="7800768"/>
            <a:ext cx="4829892" cy="5894830"/>
            <a:chOff x="0" y="0"/>
            <a:chExt cx="1272070" cy="1552548"/>
          </a:xfrm>
        </p:grpSpPr>
        <p:sp>
          <p:nvSpPr>
            <p:cNvPr name="Freeform 84" id="84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5" id="85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86" id="86"/>
          <p:cNvSpPr/>
          <p:nvPr/>
        </p:nvSpPr>
        <p:spPr>
          <a:xfrm flipH="false" flipV="false" rot="0">
            <a:off x="16516555" y="498476"/>
            <a:ext cx="1226460" cy="379088"/>
          </a:xfrm>
          <a:custGeom>
            <a:avLst/>
            <a:gdLst/>
            <a:ahLst/>
            <a:cxnLst/>
            <a:rect r="r" b="b" t="t" l="l"/>
            <a:pathLst>
              <a:path h="379088" w="1226460">
                <a:moveTo>
                  <a:pt x="0" y="0"/>
                </a:moveTo>
                <a:lnTo>
                  <a:pt x="1226460" y="0"/>
                </a:lnTo>
                <a:lnTo>
                  <a:pt x="1226460" y="379088"/>
                </a:lnTo>
                <a:lnTo>
                  <a:pt x="0" y="3790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26926" y="1931807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259877" y="1931807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292827" y="1931807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325778" y="1931807"/>
            <a:ext cx="1032951" cy="103295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358729" y="1931807"/>
            <a:ext cx="1032951" cy="103295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391680" y="1931807"/>
            <a:ext cx="1032951" cy="103295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8424630" y="1931807"/>
            <a:ext cx="1032951" cy="1032951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457581" y="1931807"/>
            <a:ext cx="1032951" cy="103295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0486281" y="1931807"/>
            <a:ext cx="1032951" cy="103295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1519232" y="1931807"/>
            <a:ext cx="1032951" cy="1032951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2552183" y="1931807"/>
            <a:ext cx="1032951" cy="1032951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sp>
        <p:nvSpPr>
          <p:cNvPr name="TextBox 35" id="35"/>
          <p:cNvSpPr txBox="true"/>
          <p:nvPr/>
        </p:nvSpPr>
        <p:spPr>
          <a:xfrm rot="0">
            <a:off x="1027542" y="2400657"/>
            <a:ext cx="536431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829844" y="4265267"/>
            <a:ext cx="931826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433117" y="431801"/>
            <a:ext cx="4480596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Knuth–Morris–Pratt</a:t>
            </a:r>
          </a:p>
        </p:txBody>
      </p:sp>
      <p:grpSp>
        <p:nvGrpSpPr>
          <p:cNvPr name="Group 38" id="38"/>
          <p:cNvGrpSpPr/>
          <p:nvPr/>
        </p:nvGrpSpPr>
        <p:grpSpPr>
          <a:xfrm rot="0">
            <a:off x="6358729" y="6001370"/>
            <a:ext cx="1032951" cy="1032951"/>
            <a:chOff x="0" y="0"/>
            <a:chExt cx="812800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0</a:t>
              </a:r>
            </a:p>
          </p:txBody>
        </p:sp>
      </p:grpSp>
      <p:sp>
        <p:nvSpPr>
          <p:cNvPr name="TextBox 41" id="41"/>
          <p:cNvSpPr txBox="true"/>
          <p:nvPr/>
        </p:nvSpPr>
        <p:spPr>
          <a:xfrm rot="0">
            <a:off x="1114325" y="6280689"/>
            <a:ext cx="447567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LPS</a:t>
            </a:r>
          </a:p>
        </p:txBody>
      </p:sp>
      <p:grpSp>
        <p:nvGrpSpPr>
          <p:cNvPr name="Group 42" id="42"/>
          <p:cNvGrpSpPr/>
          <p:nvPr/>
        </p:nvGrpSpPr>
        <p:grpSpPr>
          <a:xfrm rot="0">
            <a:off x="7372630" y="6001370"/>
            <a:ext cx="1032951" cy="1032951"/>
            <a:chOff x="0" y="0"/>
            <a:chExt cx="812800" cy="8128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0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8405580" y="6001370"/>
            <a:ext cx="1032951" cy="1032951"/>
            <a:chOff x="0" y="0"/>
            <a:chExt cx="812800" cy="81280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1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9419481" y="6001370"/>
            <a:ext cx="1032951" cy="1032951"/>
            <a:chOff x="0" y="0"/>
            <a:chExt cx="812800" cy="812800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2</a:t>
              </a: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10448181" y="6001370"/>
            <a:ext cx="1032951" cy="1032951"/>
            <a:chOff x="0" y="0"/>
            <a:chExt cx="812800" cy="812800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0</a:t>
              </a:r>
            </a:p>
          </p:txBody>
        </p:sp>
      </p:grpSp>
      <p:sp>
        <p:nvSpPr>
          <p:cNvPr name="AutoShape 54" id="54"/>
          <p:cNvSpPr/>
          <p:nvPr/>
        </p:nvSpPr>
        <p:spPr>
          <a:xfrm>
            <a:off x="9993107" y="1272503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55" id="55"/>
          <p:cNvGrpSpPr/>
          <p:nvPr/>
        </p:nvGrpSpPr>
        <p:grpSpPr>
          <a:xfrm rot="0">
            <a:off x="6358729" y="4157397"/>
            <a:ext cx="1032951" cy="1032951"/>
            <a:chOff x="0" y="0"/>
            <a:chExt cx="812800" cy="812800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57" id="5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8" id="58"/>
          <p:cNvGrpSpPr/>
          <p:nvPr/>
        </p:nvGrpSpPr>
        <p:grpSpPr>
          <a:xfrm rot="0">
            <a:off x="7391680" y="4157397"/>
            <a:ext cx="1032951" cy="1032951"/>
            <a:chOff x="0" y="0"/>
            <a:chExt cx="812800" cy="812800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61" id="61"/>
          <p:cNvGrpSpPr/>
          <p:nvPr/>
        </p:nvGrpSpPr>
        <p:grpSpPr>
          <a:xfrm rot="0">
            <a:off x="8424630" y="4157397"/>
            <a:ext cx="1032951" cy="1032951"/>
            <a:chOff x="0" y="0"/>
            <a:chExt cx="812800" cy="812800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63" id="6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64" id="64"/>
          <p:cNvGrpSpPr/>
          <p:nvPr/>
        </p:nvGrpSpPr>
        <p:grpSpPr>
          <a:xfrm rot="0">
            <a:off x="9457581" y="4157397"/>
            <a:ext cx="1032951" cy="1032951"/>
            <a:chOff x="0" y="0"/>
            <a:chExt cx="812800" cy="812800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66" id="6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67" id="67"/>
          <p:cNvGrpSpPr/>
          <p:nvPr/>
        </p:nvGrpSpPr>
        <p:grpSpPr>
          <a:xfrm rot="0">
            <a:off x="10490532" y="4157397"/>
            <a:ext cx="1032951" cy="1032951"/>
            <a:chOff x="0" y="0"/>
            <a:chExt cx="812800" cy="812800"/>
          </a:xfrm>
        </p:grpSpPr>
        <p:sp>
          <p:nvSpPr>
            <p:cNvPr name="Freeform 68" id="6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9" id="6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sp>
        <p:nvSpPr>
          <p:cNvPr name="AutoShape 70" id="70"/>
          <p:cNvSpPr/>
          <p:nvPr/>
        </p:nvSpPr>
        <p:spPr>
          <a:xfrm>
            <a:off x="9935957" y="3407793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71" id="71"/>
          <p:cNvGrpSpPr/>
          <p:nvPr/>
        </p:nvGrpSpPr>
        <p:grpSpPr>
          <a:xfrm rot="0">
            <a:off x="13585133" y="1931807"/>
            <a:ext cx="1032951" cy="1032951"/>
            <a:chOff x="0" y="0"/>
            <a:chExt cx="812800" cy="812800"/>
          </a:xfrm>
        </p:grpSpPr>
        <p:sp>
          <p:nvSpPr>
            <p:cNvPr name="Freeform 72" id="7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3" id="7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74" id="74"/>
          <p:cNvGrpSpPr/>
          <p:nvPr/>
        </p:nvGrpSpPr>
        <p:grpSpPr>
          <a:xfrm rot="0">
            <a:off x="14618084" y="1931807"/>
            <a:ext cx="1032951" cy="1032951"/>
            <a:chOff x="0" y="0"/>
            <a:chExt cx="812800" cy="812800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6" id="7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77" id="77"/>
          <p:cNvGrpSpPr/>
          <p:nvPr/>
        </p:nvGrpSpPr>
        <p:grpSpPr>
          <a:xfrm rot="0">
            <a:off x="15651035" y="1931807"/>
            <a:ext cx="1032951" cy="1032951"/>
            <a:chOff x="0" y="0"/>
            <a:chExt cx="812800" cy="812800"/>
          </a:xfrm>
        </p:grpSpPr>
        <p:sp>
          <p:nvSpPr>
            <p:cNvPr name="Freeform 78" id="7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9" id="7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80" id="80"/>
          <p:cNvGrpSpPr/>
          <p:nvPr/>
        </p:nvGrpSpPr>
        <p:grpSpPr>
          <a:xfrm rot="0">
            <a:off x="14101609" y="5703686"/>
            <a:ext cx="4829892" cy="5894830"/>
            <a:chOff x="0" y="0"/>
            <a:chExt cx="1272070" cy="1552548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2" id="82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83" id="83"/>
          <p:cNvGrpSpPr/>
          <p:nvPr/>
        </p:nvGrpSpPr>
        <p:grpSpPr>
          <a:xfrm rot="0">
            <a:off x="10821143" y="7800768"/>
            <a:ext cx="4829892" cy="5894830"/>
            <a:chOff x="0" y="0"/>
            <a:chExt cx="1272070" cy="1552548"/>
          </a:xfrm>
        </p:grpSpPr>
        <p:sp>
          <p:nvSpPr>
            <p:cNvPr name="Freeform 84" id="84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5" id="85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86" id="86"/>
          <p:cNvSpPr/>
          <p:nvPr/>
        </p:nvSpPr>
        <p:spPr>
          <a:xfrm flipH="false" flipV="false" rot="0">
            <a:off x="16516555" y="498476"/>
            <a:ext cx="1226460" cy="379088"/>
          </a:xfrm>
          <a:custGeom>
            <a:avLst/>
            <a:gdLst/>
            <a:ahLst/>
            <a:cxnLst/>
            <a:rect r="r" b="b" t="t" l="l"/>
            <a:pathLst>
              <a:path h="379088" w="1226460">
                <a:moveTo>
                  <a:pt x="0" y="0"/>
                </a:moveTo>
                <a:lnTo>
                  <a:pt x="1226460" y="0"/>
                </a:lnTo>
                <a:lnTo>
                  <a:pt x="1226460" y="379088"/>
                </a:lnTo>
                <a:lnTo>
                  <a:pt x="0" y="3790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49331" y="5406873"/>
            <a:ext cx="4829892" cy="5894830"/>
            <a:chOff x="0" y="0"/>
            <a:chExt cx="1272070" cy="15525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144000" y="8566266"/>
            <a:ext cx="960315" cy="960315"/>
          </a:xfrm>
          <a:custGeom>
            <a:avLst/>
            <a:gdLst/>
            <a:ahLst/>
            <a:cxnLst/>
            <a:rect r="r" b="b" t="t" l="l"/>
            <a:pathLst>
              <a:path h="960315" w="960315">
                <a:moveTo>
                  <a:pt x="0" y="0"/>
                </a:moveTo>
                <a:lnTo>
                  <a:pt x="960315" y="0"/>
                </a:lnTo>
                <a:lnTo>
                  <a:pt x="960315" y="960316"/>
                </a:lnTo>
                <a:lnTo>
                  <a:pt x="0" y="9603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704022"/>
            <a:ext cx="13819850" cy="5779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15"/>
              </a:lnSpc>
            </a:pPr>
            <a:r>
              <a:rPr lang="en-US" sz="4500" b="true">
                <a:solidFill>
                  <a:srgbClr val="0E2F5F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- Nhu cầu cơ bản về tìm kiếm văn bản khi máy tính bắt đầu được sử dụng để xử lý văn bản.</a:t>
            </a:r>
          </a:p>
          <a:p>
            <a:pPr algn="l">
              <a:lnSpc>
                <a:spcPts val="5715"/>
              </a:lnSpc>
            </a:pPr>
          </a:p>
          <a:p>
            <a:pPr algn="l">
              <a:lnSpc>
                <a:spcPts val="5715"/>
              </a:lnSpc>
            </a:pPr>
            <a:r>
              <a:rPr lang="en-US" sz="4500" b="true">
                <a:solidFill>
                  <a:srgbClr val="0E2F5F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- Đây là cách tiếp cận tự nhiên nhất khi con người cần tìm một chuỗi trong một văn bản. </a:t>
            </a:r>
          </a:p>
          <a:p>
            <a:pPr algn="l">
              <a:lnSpc>
                <a:spcPts val="5715"/>
              </a:lnSpc>
            </a:pPr>
          </a:p>
          <a:p>
            <a:pPr algn="l">
              <a:lnSpc>
                <a:spcPts val="5715"/>
              </a:lnSpc>
            </a:pPr>
            <a:r>
              <a:rPr lang="en-US" sz="4500" b="true">
                <a:solidFill>
                  <a:srgbClr val="0E2F5F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- Nó xuất hiện như một giải pháp trực giác tr</a:t>
            </a:r>
            <a:r>
              <a:rPr lang="en-US" sz="4500" u="none" b="true">
                <a:solidFill>
                  <a:srgbClr val="0E2F5F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ư</a:t>
            </a:r>
            <a:r>
              <a:rPr lang="en-US" sz="4500" b="true">
                <a:solidFill>
                  <a:srgbClr val="0E2F5F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ớc</a:t>
            </a:r>
            <a:r>
              <a:rPr lang="en-US" sz="4500" u="none" b="true">
                <a:solidFill>
                  <a:srgbClr val="0E2F5F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4500" b="true">
                <a:solidFill>
                  <a:srgbClr val="0E2F5F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khi các thuật toán phức tạp hơn được phát triển.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5583410" y="2082923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2804154">
            <a:off x="10530481" y="7964668"/>
            <a:ext cx="4829892" cy="5894830"/>
            <a:chOff x="0" y="0"/>
            <a:chExt cx="1272070" cy="155254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028700" y="181015"/>
            <a:ext cx="13819850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15"/>
              </a:lnSpc>
            </a:pPr>
            <a:r>
              <a:rPr lang="en-US" sz="4500" b="true">
                <a:solidFill>
                  <a:srgbClr val="0E2F5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Giới thiệu về Brute Force</a:t>
            </a:r>
          </a:p>
        </p:txBody>
      </p:sp>
    </p:spTree>
  </p:cSld>
  <p:clrMapOvr>
    <a:masterClrMapping/>
  </p:clrMapOvr>
</p:sld>
</file>

<file path=ppt/slides/slide8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26926" y="1931807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259877" y="1931807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292827" y="1931807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325778" y="1931807"/>
            <a:ext cx="1032951" cy="103295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358729" y="1931807"/>
            <a:ext cx="1032951" cy="103295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391680" y="1931807"/>
            <a:ext cx="1032951" cy="103295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8424630" y="1931807"/>
            <a:ext cx="1032951" cy="1032951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457581" y="1931807"/>
            <a:ext cx="1032951" cy="103295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0486281" y="1931807"/>
            <a:ext cx="1032951" cy="103295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1519232" y="1931807"/>
            <a:ext cx="1032951" cy="1032951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2552183" y="1931807"/>
            <a:ext cx="1032951" cy="1032951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sp>
        <p:nvSpPr>
          <p:cNvPr name="TextBox 35" id="35"/>
          <p:cNvSpPr txBox="true"/>
          <p:nvPr/>
        </p:nvSpPr>
        <p:spPr>
          <a:xfrm rot="0">
            <a:off x="1027542" y="2400657"/>
            <a:ext cx="536431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829844" y="4265267"/>
            <a:ext cx="931826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433117" y="431801"/>
            <a:ext cx="4480596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Knuth–Morris–Pratt</a:t>
            </a:r>
          </a:p>
        </p:txBody>
      </p:sp>
      <p:grpSp>
        <p:nvGrpSpPr>
          <p:cNvPr name="Group 38" id="38"/>
          <p:cNvGrpSpPr/>
          <p:nvPr/>
        </p:nvGrpSpPr>
        <p:grpSpPr>
          <a:xfrm rot="0">
            <a:off x="6358729" y="6001370"/>
            <a:ext cx="1032951" cy="1032951"/>
            <a:chOff x="0" y="0"/>
            <a:chExt cx="812800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0</a:t>
              </a:r>
            </a:p>
          </p:txBody>
        </p:sp>
      </p:grpSp>
      <p:sp>
        <p:nvSpPr>
          <p:cNvPr name="TextBox 41" id="41"/>
          <p:cNvSpPr txBox="true"/>
          <p:nvPr/>
        </p:nvSpPr>
        <p:spPr>
          <a:xfrm rot="0">
            <a:off x="1114325" y="6280689"/>
            <a:ext cx="447567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LPS</a:t>
            </a:r>
          </a:p>
        </p:txBody>
      </p:sp>
      <p:grpSp>
        <p:nvGrpSpPr>
          <p:cNvPr name="Group 42" id="42"/>
          <p:cNvGrpSpPr/>
          <p:nvPr/>
        </p:nvGrpSpPr>
        <p:grpSpPr>
          <a:xfrm rot="0">
            <a:off x="7372630" y="6001370"/>
            <a:ext cx="1032951" cy="1032951"/>
            <a:chOff x="0" y="0"/>
            <a:chExt cx="812800" cy="8128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0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8405580" y="6001370"/>
            <a:ext cx="1032951" cy="1032951"/>
            <a:chOff x="0" y="0"/>
            <a:chExt cx="812800" cy="81280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1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9419481" y="6001370"/>
            <a:ext cx="1032951" cy="1032951"/>
            <a:chOff x="0" y="0"/>
            <a:chExt cx="812800" cy="812800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2</a:t>
              </a: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10448181" y="6001370"/>
            <a:ext cx="1032951" cy="1032951"/>
            <a:chOff x="0" y="0"/>
            <a:chExt cx="812800" cy="812800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0</a:t>
              </a:r>
            </a:p>
          </p:txBody>
        </p:sp>
      </p:grpSp>
      <p:sp>
        <p:nvSpPr>
          <p:cNvPr name="AutoShape 54" id="54"/>
          <p:cNvSpPr/>
          <p:nvPr/>
        </p:nvSpPr>
        <p:spPr>
          <a:xfrm>
            <a:off x="11045107" y="1253143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55" id="55"/>
          <p:cNvGrpSpPr/>
          <p:nvPr/>
        </p:nvGrpSpPr>
        <p:grpSpPr>
          <a:xfrm rot="0">
            <a:off x="6358729" y="4157397"/>
            <a:ext cx="1032951" cy="1032951"/>
            <a:chOff x="0" y="0"/>
            <a:chExt cx="812800" cy="812800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57" id="5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8" id="58"/>
          <p:cNvGrpSpPr/>
          <p:nvPr/>
        </p:nvGrpSpPr>
        <p:grpSpPr>
          <a:xfrm rot="0">
            <a:off x="7391680" y="4157397"/>
            <a:ext cx="1032951" cy="1032951"/>
            <a:chOff x="0" y="0"/>
            <a:chExt cx="812800" cy="812800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61" id="61"/>
          <p:cNvGrpSpPr/>
          <p:nvPr/>
        </p:nvGrpSpPr>
        <p:grpSpPr>
          <a:xfrm rot="0">
            <a:off x="8424630" y="4157397"/>
            <a:ext cx="1032951" cy="1032951"/>
            <a:chOff x="0" y="0"/>
            <a:chExt cx="812800" cy="812800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63" id="6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64" id="64"/>
          <p:cNvGrpSpPr/>
          <p:nvPr/>
        </p:nvGrpSpPr>
        <p:grpSpPr>
          <a:xfrm rot="0">
            <a:off x="9457581" y="4157397"/>
            <a:ext cx="1032951" cy="1032951"/>
            <a:chOff x="0" y="0"/>
            <a:chExt cx="812800" cy="812800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66" id="6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67" id="67"/>
          <p:cNvGrpSpPr/>
          <p:nvPr/>
        </p:nvGrpSpPr>
        <p:grpSpPr>
          <a:xfrm rot="0">
            <a:off x="10490532" y="4157397"/>
            <a:ext cx="1032951" cy="1032951"/>
            <a:chOff x="0" y="0"/>
            <a:chExt cx="812800" cy="812800"/>
          </a:xfrm>
        </p:grpSpPr>
        <p:sp>
          <p:nvSpPr>
            <p:cNvPr name="Freeform 68" id="6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69" id="6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sp>
        <p:nvSpPr>
          <p:cNvPr name="AutoShape 70" id="70"/>
          <p:cNvSpPr/>
          <p:nvPr/>
        </p:nvSpPr>
        <p:spPr>
          <a:xfrm>
            <a:off x="11026057" y="3407793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71" id="71"/>
          <p:cNvSpPr txBox="true"/>
          <p:nvPr/>
        </p:nvSpPr>
        <p:spPr>
          <a:xfrm rot="0">
            <a:off x="652895" y="8125362"/>
            <a:ext cx="5213964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 occurs at shift 4</a:t>
            </a:r>
          </a:p>
        </p:txBody>
      </p:sp>
      <p:grpSp>
        <p:nvGrpSpPr>
          <p:cNvPr name="Group 72" id="72"/>
          <p:cNvGrpSpPr/>
          <p:nvPr/>
        </p:nvGrpSpPr>
        <p:grpSpPr>
          <a:xfrm rot="0">
            <a:off x="13585133" y="1931807"/>
            <a:ext cx="1032951" cy="1032951"/>
            <a:chOff x="0" y="0"/>
            <a:chExt cx="812800" cy="812800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4" id="7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75" id="75"/>
          <p:cNvGrpSpPr/>
          <p:nvPr/>
        </p:nvGrpSpPr>
        <p:grpSpPr>
          <a:xfrm rot="0">
            <a:off x="14618084" y="1931807"/>
            <a:ext cx="1032951" cy="1032951"/>
            <a:chOff x="0" y="0"/>
            <a:chExt cx="812800" cy="812800"/>
          </a:xfrm>
        </p:grpSpPr>
        <p:sp>
          <p:nvSpPr>
            <p:cNvPr name="Freeform 76" id="7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7" id="7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78" id="78"/>
          <p:cNvGrpSpPr/>
          <p:nvPr/>
        </p:nvGrpSpPr>
        <p:grpSpPr>
          <a:xfrm rot="0">
            <a:off x="15651035" y="1931807"/>
            <a:ext cx="1032951" cy="1032951"/>
            <a:chOff x="0" y="0"/>
            <a:chExt cx="812800" cy="812800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0" id="8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81" id="81"/>
          <p:cNvGrpSpPr/>
          <p:nvPr/>
        </p:nvGrpSpPr>
        <p:grpSpPr>
          <a:xfrm rot="0">
            <a:off x="14101609" y="5703686"/>
            <a:ext cx="4829892" cy="5894830"/>
            <a:chOff x="0" y="0"/>
            <a:chExt cx="1272070" cy="1552548"/>
          </a:xfrm>
        </p:grpSpPr>
        <p:sp>
          <p:nvSpPr>
            <p:cNvPr name="Freeform 82" id="82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3" id="83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84" id="84"/>
          <p:cNvGrpSpPr/>
          <p:nvPr/>
        </p:nvGrpSpPr>
        <p:grpSpPr>
          <a:xfrm rot="0">
            <a:off x="10821143" y="7800768"/>
            <a:ext cx="4829892" cy="5894830"/>
            <a:chOff x="0" y="0"/>
            <a:chExt cx="1272070" cy="1552548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6" id="86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87" id="87"/>
          <p:cNvSpPr/>
          <p:nvPr/>
        </p:nvSpPr>
        <p:spPr>
          <a:xfrm flipH="false" flipV="false" rot="0">
            <a:off x="16516555" y="498476"/>
            <a:ext cx="1226460" cy="379088"/>
          </a:xfrm>
          <a:custGeom>
            <a:avLst/>
            <a:gdLst/>
            <a:ahLst/>
            <a:cxnLst/>
            <a:rect r="r" b="b" t="t" l="l"/>
            <a:pathLst>
              <a:path h="379088" w="1226460">
                <a:moveTo>
                  <a:pt x="0" y="0"/>
                </a:moveTo>
                <a:lnTo>
                  <a:pt x="1226460" y="0"/>
                </a:lnTo>
                <a:lnTo>
                  <a:pt x="1226460" y="379088"/>
                </a:lnTo>
                <a:lnTo>
                  <a:pt x="0" y="3790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26926" y="1931807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259877" y="1931807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292827" y="1931807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325778" y="1931807"/>
            <a:ext cx="1032951" cy="103295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358729" y="1931807"/>
            <a:ext cx="1032951" cy="103295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391680" y="1931807"/>
            <a:ext cx="1032951" cy="103295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8424630" y="1931807"/>
            <a:ext cx="1032951" cy="1032951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457581" y="1931807"/>
            <a:ext cx="1032951" cy="103295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0486281" y="1931807"/>
            <a:ext cx="1032951" cy="103295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1519232" y="1931807"/>
            <a:ext cx="1032951" cy="1032951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2552183" y="1931807"/>
            <a:ext cx="1032951" cy="1032951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3585133" y="1931807"/>
            <a:ext cx="1032951" cy="1032951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sp>
        <p:nvSpPr>
          <p:cNvPr name="TextBox 38" id="38"/>
          <p:cNvSpPr txBox="true"/>
          <p:nvPr/>
        </p:nvSpPr>
        <p:spPr>
          <a:xfrm rot="0">
            <a:off x="1027542" y="2400657"/>
            <a:ext cx="536431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829844" y="4265267"/>
            <a:ext cx="931826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433117" y="431801"/>
            <a:ext cx="4480596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Knuth–Morris–Pratt</a:t>
            </a:r>
          </a:p>
        </p:txBody>
      </p:sp>
      <p:grpSp>
        <p:nvGrpSpPr>
          <p:cNvPr name="Group 41" id="41"/>
          <p:cNvGrpSpPr/>
          <p:nvPr/>
        </p:nvGrpSpPr>
        <p:grpSpPr>
          <a:xfrm rot="0">
            <a:off x="6358729" y="6001370"/>
            <a:ext cx="1032951" cy="1032951"/>
            <a:chOff x="0" y="0"/>
            <a:chExt cx="812800" cy="812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0</a:t>
              </a:r>
            </a:p>
          </p:txBody>
        </p:sp>
      </p:grpSp>
      <p:sp>
        <p:nvSpPr>
          <p:cNvPr name="TextBox 44" id="44"/>
          <p:cNvSpPr txBox="true"/>
          <p:nvPr/>
        </p:nvSpPr>
        <p:spPr>
          <a:xfrm rot="0">
            <a:off x="1114325" y="6280689"/>
            <a:ext cx="447567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LPS</a:t>
            </a:r>
          </a:p>
        </p:txBody>
      </p:sp>
      <p:grpSp>
        <p:nvGrpSpPr>
          <p:cNvPr name="Group 45" id="45"/>
          <p:cNvGrpSpPr/>
          <p:nvPr/>
        </p:nvGrpSpPr>
        <p:grpSpPr>
          <a:xfrm rot="0">
            <a:off x="7372630" y="6001370"/>
            <a:ext cx="1032951" cy="1032951"/>
            <a:chOff x="0" y="0"/>
            <a:chExt cx="812800" cy="81280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0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8405580" y="6001370"/>
            <a:ext cx="1032951" cy="1032951"/>
            <a:chOff x="0" y="0"/>
            <a:chExt cx="812800" cy="812800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1</a:t>
              </a: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9419481" y="6001370"/>
            <a:ext cx="1032951" cy="1032951"/>
            <a:chOff x="0" y="0"/>
            <a:chExt cx="812800" cy="812800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2</a:t>
              </a: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10448181" y="6001370"/>
            <a:ext cx="1032951" cy="1032951"/>
            <a:chOff x="0" y="0"/>
            <a:chExt cx="812800" cy="812800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0</a:t>
              </a:r>
            </a:p>
          </p:txBody>
        </p:sp>
      </p:grpSp>
      <p:sp>
        <p:nvSpPr>
          <p:cNvPr name="AutoShape 57" id="57"/>
          <p:cNvSpPr/>
          <p:nvPr/>
        </p:nvSpPr>
        <p:spPr>
          <a:xfrm>
            <a:off x="11045107" y="1253143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58" id="58"/>
          <p:cNvGrpSpPr/>
          <p:nvPr/>
        </p:nvGrpSpPr>
        <p:grpSpPr>
          <a:xfrm rot="0">
            <a:off x="6358729" y="4157397"/>
            <a:ext cx="1032951" cy="1032951"/>
            <a:chOff x="0" y="0"/>
            <a:chExt cx="812800" cy="812800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61" id="61"/>
          <p:cNvGrpSpPr/>
          <p:nvPr/>
        </p:nvGrpSpPr>
        <p:grpSpPr>
          <a:xfrm rot="0">
            <a:off x="7391680" y="4157397"/>
            <a:ext cx="1032951" cy="1032951"/>
            <a:chOff x="0" y="0"/>
            <a:chExt cx="812800" cy="812800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63" id="6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64" id="64"/>
          <p:cNvGrpSpPr/>
          <p:nvPr/>
        </p:nvGrpSpPr>
        <p:grpSpPr>
          <a:xfrm rot="0">
            <a:off x="8424630" y="4157397"/>
            <a:ext cx="1032951" cy="1032951"/>
            <a:chOff x="0" y="0"/>
            <a:chExt cx="812800" cy="812800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66" id="6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67" id="67"/>
          <p:cNvGrpSpPr/>
          <p:nvPr/>
        </p:nvGrpSpPr>
        <p:grpSpPr>
          <a:xfrm rot="0">
            <a:off x="9457581" y="4157397"/>
            <a:ext cx="1032951" cy="1032951"/>
            <a:chOff x="0" y="0"/>
            <a:chExt cx="812800" cy="812800"/>
          </a:xfrm>
        </p:grpSpPr>
        <p:sp>
          <p:nvSpPr>
            <p:cNvPr name="Freeform 68" id="6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69" id="6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70" id="70"/>
          <p:cNvGrpSpPr/>
          <p:nvPr/>
        </p:nvGrpSpPr>
        <p:grpSpPr>
          <a:xfrm rot="0">
            <a:off x="10490532" y="4157397"/>
            <a:ext cx="1032951" cy="1032951"/>
            <a:chOff x="0" y="0"/>
            <a:chExt cx="812800" cy="812800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678B6"/>
            </a:solidFill>
          </p:spPr>
        </p:sp>
        <p:sp>
          <p:nvSpPr>
            <p:cNvPr name="TextBox 72" id="7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sp>
        <p:nvSpPr>
          <p:cNvPr name="AutoShape 73" id="73"/>
          <p:cNvSpPr/>
          <p:nvPr/>
        </p:nvSpPr>
        <p:spPr>
          <a:xfrm>
            <a:off x="9955007" y="5442575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74" id="74"/>
          <p:cNvSpPr txBox="true"/>
          <p:nvPr/>
        </p:nvSpPr>
        <p:spPr>
          <a:xfrm rot="0">
            <a:off x="652895" y="8125362"/>
            <a:ext cx="5213964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 occurs at shift 4</a:t>
            </a:r>
          </a:p>
        </p:txBody>
      </p:sp>
      <p:grpSp>
        <p:nvGrpSpPr>
          <p:cNvPr name="Group 75" id="75"/>
          <p:cNvGrpSpPr/>
          <p:nvPr/>
        </p:nvGrpSpPr>
        <p:grpSpPr>
          <a:xfrm rot="0">
            <a:off x="14618084" y="1931807"/>
            <a:ext cx="1032951" cy="1032951"/>
            <a:chOff x="0" y="0"/>
            <a:chExt cx="812800" cy="812800"/>
          </a:xfrm>
        </p:grpSpPr>
        <p:sp>
          <p:nvSpPr>
            <p:cNvPr name="Freeform 76" id="7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7" id="7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78" id="78"/>
          <p:cNvGrpSpPr/>
          <p:nvPr/>
        </p:nvGrpSpPr>
        <p:grpSpPr>
          <a:xfrm rot="0">
            <a:off x="15651035" y="1931807"/>
            <a:ext cx="1032951" cy="1032951"/>
            <a:chOff x="0" y="0"/>
            <a:chExt cx="812800" cy="812800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0" id="8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81" id="81"/>
          <p:cNvGrpSpPr/>
          <p:nvPr/>
        </p:nvGrpSpPr>
        <p:grpSpPr>
          <a:xfrm rot="0">
            <a:off x="14101609" y="5703686"/>
            <a:ext cx="4829892" cy="5894830"/>
            <a:chOff x="0" y="0"/>
            <a:chExt cx="1272070" cy="1552548"/>
          </a:xfrm>
        </p:grpSpPr>
        <p:sp>
          <p:nvSpPr>
            <p:cNvPr name="Freeform 82" id="82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3" id="83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84" id="84"/>
          <p:cNvGrpSpPr/>
          <p:nvPr/>
        </p:nvGrpSpPr>
        <p:grpSpPr>
          <a:xfrm rot="0">
            <a:off x="10821143" y="7800768"/>
            <a:ext cx="4829892" cy="5894830"/>
            <a:chOff x="0" y="0"/>
            <a:chExt cx="1272070" cy="1552548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6" id="86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87" id="87"/>
          <p:cNvSpPr/>
          <p:nvPr/>
        </p:nvSpPr>
        <p:spPr>
          <a:xfrm flipH="false" flipV="false" rot="0">
            <a:off x="16516555" y="498476"/>
            <a:ext cx="1226460" cy="379088"/>
          </a:xfrm>
          <a:custGeom>
            <a:avLst/>
            <a:gdLst/>
            <a:ahLst/>
            <a:cxnLst/>
            <a:rect r="r" b="b" t="t" l="l"/>
            <a:pathLst>
              <a:path h="379088" w="1226460">
                <a:moveTo>
                  <a:pt x="0" y="0"/>
                </a:moveTo>
                <a:lnTo>
                  <a:pt x="1226460" y="0"/>
                </a:lnTo>
                <a:lnTo>
                  <a:pt x="1226460" y="379088"/>
                </a:lnTo>
                <a:lnTo>
                  <a:pt x="0" y="3790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26926" y="1931807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259877" y="1931807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292827" y="1931807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325778" y="1931807"/>
            <a:ext cx="1032951" cy="103295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358729" y="1931807"/>
            <a:ext cx="1032951" cy="103295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391680" y="1931807"/>
            <a:ext cx="1032951" cy="103295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8424630" y="1931807"/>
            <a:ext cx="1032951" cy="1032951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457581" y="1931807"/>
            <a:ext cx="1032951" cy="103295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0486281" y="1931807"/>
            <a:ext cx="1032951" cy="103295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1519232" y="1931807"/>
            <a:ext cx="1032951" cy="1032951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2552183" y="1931807"/>
            <a:ext cx="1032951" cy="1032951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3585133" y="1931807"/>
            <a:ext cx="1032951" cy="1032951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sp>
        <p:nvSpPr>
          <p:cNvPr name="TextBox 38" id="38"/>
          <p:cNvSpPr txBox="true"/>
          <p:nvPr/>
        </p:nvSpPr>
        <p:spPr>
          <a:xfrm rot="0">
            <a:off x="1027542" y="2400657"/>
            <a:ext cx="536431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829844" y="4265267"/>
            <a:ext cx="931826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433117" y="431801"/>
            <a:ext cx="4480596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Knuth–Morris–Pratt</a:t>
            </a:r>
          </a:p>
        </p:txBody>
      </p:sp>
      <p:grpSp>
        <p:nvGrpSpPr>
          <p:cNvPr name="Group 41" id="41"/>
          <p:cNvGrpSpPr/>
          <p:nvPr/>
        </p:nvGrpSpPr>
        <p:grpSpPr>
          <a:xfrm rot="0">
            <a:off x="6358729" y="6001370"/>
            <a:ext cx="1032951" cy="1032951"/>
            <a:chOff x="0" y="0"/>
            <a:chExt cx="812800" cy="812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0</a:t>
              </a:r>
            </a:p>
          </p:txBody>
        </p:sp>
      </p:grpSp>
      <p:sp>
        <p:nvSpPr>
          <p:cNvPr name="TextBox 44" id="44"/>
          <p:cNvSpPr txBox="true"/>
          <p:nvPr/>
        </p:nvSpPr>
        <p:spPr>
          <a:xfrm rot="0">
            <a:off x="1114325" y="6280689"/>
            <a:ext cx="447567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LPS</a:t>
            </a:r>
          </a:p>
        </p:txBody>
      </p:sp>
      <p:grpSp>
        <p:nvGrpSpPr>
          <p:cNvPr name="Group 45" id="45"/>
          <p:cNvGrpSpPr/>
          <p:nvPr/>
        </p:nvGrpSpPr>
        <p:grpSpPr>
          <a:xfrm rot="0">
            <a:off x="7372630" y="6001370"/>
            <a:ext cx="1032951" cy="1032951"/>
            <a:chOff x="0" y="0"/>
            <a:chExt cx="812800" cy="81280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0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8405580" y="6001370"/>
            <a:ext cx="1032951" cy="1032951"/>
            <a:chOff x="0" y="0"/>
            <a:chExt cx="812800" cy="812800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1</a:t>
              </a: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9419481" y="6001370"/>
            <a:ext cx="1032951" cy="1032951"/>
            <a:chOff x="0" y="0"/>
            <a:chExt cx="812800" cy="812800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2</a:t>
              </a: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10448181" y="6001370"/>
            <a:ext cx="1032951" cy="1032951"/>
            <a:chOff x="0" y="0"/>
            <a:chExt cx="812800" cy="812800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0</a:t>
              </a:r>
            </a:p>
          </p:txBody>
        </p:sp>
      </p:grpSp>
      <p:sp>
        <p:nvSpPr>
          <p:cNvPr name="AutoShape 57" id="57"/>
          <p:cNvSpPr/>
          <p:nvPr/>
        </p:nvSpPr>
        <p:spPr>
          <a:xfrm>
            <a:off x="11045107" y="1253143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58" id="58"/>
          <p:cNvGrpSpPr/>
          <p:nvPr/>
        </p:nvGrpSpPr>
        <p:grpSpPr>
          <a:xfrm rot="0">
            <a:off x="6358729" y="4157397"/>
            <a:ext cx="1032951" cy="1032951"/>
            <a:chOff x="0" y="0"/>
            <a:chExt cx="812800" cy="812800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61" id="61"/>
          <p:cNvGrpSpPr/>
          <p:nvPr/>
        </p:nvGrpSpPr>
        <p:grpSpPr>
          <a:xfrm rot="0">
            <a:off x="7391680" y="4157397"/>
            <a:ext cx="1032951" cy="1032951"/>
            <a:chOff x="0" y="0"/>
            <a:chExt cx="812800" cy="812800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3" id="6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64" id="64"/>
          <p:cNvGrpSpPr/>
          <p:nvPr/>
        </p:nvGrpSpPr>
        <p:grpSpPr>
          <a:xfrm rot="0">
            <a:off x="8424630" y="4157397"/>
            <a:ext cx="1032951" cy="1032951"/>
            <a:chOff x="0" y="0"/>
            <a:chExt cx="812800" cy="812800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66" id="6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67" id="67"/>
          <p:cNvGrpSpPr/>
          <p:nvPr/>
        </p:nvGrpSpPr>
        <p:grpSpPr>
          <a:xfrm rot="0">
            <a:off x="9457581" y="4157397"/>
            <a:ext cx="1032951" cy="1032951"/>
            <a:chOff x="0" y="0"/>
            <a:chExt cx="812800" cy="812800"/>
          </a:xfrm>
        </p:grpSpPr>
        <p:sp>
          <p:nvSpPr>
            <p:cNvPr name="Freeform 68" id="6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9" id="6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70" id="70"/>
          <p:cNvGrpSpPr/>
          <p:nvPr/>
        </p:nvGrpSpPr>
        <p:grpSpPr>
          <a:xfrm rot="0">
            <a:off x="10490532" y="4157397"/>
            <a:ext cx="1032951" cy="1032951"/>
            <a:chOff x="0" y="0"/>
            <a:chExt cx="812800" cy="812800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2" id="7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sp>
        <p:nvSpPr>
          <p:cNvPr name="AutoShape 73" id="73"/>
          <p:cNvSpPr/>
          <p:nvPr/>
        </p:nvSpPr>
        <p:spPr>
          <a:xfrm>
            <a:off x="8903006" y="3407793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74" id="74"/>
          <p:cNvSpPr txBox="true"/>
          <p:nvPr/>
        </p:nvSpPr>
        <p:spPr>
          <a:xfrm rot="0">
            <a:off x="652895" y="8125362"/>
            <a:ext cx="5213964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 occurs at shift 4</a:t>
            </a:r>
          </a:p>
        </p:txBody>
      </p:sp>
      <p:grpSp>
        <p:nvGrpSpPr>
          <p:cNvPr name="Group 75" id="75"/>
          <p:cNvGrpSpPr/>
          <p:nvPr/>
        </p:nvGrpSpPr>
        <p:grpSpPr>
          <a:xfrm rot="0">
            <a:off x="14618084" y="1931807"/>
            <a:ext cx="1032951" cy="1032951"/>
            <a:chOff x="0" y="0"/>
            <a:chExt cx="812800" cy="812800"/>
          </a:xfrm>
        </p:grpSpPr>
        <p:sp>
          <p:nvSpPr>
            <p:cNvPr name="Freeform 76" id="7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7" id="7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78" id="78"/>
          <p:cNvGrpSpPr/>
          <p:nvPr/>
        </p:nvGrpSpPr>
        <p:grpSpPr>
          <a:xfrm rot="0">
            <a:off x="15651035" y="1931807"/>
            <a:ext cx="1032951" cy="1032951"/>
            <a:chOff x="0" y="0"/>
            <a:chExt cx="812800" cy="812800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0" id="8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81" id="81"/>
          <p:cNvGrpSpPr/>
          <p:nvPr/>
        </p:nvGrpSpPr>
        <p:grpSpPr>
          <a:xfrm rot="0">
            <a:off x="14101609" y="5703686"/>
            <a:ext cx="4829892" cy="5894830"/>
            <a:chOff x="0" y="0"/>
            <a:chExt cx="1272070" cy="1552548"/>
          </a:xfrm>
        </p:grpSpPr>
        <p:sp>
          <p:nvSpPr>
            <p:cNvPr name="Freeform 82" id="82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3" id="83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84" id="84"/>
          <p:cNvGrpSpPr/>
          <p:nvPr/>
        </p:nvGrpSpPr>
        <p:grpSpPr>
          <a:xfrm rot="0">
            <a:off x="10821143" y="7800768"/>
            <a:ext cx="4829892" cy="5894830"/>
            <a:chOff x="0" y="0"/>
            <a:chExt cx="1272070" cy="1552548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6" id="86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87" id="87"/>
          <p:cNvSpPr/>
          <p:nvPr/>
        </p:nvSpPr>
        <p:spPr>
          <a:xfrm flipH="false" flipV="false" rot="0">
            <a:off x="16516555" y="498476"/>
            <a:ext cx="1226460" cy="379088"/>
          </a:xfrm>
          <a:custGeom>
            <a:avLst/>
            <a:gdLst/>
            <a:ahLst/>
            <a:cxnLst/>
            <a:rect r="r" b="b" t="t" l="l"/>
            <a:pathLst>
              <a:path h="379088" w="1226460">
                <a:moveTo>
                  <a:pt x="0" y="0"/>
                </a:moveTo>
                <a:lnTo>
                  <a:pt x="1226460" y="0"/>
                </a:lnTo>
                <a:lnTo>
                  <a:pt x="1226460" y="379088"/>
                </a:lnTo>
                <a:lnTo>
                  <a:pt x="0" y="3790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26926" y="1931807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259877" y="1931807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292827" y="1931807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325778" y="1931807"/>
            <a:ext cx="1032951" cy="103295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358729" y="1931807"/>
            <a:ext cx="1032951" cy="103295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391680" y="1931807"/>
            <a:ext cx="1032951" cy="103295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8424630" y="1931807"/>
            <a:ext cx="1032951" cy="1032951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457581" y="1931807"/>
            <a:ext cx="1032951" cy="103295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0486281" y="1931807"/>
            <a:ext cx="1032951" cy="103295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1519232" y="1931807"/>
            <a:ext cx="1032951" cy="1032951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2552183" y="1931807"/>
            <a:ext cx="1032951" cy="1032951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3585133" y="1931807"/>
            <a:ext cx="1032951" cy="1032951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sp>
        <p:nvSpPr>
          <p:cNvPr name="TextBox 38" id="38"/>
          <p:cNvSpPr txBox="true"/>
          <p:nvPr/>
        </p:nvSpPr>
        <p:spPr>
          <a:xfrm rot="0">
            <a:off x="1027542" y="2400657"/>
            <a:ext cx="536431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829844" y="4265267"/>
            <a:ext cx="931826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433117" y="431801"/>
            <a:ext cx="4480596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Knuth–Morris–Pratt</a:t>
            </a:r>
          </a:p>
        </p:txBody>
      </p:sp>
      <p:grpSp>
        <p:nvGrpSpPr>
          <p:cNvPr name="Group 41" id="41"/>
          <p:cNvGrpSpPr/>
          <p:nvPr/>
        </p:nvGrpSpPr>
        <p:grpSpPr>
          <a:xfrm rot="0">
            <a:off x="6358729" y="6001370"/>
            <a:ext cx="1032951" cy="1032951"/>
            <a:chOff x="0" y="0"/>
            <a:chExt cx="812800" cy="812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0</a:t>
              </a:r>
            </a:p>
          </p:txBody>
        </p:sp>
      </p:grpSp>
      <p:sp>
        <p:nvSpPr>
          <p:cNvPr name="TextBox 44" id="44"/>
          <p:cNvSpPr txBox="true"/>
          <p:nvPr/>
        </p:nvSpPr>
        <p:spPr>
          <a:xfrm rot="0">
            <a:off x="1114325" y="6280689"/>
            <a:ext cx="447567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LPS</a:t>
            </a:r>
          </a:p>
        </p:txBody>
      </p:sp>
      <p:grpSp>
        <p:nvGrpSpPr>
          <p:cNvPr name="Group 45" id="45"/>
          <p:cNvGrpSpPr/>
          <p:nvPr/>
        </p:nvGrpSpPr>
        <p:grpSpPr>
          <a:xfrm rot="0">
            <a:off x="7372630" y="6001370"/>
            <a:ext cx="1032951" cy="1032951"/>
            <a:chOff x="0" y="0"/>
            <a:chExt cx="812800" cy="81280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0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8405580" y="6001370"/>
            <a:ext cx="1032951" cy="1032951"/>
            <a:chOff x="0" y="0"/>
            <a:chExt cx="812800" cy="812800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1</a:t>
              </a: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9419481" y="6001370"/>
            <a:ext cx="1032951" cy="1032951"/>
            <a:chOff x="0" y="0"/>
            <a:chExt cx="812800" cy="812800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2</a:t>
              </a: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10448181" y="6001370"/>
            <a:ext cx="1032951" cy="1032951"/>
            <a:chOff x="0" y="0"/>
            <a:chExt cx="812800" cy="812800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0</a:t>
              </a:r>
            </a:p>
          </p:txBody>
        </p:sp>
      </p:grpSp>
      <p:sp>
        <p:nvSpPr>
          <p:cNvPr name="AutoShape 57" id="57"/>
          <p:cNvSpPr/>
          <p:nvPr/>
        </p:nvSpPr>
        <p:spPr>
          <a:xfrm>
            <a:off x="11045107" y="1253143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58" id="58"/>
          <p:cNvGrpSpPr/>
          <p:nvPr/>
        </p:nvGrpSpPr>
        <p:grpSpPr>
          <a:xfrm rot="0">
            <a:off x="6358729" y="4157397"/>
            <a:ext cx="1032951" cy="1032951"/>
            <a:chOff x="0" y="0"/>
            <a:chExt cx="812800" cy="812800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61" id="61"/>
          <p:cNvGrpSpPr/>
          <p:nvPr/>
        </p:nvGrpSpPr>
        <p:grpSpPr>
          <a:xfrm rot="0">
            <a:off x="7391680" y="4157397"/>
            <a:ext cx="1032951" cy="1032951"/>
            <a:chOff x="0" y="0"/>
            <a:chExt cx="812800" cy="812800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3" id="6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64" id="64"/>
          <p:cNvGrpSpPr/>
          <p:nvPr/>
        </p:nvGrpSpPr>
        <p:grpSpPr>
          <a:xfrm rot="0">
            <a:off x="8424630" y="4157397"/>
            <a:ext cx="1032951" cy="1032951"/>
            <a:chOff x="0" y="0"/>
            <a:chExt cx="812800" cy="812800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66" id="6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67" id="67"/>
          <p:cNvGrpSpPr/>
          <p:nvPr/>
        </p:nvGrpSpPr>
        <p:grpSpPr>
          <a:xfrm rot="0">
            <a:off x="9457581" y="4157397"/>
            <a:ext cx="1032951" cy="1032951"/>
            <a:chOff x="0" y="0"/>
            <a:chExt cx="812800" cy="812800"/>
          </a:xfrm>
        </p:grpSpPr>
        <p:sp>
          <p:nvSpPr>
            <p:cNvPr name="Freeform 68" id="6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9" id="6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70" id="70"/>
          <p:cNvGrpSpPr/>
          <p:nvPr/>
        </p:nvGrpSpPr>
        <p:grpSpPr>
          <a:xfrm rot="0">
            <a:off x="10490532" y="4157397"/>
            <a:ext cx="1032951" cy="1032951"/>
            <a:chOff x="0" y="0"/>
            <a:chExt cx="812800" cy="812800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2" id="7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sp>
        <p:nvSpPr>
          <p:cNvPr name="AutoShape 73" id="73"/>
          <p:cNvSpPr/>
          <p:nvPr/>
        </p:nvSpPr>
        <p:spPr>
          <a:xfrm>
            <a:off x="7870055" y="5442575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74" id="74"/>
          <p:cNvSpPr txBox="true"/>
          <p:nvPr/>
        </p:nvSpPr>
        <p:spPr>
          <a:xfrm rot="0">
            <a:off x="652895" y="8125362"/>
            <a:ext cx="5213964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 occurs at shift 4</a:t>
            </a:r>
          </a:p>
        </p:txBody>
      </p:sp>
      <p:grpSp>
        <p:nvGrpSpPr>
          <p:cNvPr name="Group 75" id="75"/>
          <p:cNvGrpSpPr/>
          <p:nvPr/>
        </p:nvGrpSpPr>
        <p:grpSpPr>
          <a:xfrm rot="0">
            <a:off x="14618084" y="1931807"/>
            <a:ext cx="1032951" cy="1032951"/>
            <a:chOff x="0" y="0"/>
            <a:chExt cx="812800" cy="812800"/>
          </a:xfrm>
        </p:grpSpPr>
        <p:sp>
          <p:nvSpPr>
            <p:cNvPr name="Freeform 76" id="7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7" id="7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78" id="78"/>
          <p:cNvGrpSpPr/>
          <p:nvPr/>
        </p:nvGrpSpPr>
        <p:grpSpPr>
          <a:xfrm rot="0">
            <a:off x="15651035" y="1931807"/>
            <a:ext cx="1032951" cy="1032951"/>
            <a:chOff x="0" y="0"/>
            <a:chExt cx="812800" cy="812800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0" id="8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81" id="81"/>
          <p:cNvGrpSpPr/>
          <p:nvPr/>
        </p:nvGrpSpPr>
        <p:grpSpPr>
          <a:xfrm rot="0">
            <a:off x="14101609" y="5703686"/>
            <a:ext cx="4829892" cy="5894830"/>
            <a:chOff x="0" y="0"/>
            <a:chExt cx="1272070" cy="1552548"/>
          </a:xfrm>
        </p:grpSpPr>
        <p:sp>
          <p:nvSpPr>
            <p:cNvPr name="Freeform 82" id="82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3" id="83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84" id="84"/>
          <p:cNvGrpSpPr/>
          <p:nvPr/>
        </p:nvGrpSpPr>
        <p:grpSpPr>
          <a:xfrm rot="0">
            <a:off x="10821143" y="7800768"/>
            <a:ext cx="4829892" cy="5894830"/>
            <a:chOff x="0" y="0"/>
            <a:chExt cx="1272070" cy="1552548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6" id="86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87" id="87"/>
          <p:cNvSpPr/>
          <p:nvPr/>
        </p:nvSpPr>
        <p:spPr>
          <a:xfrm flipH="false" flipV="false" rot="0">
            <a:off x="16516555" y="498476"/>
            <a:ext cx="1226460" cy="379088"/>
          </a:xfrm>
          <a:custGeom>
            <a:avLst/>
            <a:gdLst/>
            <a:ahLst/>
            <a:cxnLst/>
            <a:rect r="r" b="b" t="t" l="l"/>
            <a:pathLst>
              <a:path h="379088" w="1226460">
                <a:moveTo>
                  <a:pt x="0" y="0"/>
                </a:moveTo>
                <a:lnTo>
                  <a:pt x="1226460" y="0"/>
                </a:lnTo>
                <a:lnTo>
                  <a:pt x="1226460" y="379088"/>
                </a:lnTo>
                <a:lnTo>
                  <a:pt x="0" y="3790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26926" y="1931807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259877" y="1931807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292827" y="1931807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325778" y="1931807"/>
            <a:ext cx="1032951" cy="103295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358729" y="1931807"/>
            <a:ext cx="1032951" cy="103295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391680" y="1931807"/>
            <a:ext cx="1032951" cy="103295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8424630" y="1931807"/>
            <a:ext cx="1032951" cy="1032951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457581" y="1931807"/>
            <a:ext cx="1032951" cy="103295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0486281" y="1931807"/>
            <a:ext cx="1032951" cy="103295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1519232" y="1931807"/>
            <a:ext cx="1032951" cy="1032951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2552183" y="1931807"/>
            <a:ext cx="1032951" cy="1032951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3585133" y="1931807"/>
            <a:ext cx="1032951" cy="1032951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sp>
        <p:nvSpPr>
          <p:cNvPr name="TextBox 38" id="38"/>
          <p:cNvSpPr txBox="true"/>
          <p:nvPr/>
        </p:nvSpPr>
        <p:spPr>
          <a:xfrm rot="0">
            <a:off x="1027542" y="2400657"/>
            <a:ext cx="536431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829844" y="4265267"/>
            <a:ext cx="931826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433117" y="431801"/>
            <a:ext cx="4480596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Knuth–Morris–Pratt</a:t>
            </a:r>
          </a:p>
        </p:txBody>
      </p:sp>
      <p:grpSp>
        <p:nvGrpSpPr>
          <p:cNvPr name="Group 41" id="41"/>
          <p:cNvGrpSpPr/>
          <p:nvPr/>
        </p:nvGrpSpPr>
        <p:grpSpPr>
          <a:xfrm rot="0">
            <a:off x="10490532" y="5929810"/>
            <a:ext cx="1032951" cy="1032951"/>
            <a:chOff x="0" y="0"/>
            <a:chExt cx="812800" cy="812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0</a:t>
              </a:r>
            </a:p>
          </p:txBody>
        </p:sp>
      </p:grpSp>
      <p:sp>
        <p:nvSpPr>
          <p:cNvPr name="TextBox 44" id="44"/>
          <p:cNvSpPr txBox="true"/>
          <p:nvPr/>
        </p:nvSpPr>
        <p:spPr>
          <a:xfrm rot="0">
            <a:off x="1114325" y="6280689"/>
            <a:ext cx="447567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LPS</a:t>
            </a:r>
          </a:p>
        </p:txBody>
      </p:sp>
      <p:grpSp>
        <p:nvGrpSpPr>
          <p:cNvPr name="Group 45" id="45"/>
          <p:cNvGrpSpPr/>
          <p:nvPr/>
        </p:nvGrpSpPr>
        <p:grpSpPr>
          <a:xfrm rot="0">
            <a:off x="11504433" y="5929810"/>
            <a:ext cx="1032951" cy="1032951"/>
            <a:chOff x="0" y="0"/>
            <a:chExt cx="812800" cy="81280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0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12537383" y="5929810"/>
            <a:ext cx="1032951" cy="1032951"/>
            <a:chOff x="0" y="0"/>
            <a:chExt cx="812800" cy="812800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1</a:t>
              </a: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13551284" y="5929810"/>
            <a:ext cx="1032951" cy="1032951"/>
            <a:chOff x="0" y="0"/>
            <a:chExt cx="812800" cy="812800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2</a:t>
              </a: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14579984" y="5929810"/>
            <a:ext cx="1032951" cy="1032951"/>
            <a:chOff x="0" y="0"/>
            <a:chExt cx="812800" cy="812800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0</a:t>
              </a:r>
            </a:p>
          </p:txBody>
        </p:sp>
      </p:grpSp>
      <p:sp>
        <p:nvSpPr>
          <p:cNvPr name="AutoShape 57" id="57"/>
          <p:cNvSpPr/>
          <p:nvPr/>
        </p:nvSpPr>
        <p:spPr>
          <a:xfrm>
            <a:off x="11045107" y="1253143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58" id="58"/>
          <p:cNvGrpSpPr/>
          <p:nvPr/>
        </p:nvGrpSpPr>
        <p:grpSpPr>
          <a:xfrm rot="0">
            <a:off x="10490532" y="4085836"/>
            <a:ext cx="1032951" cy="1032951"/>
            <a:chOff x="0" y="0"/>
            <a:chExt cx="812800" cy="812800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61" id="61"/>
          <p:cNvGrpSpPr/>
          <p:nvPr/>
        </p:nvGrpSpPr>
        <p:grpSpPr>
          <a:xfrm rot="0">
            <a:off x="11523483" y="4085836"/>
            <a:ext cx="1032951" cy="1032951"/>
            <a:chOff x="0" y="0"/>
            <a:chExt cx="812800" cy="812800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3" id="6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64" id="64"/>
          <p:cNvGrpSpPr/>
          <p:nvPr/>
        </p:nvGrpSpPr>
        <p:grpSpPr>
          <a:xfrm rot="0">
            <a:off x="12556433" y="4085836"/>
            <a:ext cx="1032951" cy="1032951"/>
            <a:chOff x="0" y="0"/>
            <a:chExt cx="812800" cy="812800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6" id="6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67" id="67"/>
          <p:cNvGrpSpPr/>
          <p:nvPr/>
        </p:nvGrpSpPr>
        <p:grpSpPr>
          <a:xfrm rot="0">
            <a:off x="13589384" y="4085836"/>
            <a:ext cx="1032951" cy="1032951"/>
            <a:chOff x="0" y="0"/>
            <a:chExt cx="812800" cy="812800"/>
          </a:xfrm>
        </p:grpSpPr>
        <p:sp>
          <p:nvSpPr>
            <p:cNvPr name="Freeform 68" id="6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9" id="6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70" id="70"/>
          <p:cNvGrpSpPr/>
          <p:nvPr/>
        </p:nvGrpSpPr>
        <p:grpSpPr>
          <a:xfrm rot="0">
            <a:off x="14622335" y="4085836"/>
            <a:ext cx="1032951" cy="1032951"/>
            <a:chOff x="0" y="0"/>
            <a:chExt cx="812800" cy="812800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2" id="7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sp>
        <p:nvSpPr>
          <p:cNvPr name="AutoShape 73" id="73"/>
          <p:cNvSpPr/>
          <p:nvPr/>
        </p:nvSpPr>
        <p:spPr>
          <a:xfrm>
            <a:off x="10987957" y="3336233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74" id="74"/>
          <p:cNvSpPr txBox="true"/>
          <p:nvPr/>
        </p:nvSpPr>
        <p:spPr>
          <a:xfrm rot="0">
            <a:off x="652895" y="8125362"/>
            <a:ext cx="5213964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 occurs at shift 4</a:t>
            </a:r>
          </a:p>
        </p:txBody>
      </p:sp>
      <p:grpSp>
        <p:nvGrpSpPr>
          <p:cNvPr name="Group 75" id="75"/>
          <p:cNvGrpSpPr/>
          <p:nvPr/>
        </p:nvGrpSpPr>
        <p:grpSpPr>
          <a:xfrm rot="0">
            <a:off x="14618084" y="1931807"/>
            <a:ext cx="1032951" cy="1032951"/>
            <a:chOff x="0" y="0"/>
            <a:chExt cx="812800" cy="812800"/>
          </a:xfrm>
        </p:grpSpPr>
        <p:sp>
          <p:nvSpPr>
            <p:cNvPr name="Freeform 76" id="7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7" id="7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78" id="78"/>
          <p:cNvGrpSpPr/>
          <p:nvPr/>
        </p:nvGrpSpPr>
        <p:grpSpPr>
          <a:xfrm rot="0">
            <a:off x="15651035" y="1931807"/>
            <a:ext cx="1032951" cy="1032951"/>
            <a:chOff x="0" y="0"/>
            <a:chExt cx="812800" cy="812800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0" id="8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81" id="81"/>
          <p:cNvGrpSpPr/>
          <p:nvPr/>
        </p:nvGrpSpPr>
        <p:grpSpPr>
          <a:xfrm rot="0">
            <a:off x="9457581" y="8743935"/>
            <a:ext cx="4829892" cy="5894830"/>
            <a:chOff x="0" y="0"/>
            <a:chExt cx="1272070" cy="1552548"/>
          </a:xfrm>
        </p:grpSpPr>
        <p:sp>
          <p:nvSpPr>
            <p:cNvPr name="Freeform 82" id="82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3" id="83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84" id="84"/>
          <p:cNvGrpSpPr/>
          <p:nvPr/>
        </p:nvGrpSpPr>
        <p:grpSpPr>
          <a:xfrm rot="0">
            <a:off x="14067760" y="7772385"/>
            <a:ext cx="4829892" cy="5894830"/>
            <a:chOff x="0" y="0"/>
            <a:chExt cx="1272070" cy="1552548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6" id="86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87" id="87"/>
          <p:cNvSpPr/>
          <p:nvPr/>
        </p:nvSpPr>
        <p:spPr>
          <a:xfrm flipH="false" flipV="false" rot="0">
            <a:off x="16516555" y="498476"/>
            <a:ext cx="1226460" cy="379088"/>
          </a:xfrm>
          <a:custGeom>
            <a:avLst/>
            <a:gdLst/>
            <a:ahLst/>
            <a:cxnLst/>
            <a:rect r="r" b="b" t="t" l="l"/>
            <a:pathLst>
              <a:path h="379088" w="1226460">
                <a:moveTo>
                  <a:pt x="0" y="0"/>
                </a:moveTo>
                <a:lnTo>
                  <a:pt x="1226460" y="0"/>
                </a:lnTo>
                <a:lnTo>
                  <a:pt x="1226460" y="379088"/>
                </a:lnTo>
                <a:lnTo>
                  <a:pt x="0" y="3790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26926" y="1931807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259877" y="1931807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292827" y="1931807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325778" y="1931807"/>
            <a:ext cx="1032951" cy="103295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358729" y="1931807"/>
            <a:ext cx="1032951" cy="103295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391680" y="1931807"/>
            <a:ext cx="1032951" cy="103295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8424630" y="1931807"/>
            <a:ext cx="1032951" cy="1032951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457581" y="1931807"/>
            <a:ext cx="1032951" cy="103295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0486281" y="1931807"/>
            <a:ext cx="1032951" cy="103295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1519232" y="1931807"/>
            <a:ext cx="1032951" cy="1032951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2552183" y="1931807"/>
            <a:ext cx="1032951" cy="1032951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3585133" y="1931807"/>
            <a:ext cx="1032951" cy="1032951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sp>
        <p:nvSpPr>
          <p:cNvPr name="TextBox 38" id="38"/>
          <p:cNvSpPr txBox="true"/>
          <p:nvPr/>
        </p:nvSpPr>
        <p:spPr>
          <a:xfrm rot="0">
            <a:off x="1027542" y="2400657"/>
            <a:ext cx="536431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829844" y="4265267"/>
            <a:ext cx="931826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433117" y="431801"/>
            <a:ext cx="4480596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Knuth–Morris–Pratt</a:t>
            </a:r>
          </a:p>
        </p:txBody>
      </p:sp>
      <p:grpSp>
        <p:nvGrpSpPr>
          <p:cNvPr name="Group 41" id="41"/>
          <p:cNvGrpSpPr/>
          <p:nvPr/>
        </p:nvGrpSpPr>
        <p:grpSpPr>
          <a:xfrm rot="0">
            <a:off x="10490532" y="5929810"/>
            <a:ext cx="1032951" cy="1032951"/>
            <a:chOff x="0" y="0"/>
            <a:chExt cx="812800" cy="812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0</a:t>
              </a:r>
            </a:p>
          </p:txBody>
        </p:sp>
      </p:grpSp>
      <p:sp>
        <p:nvSpPr>
          <p:cNvPr name="TextBox 44" id="44"/>
          <p:cNvSpPr txBox="true"/>
          <p:nvPr/>
        </p:nvSpPr>
        <p:spPr>
          <a:xfrm rot="0">
            <a:off x="1114325" y="6280689"/>
            <a:ext cx="447567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LPS</a:t>
            </a:r>
          </a:p>
        </p:txBody>
      </p:sp>
      <p:grpSp>
        <p:nvGrpSpPr>
          <p:cNvPr name="Group 45" id="45"/>
          <p:cNvGrpSpPr/>
          <p:nvPr/>
        </p:nvGrpSpPr>
        <p:grpSpPr>
          <a:xfrm rot="0">
            <a:off x="11504433" y="5929810"/>
            <a:ext cx="1032951" cy="1032951"/>
            <a:chOff x="0" y="0"/>
            <a:chExt cx="812800" cy="81280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0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12537383" y="5929810"/>
            <a:ext cx="1032951" cy="1032951"/>
            <a:chOff x="0" y="0"/>
            <a:chExt cx="812800" cy="812800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1</a:t>
              </a: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13551284" y="5929810"/>
            <a:ext cx="1032951" cy="1032951"/>
            <a:chOff x="0" y="0"/>
            <a:chExt cx="812800" cy="812800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2</a:t>
              </a: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14579984" y="5929810"/>
            <a:ext cx="1032951" cy="1032951"/>
            <a:chOff x="0" y="0"/>
            <a:chExt cx="812800" cy="812800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0</a:t>
              </a:r>
            </a:p>
          </p:txBody>
        </p:sp>
      </p:grpSp>
      <p:sp>
        <p:nvSpPr>
          <p:cNvPr name="AutoShape 57" id="57"/>
          <p:cNvSpPr/>
          <p:nvPr/>
        </p:nvSpPr>
        <p:spPr>
          <a:xfrm>
            <a:off x="11045107" y="1253143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58" id="58"/>
          <p:cNvGrpSpPr/>
          <p:nvPr/>
        </p:nvGrpSpPr>
        <p:grpSpPr>
          <a:xfrm rot="0">
            <a:off x="10490532" y="4085836"/>
            <a:ext cx="1032951" cy="1032951"/>
            <a:chOff x="0" y="0"/>
            <a:chExt cx="812800" cy="812800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61" id="61"/>
          <p:cNvGrpSpPr/>
          <p:nvPr/>
        </p:nvGrpSpPr>
        <p:grpSpPr>
          <a:xfrm rot="0">
            <a:off x="11523483" y="4085836"/>
            <a:ext cx="1032951" cy="1032951"/>
            <a:chOff x="0" y="0"/>
            <a:chExt cx="812800" cy="812800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3" id="6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64" id="64"/>
          <p:cNvGrpSpPr/>
          <p:nvPr/>
        </p:nvGrpSpPr>
        <p:grpSpPr>
          <a:xfrm rot="0">
            <a:off x="12556433" y="4085836"/>
            <a:ext cx="1032951" cy="1032951"/>
            <a:chOff x="0" y="0"/>
            <a:chExt cx="812800" cy="812800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6" id="6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67" id="67"/>
          <p:cNvGrpSpPr/>
          <p:nvPr/>
        </p:nvGrpSpPr>
        <p:grpSpPr>
          <a:xfrm rot="0">
            <a:off x="13589384" y="4085836"/>
            <a:ext cx="1032951" cy="1032951"/>
            <a:chOff x="0" y="0"/>
            <a:chExt cx="812800" cy="812800"/>
          </a:xfrm>
        </p:grpSpPr>
        <p:sp>
          <p:nvSpPr>
            <p:cNvPr name="Freeform 68" id="6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9" id="6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70" id="70"/>
          <p:cNvGrpSpPr/>
          <p:nvPr/>
        </p:nvGrpSpPr>
        <p:grpSpPr>
          <a:xfrm rot="0">
            <a:off x="14622335" y="4085836"/>
            <a:ext cx="1032951" cy="1032951"/>
            <a:chOff x="0" y="0"/>
            <a:chExt cx="812800" cy="812800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2" id="7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sp>
        <p:nvSpPr>
          <p:cNvPr name="AutoShape 73" id="73"/>
          <p:cNvSpPr/>
          <p:nvPr/>
        </p:nvSpPr>
        <p:spPr>
          <a:xfrm>
            <a:off x="10987957" y="3336233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74" id="74"/>
          <p:cNvSpPr txBox="true"/>
          <p:nvPr/>
        </p:nvSpPr>
        <p:spPr>
          <a:xfrm rot="0">
            <a:off x="652895" y="8125362"/>
            <a:ext cx="5213964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 occurs at shift 4</a:t>
            </a:r>
          </a:p>
        </p:txBody>
      </p:sp>
      <p:grpSp>
        <p:nvGrpSpPr>
          <p:cNvPr name="Group 75" id="75"/>
          <p:cNvGrpSpPr/>
          <p:nvPr/>
        </p:nvGrpSpPr>
        <p:grpSpPr>
          <a:xfrm rot="0">
            <a:off x="14618084" y="1931807"/>
            <a:ext cx="1032951" cy="1032951"/>
            <a:chOff x="0" y="0"/>
            <a:chExt cx="812800" cy="812800"/>
          </a:xfrm>
        </p:grpSpPr>
        <p:sp>
          <p:nvSpPr>
            <p:cNvPr name="Freeform 76" id="7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7" id="7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78" id="78"/>
          <p:cNvGrpSpPr/>
          <p:nvPr/>
        </p:nvGrpSpPr>
        <p:grpSpPr>
          <a:xfrm rot="0">
            <a:off x="15651035" y="1931807"/>
            <a:ext cx="1032951" cy="1032951"/>
            <a:chOff x="0" y="0"/>
            <a:chExt cx="812800" cy="812800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0" id="8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81" id="81"/>
          <p:cNvGrpSpPr/>
          <p:nvPr/>
        </p:nvGrpSpPr>
        <p:grpSpPr>
          <a:xfrm rot="0">
            <a:off x="9457581" y="8743935"/>
            <a:ext cx="4829892" cy="5894830"/>
            <a:chOff x="0" y="0"/>
            <a:chExt cx="1272070" cy="1552548"/>
          </a:xfrm>
        </p:grpSpPr>
        <p:sp>
          <p:nvSpPr>
            <p:cNvPr name="Freeform 82" id="82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3" id="83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84" id="84"/>
          <p:cNvGrpSpPr/>
          <p:nvPr/>
        </p:nvGrpSpPr>
        <p:grpSpPr>
          <a:xfrm rot="0">
            <a:off x="14067760" y="7772385"/>
            <a:ext cx="4829892" cy="5894830"/>
            <a:chOff x="0" y="0"/>
            <a:chExt cx="1272070" cy="1552548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6" id="86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87" id="87"/>
          <p:cNvSpPr/>
          <p:nvPr/>
        </p:nvSpPr>
        <p:spPr>
          <a:xfrm flipH="false" flipV="false" rot="0">
            <a:off x="16516555" y="498476"/>
            <a:ext cx="1226460" cy="379088"/>
          </a:xfrm>
          <a:custGeom>
            <a:avLst/>
            <a:gdLst/>
            <a:ahLst/>
            <a:cxnLst/>
            <a:rect r="r" b="b" t="t" l="l"/>
            <a:pathLst>
              <a:path h="379088" w="1226460">
                <a:moveTo>
                  <a:pt x="0" y="0"/>
                </a:moveTo>
                <a:lnTo>
                  <a:pt x="1226460" y="0"/>
                </a:lnTo>
                <a:lnTo>
                  <a:pt x="1226460" y="379088"/>
                </a:lnTo>
                <a:lnTo>
                  <a:pt x="0" y="3790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26926" y="1931807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259877" y="1931807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292827" y="1931807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325778" y="1931807"/>
            <a:ext cx="1032951" cy="103295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358729" y="1931807"/>
            <a:ext cx="1032951" cy="103295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391680" y="1931807"/>
            <a:ext cx="1032951" cy="103295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8424630" y="1931807"/>
            <a:ext cx="1032951" cy="1032951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457581" y="1931807"/>
            <a:ext cx="1032951" cy="103295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0486281" y="1931807"/>
            <a:ext cx="1032951" cy="103295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1519232" y="1931807"/>
            <a:ext cx="1032951" cy="1032951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2552183" y="1931807"/>
            <a:ext cx="1032951" cy="1032951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3585133" y="1931807"/>
            <a:ext cx="1032951" cy="1032951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sp>
        <p:nvSpPr>
          <p:cNvPr name="TextBox 38" id="38"/>
          <p:cNvSpPr txBox="true"/>
          <p:nvPr/>
        </p:nvSpPr>
        <p:spPr>
          <a:xfrm rot="0">
            <a:off x="1027542" y="2400657"/>
            <a:ext cx="536431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829844" y="4265267"/>
            <a:ext cx="931826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433117" y="431801"/>
            <a:ext cx="4480596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Knuth–Morris–Pratt</a:t>
            </a:r>
          </a:p>
        </p:txBody>
      </p:sp>
      <p:grpSp>
        <p:nvGrpSpPr>
          <p:cNvPr name="Group 41" id="41"/>
          <p:cNvGrpSpPr/>
          <p:nvPr/>
        </p:nvGrpSpPr>
        <p:grpSpPr>
          <a:xfrm rot="0">
            <a:off x="11519232" y="5923813"/>
            <a:ext cx="1032951" cy="1032951"/>
            <a:chOff x="0" y="0"/>
            <a:chExt cx="812800" cy="812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0</a:t>
              </a:r>
            </a:p>
          </p:txBody>
        </p:sp>
      </p:grpSp>
      <p:sp>
        <p:nvSpPr>
          <p:cNvPr name="TextBox 44" id="44"/>
          <p:cNvSpPr txBox="true"/>
          <p:nvPr/>
        </p:nvSpPr>
        <p:spPr>
          <a:xfrm rot="0">
            <a:off x="1114325" y="6280689"/>
            <a:ext cx="447567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LPS</a:t>
            </a:r>
          </a:p>
        </p:txBody>
      </p:sp>
      <p:grpSp>
        <p:nvGrpSpPr>
          <p:cNvPr name="Group 45" id="45"/>
          <p:cNvGrpSpPr/>
          <p:nvPr/>
        </p:nvGrpSpPr>
        <p:grpSpPr>
          <a:xfrm rot="0">
            <a:off x="12533133" y="5923813"/>
            <a:ext cx="1032951" cy="1032951"/>
            <a:chOff x="0" y="0"/>
            <a:chExt cx="812800" cy="81280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0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13566083" y="5923813"/>
            <a:ext cx="1032951" cy="1032951"/>
            <a:chOff x="0" y="0"/>
            <a:chExt cx="812800" cy="812800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1</a:t>
              </a: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14579984" y="5923813"/>
            <a:ext cx="1032951" cy="1032951"/>
            <a:chOff x="0" y="0"/>
            <a:chExt cx="812800" cy="812800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2</a:t>
              </a: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15608684" y="5923813"/>
            <a:ext cx="1032951" cy="1032951"/>
            <a:chOff x="0" y="0"/>
            <a:chExt cx="812800" cy="812800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0</a:t>
              </a:r>
            </a:p>
          </p:txBody>
        </p:sp>
      </p:grpSp>
      <p:sp>
        <p:nvSpPr>
          <p:cNvPr name="AutoShape 57" id="57"/>
          <p:cNvSpPr/>
          <p:nvPr/>
        </p:nvSpPr>
        <p:spPr>
          <a:xfrm>
            <a:off x="11997607" y="1303080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58" id="58"/>
          <p:cNvGrpSpPr/>
          <p:nvPr/>
        </p:nvGrpSpPr>
        <p:grpSpPr>
          <a:xfrm rot="0">
            <a:off x="11519232" y="4079840"/>
            <a:ext cx="1032951" cy="1032951"/>
            <a:chOff x="0" y="0"/>
            <a:chExt cx="812800" cy="812800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61" id="61"/>
          <p:cNvGrpSpPr/>
          <p:nvPr/>
        </p:nvGrpSpPr>
        <p:grpSpPr>
          <a:xfrm rot="0">
            <a:off x="12552183" y="4079840"/>
            <a:ext cx="1032951" cy="1032951"/>
            <a:chOff x="0" y="0"/>
            <a:chExt cx="812800" cy="812800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3" id="6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64" id="64"/>
          <p:cNvGrpSpPr/>
          <p:nvPr/>
        </p:nvGrpSpPr>
        <p:grpSpPr>
          <a:xfrm rot="0">
            <a:off x="13585133" y="4079840"/>
            <a:ext cx="1032951" cy="1032951"/>
            <a:chOff x="0" y="0"/>
            <a:chExt cx="812800" cy="812800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6" id="6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67" id="67"/>
          <p:cNvGrpSpPr/>
          <p:nvPr/>
        </p:nvGrpSpPr>
        <p:grpSpPr>
          <a:xfrm rot="0">
            <a:off x="14618084" y="4079840"/>
            <a:ext cx="1032951" cy="1032951"/>
            <a:chOff x="0" y="0"/>
            <a:chExt cx="812800" cy="812800"/>
          </a:xfrm>
        </p:grpSpPr>
        <p:sp>
          <p:nvSpPr>
            <p:cNvPr name="Freeform 68" id="6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9" id="6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70" id="70"/>
          <p:cNvGrpSpPr/>
          <p:nvPr/>
        </p:nvGrpSpPr>
        <p:grpSpPr>
          <a:xfrm rot="0">
            <a:off x="15651035" y="4079840"/>
            <a:ext cx="1032951" cy="1032951"/>
            <a:chOff x="0" y="0"/>
            <a:chExt cx="812800" cy="812800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2" id="7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sp>
        <p:nvSpPr>
          <p:cNvPr name="AutoShape 73" id="73"/>
          <p:cNvSpPr/>
          <p:nvPr/>
        </p:nvSpPr>
        <p:spPr>
          <a:xfrm>
            <a:off x="12016657" y="3330236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74" id="74"/>
          <p:cNvSpPr txBox="true"/>
          <p:nvPr/>
        </p:nvSpPr>
        <p:spPr>
          <a:xfrm rot="0">
            <a:off x="652895" y="8125362"/>
            <a:ext cx="5213964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 occurs at shift 4</a:t>
            </a:r>
          </a:p>
        </p:txBody>
      </p:sp>
      <p:grpSp>
        <p:nvGrpSpPr>
          <p:cNvPr name="Group 75" id="75"/>
          <p:cNvGrpSpPr/>
          <p:nvPr/>
        </p:nvGrpSpPr>
        <p:grpSpPr>
          <a:xfrm rot="0">
            <a:off x="14618084" y="1931807"/>
            <a:ext cx="1032951" cy="1032951"/>
            <a:chOff x="0" y="0"/>
            <a:chExt cx="812800" cy="812800"/>
          </a:xfrm>
        </p:grpSpPr>
        <p:sp>
          <p:nvSpPr>
            <p:cNvPr name="Freeform 76" id="7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7" id="7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78" id="78"/>
          <p:cNvGrpSpPr/>
          <p:nvPr/>
        </p:nvGrpSpPr>
        <p:grpSpPr>
          <a:xfrm rot="0">
            <a:off x="15651035" y="1931807"/>
            <a:ext cx="1032951" cy="1032951"/>
            <a:chOff x="0" y="0"/>
            <a:chExt cx="812800" cy="812800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0" id="8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81" id="81"/>
          <p:cNvGrpSpPr/>
          <p:nvPr/>
        </p:nvGrpSpPr>
        <p:grpSpPr>
          <a:xfrm rot="0">
            <a:off x="9457581" y="8743935"/>
            <a:ext cx="4829892" cy="5894830"/>
            <a:chOff x="0" y="0"/>
            <a:chExt cx="1272070" cy="1552548"/>
          </a:xfrm>
        </p:grpSpPr>
        <p:sp>
          <p:nvSpPr>
            <p:cNvPr name="Freeform 82" id="82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3" id="83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84" id="84"/>
          <p:cNvGrpSpPr/>
          <p:nvPr/>
        </p:nvGrpSpPr>
        <p:grpSpPr>
          <a:xfrm rot="0">
            <a:off x="14067760" y="7772385"/>
            <a:ext cx="4829892" cy="5894830"/>
            <a:chOff x="0" y="0"/>
            <a:chExt cx="1272070" cy="1552548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6" id="86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87" id="87"/>
          <p:cNvSpPr/>
          <p:nvPr/>
        </p:nvSpPr>
        <p:spPr>
          <a:xfrm flipH="false" flipV="false" rot="0">
            <a:off x="16516555" y="498476"/>
            <a:ext cx="1226460" cy="379088"/>
          </a:xfrm>
          <a:custGeom>
            <a:avLst/>
            <a:gdLst/>
            <a:ahLst/>
            <a:cxnLst/>
            <a:rect r="r" b="b" t="t" l="l"/>
            <a:pathLst>
              <a:path h="379088" w="1226460">
                <a:moveTo>
                  <a:pt x="0" y="0"/>
                </a:moveTo>
                <a:lnTo>
                  <a:pt x="1226460" y="0"/>
                </a:lnTo>
                <a:lnTo>
                  <a:pt x="1226460" y="379088"/>
                </a:lnTo>
                <a:lnTo>
                  <a:pt x="0" y="3790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26926" y="1931807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259877" y="1931807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292827" y="1931807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325778" y="1931807"/>
            <a:ext cx="1032951" cy="103295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358729" y="1931807"/>
            <a:ext cx="1032951" cy="103295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391680" y="1931807"/>
            <a:ext cx="1032951" cy="103295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8424630" y="1931807"/>
            <a:ext cx="1032951" cy="1032951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457581" y="1931807"/>
            <a:ext cx="1032951" cy="103295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0486281" y="1931807"/>
            <a:ext cx="1032951" cy="103295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1519232" y="1931807"/>
            <a:ext cx="1032951" cy="1032951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2552183" y="1931807"/>
            <a:ext cx="1032951" cy="1032951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3585133" y="1931807"/>
            <a:ext cx="1032951" cy="1032951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sp>
        <p:nvSpPr>
          <p:cNvPr name="TextBox 38" id="38"/>
          <p:cNvSpPr txBox="true"/>
          <p:nvPr/>
        </p:nvSpPr>
        <p:spPr>
          <a:xfrm rot="0">
            <a:off x="1027542" y="2400657"/>
            <a:ext cx="536431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829844" y="4265267"/>
            <a:ext cx="931826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433117" y="431801"/>
            <a:ext cx="4480596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Knuth–Morris–Pratt</a:t>
            </a:r>
          </a:p>
        </p:txBody>
      </p:sp>
      <p:grpSp>
        <p:nvGrpSpPr>
          <p:cNvPr name="Group 41" id="41"/>
          <p:cNvGrpSpPr/>
          <p:nvPr/>
        </p:nvGrpSpPr>
        <p:grpSpPr>
          <a:xfrm rot="0">
            <a:off x="11519232" y="5923813"/>
            <a:ext cx="1032951" cy="1032951"/>
            <a:chOff x="0" y="0"/>
            <a:chExt cx="812800" cy="812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0</a:t>
              </a:r>
            </a:p>
          </p:txBody>
        </p:sp>
      </p:grpSp>
      <p:sp>
        <p:nvSpPr>
          <p:cNvPr name="TextBox 44" id="44"/>
          <p:cNvSpPr txBox="true"/>
          <p:nvPr/>
        </p:nvSpPr>
        <p:spPr>
          <a:xfrm rot="0">
            <a:off x="1114325" y="6280689"/>
            <a:ext cx="447567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LPS</a:t>
            </a:r>
          </a:p>
        </p:txBody>
      </p:sp>
      <p:grpSp>
        <p:nvGrpSpPr>
          <p:cNvPr name="Group 45" id="45"/>
          <p:cNvGrpSpPr/>
          <p:nvPr/>
        </p:nvGrpSpPr>
        <p:grpSpPr>
          <a:xfrm rot="0">
            <a:off x="12533133" y="5923813"/>
            <a:ext cx="1032951" cy="1032951"/>
            <a:chOff x="0" y="0"/>
            <a:chExt cx="812800" cy="81280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0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13566083" y="5923813"/>
            <a:ext cx="1032951" cy="1032951"/>
            <a:chOff x="0" y="0"/>
            <a:chExt cx="812800" cy="812800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1</a:t>
              </a: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14579984" y="5923813"/>
            <a:ext cx="1032951" cy="1032951"/>
            <a:chOff x="0" y="0"/>
            <a:chExt cx="812800" cy="812800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2</a:t>
              </a: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15608684" y="5923813"/>
            <a:ext cx="1032951" cy="1032951"/>
            <a:chOff x="0" y="0"/>
            <a:chExt cx="812800" cy="812800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0</a:t>
              </a:r>
            </a:p>
          </p:txBody>
        </p:sp>
      </p:grpSp>
      <p:sp>
        <p:nvSpPr>
          <p:cNvPr name="AutoShape 57" id="57"/>
          <p:cNvSpPr/>
          <p:nvPr/>
        </p:nvSpPr>
        <p:spPr>
          <a:xfrm>
            <a:off x="13087708" y="1353017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58" id="58"/>
          <p:cNvGrpSpPr/>
          <p:nvPr/>
        </p:nvGrpSpPr>
        <p:grpSpPr>
          <a:xfrm rot="0">
            <a:off x="11519232" y="4079840"/>
            <a:ext cx="1032951" cy="1032951"/>
            <a:chOff x="0" y="0"/>
            <a:chExt cx="812800" cy="812800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61" id="61"/>
          <p:cNvGrpSpPr/>
          <p:nvPr/>
        </p:nvGrpSpPr>
        <p:grpSpPr>
          <a:xfrm rot="0">
            <a:off x="12552183" y="4079840"/>
            <a:ext cx="1032951" cy="1032951"/>
            <a:chOff x="0" y="0"/>
            <a:chExt cx="812800" cy="812800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63" id="6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64" id="64"/>
          <p:cNvGrpSpPr/>
          <p:nvPr/>
        </p:nvGrpSpPr>
        <p:grpSpPr>
          <a:xfrm rot="0">
            <a:off x="13585133" y="4079840"/>
            <a:ext cx="1032951" cy="1032951"/>
            <a:chOff x="0" y="0"/>
            <a:chExt cx="812800" cy="812800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6" id="6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67" id="67"/>
          <p:cNvGrpSpPr/>
          <p:nvPr/>
        </p:nvGrpSpPr>
        <p:grpSpPr>
          <a:xfrm rot="0">
            <a:off x="14618084" y="4079840"/>
            <a:ext cx="1032951" cy="1032951"/>
            <a:chOff x="0" y="0"/>
            <a:chExt cx="812800" cy="812800"/>
          </a:xfrm>
        </p:grpSpPr>
        <p:sp>
          <p:nvSpPr>
            <p:cNvPr name="Freeform 68" id="6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9" id="6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70" id="70"/>
          <p:cNvGrpSpPr/>
          <p:nvPr/>
        </p:nvGrpSpPr>
        <p:grpSpPr>
          <a:xfrm rot="0">
            <a:off x="15651035" y="4079840"/>
            <a:ext cx="1032951" cy="1032951"/>
            <a:chOff x="0" y="0"/>
            <a:chExt cx="812800" cy="812800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2" id="7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sp>
        <p:nvSpPr>
          <p:cNvPr name="AutoShape 73" id="73"/>
          <p:cNvSpPr/>
          <p:nvPr/>
        </p:nvSpPr>
        <p:spPr>
          <a:xfrm>
            <a:off x="13030558" y="3369015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74" id="74"/>
          <p:cNvSpPr txBox="true"/>
          <p:nvPr/>
        </p:nvSpPr>
        <p:spPr>
          <a:xfrm rot="0">
            <a:off x="652895" y="8125362"/>
            <a:ext cx="5213964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 occurs at shift 4</a:t>
            </a:r>
          </a:p>
        </p:txBody>
      </p:sp>
      <p:grpSp>
        <p:nvGrpSpPr>
          <p:cNvPr name="Group 75" id="75"/>
          <p:cNvGrpSpPr/>
          <p:nvPr/>
        </p:nvGrpSpPr>
        <p:grpSpPr>
          <a:xfrm rot="0">
            <a:off x="14618084" y="1931807"/>
            <a:ext cx="1032951" cy="1032951"/>
            <a:chOff x="0" y="0"/>
            <a:chExt cx="812800" cy="812800"/>
          </a:xfrm>
        </p:grpSpPr>
        <p:sp>
          <p:nvSpPr>
            <p:cNvPr name="Freeform 76" id="7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7" id="7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78" id="78"/>
          <p:cNvGrpSpPr/>
          <p:nvPr/>
        </p:nvGrpSpPr>
        <p:grpSpPr>
          <a:xfrm rot="0">
            <a:off x="15651035" y="1931807"/>
            <a:ext cx="1032951" cy="1032951"/>
            <a:chOff x="0" y="0"/>
            <a:chExt cx="812800" cy="812800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0" id="8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81" id="81"/>
          <p:cNvGrpSpPr/>
          <p:nvPr/>
        </p:nvGrpSpPr>
        <p:grpSpPr>
          <a:xfrm rot="0">
            <a:off x="9457581" y="8743935"/>
            <a:ext cx="4829892" cy="5894830"/>
            <a:chOff x="0" y="0"/>
            <a:chExt cx="1272070" cy="1552548"/>
          </a:xfrm>
        </p:grpSpPr>
        <p:sp>
          <p:nvSpPr>
            <p:cNvPr name="Freeform 82" id="82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3" id="83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84" id="84"/>
          <p:cNvGrpSpPr/>
          <p:nvPr/>
        </p:nvGrpSpPr>
        <p:grpSpPr>
          <a:xfrm rot="0">
            <a:off x="14067760" y="7772385"/>
            <a:ext cx="4829892" cy="5894830"/>
            <a:chOff x="0" y="0"/>
            <a:chExt cx="1272070" cy="1552548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6" id="86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87" id="87"/>
          <p:cNvSpPr/>
          <p:nvPr/>
        </p:nvSpPr>
        <p:spPr>
          <a:xfrm flipH="false" flipV="false" rot="0">
            <a:off x="16516555" y="498476"/>
            <a:ext cx="1226460" cy="379088"/>
          </a:xfrm>
          <a:custGeom>
            <a:avLst/>
            <a:gdLst/>
            <a:ahLst/>
            <a:cxnLst/>
            <a:rect r="r" b="b" t="t" l="l"/>
            <a:pathLst>
              <a:path h="379088" w="1226460">
                <a:moveTo>
                  <a:pt x="0" y="0"/>
                </a:moveTo>
                <a:lnTo>
                  <a:pt x="1226460" y="0"/>
                </a:lnTo>
                <a:lnTo>
                  <a:pt x="1226460" y="379088"/>
                </a:lnTo>
                <a:lnTo>
                  <a:pt x="0" y="3790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26926" y="1931807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259877" y="1931807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292827" y="1931807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325778" y="1931807"/>
            <a:ext cx="1032951" cy="103295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358729" y="1931807"/>
            <a:ext cx="1032951" cy="103295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391680" y="1931807"/>
            <a:ext cx="1032951" cy="103295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8424630" y="1931807"/>
            <a:ext cx="1032951" cy="1032951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457581" y="1931807"/>
            <a:ext cx="1032951" cy="103295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0486281" y="1931807"/>
            <a:ext cx="1032951" cy="103295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1519232" y="1931807"/>
            <a:ext cx="1032951" cy="1032951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2552183" y="1931807"/>
            <a:ext cx="1032951" cy="1032951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3585133" y="1931807"/>
            <a:ext cx="1032951" cy="1032951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sp>
        <p:nvSpPr>
          <p:cNvPr name="TextBox 38" id="38"/>
          <p:cNvSpPr txBox="true"/>
          <p:nvPr/>
        </p:nvSpPr>
        <p:spPr>
          <a:xfrm rot="0">
            <a:off x="1027542" y="2400657"/>
            <a:ext cx="536431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829844" y="4265267"/>
            <a:ext cx="931826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433117" y="431801"/>
            <a:ext cx="4480596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Knuth–Morris–Pratt</a:t>
            </a:r>
          </a:p>
        </p:txBody>
      </p:sp>
      <p:grpSp>
        <p:nvGrpSpPr>
          <p:cNvPr name="Group 41" id="41"/>
          <p:cNvGrpSpPr/>
          <p:nvPr/>
        </p:nvGrpSpPr>
        <p:grpSpPr>
          <a:xfrm rot="0">
            <a:off x="11519232" y="5923813"/>
            <a:ext cx="1032951" cy="1032951"/>
            <a:chOff x="0" y="0"/>
            <a:chExt cx="812800" cy="812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0</a:t>
              </a:r>
            </a:p>
          </p:txBody>
        </p:sp>
      </p:grpSp>
      <p:sp>
        <p:nvSpPr>
          <p:cNvPr name="TextBox 44" id="44"/>
          <p:cNvSpPr txBox="true"/>
          <p:nvPr/>
        </p:nvSpPr>
        <p:spPr>
          <a:xfrm rot="0">
            <a:off x="1114325" y="6280689"/>
            <a:ext cx="447567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LPS</a:t>
            </a:r>
          </a:p>
        </p:txBody>
      </p:sp>
      <p:grpSp>
        <p:nvGrpSpPr>
          <p:cNvPr name="Group 45" id="45"/>
          <p:cNvGrpSpPr/>
          <p:nvPr/>
        </p:nvGrpSpPr>
        <p:grpSpPr>
          <a:xfrm rot="0">
            <a:off x="12533133" y="5923813"/>
            <a:ext cx="1032951" cy="1032951"/>
            <a:chOff x="0" y="0"/>
            <a:chExt cx="812800" cy="81280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0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13566083" y="5923813"/>
            <a:ext cx="1032951" cy="1032951"/>
            <a:chOff x="0" y="0"/>
            <a:chExt cx="812800" cy="812800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1</a:t>
              </a: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14579984" y="5923813"/>
            <a:ext cx="1032951" cy="1032951"/>
            <a:chOff x="0" y="0"/>
            <a:chExt cx="812800" cy="812800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2</a:t>
              </a: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15608684" y="5923813"/>
            <a:ext cx="1032951" cy="1032951"/>
            <a:chOff x="0" y="0"/>
            <a:chExt cx="812800" cy="812800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0</a:t>
              </a:r>
            </a:p>
          </p:txBody>
        </p:sp>
      </p:grpSp>
      <p:sp>
        <p:nvSpPr>
          <p:cNvPr name="AutoShape 57" id="57"/>
          <p:cNvSpPr/>
          <p:nvPr/>
        </p:nvSpPr>
        <p:spPr>
          <a:xfrm>
            <a:off x="14063509" y="1353017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58" id="58"/>
          <p:cNvGrpSpPr/>
          <p:nvPr/>
        </p:nvGrpSpPr>
        <p:grpSpPr>
          <a:xfrm rot="0">
            <a:off x="11519232" y="4079840"/>
            <a:ext cx="1032951" cy="1032951"/>
            <a:chOff x="0" y="0"/>
            <a:chExt cx="812800" cy="812800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61" id="61"/>
          <p:cNvGrpSpPr/>
          <p:nvPr/>
        </p:nvGrpSpPr>
        <p:grpSpPr>
          <a:xfrm rot="0">
            <a:off x="12552183" y="4079840"/>
            <a:ext cx="1032951" cy="1032951"/>
            <a:chOff x="0" y="0"/>
            <a:chExt cx="812800" cy="812800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63" id="6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64" id="64"/>
          <p:cNvGrpSpPr/>
          <p:nvPr/>
        </p:nvGrpSpPr>
        <p:grpSpPr>
          <a:xfrm rot="0">
            <a:off x="13585133" y="4079840"/>
            <a:ext cx="1032951" cy="1032951"/>
            <a:chOff x="0" y="0"/>
            <a:chExt cx="812800" cy="812800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66" id="6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67" id="67"/>
          <p:cNvGrpSpPr/>
          <p:nvPr/>
        </p:nvGrpSpPr>
        <p:grpSpPr>
          <a:xfrm rot="0">
            <a:off x="14618084" y="4079840"/>
            <a:ext cx="1032951" cy="1032951"/>
            <a:chOff x="0" y="0"/>
            <a:chExt cx="812800" cy="812800"/>
          </a:xfrm>
        </p:grpSpPr>
        <p:sp>
          <p:nvSpPr>
            <p:cNvPr name="Freeform 68" id="6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9" id="6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70" id="70"/>
          <p:cNvGrpSpPr/>
          <p:nvPr/>
        </p:nvGrpSpPr>
        <p:grpSpPr>
          <a:xfrm rot="0">
            <a:off x="15651035" y="4079840"/>
            <a:ext cx="1032951" cy="1032951"/>
            <a:chOff x="0" y="0"/>
            <a:chExt cx="812800" cy="812800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2" id="7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sp>
        <p:nvSpPr>
          <p:cNvPr name="AutoShape 73" id="73"/>
          <p:cNvSpPr/>
          <p:nvPr/>
        </p:nvSpPr>
        <p:spPr>
          <a:xfrm>
            <a:off x="14044459" y="3369015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74" id="74"/>
          <p:cNvSpPr txBox="true"/>
          <p:nvPr/>
        </p:nvSpPr>
        <p:spPr>
          <a:xfrm rot="0">
            <a:off x="652895" y="8125362"/>
            <a:ext cx="5213964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 occurs at shift 4</a:t>
            </a:r>
          </a:p>
        </p:txBody>
      </p:sp>
      <p:grpSp>
        <p:nvGrpSpPr>
          <p:cNvPr name="Group 75" id="75"/>
          <p:cNvGrpSpPr/>
          <p:nvPr/>
        </p:nvGrpSpPr>
        <p:grpSpPr>
          <a:xfrm rot="0">
            <a:off x="14618084" y="1931807"/>
            <a:ext cx="1032951" cy="1032951"/>
            <a:chOff x="0" y="0"/>
            <a:chExt cx="812800" cy="812800"/>
          </a:xfrm>
        </p:grpSpPr>
        <p:sp>
          <p:nvSpPr>
            <p:cNvPr name="Freeform 76" id="7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7" id="7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78" id="78"/>
          <p:cNvGrpSpPr/>
          <p:nvPr/>
        </p:nvGrpSpPr>
        <p:grpSpPr>
          <a:xfrm rot="0">
            <a:off x="15651035" y="1931807"/>
            <a:ext cx="1032951" cy="1032951"/>
            <a:chOff x="0" y="0"/>
            <a:chExt cx="812800" cy="812800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0" id="8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81" id="81"/>
          <p:cNvGrpSpPr/>
          <p:nvPr/>
        </p:nvGrpSpPr>
        <p:grpSpPr>
          <a:xfrm rot="0">
            <a:off x="9457581" y="8743935"/>
            <a:ext cx="4829892" cy="5894830"/>
            <a:chOff x="0" y="0"/>
            <a:chExt cx="1272070" cy="1552548"/>
          </a:xfrm>
        </p:grpSpPr>
        <p:sp>
          <p:nvSpPr>
            <p:cNvPr name="Freeform 82" id="82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3" id="83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84" id="84"/>
          <p:cNvGrpSpPr/>
          <p:nvPr/>
        </p:nvGrpSpPr>
        <p:grpSpPr>
          <a:xfrm rot="0">
            <a:off x="14067760" y="7772385"/>
            <a:ext cx="4829892" cy="5894830"/>
            <a:chOff x="0" y="0"/>
            <a:chExt cx="1272070" cy="1552548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6" id="86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87" id="87"/>
          <p:cNvSpPr/>
          <p:nvPr/>
        </p:nvSpPr>
        <p:spPr>
          <a:xfrm flipH="false" flipV="false" rot="0">
            <a:off x="16516555" y="498476"/>
            <a:ext cx="1226460" cy="379088"/>
          </a:xfrm>
          <a:custGeom>
            <a:avLst/>
            <a:gdLst/>
            <a:ahLst/>
            <a:cxnLst/>
            <a:rect r="r" b="b" t="t" l="l"/>
            <a:pathLst>
              <a:path h="379088" w="1226460">
                <a:moveTo>
                  <a:pt x="0" y="0"/>
                </a:moveTo>
                <a:lnTo>
                  <a:pt x="1226460" y="0"/>
                </a:lnTo>
                <a:lnTo>
                  <a:pt x="1226460" y="379088"/>
                </a:lnTo>
                <a:lnTo>
                  <a:pt x="0" y="3790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26926" y="1931807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259877" y="1931807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292827" y="1931807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325778" y="1931807"/>
            <a:ext cx="1032951" cy="103295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358729" y="1931807"/>
            <a:ext cx="1032951" cy="103295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391680" y="1931807"/>
            <a:ext cx="1032951" cy="103295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8424630" y="1931807"/>
            <a:ext cx="1032951" cy="1032951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457581" y="1931807"/>
            <a:ext cx="1032951" cy="103295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0486281" y="1931807"/>
            <a:ext cx="1032951" cy="103295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1519232" y="1931807"/>
            <a:ext cx="1032951" cy="1032951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2552183" y="1931807"/>
            <a:ext cx="1032951" cy="1032951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3585133" y="1931807"/>
            <a:ext cx="1032951" cy="1032951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sp>
        <p:nvSpPr>
          <p:cNvPr name="TextBox 38" id="38"/>
          <p:cNvSpPr txBox="true"/>
          <p:nvPr/>
        </p:nvSpPr>
        <p:spPr>
          <a:xfrm rot="0">
            <a:off x="1027542" y="2400657"/>
            <a:ext cx="536431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829844" y="4265267"/>
            <a:ext cx="931826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433117" y="431801"/>
            <a:ext cx="4480596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Knuth–Morris–Pratt</a:t>
            </a:r>
          </a:p>
        </p:txBody>
      </p:sp>
      <p:grpSp>
        <p:nvGrpSpPr>
          <p:cNvPr name="Group 41" id="41"/>
          <p:cNvGrpSpPr/>
          <p:nvPr/>
        </p:nvGrpSpPr>
        <p:grpSpPr>
          <a:xfrm rot="0">
            <a:off x="11519232" y="5923813"/>
            <a:ext cx="1032951" cy="1032951"/>
            <a:chOff x="0" y="0"/>
            <a:chExt cx="812800" cy="812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0</a:t>
              </a:r>
            </a:p>
          </p:txBody>
        </p:sp>
      </p:grpSp>
      <p:sp>
        <p:nvSpPr>
          <p:cNvPr name="TextBox 44" id="44"/>
          <p:cNvSpPr txBox="true"/>
          <p:nvPr/>
        </p:nvSpPr>
        <p:spPr>
          <a:xfrm rot="0">
            <a:off x="1114325" y="6280689"/>
            <a:ext cx="447567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LPS</a:t>
            </a:r>
          </a:p>
        </p:txBody>
      </p:sp>
      <p:grpSp>
        <p:nvGrpSpPr>
          <p:cNvPr name="Group 45" id="45"/>
          <p:cNvGrpSpPr/>
          <p:nvPr/>
        </p:nvGrpSpPr>
        <p:grpSpPr>
          <a:xfrm rot="0">
            <a:off x="12533133" y="5923813"/>
            <a:ext cx="1032951" cy="1032951"/>
            <a:chOff x="0" y="0"/>
            <a:chExt cx="812800" cy="81280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0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13566083" y="5923813"/>
            <a:ext cx="1032951" cy="1032951"/>
            <a:chOff x="0" y="0"/>
            <a:chExt cx="812800" cy="812800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1</a:t>
              </a: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14579984" y="5923813"/>
            <a:ext cx="1032951" cy="1032951"/>
            <a:chOff x="0" y="0"/>
            <a:chExt cx="812800" cy="812800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2</a:t>
              </a: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15608684" y="5923813"/>
            <a:ext cx="1032951" cy="1032951"/>
            <a:chOff x="0" y="0"/>
            <a:chExt cx="812800" cy="812800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0</a:t>
              </a:r>
            </a:p>
          </p:txBody>
        </p:sp>
      </p:grpSp>
      <p:sp>
        <p:nvSpPr>
          <p:cNvPr name="AutoShape 57" id="57"/>
          <p:cNvSpPr/>
          <p:nvPr/>
        </p:nvSpPr>
        <p:spPr>
          <a:xfrm>
            <a:off x="15134560" y="1353017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58" id="58"/>
          <p:cNvGrpSpPr/>
          <p:nvPr/>
        </p:nvGrpSpPr>
        <p:grpSpPr>
          <a:xfrm rot="0">
            <a:off x="11519232" y="4079840"/>
            <a:ext cx="1032951" cy="1032951"/>
            <a:chOff x="0" y="0"/>
            <a:chExt cx="812800" cy="812800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61" id="61"/>
          <p:cNvGrpSpPr/>
          <p:nvPr/>
        </p:nvGrpSpPr>
        <p:grpSpPr>
          <a:xfrm rot="0">
            <a:off x="12552183" y="4079840"/>
            <a:ext cx="1032951" cy="1032951"/>
            <a:chOff x="0" y="0"/>
            <a:chExt cx="812800" cy="812800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63" id="6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64" id="64"/>
          <p:cNvGrpSpPr/>
          <p:nvPr/>
        </p:nvGrpSpPr>
        <p:grpSpPr>
          <a:xfrm rot="0">
            <a:off x="13585133" y="4079840"/>
            <a:ext cx="1032951" cy="1032951"/>
            <a:chOff x="0" y="0"/>
            <a:chExt cx="812800" cy="812800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66" id="6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67" id="67"/>
          <p:cNvGrpSpPr/>
          <p:nvPr/>
        </p:nvGrpSpPr>
        <p:grpSpPr>
          <a:xfrm rot="0">
            <a:off x="14618084" y="4079840"/>
            <a:ext cx="1032951" cy="1032951"/>
            <a:chOff x="0" y="0"/>
            <a:chExt cx="812800" cy="812800"/>
          </a:xfrm>
        </p:grpSpPr>
        <p:sp>
          <p:nvSpPr>
            <p:cNvPr name="Freeform 68" id="6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69" id="6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70" id="70"/>
          <p:cNvGrpSpPr/>
          <p:nvPr/>
        </p:nvGrpSpPr>
        <p:grpSpPr>
          <a:xfrm rot="0">
            <a:off x="15651035" y="4079840"/>
            <a:ext cx="1032951" cy="1032951"/>
            <a:chOff x="0" y="0"/>
            <a:chExt cx="812800" cy="812800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2" id="7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sp>
        <p:nvSpPr>
          <p:cNvPr name="AutoShape 73" id="73"/>
          <p:cNvSpPr/>
          <p:nvPr/>
        </p:nvSpPr>
        <p:spPr>
          <a:xfrm>
            <a:off x="15153610" y="3369015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74" id="74"/>
          <p:cNvSpPr txBox="true"/>
          <p:nvPr/>
        </p:nvSpPr>
        <p:spPr>
          <a:xfrm rot="0">
            <a:off x="652895" y="8125362"/>
            <a:ext cx="5213964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 occurs at shift 4</a:t>
            </a:r>
          </a:p>
        </p:txBody>
      </p:sp>
      <p:grpSp>
        <p:nvGrpSpPr>
          <p:cNvPr name="Group 75" id="75"/>
          <p:cNvGrpSpPr/>
          <p:nvPr/>
        </p:nvGrpSpPr>
        <p:grpSpPr>
          <a:xfrm rot="0">
            <a:off x="14618084" y="1931807"/>
            <a:ext cx="1032951" cy="1032951"/>
            <a:chOff x="0" y="0"/>
            <a:chExt cx="812800" cy="812800"/>
          </a:xfrm>
        </p:grpSpPr>
        <p:sp>
          <p:nvSpPr>
            <p:cNvPr name="Freeform 76" id="7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77" id="7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78" id="78"/>
          <p:cNvGrpSpPr/>
          <p:nvPr/>
        </p:nvGrpSpPr>
        <p:grpSpPr>
          <a:xfrm rot="0">
            <a:off x="15651035" y="1931807"/>
            <a:ext cx="1032951" cy="1032951"/>
            <a:chOff x="0" y="0"/>
            <a:chExt cx="812800" cy="812800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0" id="8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81" id="81"/>
          <p:cNvGrpSpPr/>
          <p:nvPr/>
        </p:nvGrpSpPr>
        <p:grpSpPr>
          <a:xfrm rot="0">
            <a:off x="9457581" y="8743935"/>
            <a:ext cx="4829892" cy="5894830"/>
            <a:chOff x="0" y="0"/>
            <a:chExt cx="1272070" cy="1552548"/>
          </a:xfrm>
        </p:grpSpPr>
        <p:sp>
          <p:nvSpPr>
            <p:cNvPr name="Freeform 82" id="82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3" id="83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84" id="84"/>
          <p:cNvGrpSpPr/>
          <p:nvPr/>
        </p:nvGrpSpPr>
        <p:grpSpPr>
          <a:xfrm rot="0">
            <a:off x="14067760" y="7772385"/>
            <a:ext cx="4829892" cy="5894830"/>
            <a:chOff x="0" y="0"/>
            <a:chExt cx="1272070" cy="1552548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6" id="86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87" id="87"/>
          <p:cNvSpPr/>
          <p:nvPr/>
        </p:nvSpPr>
        <p:spPr>
          <a:xfrm flipH="false" flipV="false" rot="0">
            <a:off x="16516555" y="498476"/>
            <a:ext cx="1226460" cy="379088"/>
          </a:xfrm>
          <a:custGeom>
            <a:avLst/>
            <a:gdLst/>
            <a:ahLst/>
            <a:cxnLst/>
            <a:rect r="r" b="b" t="t" l="l"/>
            <a:pathLst>
              <a:path h="379088" w="1226460">
                <a:moveTo>
                  <a:pt x="0" y="0"/>
                </a:moveTo>
                <a:lnTo>
                  <a:pt x="1226460" y="0"/>
                </a:lnTo>
                <a:lnTo>
                  <a:pt x="1226460" y="379088"/>
                </a:lnTo>
                <a:lnTo>
                  <a:pt x="0" y="3790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49331" y="5406873"/>
            <a:ext cx="4829892" cy="5894830"/>
            <a:chOff x="0" y="0"/>
            <a:chExt cx="1272070" cy="15525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144000" y="8566266"/>
            <a:ext cx="960315" cy="960315"/>
          </a:xfrm>
          <a:custGeom>
            <a:avLst/>
            <a:gdLst/>
            <a:ahLst/>
            <a:cxnLst/>
            <a:rect r="r" b="b" t="t" l="l"/>
            <a:pathLst>
              <a:path h="960315" w="960315">
                <a:moveTo>
                  <a:pt x="0" y="0"/>
                </a:moveTo>
                <a:lnTo>
                  <a:pt x="960315" y="0"/>
                </a:lnTo>
                <a:lnTo>
                  <a:pt x="960315" y="960316"/>
                </a:lnTo>
                <a:lnTo>
                  <a:pt x="0" y="9603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000125"/>
            <a:ext cx="13819850" cy="3608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15"/>
              </a:lnSpc>
            </a:pPr>
            <a:r>
              <a:rPr lang="en-US" sz="4500" b="true">
                <a:solidFill>
                  <a:srgbClr val="0E2F5F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Bài toán đặt ra: </a:t>
            </a:r>
          </a:p>
          <a:p>
            <a:pPr algn="l">
              <a:lnSpc>
                <a:spcPts val="5715"/>
              </a:lnSpc>
            </a:pPr>
            <a:r>
              <a:rPr lang="en-US" sz="4500" b="true">
                <a:solidFill>
                  <a:srgbClr val="0E2F5F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Cho 1 chuỗi </a:t>
            </a:r>
            <a:r>
              <a:rPr lang="en-US" sz="4500" b="true">
                <a:solidFill>
                  <a:srgbClr val="4678B6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text </a:t>
            </a:r>
            <a:r>
              <a:rPr lang="en-US" sz="4500" b="true">
                <a:solidFill>
                  <a:srgbClr val="0E2F5F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có độ dài </a:t>
            </a:r>
            <a:r>
              <a:rPr lang="en-US" sz="4500" b="true">
                <a:solidFill>
                  <a:srgbClr val="4678B6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n</a:t>
            </a:r>
            <a:r>
              <a:rPr lang="en-US" sz="4500" b="true">
                <a:solidFill>
                  <a:srgbClr val="0E2F5F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và 1 chuỗi </a:t>
            </a:r>
            <a:r>
              <a:rPr lang="en-US" sz="4500" b="true">
                <a:solidFill>
                  <a:srgbClr val="FF914D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pattern</a:t>
            </a:r>
            <a:r>
              <a:rPr lang="en-US" sz="4500" b="true">
                <a:solidFill>
                  <a:srgbClr val="0E2F5F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có độ dài </a:t>
            </a:r>
            <a:r>
              <a:rPr lang="en-US" sz="4500" b="true">
                <a:solidFill>
                  <a:srgbClr val="FF914D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</a:t>
            </a:r>
            <a:r>
              <a:rPr lang="en-US" sz="4500" b="true">
                <a:solidFill>
                  <a:srgbClr val="0E2F5F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. Tìm tất cả vị trí xuất hiện của pattern có trong text</a:t>
            </a:r>
          </a:p>
          <a:p>
            <a:pPr algn="l">
              <a:lnSpc>
                <a:spcPts val="5715"/>
              </a:lnSpc>
            </a:pPr>
            <a:r>
              <a:rPr lang="en-US" sz="4500" u="sng" b="true">
                <a:solidFill>
                  <a:srgbClr val="0E2F5F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Lưu ý</a:t>
            </a:r>
            <a:r>
              <a:rPr lang="en-US" sz="4500" b="true">
                <a:solidFill>
                  <a:srgbClr val="0E2F5F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: ta cho rằng n &gt; m 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5583410" y="2082923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2804154">
            <a:off x="10530481" y="7964668"/>
            <a:ext cx="4829892" cy="5894830"/>
            <a:chOff x="0" y="0"/>
            <a:chExt cx="1272070" cy="155254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</p:spTree>
  </p:cSld>
  <p:clrMapOvr>
    <a:masterClrMapping/>
  </p:clrMapOvr>
</p:sld>
</file>

<file path=ppt/slides/slide9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26926" y="1931807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259877" y="1931807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292827" y="1931807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325778" y="1931807"/>
            <a:ext cx="1032951" cy="103295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358729" y="1931807"/>
            <a:ext cx="1032951" cy="103295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391680" y="1931807"/>
            <a:ext cx="1032951" cy="103295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8424630" y="1931807"/>
            <a:ext cx="1032951" cy="1032951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457581" y="1931807"/>
            <a:ext cx="1032951" cy="103295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0486281" y="1931807"/>
            <a:ext cx="1032951" cy="103295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1519232" y="1931807"/>
            <a:ext cx="1032951" cy="1032951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2552183" y="1931807"/>
            <a:ext cx="1032951" cy="1032951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3585133" y="1931807"/>
            <a:ext cx="1032951" cy="1032951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sp>
        <p:nvSpPr>
          <p:cNvPr name="TextBox 38" id="38"/>
          <p:cNvSpPr txBox="true"/>
          <p:nvPr/>
        </p:nvSpPr>
        <p:spPr>
          <a:xfrm rot="0">
            <a:off x="1027542" y="2400657"/>
            <a:ext cx="536431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829844" y="4265267"/>
            <a:ext cx="931826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433117" y="431801"/>
            <a:ext cx="4480596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Knuth–Morris–Pratt</a:t>
            </a:r>
          </a:p>
        </p:txBody>
      </p:sp>
      <p:grpSp>
        <p:nvGrpSpPr>
          <p:cNvPr name="Group 41" id="41"/>
          <p:cNvGrpSpPr/>
          <p:nvPr/>
        </p:nvGrpSpPr>
        <p:grpSpPr>
          <a:xfrm rot="0">
            <a:off x="11519232" y="5923813"/>
            <a:ext cx="1032951" cy="1032951"/>
            <a:chOff x="0" y="0"/>
            <a:chExt cx="812800" cy="812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0</a:t>
              </a:r>
            </a:p>
          </p:txBody>
        </p:sp>
      </p:grpSp>
      <p:sp>
        <p:nvSpPr>
          <p:cNvPr name="TextBox 44" id="44"/>
          <p:cNvSpPr txBox="true"/>
          <p:nvPr/>
        </p:nvSpPr>
        <p:spPr>
          <a:xfrm rot="0">
            <a:off x="1114325" y="6280689"/>
            <a:ext cx="447567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LPS</a:t>
            </a:r>
          </a:p>
        </p:txBody>
      </p:sp>
      <p:grpSp>
        <p:nvGrpSpPr>
          <p:cNvPr name="Group 45" id="45"/>
          <p:cNvGrpSpPr/>
          <p:nvPr/>
        </p:nvGrpSpPr>
        <p:grpSpPr>
          <a:xfrm rot="0">
            <a:off x="12533133" y="5923813"/>
            <a:ext cx="1032951" cy="1032951"/>
            <a:chOff x="0" y="0"/>
            <a:chExt cx="812800" cy="81280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0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13566083" y="5923813"/>
            <a:ext cx="1032951" cy="1032951"/>
            <a:chOff x="0" y="0"/>
            <a:chExt cx="812800" cy="812800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1</a:t>
              </a: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14579984" y="5923813"/>
            <a:ext cx="1032951" cy="1032951"/>
            <a:chOff x="0" y="0"/>
            <a:chExt cx="812800" cy="812800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2</a:t>
              </a: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15608684" y="5923813"/>
            <a:ext cx="1032951" cy="1032951"/>
            <a:chOff x="0" y="0"/>
            <a:chExt cx="812800" cy="812800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0</a:t>
              </a:r>
            </a:p>
          </p:txBody>
        </p:sp>
      </p:grpSp>
      <p:sp>
        <p:nvSpPr>
          <p:cNvPr name="AutoShape 57" id="57"/>
          <p:cNvSpPr/>
          <p:nvPr/>
        </p:nvSpPr>
        <p:spPr>
          <a:xfrm>
            <a:off x="15134560" y="1353017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58" id="58"/>
          <p:cNvGrpSpPr/>
          <p:nvPr/>
        </p:nvGrpSpPr>
        <p:grpSpPr>
          <a:xfrm rot="0">
            <a:off x="11519232" y="4079840"/>
            <a:ext cx="1032951" cy="1032951"/>
            <a:chOff x="0" y="0"/>
            <a:chExt cx="812800" cy="812800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61" id="61"/>
          <p:cNvGrpSpPr/>
          <p:nvPr/>
        </p:nvGrpSpPr>
        <p:grpSpPr>
          <a:xfrm rot="0">
            <a:off x="12552183" y="4079840"/>
            <a:ext cx="1032951" cy="1032951"/>
            <a:chOff x="0" y="0"/>
            <a:chExt cx="812800" cy="812800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63" id="6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64" id="64"/>
          <p:cNvGrpSpPr/>
          <p:nvPr/>
        </p:nvGrpSpPr>
        <p:grpSpPr>
          <a:xfrm rot="0">
            <a:off x="13585133" y="4079840"/>
            <a:ext cx="1032951" cy="1032951"/>
            <a:chOff x="0" y="0"/>
            <a:chExt cx="812800" cy="812800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66" id="6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67" id="67"/>
          <p:cNvGrpSpPr/>
          <p:nvPr/>
        </p:nvGrpSpPr>
        <p:grpSpPr>
          <a:xfrm rot="0">
            <a:off x="14618084" y="4079840"/>
            <a:ext cx="1032951" cy="1032951"/>
            <a:chOff x="0" y="0"/>
            <a:chExt cx="812800" cy="812800"/>
          </a:xfrm>
        </p:grpSpPr>
        <p:sp>
          <p:nvSpPr>
            <p:cNvPr name="Freeform 68" id="6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69" id="6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70" id="70"/>
          <p:cNvGrpSpPr/>
          <p:nvPr/>
        </p:nvGrpSpPr>
        <p:grpSpPr>
          <a:xfrm rot="0">
            <a:off x="15651035" y="4079840"/>
            <a:ext cx="1032951" cy="1032951"/>
            <a:chOff x="0" y="0"/>
            <a:chExt cx="812800" cy="812800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2" id="7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sp>
        <p:nvSpPr>
          <p:cNvPr name="AutoShape 73" id="73"/>
          <p:cNvSpPr/>
          <p:nvPr/>
        </p:nvSpPr>
        <p:spPr>
          <a:xfrm>
            <a:off x="14082559" y="5365018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74" id="74"/>
          <p:cNvSpPr txBox="true"/>
          <p:nvPr/>
        </p:nvSpPr>
        <p:spPr>
          <a:xfrm rot="0">
            <a:off x="652895" y="8125362"/>
            <a:ext cx="5213964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 occurs at shift 4</a:t>
            </a:r>
          </a:p>
        </p:txBody>
      </p:sp>
      <p:grpSp>
        <p:nvGrpSpPr>
          <p:cNvPr name="Group 75" id="75"/>
          <p:cNvGrpSpPr/>
          <p:nvPr/>
        </p:nvGrpSpPr>
        <p:grpSpPr>
          <a:xfrm rot="0">
            <a:off x="14618084" y="1931807"/>
            <a:ext cx="1032951" cy="1032951"/>
            <a:chOff x="0" y="0"/>
            <a:chExt cx="812800" cy="812800"/>
          </a:xfrm>
        </p:grpSpPr>
        <p:sp>
          <p:nvSpPr>
            <p:cNvPr name="Freeform 76" id="7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77" id="7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78" id="78"/>
          <p:cNvGrpSpPr/>
          <p:nvPr/>
        </p:nvGrpSpPr>
        <p:grpSpPr>
          <a:xfrm rot="0">
            <a:off x="15651035" y="1931807"/>
            <a:ext cx="1032951" cy="1032951"/>
            <a:chOff x="0" y="0"/>
            <a:chExt cx="812800" cy="812800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0" id="8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81" id="81"/>
          <p:cNvGrpSpPr/>
          <p:nvPr/>
        </p:nvGrpSpPr>
        <p:grpSpPr>
          <a:xfrm rot="0">
            <a:off x="9457581" y="8743935"/>
            <a:ext cx="4829892" cy="5894830"/>
            <a:chOff x="0" y="0"/>
            <a:chExt cx="1272070" cy="1552548"/>
          </a:xfrm>
        </p:grpSpPr>
        <p:sp>
          <p:nvSpPr>
            <p:cNvPr name="Freeform 82" id="82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3" id="83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84" id="84"/>
          <p:cNvGrpSpPr/>
          <p:nvPr/>
        </p:nvGrpSpPr>
        <p:grpSpPr>
          <a:xfrm rot="0">
            <a:off x="14067760" y="7772385"/>
            <a:ext cx="4829892" cy="5894830"/>
            <a:chOff x="0" y="0"/>
            <a:chExt cx="1272070" cy="1552548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6" id="86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87" id="87"/>
          <p:cNvSpPr/>
          <p:nvPr/>
        </p:nvSpPr>
        <p:spPr>
          <a:xfrm flipH="false" flipV="false" rot="0">
            <a:off x="16516555" y="498476"/>
            <a:ext cx="1226460" cy="379088"/>
          </a:xfrm>
          <a:custGeom>
            <a:avLst/>
            <a:gdLst/>
            <a:ahLst/>
            <a:cxnLst/>
            <a:rect r="r" b="b" t="t" l="l"/>
            <a:pathLst>
              <a:path h="379088" w="1226460">
                <a:moveTo>
                  <a:pt x="0" y="0"/>
                </a:moveTo>
                <a:lnTo>
                  <a:pt x="1226460" y="0"/>
                </a:lnTo>
                <a:lnTo>
                  <a:pt x="1226460" y="379088"/>
                </a:lnTo>
                <a:lnTo>
                  <a:pt x="0" y="3790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26926" y="1931807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259877" y="1931807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292827" y="1931807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325778" y="1931807"/>
            <a:ext cx="1032951" cy="103295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358729" y="1931807"/>
            <a:ext cx="1032951" cy="103295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391680" y="1931807"/>
            <a:ext cx="1032951" cy="103295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8424630" y="1931807"/>
            <a:ext cx="1032951" cy="1032951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457581" y="1931807"/>
            <a:ext cx="1032951" cy="103295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0486281" y="1931807"/>
            <a:ext cx="1032951" cy="103295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1519232" y="1931807"/>
            <a:ext cx="1032951" cy="1032951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2552183" y="1931807"/>
            <a:ext cx="1032951" cy="1032951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3585133" y="1931807"/>
            <a:ext cx="1032951" cy="1032951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sp>
        <p:nvSpPr>
          <p:cNvPr name="TextBox 38" id="38"/>
          <p:cNvSpPr txBox="true"/>
          <p:nvPr/>
        </p:nvSpPr>
        <p:spPr>
          <a:xfrm rot="0">
            <a:off x="1027542" y="2400657"/>
            <a:ext cx="536431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829844" y="4265267"/>
            <a:ext cx="931826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433117" y="431801"/>
            <a:ext cx="4480596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Knuth–Morris–Pratt</a:t>
            </a:r>
          </a:p>
        </p:txBody>
      </p:sp>
      <p:grpSp>
        <p:nvGrpSpPr>
          <p:cNvPr name="Group 41" id="41"/>
          <p:cNvGrpSpPr/>
          <p:nvPr/>
        </p:nvGrpSpPr>
        <p:grpSpPr>
          <a:xfrm rot="0">
            <a:off x="11519232" y="5923813"/>
            <a:ext cx="1032951" cy="1032951"/>
            <a:chOff x="0" y="0"/>
            <a:chExt cx="812800" cy="812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0</a:t>
              </a:r>
            </a:p>
          </p:txBody>
        </p:sp>
      </p:grpSp>
      <p:sp>
        <p:nvSpPr>
          <p:cNvPr name="TextBox 44" id="44"/>
          <p:cNvSpPr txBox="true"/>
          <p:nvPr/>
        </p:nvSpPr>
        <p:spPr>
          <a:xfrm rot="0">
            <a:off x="1114325" y="6280689"/>
            <a:ext cx="447567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LPS</a:t>
            </a:r>
          </a:p>
        </p:txBody>
      </p:sp>
      <p:grpSp>
        <p:nvGrpSpPr>
          <p:cNvPr name="Group 45" id="45"/>
          <p:cNvGrpSpPr/>
          <p:nvPr/>
        </p:nvGrpSpPr>
        <p:grpSpPr>
          <a:xfrm rot="0">
            <a:off x="12533133" y="5923813"/>
            <a:ext cx="1032951" cy="1032951"/>
            <a:chOff x="0" y="0"/>
            <a:chExt cx="812800" cy="81280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0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13566083" y="5923813"/>
            <a:ext cx="1032951" cy="1032951"/>
            <a:chOff x="0" y="0"/>
            <a:chExt cx="812800" cy="812800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1</a:t>
              </a: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14579984" y="5923813"/>
            <a:ext cx="1032951" cy="1032951"/>
            <a:chOff x="0" y="0"/>
            <a:chExt cx="812800" cy="812800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2</a:t>
              </a: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15608684" y="5923813"/>
            <a:ext cx="1032951" cy="1032951"/>
            <a:chOff x="0" y="0"/>
            <a:chExt cx="812800" cy="812800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0</a:t>
              </a:r>
            </a:p>
          </p:txBody>
        </p:sp>
      </p:grpSp>
      <p:sp>
        <p:nvSpPr>
          <p:cNvPr name="AutoShape 57" id="57"/>
          <p:cNvSpPr/>
          <p:nvPr/>
        </p:nvSpPr>
        <p:spPr>
          <a:xfrm>
            <a:off x="15134560" y="1353017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58" id="58"/>
          <p:cNvGrpSpPr/>
          <p:nvPr/>
        </p:nvGrpSpPr>
        <p:grpSpPr>
          <a:xfrm rot="0">
            <a:off x="11519232" y="4079840"/>
            <a:ext cx="1032951" cy="1032951"/>
            <a:chOff x="0" y="0"/>
            <a:chExt cx="812800" cy="812800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61" id="61"/>
          <p:cNvGrpSpPr/>
          <p:nvPr/>
        </p:nvGrpSpPr>
        <p:grpSpPr>
          <a:xfrm rot="0">
            <a:off x="12552183" y="4079840"/>
            <a:ext cx="1032951" cy="1032951"/>
            <a:chOff x="0" y="0"/>
            <a:chExt cx="812800" cy="812800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63" id="6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64" id="64"/>
          <p:cNvGrpSpPr/>
          <p:nvPr/>
        </p:nvGrpSpPr>
        <p:grpSpPr>
          <a:xfrm rot="0">
            <a:off x="13585133" y="4079840"/>
            <a:ext cx="1032951" cy="1032951"/>
            <a:chOff x="0" y="0"/>
            <a:chExt cx="812800" cy="812800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66" id="6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67" id="67"/>
          <p:cNvGrpSpPr/>
          <p:nvPr/>
        </p:nvGrpSpPr>
        <p:grpSpPr>
          <a:xfrm rot="0">
            <a:off x="14618084" y="4079840"/>
            <a:ext cx="1032951" cy="1032951"/>
            <a:chOff x="0" y="0"/>
            <a:chExt cx="812800" cy="812800"/>
          </a:xfrm>
        </p:grpSpPr>
        <p:sp>
          <p:nvSpPr>
            <p:cNvPr name="Freeform 68" id="6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9" id="6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70" id="70"/>
          <p:cNvGrpSpPr/>
          <p:nvPr/>
        </p:nvGrpSpPr>
        <p:grpSpPr>
          <a:xfrm rot="0">
            <a:off x="15651035" y="4079840"/>
            <a:ext cx="1032951" cy="1032951"/>
            <a:chOff x="0" y="0"/>
            <a:chExt cx="812800" cy="812800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2" id="7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sp>
        <p:nvSpPr>
          <p:cNvPr name="AutoShape 73" id="73"/>
          <p:cNvSpPr/>
          <p:nvPr/>
        </p:nvSpPr>
        <p:spPr>
          <a:xfrm>
            <a:off x="13030558" y="3369015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74" id="74"/>
          <p:cNvSpPr txBox="true"/>
          <p:nvPr/>
        </p:nvSpPr>
        <p:spPr>
          <a:xfrm rot="0">
            <a:off x="652895" y="8125362"/>
            <a:ext cx="5213964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 occurs at shift 4</a:t>
            </a:r>
          </a:p>
        </p:txBody>
      </p:sp>
      <p:grpSp>
        <p:nvGrpSpPr>
          <p:cNvPr name="Group 75" id="75"/>
          <p:cNvGrpSpPr/>
          <p:nvPr/>
        </p:nvGrpSpPr>
        <p:grpSpPr>
          <a:xfrm rot="0">
            <a:off x="14618084" y="1931807"/>
            <a:ext cx="1032951" cy="1032951"/>
            <a:chOff x="0" y="0"/>
            <a:chExt cx="812800" cy="812800"/>
          </a:xfrm>
        </p:grpSpPr>
        <p:sp>
          <p:nvSpPr>
            <p:cNvPr name="Freeform 76" id="7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77" id="7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78" id="78"/>
          <p:cNvGrpSpPr/>
          <p:nvPr/>
        </p:nvGrpSpPr>
        <p:grpSpPr>
          <a:xfrm rot="0">
            <a:off x="15651035" y="1931807"/>
            <a:ext cx="1032951" cy="1032951"/>
            <a:chOff x="0" y="0"/>
            <a:chExt cx="812800" cy="812800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0" id="8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81" id="81"/>
          <p:cNvGrpSpPr/>
          <p:nvPr/>
        </p:nvGrpSpPr>
        <p:grpSpPr>
          <a:xfrm rot="0">
            <a:off x="9457581" y="8743935"/>
            <a:ext cx="4829892" cy="5894830"/>
            <a:chOff x="0" y="0"/>
            <a:chExt cx="1272070" cy="1552548"/>
          </a:xfrm>
        </p:grpSpPr>
        <p:sp>
          <p:nvSpPr>
            <p:cNvPr name="Freeform 82" id="82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3" id="83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84" id="84"/>
          <p:cNvGrpSpPr/>
          <p:nvPr/>
        </p:nvGrpSpPr>
        <p:grpSpPr>
          <a:xfrm rot="0">
            <a:off x="14067760" y="7772385"/>
            <a:ext cx="4829892" cy="5894830"/>
            <a:chOff x="0" y="0"/>
            <a:chExt cx="1272070" cy="1552548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6" id="86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87" id="87"/>
          <p:cNvSpPr/>
          <p:nvPr/>
        </p:nvSpPr>
        <p:spPr>
          <a:xfrm flipH="false" flipV="false" rot="0">
            <a:off x="16516555" y="498476"/>
            <a:ext cx="1226460" cy="379088"/>
          </a:xfrm>
          <a:custGeom>
            <a:avLst/>
            <a:gdLst/>
            <a:ahLst/>
            <a:cxnLst/>
            <a:rect r="r" b="b" t="t" l="l"/>
            <a:pathLst>
              <a:path h="379088" w="1226460">
                <a:moveTo>
                  <a:pt x="0" y="0"/>
                </a:moveTo>
                <a:lnTo>
                  <a:pt x="1226460" y="0"/>
                </a:lnTo>
                <a:lnTo>
                  <a:pt x="1226460" y="379088"/>
                </a:lnTo>
                <a:lnTo>
                  <a:pt x="0" y="3790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26926" y="1931807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259877" y="1931807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292827" y="1931807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325778" y="1931807"/>
            <a:ext cx="1032951" cy="103295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358729" y="1931807"/>
            <a:ext cx="1032951" cy="103295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391680" y="1931807"/>
            <a:ext cx="1032951" cy="103295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8424630" y="1931807"/>
            <a:ext cx="1032951" cy="1032951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457581" y="1931807"/>
            <a:ext cx="1032951" cy="103295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0486281" y="1931807"/>
            <a:ext cx="1032951" cy="103295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1519232" y="1931807"/>
            <a:ext cx="1032951" cy="1032951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2552183" y="1931807"/>
            <a:ext cx="1032951" cy="1032951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3585133" y="1931807"/>
            <a:ext cx="1032951" cy="1032951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sp>
        <p:nvSpPr>
          <p:cNvPr name="TextBox 38" id="38"/>
          <p:cNvSpPr txBox="true"/>
          <p:nvPr/>
        </p:nvSpPr>
        <p:spPr>
          <a:xfrm rot="0">
            <a:off x="1027542" y="2400657"/>
            <a:ext cx="536431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829844" y="4265267"/>
            <a:ext cx="931826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433117" y="431801"/>
            <a:ext cx="4480596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Knuth–Morris–Pratt</a:t>
            </a:r>
          </a:p>
        </p:txBody>
      </p:sp>
      <p:grpSp>
        <p:nvGrpSpPr>
          <p:cNvPr name="Group 41" id="41"/>
          <p:cNvGrpSpPr/>
          <p:nvPr/>
        </p:nvGrpSpPr>
        <p:grpSpPr>
          <a:xfrm rot="0">
            <a:off x="11519232" y="5923813"/>
            <a:ext cx="1032951" cy="1032951"/>
            <a:chOff x="0" y="0"/>
            <a:chExt cx="812800" cy="812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0</a:t>
              </a:r>
            </a:p>
          </p:txBody>
        </p:sp>
      </p:grpSp>
      <p:sp>
        <p:nvSpPr>
          <p:cNvPr name="TextBox 44" id="44"/>
          <p:cNvSpPr txBox="true"/>
          <p:nvPr/>
        </p:nvSpPr>
        <p:spPr>
          <a:xfrm rot="0">
            <a:off x="1114325" y="6280689"/>
            <a:ext cx="447567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LPS</a:t>
            </a:r>
          </a:p>
        </p:txBody>
      </p:sp>
      <p:grpSp>
        <p:nvGrpSpPr>
          <p:cNvPr name="Group 45" id="45"/>
          <p:cNvGrpSpPr/>
          <p:nvPr/>
        </p:nvGrpSpPr>
        <p:grpSpPr>
          <a:xfrm rot="0">
            <a:off x="12533133" y="5923813"/>
            <a:ext cx="1032951" cy="1032951"/>
            <a:chOff x="0" y="0"/>
            <a:chExt cx="812800" cy="81280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0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13566083" y="5923813"/>
            <a:ext cx="1032951" cy="1032951"/>
            <a:chOff x="0" y="0"/>
            <a:chExt cx="812800" cy="812800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1</a:t>
              </a: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14579984" y="5923813"/>
            <a:ext cx="1032951" cy="1032951"/>
            <a:chOff x="0" y="0"/>
            <a:chExt cx="812800" cy="812800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2</a:t>
              </a: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15608684" y="5923813"/>
            <a:ext cx="1032951" cy="1032951"/>
            <a:chOff x="0" y="0"/>
            <a:chExt cx="812800" cy="812800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0</a:t>
              </a:r>
            </a:p>
          </p:txBody>
        </p:sp>
      </p:grpSp>
      <p:sp>
        <p:nvSpPr>
          <p:cNvPr name="AutoShape 57" id="57"/>
          <p:cNvSpPr/>
          <p:nvPr/>
        </p:nvSpPr>
        <p:spPr>
          <a:xfrm>
            <a:off x="15134560" y="1353017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58" id="58"/>
          <p:cNvGrpSpPr/>
          <p:nvPr/>
        </p:nvGrpSpPr>
        <p:grpSpPr>
          <a:xfrm rot="0">
            <a:off x="11519232" y="4079840"/>
            <a:ext cx="1032951" cy="1032951"/>
            <a:chOff x="0" y="0"/>
            <a:chExt cx="812800" cy="812800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61" id="61"/>
          <p:cNvGrpSpPr/>
          <p:nvPr/>
        </p:nvGrpSpPr>
        <p:grpSpPr>
          <a:xfrm rot="0">
            <a:off x="12552183" y="4079840"/>
            <a:ext cx="1032951" cy="1032951"/>
            <a:chOff x="0" y="0"/>
            <a:chExt cx="812800" cy="812800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63" id="6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64" id="64"/>
          <p:cNvGrpSpPr/>
          <p:nvPr/>
        </p:nvGrpSpPr>
        <p:grpSpPr>
          <a:xfrm rot="0">
            <a:off x="13585133" y="4079840"/>
            <a:ext cx="1032951" cy="1032951"/>
            <a:chOff x="0" y="0"/>
            <a:chExt cx="812800" cy="812800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66" id="6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67" id="67"/>
          <p:cNvGrpSpPr/>
          <p:nvPr/>
        </p:nvGrpSpPr>
        <p:grpSpPr>
          <a:xfrm rot="0">
            <a:off x="14618084" y="4079840"/>
            <a:ext cx="1032951" cy="1032951"/>
            <a:chOff x="0" y="0"/>
            <a:chExt cx="812800" cy="812800"/>
          </a:xfrm>
        </p:grpSpPr>
        <p:sp>
          <p:nvSpPr>
            <p:cNvPr name="Freeform 68" id="6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9" id="6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70" id="70"/>
          <p:cNvGrpSpPr/>
          <p:nvPr/>
        </p:nvGrpSpPr>
        <p:grpSpPr>
          <a:xfrm rot="0">
            <a:off x="15651035" y="4079840"/>
            <a:ext cx="1032951" cy="1032951"/>
            <a:chOff x="0" y="0"/>
            <a:chExt cx="812800" cy="812800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2" id="7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sp>
        <p:nvSpPr>
          <p:cNvPr name="AutoShape 73" id="73"/>
          <p:cNvSpPr/>
          <p:nvPr/>
        </p:nvSpPr>
        <p:spPr>
          <a:xfrm>
            <a:off x="12054757" y="5365018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74" id="74"/>
          <p:cNvSpPr txBox="true"/>
          <p:nvPr/>
        </p:nvSpPr>
        <p:spPr>
          <a:xfrm rot="0">
            <a:off x="652895" y="8125362"/>
            <a:ext cx="5213964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 occurs at shift 4</a:t>
            </a:r>
          </a:p>
        </p:txBody>
      </p:sp>
      <p:grpSp>
        <p:nvGrpSpPr>
          <p:cNvPr name="Group 75" id="75"/>
          <p:cNvGrpSpPr/>
          <p:nvPr/>
        </p:nvGrpSpPr>
        <p:grpSpPr>
          <a:xfrm rot="0">
            <a:off x="14618084" y="1931807"/>
            <a:ext cx="1032951" cy="1032951"/>
            <a:chOff x="0" y="0"/>
            <a:chExt cx="812800" cy="812800"/>
          </a:xfrm>
        </p:grpSpPr>
        <p:sp>
          <p:nvSpPr>
            <p:cNvPr name="Freeform 76" id="7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77" id="7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78" id="78"/>
          <p:cNvGrpSpPr/>
          <p:nvPr/>
        </p:nvGrpSpPr>
        <p:grpSpPr>
          <a:xfrm rot="0">
            <a:off x="15651035" y="1931807"/>
            <a:ext cx="1032951" cy="1032951"/>
            <a:chOff x="0" y="0"/>
            <a:chExt cx="812800" cy="812800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0" id="8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81" id="81"/>
          <p:cNvGrpSpPr/>
          <p:nvPr/>
        </p:nvGrpSpPr>
        <p:grpSpPr>
          <a:xfrm rot="0">
            <a:off x="9457581" y="8743935"/>
            <a:ext cx="4829892" cy="5894830"/>
            <a:chOff x="0" y="0"/>
            <a:chExt cx="1272070" cy="1552548"/>
          </a:xfrm>
        </p:grpSpPr>
        <p:sp>
          <p:nvSpPr>
            <p:cNvPr name="Freeform 82" id="82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3" id="83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84" id="84"/>
          <p:cNvGrpSpPr/>
          <p:nvPr/>
        </p:nvGrpSpPr>
        <p:grpSpPr>
          <a:xfrm rot="0">
            <a:off x="14067760" y="7772385"/>
            <a:ext cx="4829892" cy="5894830"/>
            <a:chOff x="0" y="0"/>
            <a:chExt cx="1272070" cy="1552548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6" id="86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87" id="87"/>
          <p:cNvSpPr/>
          <p:nvPr/>
        </p:nvSpPr>
        <p:spPr>
          <a:xfrm flipH="false" flipV="false" rot="0">
            <a:off x="16516555" y="498476"/>
            <a:ext cx="1226460" cy="379088"/>
          </a:xfrm>
          <a:custGeom>
            <a:avLst/>
            <a:gdLst/>
            <a:ahLst/>
            <a:cxnLst/>
            <a:rect r="r" b="b" t="t" l="l"/>
            <a:pathLst>
              <a:path h="379088" w="1226460">
                <a:moveTo>
                  <a:pt x="0" y="0"/>
                </a:moveTo>
                <a:lnTo>
                  <a:pt x="1226460" y="0"/>
                </a:lnTo>
                <a:lnTo>
                  <a:pt x="1226460" y="379088"/>
                </a:lnTo>
                <a:lnTo>
                  <a:pt x="0" y="3790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26926" y="1931807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259877" y="1931807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292827" y="1931807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325778" y="1931807"/>
            <a:ext cx="1032951" cy="103295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358729" y="1931807"/>
            <a:ext cx="1032951" cy="103295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391680" y="1931807"/>
            <a:ext cx="1032951" cy="103295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8424630" y="1931807"/>
            <a:ext cx="1032951" cy="1032951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457581" y="1931807"/>
            <a:ext cx="1032951" cy="103295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0486281" y="1931807"/>
            <a:ext cx="1032951" cy="103295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1519232" y="1931807"/>
            <a:ext cx="1032951" cy="1032951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2552183" y="1931807"/>
            <a:ext cx="1032951" cy="1032951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3585133" y="1931807"/>
            <a:ext cx="1032951" cy="1032951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sp>
        <p:nvSpPr>
          <p:cNvPr name="TextBox 38" id="38"/>
          <p:cNvSpPr txBox="true"/>
          <p:nvPr/>
        </p:nvSpPr>
        <p:spPr>
          <a:xfrm rot="0">
            <a:off x="1027542" y="2400657"/>
            <a:ext cx="536431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829844" y="4265267"/>
            <a:ext cx="931826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433117" y="431801"/>
            <a:ext cx="4480596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Knuth–Morris–Pratt</a:t>
            </a:r>
          </a:p>
        </p:txBody>
      </p:sp>
      <p:grpSp>
        <p:nvGrpSpPr>
          <p:cNvPr name="Group 41" id="41"/>
          <p:cNvGrpSpPr/>
          <p:nvPr/>
        </p:nvGrpSpPr>
        <p:grpSpPr>
          <a:xfrm rot="0">
            <a:off x="11519232" y="5923813"/>
            <a:ext cx="1032951" cy="1032951"/>
            <a:chOff x="0" y="0"/>
            <a:chExt cx="812800" cy="812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0</a:t>
              </a:r>
            </a:p>
          </p:txBody>
        </p:sp>
      </p:grpSp>
      <p:sp>
        <p:nvSpPr>
          <p:cNvPr name="TextBox 44" id="44"/>
          <p:cNvSpPr txBox="true"/>
          <p:nvPr/>
        </p:nvSpPr>
        <p:spPr>
          <a:xfrm rot="0">
            <a:off x="1114325" y="6280689"/>
            <a:ext cx="447567" cy="34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LPS</a:t>
            </a:r>
          </a:p>
        </p:txBody>
      </p:sp>
      <p:grpSp>
        <p:nvGrpSpPr>
          <p:cNvPr name="Group 45" id="45"/>
          <p:cNvGrpSpPr/>
          <p:nvPr/>
        </p:nvGrpSpPr>
        <p:grpSpPr>
          <a:xfrm rot="0">
            <a:off x="12533133" y="5923813"/>
            <a:ext cx="1032951" cy="1032951"/>
            <a:chOff x="0" y="0"/>
            <a:chExt cx="812800" cy="81280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0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13566083" y="5923813"/>
            <a:ext cx="1032951" cy="1032951"/>
            <a:chOff x="0" y="0"/>
            <a:chExt cx="812800" cy="812800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1</a:t>
              </a: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14579984" y="5923813"/>
            <a:ext cx="1032951" cy="1032951"/>
            <a:chOff x="0" y="0"/>
            <a:chExt cx="812800" cy="812800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2</a:t>
              </a: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15608684" y="5923813"/>
            <a:ext cx="1032951" cy="1032951"/>
            <a:chOff x="0" y="0"/>
            <a:chExt cx="812800" cy="812800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0</a:t>
              </a:r>
            </a:p>
          </p:txBody>
        </p:sp>
      </p:grpSp>
      <p:sp>
        <p:nvSpPr>
          <p:cNvPr name="AutoShape 57" id="57"/>
          <p:cNvSpPr/>
          <p:nvPr/>
        </p:nvSpPr>
        <p:spPr>
          <a:xfrm>
            <a:off x="15134560" y="1353017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58" id="58"/>
          <p:cNvGrpSpPr/>
          <p:nvPr/>
        </p:nvGrpSpPr>
        <p:grpSpPr>
          <a:xfrm rot="0">
            <a:off x="11519232" y="4079840"/>
            <a:ext cx="1032951" cy="1032951"/>
            <a:chOff x="0" y="0"/>
            <a:chExt cx="812800" cy="812800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61" id="61"/>
          <p:cNvGrpSpPr/>
          <p:nvPr/>
        </p:nvGrpSpPr>
        <p:grpSpPr>
          <a:xfrm rot="0">
            <a:off x="12552183" y="4079840"/>
            <a:ext cx="1032951" cy="1032951"/>
            <a:chOff x="0" y="0"/>
            <a:chExt cx="812800" cy="812800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3" id="63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64" id="64"/>
          <p:cNvGrpSpPr/>
          <p:nvPr/>
        </p:nvGrpSpPr>
        <p:grpSpPr>
          <a:xfrm rot="0">
            <a:off x="13585133" y="4079840"/>
            <a:ext cx="1032951" cy="1032951"/>
            <a:chOff x="0" y="0"/>
            <a:chExt cx="812800" cy="812800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66" id="66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67" id="67"/>
          <p:cNvGrpSpPr/>
          <p:nvPr/>
        </p:nvGrpSpPr>
        <p:grpSpPr>
          <a:xfrm rot="0">
            <a:off x="14618084" y="4079840"/>
            <a:ext cx="1032951" cy="1032951"/>
            <a:chOff x="0" y="0"/>
            <a:chExt cx="812800" cy="812800"/>
          </a:xfrm>
        </p:grpSpPr>
        <p:sp>
          <p:nvSpPr>
            <p:cNvPr name="Freeform 68" id="6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69" id="69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70" id="70"/>
          <p:cNvGrpSpPr/>
          <p:nvPr/>
        </p:nvGrpSpPr>
        <p:grpSpPr>
          <a:xfrm rot="0">
            <a:off x="15651035" y="4079840"/>
            <a:ext cx="1032951" cy="1032951"/>
            <a:chOff x="0" y="0"/>
            <a:chExt cx="812800" cy="812800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2" id="72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sp>
        <p:nvSpPr>
          <p:cNvPr name="AutoShape 73" id="73"/>
          <p:cNvSpPr/>
          <p:nvPr/>
        </p:nvSpPr>
        <p:spPr>
          <a:xfrm>
            <a:off x="12016657" y="3369015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74" id="74"/>
          <p:cNvSpPr txBox="true"/>
          <p:nvPr/>
        </p:nvSpPr>
        <p:spPr>
          <a:xfrm rot="0">
            <a:off x="652895" y="8125362"/>
            <a:ext cx="5213964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 occurs at shift 4</a:t>
            </a:r>
          </a:p>
        </p:txBody>
      </p:sp>
      <p:grpSp>
        <p:nvGrpSpPr>
          <p:cNvPr name="Group 75" id="75"/>
          <p:cNvGrpSpPr/>
          <p:nvPr/>
        </p:nvGrpSpPr>
        <p:grpSpPr>
          <a:xfrm rot="0">
            <a:off x="14618084" y="1931807"/>
            <a:ext cx="1032951" cy="1032951"/>
            <a:chOff x="0" y="0"/>
            <a:chExt cx="812800" cy="812800"/>
          </a:xfrm>
        </p:grpSpPr>
        <p:sp>
          <p:nvSpPr>
            <p:cNvPr name="Freeform 76" id="7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77" id="7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grpSp>
        <p:nvGrpSpPr>
          <p:cNvPr name="Group 78" id="78"/>
          <p:cNvGrpSpPr/>
          <p:nvPr/>
        </p:nvGrpSpPr>
        <p:grpSpPr>
          <a:xfrm rot="0">
            <a:off x="15651035" y="1931807"/>
            <a:ext cx="1032951" cy="1032951"/>
            <a:chOff x="0" y="0"/>
            <a:chExt cx="812800" cy="812800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0" id="8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sp>
        <p:nvSpPr>
          <p:cNvPr name="TextBox 81" id="81"/>
          <p:cNvSpPr txBox="true"/>
          <p:nvPr/>
        </p:nvSpPr>
        <p:spPr>
          <a:xfrm rot="0">
            <a:off x="6875204" y="8125362"/>
            <a:ext cx="3543192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Dừng thuật toán</a:t>
            </a:r>
          </a:p>
        </p:txBody>
      </p:sp>
      <p:grpSp>
        <p:nvGrpSpPr>
          <p:cNvPr name="Group 82" id="82"/>
          <p:cNvGrpSpPr/>
          <p:nvPr/>
        </p:nvGrpSpPr>
        <p:grpSpPr>
          <a:xfrm rot="0">
            <a:off x="9457581" y="8743935"/>
            <a:ext cx="4829892" cy="5894830"/>
            <a:chOff x="0" y="0"/>
            <a:chExt cx="1272070" cy="1552548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4" id="84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85" id="85"/>
          <p:cNvGrpSpPr/>
          <p:nvPr/>
        </p:nvGrpSpPr>
        <p:grpSpPr>
          <a:xfrm rot="0">
            <a:off x="14067760" y="7772385"/>
            <a:ext cx="4829892" cy="5894830"/>
            <a:chOff x="0" y="0"/>
            <a:chExt cx="1272070" cy="1552548"/>
          </a:xfrm>
        </p:grpSpPr>
        <p:sp>
          <p:nvSpPr>
            <p:cNvPr name="Freeform 86" id="86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87" id="87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</p:spTree>
  </p:cSld>
  <p:clrMapOvr>
    <a:masterClrMapping/>
  </p:clrMapOvr>
</p:sld>
</file>

<file path=ppt/slides/slide9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804154">
            <a:off x="4487635" y="7654525"/>
            <a:ext cx="7386800" cy="5894830"/>
            <a:chOff x="0" y="0"/>
            <a:chExt cx="1945495" cy="15525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45495" cy="1552548"/>
            </a:xfrm>
            <a:custGeom>
              <a:avLst/>
              <a:gdLst/>
              <a:ahLst/>
              <a:cxnLst/>
              <a:rect r="r" b="b" t="t" l="l"/>
              <a:pathLst>
                <a:path h="1552548" w="1945495">
                  <a:moveTo>
                    <a:pt x="61836" y="0"/>
                  </a:moveTo>
                  <a:lnTo>
                    <a:pt x="1883658" y="0"/>
                  </a:lnTo>
                  <a:cubicBezTo>
                    <a:pt x="1900058" y="0"/>
                    <a:pt x="1915787" y="6515"/>
                    <a:pt x="1927383" y="18111"/>
                  </a:cubicBezTo>
                  <a:cubicBezTo>
                    <a:pt x="1938980" y="29708"/>
                    <a:pt x="1945495" y="45436"/>
                    <a:pt x="1945495" y="61836"/>
                  </a:cubicBezTo>
                  <a:lnTo>
                    <a:pt x="1945495" y="1490711"/>
                  </a:lnTo>
                  <a:cubicBezTo>
                    <a:pt x="1945495" y="1524863"/>
                    <a:pt x="1917809" y="1552548"/>
                    <a:pt x="1883658" y="1552548"/>
                  </a:cubicBezTo>
                  <a:lnTo>
                    <a:pt x="61836" y="1552548"/>
                  </a:lnTo>
                  <a:cubicBezTo>
                    <a:pt x="45436" y="1552548"/>
                    <a:pt x="29708" y="1546033"/>
                    <a:pt x="18111" y="1534436"/>
                  </a:cubicBezTo>
                  <a:cubicBezTo>
                    <a:pt x="6515" y="1522840"/>
                    <a:pt x="0" y="1507111"/>
                    <a:pt x="0" y="1490711"/>
                  </a:cubicBezTo>
                  <a:lnTo>
                    <a:pt x="0" y="61836"/>
                  </a:lnTo>
                  <a:cubicBezTo>
                    <a:pt x="0" y="45436"/>
                    <a:pt x="6515" y="29708"/>
                    <a:pt x="18111" y="18111"/>
                  </a:cubicBezTo>
                  <a:cubicBezTo>
                    <a:pt x="29708" y="6515"/>
                    <a:pt x="45436" y="0"/>
                    <a:pt x="61836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945495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583410" y="2082923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2804154">
            <a:off x="142356" y="8441676"/>
            <a:ext cx="4829892" cy="5894830"/>
            <a:chOff x="0" y="0"/>
            <a:chExt cx="1272070" cy="155254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C5D9F3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309242" y="7573705"/>
            <a:ext cx="1684595" cy="1684595"/>
          </a:xfrm>
          <a:custGeom>
            <a:avLst/>
            <a:gdLst/>
            <a:ahLst/>
            <a:cxnLst/>
            <a:rect r="r" b="b" t="t" l="l"/>
            <a:pathLst>
              <a:path h="1684595" w="1684595">
                <a:moveTo>
                  <a:pt x="0" y="0"/>
                </a:moveTo>
                <a:lnTo>
                  <a:pt x="1684595" y="0"/>
                </a:lnTo>
                <a:lnTo>
                  <a:pt x="1684595" y="1684595"/>
                </a:lnTo>
                <a:lnTo>
                  <a:pt x="0" y="1684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33117" y="431801"/>
            <a:ext cx="4480596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Knuth–Morris–Pratt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41143" y="1356010"/>
            <a:ext cx="13428741" cy="183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 b="true">
                <a:solidFill>
                  <a:srgbClr val="021828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Độ phức tạp</a:t>
            </a:r>
            <a:r>
              <a:rPr lang="en-US" sz="3500">
                <a:solidFill>
                  <a:srgbClr val="021828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500" b="true">
                <a:solidFill>
                  <a:srgbClr val="FF914D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tốt nhất</a:t>
            </a:r>
            <a:r>
              <a:rPr lang="en-US" sz="3500">
                <a:solidFill>
                  <a:srgbClr val="021828"/>
                </a:solidFill>
                <a:latin typeface="Quicksand"/>
                <a:ea typeface="Quicksand"/>
                <a:cs typeface="Quicksand"/>
                <a:sym typeface="Quicksand"/>
              </a:rPr>
              <a:t>: </a:t>
            </a:r>
            <a:r>
              <a:rPr lang="en-US" sz="3500" b="true">
                <a:solidFill>
                  <a:srgbClr val="5188CC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O(n+m) </a:t>
            </a:r>
            <a:r>
              <a:rPr lang="en-US" sz="3500" b="true">
                <a:solidFill>
                  <a:srgbClr val="021828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Khi các </a:t>
            </a:r>
            <a:r>
              <a:rPr lang="en-US" sz="3500" b="true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phần tử</a:t>
            </a:r>
            <a:r>
              <a:rPr lang="en-US" sz="3500" b="true">
                <a:solidFill>
                  <a:srgbClr val="021828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trong pattern </a:t>
            </a:r>
            <a:r>
              <a:rPr lang="en-US" sz="3500" b="true">
                <a:solidFill>
                  <a:srgbClr val="FF313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khác nhau hoàn toàn</a:t>
            </a:r>
            <a:r>
              <a:rPr lang="en-US" sz="3500" b="true">
                <a:solidFill>
                  <a:srgbClr val="021828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. Thời gian lập bảng LPS và so sánh là tuyến tính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41143" y="3640847"/>
            <a:ext cx="13943577" cy="245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 b="true">
                <a:solidFill>
                  <a:srgbClr val="021828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Độ phức tạp</a:t>
            </a:r>
            <a:r>
              <a:rPr lang="en-US" sz="3500">
                <a:solidFill>
                  <a:srgbClr val="021828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500" b="true">
                <a:solidFill>
                  <a:srgbClr val="FF914D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trung bình</a:t>
            </a:r>
            <a:r>
              <a:rPr lang="en-US" sz="3500">
                <a:solidFill>
                  <a:srgbClr val="021828"/>
                </a:solidFill>
                <a:latin typeface="Quicksand"/>
                <a:ea typeface="Quicksand"/>
                <a:cs typeface="Quicksand"/>
                <a:sym typeface="Quicksand"/>
              </a:rPr>
              <a:t>: </a:t>
            </a:r>
            <a:r>
              <a:rPr lang="en-US" sz="3500" b="true">
                <a:solidFill>
                  <a:srgbClr val="5188CC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O(n+m) </a:t>
            </a:r>
            <a:r>
              <a:rPr lang="en-US" sz="3500" b="true">
                <a:solidFill>
                  <a:srgbClr val="021828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Khi các phần tử trong pattern có </a:t>
            </a:r>
            <a:r>
              <a:rPr lang="en-US" sz="3500" b="true">
                <a:solidFill>
                  <a:srgbClr val="FF313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một vài phần lặp lại.</a:t>
            </a:r>
            <a:r>
              <a:rPr lang="en-US" sz="3500" b="true">
                <a:solidFill>
                  <a:srgbClr val="021828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Đôi khi </a:t>
            </a:r>
            <a:r>
              <a:rPr lang="en-US" sz="3500" b="true">
                <a:solidFill>
                  <a:srgbClr val="8C52FF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có thực hiện so sánh</a:t>
            </a:r>
            <a:r>
              <a:rPr lang="en-US" sz="3500" b="true">
                <a:solidFill>
                  <a:srgbClr val="021828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giữa substring của text và pattern </a:t>
            </a:r>
            <a:r>
              <a:rPr lang="en-US" sz="3500" b="true">
                <a:solidFill>
                  <a:srgbClr val="FF914D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nhưng không đáng kể</a:t>
            </a:r>
            <a:r>
              <a:rPr lang="en-US" sz="3500" b="true">
                <a:solidFill>
                  <a:srgbClr val="021828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. Thời gian lập bảng LPS là tuyến tính 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41143" y="6313231"/>
            <a:ext cx="13943577" cy="183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 b="true">
                <a:solidFill>
                  <a:srgbClr val="021828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Độ phức tạp</a:t>
            </a:r>
            <a:r>
              <a:rPr lang="en-US" sz="3500">
                <a:solidFill>
                  <a:srgbClr val="021828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500" b="true">
                <a:solidFill>
                  <a:srgbClr val="FF914D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xấu nhất</a:t>
            </a:r>
            <a:r>
              <a:rPr lang="en-US" sz="3500">
                <a:solidFill>
                  <a:srgbClr val="021828"/>
                </a:solidFill>
                <a:latin typeface="Quicksand"/>
                <a:ea typeface="Quicksand"/>
                <a:cs typeface="Quicksand"/>
                <a:sym typeface="Quicksand"/>
              </a:rPr>
              <a:t>: </a:t>
            </a:r>
            <a:r>
              <a:rPr lang="en-US" sz="3500" b="true">
                <a:solidFill>
                  <a:srgbClr val="5188CC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O(n+m) </a:t>
            </a:r>
            <a:r>
              <a:rPr lang="en-US" sz="3500" b="true">
                <a:solidFill>
                  <a:srgbClr val="021828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Khi các phần tử trong pattern </a:t>
            </a:r>
            <a:r>
              <a:rPr lang="en-US" sz="3500" b="true">
                <a:solidFill>
                  <a:srgbClr val="FF313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lặp lại hoàn toàn.</a:t>
            </a:r>
            <a:r>
              <a:rPr lang="en-US" sz="3500" b="true">
                <a:solidFill>
                  <a:srgbClr val="021828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</a:t>
            </a:r>
            <a:r>
              <a:rPr lang="en-US" sz="3500" b="true">
                <a:solidFill>
                  <a:srgbClr val="8C52FF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Liên tục quay lui</a:t>
            </a:r>
            <a:r>
              <a:rPr lang="en-US" sz="3500" b="true">
                <a:solidFill>
                  <a:srgbClr val="021828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 trên bảng LPS khi so sánh giữa substring của text và pattern . Thời gian lập bảng LPS là tuyến tính  </a:t>
            </a:r>
          </a:p>
        </p:txBody>
      </p:sp>
    </p:spTree>
  </p:cSld>
  <p:clrMapOvr>
    <a:masterClrMapping/>
  </p:clrMapOvr>
</p:sld>
</file>

<file path=ppt/slides/slide9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848550" y="2782372"/>
            <a:ext cx="4829892" cy="5894830"/>
            <a:chOff x="0" y="0"/>
            <a:chExt cx="1272070" cy="15525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338261" y="1137693"/>
            <a:ext cx="7075535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15"/>
              </a:lnSpc>
            </a:pPr>
            <a:r>
              <a:rPr lang="en-US" sz="4500" b="true">
                <a:solidFill>
                  <a:srgbClr val="0E2F5F"/>
                </a:solidFill>
                <a:latin typeface="Quicksand Semi-Bold"/>
                <a:ea typeface="Quicksand Semi-Bold"/>
                <a:cs typeface="Quicksand Semi-Bold"/>
                <a:sym typeface="Quicksand Semi-Bold"/>
              </a:rPr>
              <a:t>Đối sánh chuỗi chính xác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737185" y="1922340"/>
            <a:ext cx="4959927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21828"/>
                </a:solidFill>
                <a:latin typeface="Quicksand"/>
                <a:ea typeface="Quicksand"/>
                <a:cs typeface="Quicksand"/>
                <a:sym typeface="Quicksand"/>
              </a:rPr>
              <a:t>4 thuật toán đối sánh chuỗi :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4848550" y="1944578"/>
            <a:ext cx="1226460" cy="379088"/>
          </a:xfrm>
          <a:custGeom>
            <a:avLst/>
            <a:gdLst/>
            <a:ahLst/>
            <a:cxnLst/>
            <a:rect r="r" b="b" t="t" l="l"/>
            <a:pathLst>
              <a:path h="379088" w="1226460">
                <a:moveTo>
                  <a:pt x="0" y="0"/>
                </a:moveTo>
                <a:lnTo>
                  <a:pt x="1226460" y="0"/>
                </a:lnTo>
                <a:lnTo>
                  <a:pt x="1226460" y="379087"/>
                </a:lnTo>
                <a:lnTo>
                  <a:pt x="0" y="3790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298985" y="1028700"/>
            <a:ext cx="960315" cy="960315"/>
          </a:xfrm>
          <a:custGeom>
            <a:avLst/>
            <a:gdLst/>
            <a:ahLst/>
            <a:cxnLst/>
            <a:rect r="r" b="b" t="t" l="l"/>
            <a:pathLst>
              <a:path h="960315" w="960315">
                <a:moveTo>
                  <a:pt x="0" y="0"/>
                </a:moveTo>
                <a:lnTo>
                  <a:pt x="960315" y="0"/>
                </a:lnTo>
                <a:lnTo>
                  <a:pt x="960315" y="960315"/>
                </a:lnTo>
                <a:lnTo>
                  <a:pt x="0" y="9603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930673" y="3254588"/>
            <a:ext cx="12368312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b="true" sz="39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Giải thuật Brute Force (vét cạn)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930673" y="4110573"/>
            <a:ext cx="12368312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b="true" sz="39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Giải thuật Knuth-Morris-Pratt (KMP)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930673" y="4970998"/>
            <a:ext cx="12368312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b="true" sz="3999">
                <a:solidFill>
                  <a:srgbClr val="5188CC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Giải thuật Boyer-Moore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930673" y="5831423"/>
            <a:ext cx="12368312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b="true" sz="39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Giải thuật Rabin-Karp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028700" y="578848"/>
            <a:ext cx="1858734" cy="1858734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658048" y="1059677"/>
            <a:ext cx="600038" cy="897076"/>
          </a:xfrm>
          <a:custGeom>
            <a:avLst/>
            <a:gdLst/>
            <a:ahLst/>
            <a:cxnLst/>
            <a:rect r="r" b="b" t="t" l="l"/>
            <a:pathLst>
              <a:path h="897076" w="600038">
                <a:moveTo>
                  <a:pt x="0" y="0"/>
                </a:moveTo>
                <a:lnTo>
                  <a:pt x="600038" y="0"/>
                </a:lnTo>
                <a:lnTo>
                  <a:pt x="600038" y="897076"/>
                </a:lnTo>
                <a:lnTo>
                  <a:pt x="0" y="8970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-1496572" y="7532536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804154">
            <a:off x="4487635" y="7654525"/>
            <a:ext cx="7386800" cy="5894830"/>
            <a:chOff x="0" y="0"/>
            <a:chExt cx="1945495" cy="15525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45495" cy="1552548"/>
            </a:xfrm>
            <a:custGeom>
              <a:avLst/>
              <a:gdLst/>
              <a:ahLst/>
              <a:cxnLst/>
              <a:rect r="r" b="b" t="t" l="l"/>
              <a:pathLst>
                <a:path h="1552548" w="1945495">
                  <a:moveTo>
                    <a:pt x="61836" y="0"/>
                  </a:moveTo>
                  <a:lnTo>
                    <a:pt x="1883658" y="0"/>
                  </a:lnTo>
                  <a:cubicBezTo>
                    <a:pt x="1900058" y="0"/>
                    <a:pt x="1915787" y="6515"/>
                    <a:pt x="1927383" y="18111"/>
                  </a:cubicBezTo>
                  <a:cubicBezTo>
                    <a:pt x="1938980" y="29708"/>
                    <a:pt x="1945495" y="45436"/>
                    <a:pt x="1945495" y="61836"/>
                  </a:cubicBezTo>
                  <a:lnTo>
                    <a:pt x="1945495" y="1490711"/>
                  </a:lnTo>
                  <a:cubicBezTo>
                    <a:pt x="1945495" y="1524863"/>
                    <a:pt x="1917809" y="1552548"/>
                    <a:pt x="1883658" y="1552548"/>
                  </a:cubicBezTo>
                  <a:lnTo>
                    <a:pt x="61836" y="1552548"/>
                  </a:lnTo>
                  <a:cubicBezTo>
                    <a:pt x="45436" y="1552548"/>
                    <a:pt x="29708" y="1546033"/>
                    <a:pt x="18111" y="1534436"/>
                  </a:cubicBezTo>
                  <a:cubicBezTo>
                    <a:pt x="6515" y="1522840"/>
                    <a:pt x="0" y="1507111"/>
                    <a:pt x="0" y="1490711"/>
                  </a:cubicBezTo>
                  <a:lnTo>
                    <a:pt x="0" y="61836"/>
                  </a:lnTo>
                  <a:cubicBezTo>
                    <a:pt x="0" y="45436"/>
                    <a:pt x="6515" y="29708"/>
                    <a:pt x="18111" y="18111"/>
                  </a:cubicBezTo>
                  <a:cubicBezTo>
                    <a:pt x="29708" y="6515"/>
                    <a:pt x="45436" y="0"/>
                    <a:pt x="61836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945495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849382" y="1558230"/>
            <a:ext cx="14397863" cy="1216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b="true" sz="35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Thuật toán boyer moore được phát triển bởi Robert S. Boyer và J Strother Moore vào năm 1977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5583410" y="2082923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2804154">
            <a:off x="142356" y="8441676"/>
            <a:ext cx="4829892" cy="5894830"/>
            <a:chOff x="0" y="0"/>
            <a:chExt cx="1272070" cy="155254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C5D9F3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4309242" y="7573705"/>
            <a:ext cx="1684595" cy="1684595"/>
          </a:xfrm>
          <a:custGeom>
            <a:avLst/>
            <a:gdLst/>
            <a:ahLst/>
            <a:cxnLst/>
            <a:rect r="r" b="b" t="t" l="l"/>
            <a:pathLst>
              <a:path h="1684595" w="1684595">
                <a:moveTo>
                  <a:pt x="0" y="0"/>
                </a:moveTo>
                <a:lnTo>
                  <a:pt x="1684595" y="0"/>
                </a:lnTo>
                <a:lnTo>
                  <a:pt x="1684595" y="1684595"/>
                </a:lnTo>
                <a:lnTo>
                  <a:pt x="0" y="1684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79574" y="374160"/>
            <a:ext cx="732858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b="true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BOYER-MOORE ALGORITHM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49382" y="3288604"/>
            <a:ext cx="14397863" cy="1242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b="true" sz="36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Giúp tối ưu hóa quá trình tìm kiếm bằng cách </a:t>
            </a:r>
            <a:r>
              <a:rPr lang="en-US" b="true" sz="3600">
                <a:solidFill>
                  <a:srgbClr val="5188CC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không cần kiểm tra mọi ký tự</a:t>
            </a:r>
            <a:r>
              <a:rPr lang="en-US" b="true" sz="36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, có thể bỏ qua nhiều ký tự khi xác định không khớp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49382" y="4879720"/>
            <a:ext cx="3361459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Gồm 2 quy tắc: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963129" y="5840700"/>
            <a:ext cx="9070506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9" indent="-377829" lvl="1">
              <a:lnSpc>
                <a:spcPts val="4900"/>
              </a:lnSpc>
              <a:buFont typeface="Arial"/>
              <a:buChar char="•"/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Bad character rule (quy tắc ký tự xấu)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963129" y="6692250"/>
            <a:ext cx="6759828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55659" indent="-377829" lvl="1">
              <a:lnSpc>
                <a:spcPts val="4900"/>
              </a:lnSpc>
              <a:buFont typeface="Arial"/>
              <a:buChar char="•"/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Good</a:t>
            </a: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suffix rule (hậu tố tốt)</a:t>
            </a:r>
          </a:p>
        </p:txBody>
      </p:sp>
    </p:spTree>
  </p:cSld>
  <p:clrMapOvr>
    <a:masterClrMapping/>
  </p:clrMapOvr>
</p:sld>
</file>

<file path=ppt/slides/slide9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9574" y="374160"/>
            <a:ext cx="732858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b="true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BOYER-MOORE ALGORITHM</a:t>
            </a:r>
          </a:p>
        </p:txBody>
      </p:sp>
      <p:grpSp>
        <p:nvGrpSpPr>
          <p:cNvPr name="Group 3" id="3"/>
          <p:cNvGrpSpPr/>
          <p:nvPr/>
        </p:nvGrpSpPr>
        <p:grpSpPr>
          <a:xfrm rot="2804154">
            <a:off x="4487635" y="7654525"/>
            <a:ext cx="7386800" cy="5894830"/>
            <a:chOff x="0" y="0"/>
            <a:chExt cx="1945495" cy="155254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45495" cy="1552548"/>
            </a:xfrm>
            <a:custGeom>
              <a:avLst/>
              <a:gdLst/>
              <a:ahLst/>
              <a:cxnLst/>
              <a:rect r="r" b="b" t="t" l="l"/>
              <a:pathLst>
                <a:path h="1552548" w="1945495">
                  <a:moveTo>
                    <a:pt x="61836" y="0"/>
                  </a:moveTo>
                  <a:lnTo>
                    <a:pt x="1883658" y="0"/>
                  </a:lnTo>
                  <a:cubicBezTo>
                    <a:pt x="1900058" y="0"/>
                    <a:pt x="1915787" y="6515"/>
                    <a:pt x="1927383" y="18111"/>
                  </a:cubicBezTo>
                  <a:cubicBezTo>
                    <a:pt x="1938980" y="29708"/>
                    <a:pt x="1945495" y="45436"/>
                    <a:pt x="1945495" y="61836"/>
                  </a:cubicBezTo>
                  <a:lnTo>
                    <a:pt x="1945495" y="1490711"/>
                  </a:lnTo>
                  <a:cubicBezTo>
                    <a:pt x="1945495" y="1524863"/>
                    <a:pt x="1917809" y="1552548"/>
                    <a:pt x="1883658" y="1552548"/>
                  </a:cubicBezTo>
                  <a:lnTo>
                    <a:pt x="61836" y="1552548"/>
                  </a:lnTo>
                  <a:cubicBezTo>
                    <a:pt x="45436" y="1552548"/>
                    <a:pt x="29708" y="1546033"/>
                    <a:pt x="18111" y="1534436"/>
                  </a:cubicBezTo>
                  <a:cubicBezTo>
                    <a:pt x="6515" y="1522840"/>
                    <a:pt x="0" y="1507111"/>
                    <a:pt x="0" y="1490711"/>
                  </a:cubicBezTo>
                  <a:lnTo>
                    <a:pt x="0" y="61836"/>
                  </a:lnTo>
                  <a:cubicBezTo>
                    <a:pt x="0" y="45436"/>
                    <a:pt x="6515" y="29708"/>
                    <a:pt x="18111" y="18111"/>
                  </a:cubicBezTo>
                  <a:cubicBezTo>
                    <a:pt x="29708" y="6515"/>
                    <a:pt x="45436" y="0"/>
                    <a:pt x="61836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945495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312190" y="2522069"/>
            <a:ext cx="13411051" cy="1835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Khi gặp một ký tự không khớp trong quá trình kiểm tra từ </a:t>
            </a:r>
            <a:r>
              <a:rPr lang="en-US" b="true" sz="3500">
                <a:solidFill>
                  <a:srgbClr val="8EB4E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phải sang trái</a:t>
            </a:r>
            <a:r>
              <a:rPr lang="en-US" b="true" sz="35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, </a:t>
            </a:r>
            <a:r>
              <a:rPr lang="en-US" b="true" sz="35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thuật toán sẽ sử dụng </a:t>
            </a:r>
            <a:r>
              <a:rPr lang="en-US" b="true" sz="3500">
                <a:solidFill>
                  <a:srgbClr val="8EB4E3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bảng tra cứu</a:t>
            </a:r>
            <a:r>
              <a:rPr lang="en-US" b="true" sz="35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để quyết định nhảy bao nhiêu bước.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5583410" y="2082923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2804154">
            <a:off x="142356" y="8441676"/>
            <a:ext cx="4829892" cy="5894830"/>
            <a:chOff x="0" y="0"/>
            <a:chExt cx="1272070" cy="155254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C5D9F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4309242" y="7573705"/>
            <a:ext cx="1684595" cy="1684595"/>
          </a:xfrm>
          <a:custGeom>
            <a:avLst/>
            <a:gdLst/>
            <a:ahLst/>
            <a:cxnLst/>
            <a:rect r="r" b="b" t="t" l="l"/>
            <a:pathLst>
              <a:path h="1684595" w="1684595">
                <a:moveTo>
                  <a:pt x="0" y="0"/>
                </a:moveTo>
                <a:lnTo>
                  <a:pt x="1684595" y="0"/>
                </a:lnTo>
                <a:lnTo>
                  <a:pt x="1684595" y="1684595"/>
                </a:lnTo>
                <a:lnTo>
                  <a:pt x="0" y="1684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312190" y="1403473"/>
            <a:ext cx="10093078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b="true">
                <a:solidFill>
                  <a:srgbClr val="4678B6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Bad character rule - Quy tắc ký tự xấu</a:t>
            </a:r>
          </a:p>
        </p:txBody>
      </p:sp>
    </p:spTree>
  </p:cSld>
  <p:clrMapOvr>
    <a:masterClrMapping/>
  </p:clrMapOvr>
</p:sld>
</file>

<file path=ppt/slides/slide9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79736" y="3047130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912687" y="3047130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945637" y="3047130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23996" y="3268330"/>
            <a:ext cx="80470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23996" y="4811713"/>
            <a:ext cx="139795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714982" y="3047130"/>
            <a:ext cx="1032951" cy="1032951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747933" y="3047130"/>
            <a:ext cx="1032951" cy="1032951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3780884" y="3047130"/>
            <a:ext cx="1032951" cy="1032951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4813834" y="3047130"/>
            <a:ext cx="1032951" cy="1032951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5846785" y="3047130"/>
            <a:ext cx="1032951" cy="1032951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714982" y="4637718"/>
            <a:ext cx="1032951" cy="1011564"/>
            <a:chOff x="0" y="0"/>
            <a:chExt cx="812800" cy="795971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2747933" y="4637718"/>
            <a:ext cx="1032951" cy="1011564"/>
            <a:chOff x="0" y="0"/>
            <a:chExt cx="812800" cy="795971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1621949" y="1810287"/>
            <a:ext cx="9581674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FF914D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Trường hợp 1: Từ không khớp trở thành khớp</a:t>
            </a:r>
          </a:p>
        </p:txBody>
      </p:sp>
      <p:grpSp>
        <p:nvGrpSpPr>
          <p:cNvPr name="Group 35" id="35"/>
          <p:cNvGrpSpPr/>
          <p:nvPr/>
        </p:nvGrpSpPr>
        <p:grpSpPr>
          <a:xfrm rot="2804154">
            <a:off x="4487635" y="7654525"/>
            <a:ext cx="7386800" cy="5894830"/>
            <a:chOff x="0" y="0"/>
            <a:chExt cx="1945495" cy="1552548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945495" cy="1552548"/>
            </a:xfrm>
            <a:custGeom>
              <a:avLst/>
              <a:gdLst/>
              <a:ahLst/>
              <a:cxnLst/>
              <a:rect r="r" b="b" t="t" l="l"/>
              <a:pathLst>
                <a:path h="1552548" w="1945495">
                  <a:moveTo>
                    <a:pt x="61836" y="0"/>
                  </a:moveTo>
                  <a:lnTo>
                    <a:pt x="1883658" y="0"/>
                  </a:lnTo>
                  <a:cubicBezTo>
                    <a:pt x="1900058" y="0"/>
                    <a:pt x="1915787" y="6515"/>
                    <a:pt x="1927383" y="18111"/>
                  </a:cubicBezTo>
                  <a:cubicBezTo>
                    <a:pt x="1938980" y="29708"/>
                    <a:pt x="1945495" y="45436"/>
                    <a:pt x="1945495" y="61836"/>
                  </a:cubicBezTo>
                  <a:lnTo>
                    <a:pt x="1945495" y="1490711"/>
                  </a:lnTo>
                  <a:cubicBezTo>
                    <a:pt x="1945495" y="1524863"/>
                    <a:pt x="1917809" y="1552548"/>
                    <a:pt x="1883658" y="1552548"/>
                  </a:cubicBezTo>
                  <a:lnTo>
                    <a:pt x="61836" y="1552548"/>
                  </a:lnTo>
                  <a:cubicBezTo>
                    <a:pt x="45436" y="1552548"/>
                    <a:pt x="29708" y="1546033"/>
                    <a:pt x="18111" y="1534436"/>
                  </a:cubicBezTo>
                  <a:cubicBezTo>
                    <a:pt x="6515" y="1522840"/>
                    <a:pt x="0" y="1507111"/>
                    <a:pt x="0" y="1490711"/>
                  </a:cubicBezTo>
                  <a:lnTo>
                    <a:pt x="0" y="61836"/>
                  </a:lnTo>
                  <a:cubicBezTo>
                    <a:pt x="0" y="45436"/>
                    <a:pt x="6515" y="29708"/>
                    <a:pt x="18111" y="18111"/>
                  </a:cubicBezTo>
                  <a:cubicBezTo>
                    <a:pt x="29708" y="6515"/>
                    <a:pt x="45436" y="0"/>
                    <a:pt x="61836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47625"/>
              <a:ext cx="1945495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AutoShape 38" id="38"/>
          <p:cNvSpPr/>
          <p:nvPr/>
        </p:nvSpPr>
        <p:spPr>
          <a:xfrm>
            <a:off x="4278309" y="2654836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9" id="39"/>
          <p:cNvSpPr/>
          <p:nvPr/>
        </p:nvSpPr>
        <p:spPr>
          <a:xfrm flipV="true">
            <a:off x="4316409" y="5739067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40" id="40"/>
          <p:cNvSpPr/>
          <p:nvPr/>
        </p:nvSpPr>
        <p:spPr>
          <a:xfrm flipH="false" flipV="false" rot="0">
            <a:off x="15583410" y="2082923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1" id="41"/>
          <p:cNvGrpSpPr/>
          <p:nvPr/>
        </p:nvGrpSpPr>
        <p:grpSpPr>
          <a:xfrm rot="2804154">
            <a:off x="142356" y="8441676"/>
            <a:ext cx="4829892" cy="5894830"/>
            <a:chOff x="0" y="0"/>
            <a:chExt cx="1272070" cy="1552548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C5D9F3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44" id="44"/>
          <p:cNvSpPr/>
          <p:nvPr/>
        </p:nvSpPr>
        <p:spPr>
          <a:xfrm flipH="false" flipV="false" rot="0">
            <a:off x="14309242" y="7573705"/>
            <a:ext cx="1684595" cy="1684595"/>
          </a:xfrm>
          <a:custGeom>
            <a:avLst/>
            <a:gdLst/>
            <a:ahLst/>
            <a:cxnLst/>
            <a:rect r="r" b="b" t="t" l="l"/>
            <a:pathLst>
              <a:path h="1684595" w="1684595">
                <a:moveTo>
                  <a:pt x="0" y="0"/>
                </a:moveTo>
                <a:lnTo>
                  <a:pt x="1684595" y="0"/>
                </a:lnTo>
                <a:lnTo>
                  <a:pt x="1684595" y="1684595"/>
                </a:lnTo>
                <a:lnTo>
                  <a:pt x="0" y="1684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5" id="45"/>
          <p:cNvGrpSpPr/>
          <p:nvPr/>
        </p:nvGrpSpPr>
        <p:grpSpPr>
          <a:xfrm rot="0">
            <a:off x="3780884" y="4637718"/>
            <a:ext cx="1032951" cy="1011564"/>
            <a:chOff x="0" y="0"/>
            <a:chExt cx="812800" cy="795971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sp>
        <p:nvSpPr>
          <p:cNvPr name="TextBox 48" id="48"/>
          <p:cNvSpPr txBox="true"/>
          <p:nvPr/>
        </p:nvSpPr>
        <p:spPr>
          <a:xfrm rot="0">
            <a:off x="5966359" y="4811713"/>
            <a:ext cx="7011881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Quy tắc xét từ phải sang trái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579574" y="374160"/>
            <a:ext cx="732858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b="true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BOYER-MOORE ALGORITHM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028700" y="1103923"/>
            <a:ext cx="10093078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 b="true">
                <a:solidFill>
                  <a:srgbClr val="4678B6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Bad character rule - Quy tắc ký tự xấu</a:t>
            </a:r>
          </a:p>
        </p:txBody>
      </p:sp>
    </p:spTree>
  </p:cSld>
  <p:clrMapOvr>
    <a:masterClrMapping/>
  </p:clrMapOvr>
</p:sld>
</file>

<file path=ppt/slides/slide9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79736" y="3047130"/>
            <a:ext cx="1032951" cy="10329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912687" y="3047130"/>
            <a:ext cx="1032951" cy="1032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945637" y="3047130"/>
            <a:ext cx="1032951" cy="103295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23996" y="3268330"/>
            <a:ext cx="80470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Text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23996" y="4811713"/>
            <a:ext cx="139795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Pattern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714982" y="3047130"/>
            <a:ext cx="1032951" cy="1032951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747933" y="3047130"/>
            <a:ext cx="1032951" cy="1032951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3780884" y="3047130"/>
            <a:ext cx="1032951" cy="1032951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4813834" y="3047130"/>
            <a:ext cx="1032951" cy="1032951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5846785" y="3047130"/>
            <a:ext cx="1032951" cy="1032951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714982" y="4637718"/>
            <a:ext cx="1032951" cy="1011564"/>
            <a:chOff x="0" y="0"/>
            <a:chExt cx="812800" cy="795971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a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2747933" y="4637718"/>
            <a:ext cx="1032951" cy="1011564"/>
            <a:chOff x="0" y="0"/>
            <a:chExt cx="812800" cy="795971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2804154">
            <a:off x="4487635" y="7654525"/>
            <a:ext cx="7386800" cy="5894830"/>
            <a:chOff x="0" y="0"/>
            <a:chExt cx="1945495" cy="1552548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945495" cy="1552548"/>
            </a:xfrm>
            <a:custGeom>
              <a:avLst/>
              <a:gdLst/>
              <a:ahLst/>
              <a:cxnLst/>
              <a:rect r="r" b="b" t="t" l="l"/>
              <a:pathLst>
                <a:path h="1552548" w="1945495">
                  <a:moveTo>
                    <a:pt x="61836" y="0"/>
                  </a:moveTo>
                  <a:lnTo>
                    <a:pt x="1883658" y="0"/>
                  </a:lnTo>
                  <a:cubicBezTo>
                    <a:pt x="1900058" y="0"/>
                    <a:pt x="1915787" y="6515"/>
                    <a:pt x="1927383" y="18111"/>
                  </a:cubicBezTo>
                  <a:cubicBezTo>
                    <a:pt x="1938980" y="29708"/>
                    <a:pt x="1945495" y="45436"/>
                    <a:pt x="1945495" y="61836"/>
                  </a:cubicBezTo>
                  <a:lnTo>
                    <a:pt x="1945495" y="1490711"/>
                  </a:lnTo>
                  <a:cubicBezTo>
                    <a:pt x="1945495" y="1524863"/>
                    <a:pt x="1917809" y="1552548"/>
                    <a:pt x="1883658" y="1552548"/>
                  </a:cubicBezTo>
                  <a:lnTo>
                    <a:pt x="61836" y="1552548"/>
                  </a:lnTo>
                  <a:cubicBezTo>
                    <a:pt x="45436" y="1552548"/>
                    <a:pt x="29708" y="1546033"/>
                    <a:pt x="18111" y="1534436"/>
                  </a:cubicBezTo>
                  <a:cubicBezTo>
                    <a:pt x="6515" y="1522840"/>
                    <a:pt x="0" y="1507111"/>
                    <a:pt x="0" y="1490711"/>
                  </a:cubicBezTo>
                  <a:lnTo>
                    <a:pt x="0" y="61836"/>
                  </a:lnTo>
                  <a:cubicBezTo>
                    <a:pt x="0" y="45436"/>
                    <a:pt x="6515" y="29708"/>
                    <a:pt x="18111" y="18111"/>
                  </a:cubicBezTo>
                  <a:cubicBezTo>
                    <a:pt x="29708" y="6515"/>
                    <a:pt x="45436" y="0"/>
                    <a:pt x="61836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47625"/>
              <a:ext cx="1945495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AutoShape 37" id="37"/>
          <p:cNvSpPr/>
          <p:nvPr/>
        </p:nvSpPr>
        <p:spPr>
          <a:xfrm>
            <a:off x="4278309" y="2654836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8" id="38"/>
          <p:cNvSpPr/>
          <p:nvPr/>
        </p:nvSpPr>
        <p:spPr>
          <a:xfrm flipV="true">
            <a:off x="4316409" y="5739067"/>
            <a:ext cx="0" cy="3065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39" id="39"/>
          <p:cNvSpPr/>
          <p:nvPr/>
        </p:nvSpPr>
        <p:spPr>
          <a:xfrm flipH="false" flipV="false" rot="0">
            <a:off x="15583410" y="2082923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0" id="40"/>
          <p:cNvGrpSpPr/>
          <p:nvPr/>
        </p:nvGrpSpPr>
        <p:grpSpPr>
          <a:xfrm rot="2804154">
            <a:off x="142356" y="8441676"/>
            <a:ext cx="4829892" cy="5894830"/>
            <a:chOff x="0" y="0"/>
            <a:chExt cx="1272070" cy="1552548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C5D9F3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43" id="43"/>
          <p:cNvSpPr/>
          <p:nvPr/>
        </p:nvSpPr>
        <p:spPr>
          <a:xfrm flipH="false" flipV="false" rot="0">
            <a:off x="14309242" y="7573705"/>
            <a:ext cx="1684595" cy="1684595"/>
          </a:xfrm>
          <a:custGeom>
            <a:avLst/>
            <a:gdLst/>
            <a:ahLst/>
            <a:cxnLst/>
            <a:rect r="r" b="b" t="t" l="l"/>
            <a:pathLst>
              <a:path h="1684595" w="1684595">
                <a:moveTo>
                  <a:pt x="0" y="0"/>
                </a:moveTo>
                <a:lnTo>
                  <a:pt x="1684595" y="0"/>
                </a:lnTo>
                <a:lnTo>
                  <a:pt x="1684595" y="1684595"/>
                </a:lnTo>
                <a:lnTo>
                  <a:pt x="0" y="1684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4" id="44"/>
          <p:cNvGrpSpPr/>
          <p:nvPr/>
        </p:nvGrpSpPr>
        <p:grpSpPr>
          <a:xfrm rot="0">
            <a:off x="3780884" y="4637718"/>
            <a:ext cx="1032951" cy="1011564"/>
            <a:chOff x="0" y="0"/>
            <a:chExt cx="812800" cy="795971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812800" cy="795971"/>
            </a:xfrm>
            <a:custGeom>
              <a:avLst/>
              <a:gdLst/>
              <a:ahLst/>
              <a:cxnLst/>
              <a:rect r="r" b="b" t="t" l="l"/>
              <a:pathLst>
                <a:path h="79597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95971"/>
                  </a:lnTo>
                  <a:lnTo>
                    <a:pt x="0" y="795971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-66675"/>
              <a:ext cx="812800" cy="862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00"/>
                </a:lnSpc>
              </a:pPr>
              <a:r>
                <a:rPr lang="en-US" b="true" sz="35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</a:t>
              </a:r>
            </a:p>
          </p:txBody>
        </p:sp>
      </p:grpSp>
      <p:sp>
        <p:nvSpPr>
          <p:cNvPr name="TextBox 47" id="47"/>
          <p:cNvSpPr txBox="true"/>
          <p:nvPr/>
        </p:nvSpPr>
        <p:spPr>
          <a:xfrm rot="0">
            <a:off x="6078312" y="4738689"/>
            <a:ext cx="7011881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Không khớp !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579574" y="374160"/>
            <a:ext cx="732858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b="true">
                <a:solidFill>
                  <a:srgbClr val="02182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BOYER-MOORE ALGORITHM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028700" y="1103923"/>
            <a:ext cx="10093078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 b="true">
                <a:solidFill>
                  <a:srgbClr val="4678B6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Bad character rule - Quy tắc ký tự xấu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621949" y="1810287"/>
            <a:ext cx="9581674" cy="59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FF914D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Trường hợp 1: Từ không khớp trở thành khớp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DAGhP4JN30M</dc:identifier>
  <dcterms:modified xsi:type="dcterms:W3CDTF">2011-08-01T06:04:30Z</dcterms:modified>
  <cp:revision>1</cp:revision>
  <dc:title>String matching</dc:title>
</cp:coreProperties>
</file>