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9" r:id="rId13"/>
    <p:sldId id="270" r:id="rId14"/>
    <p:sldId id="268" r:id="rId15"/>
    <p:sldId id="271"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52654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7A5763-EBFB-4ACA-AFDB-A8EF93B74F7A}"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193288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1032212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561054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684950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1655634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611135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87497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155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66370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A5763-EBFB-4ACA-AFDB-A8EF93B74F7A}"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88425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7A5763-EBFB-4ACA-AFDB-A8EF93B74F7A}"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55815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7A5763-EBFB-4ACA-AFDB-A8EF93B74F7A}" type="datetimeFigureOut">
              <a:rPr lang="en-IN" smtClean="0"/>
              <a:t>14-07-2022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320169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7A5763-EBFB-4ACA-AFDB-A8EF93B74F7A}" type="datetimeFigureOut">
              <a:rPr lang="en-IN" smtClean="0"/>
              <a:t>14-07-2022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94861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A5763-EBFB-4ACA-AFDB-A8EF93B74F7A}" type="datetimeFigureOut">
              <a:rPr lang="en-IN" smtClean="0"/>
              <a:t>14-07-2022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75068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7A5763-EBFB-4ACA-AFDB-A8EF93B74F7A}"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212525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7A5763-EBFB-4ACA-AFDB-A8EF93B74F7A}"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96749-ED37-41A2-A699-D2C93B33CEBA}" type="slidenum">
              <a:rPr lang="en-IN" smtClean="0"/>
              <a:t>‹#›</a:t>
            </a:fld>
            <a:endParaRPr lang="en-IN"/>
          </a:p>
        </p:txBody>
      </p:sp>
    </p:spTree>
    <p:extLst>
      <p:ext uri="{BB962C8B-B14F-4D97-AF65-F5344CB8AC3E}">
        <p14:creationId xmlns:p14="http://schemas.microsoft.com/office/powerpoint/2010/main" val="114386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7A5763-EBFB-4ACA-AFDB-A8EF93B74F7A}" type="datetimeFigureOut">
              <a:rPr lang="en-IN" smtClean="0"/>
              <a:t>14-07-2022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996749-ED37-41A2-A699-D2C93B33CEBA}" type="slidenum">
              <a:rPr lang="en-IN" smtClean="0"/>
              <a:t>‹#›</a:t>
            </a:fld>
            <a:endParaRPr lang="en-IN"/>
          </a:p>
        </p:txBody>
      </p:sp>
    </p:spTree>
    <p:extLst>
      <p:ext uri="{BB962C8B-B14F-4D97-AF65-F5344CB8AC3E}">
        <p14:creationId xmlns:p14="http://schemas.microsoft.com/office/powerpoint/2010/main" val="4931596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kinesics28/ML_training/tree/main/Emotion%20recogni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9721" y="575117"/>
            <a:ext cx="5993950"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Problem statement</a:t>
            </a:r>
            <a:endPar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TextBox 2"/>
          <p:cNvSpPr txBox="1"/>
          <p:nvPr/>
        </p:nvSpPr>
        <p:spPr>
          <a:xfrm>
            <a:off x="1727201" y="1948872"/>
            <a:ext cx="8839199" cy="2308324"/>
          </a:xfrm>
          <a:prstGeom prst="rect">
            <a:avLst/>
          </a:prstGeom>
          <a:noFill/>
        </p:spPr>
        <p:txBody>
          <a:bodyPr wrap="square" rtlCol="0">
            <a:spAutoFit/>
          </a:bodyPr>
          <a:lstStyle/>
          <a:p>
            <a:r>
              <a:rPr lang="en-US" dirty="0" smtClean="0"/>
              <a:t>In today’s world people are suffering with mental stress which is becoming a serious issue as it leads to depression.</a:t>
            </a:r>
          </a:p>
          <a:p>
            <a:endParaRPr lang="en-IN" dirty="0" smtClean="0"/>
          </a:p>
          <a:p>
            <a:r>
              <a:rPr lang="en-IN" dirty="0" smtClean="0"/>
              <a:t>To detect depression, mood, and predict human behaviour one this is important i.e. emotion detection.</a:t>
            </a:r>
          </a:p>
          <a:p>
            <a:endParaRPr lang="en-IN" dirty="0"/>
          </a:p>
          <a:p>
            <a:r>
              <a:rPr lang="en-IN" dirty="0" smtClean="0"/>
              <a:t>So it is important to understand the emotion of a person first in order to pass judgement or help them.</a:t>
            </a:r>
            <a:endParaRPr lang="en-IN" dirty="0"/>
          </a:p>
        </p:txBody>
      </p:sp>
    </p:spTree>
    <p:extLst>
      <p:ext uri="{BB962C8B-B14F-4D97-AF65-F5344CB8AC3E}">
        <p14:creationId xmlns:p14="http://schemas.microsoft.com/office/powerpoint/2010/main" val="22470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6960" y="787553"/>
            <a:ext cx="8159606" cy="646331"/>
          </a:xfrm>
          <a:prstGeom prst="rect">
            <a:avLst/>
          </a:prstGeom>
          <a:noFill/>
        </p:spPr>
        <p:txBody>
          <a:bodyPr wrap="none" lIns="91440" tIns="45720" rIns="91440" bIns="45720">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Using Transfer Learning (MobileNetV2)</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2096655" y="2041236"/>
            <a:ext cx="8414327" cy="646331"/>
          </a:xfrm>
          <a:prstGeom prst="rect">
            <a:avLst/>
          </a:prstGeom>
          <a:noFill/>
        </p:spPr>
        <p:txBody>
          <a:bodyPr wrap="square" rtlCol="0">
            <a:spAutoFit/>
          </a:bodyPr>
          <a:lstStyle/>
          <a:p>
            <a:r>
              <a:rPr lang="en-US" dirty="0"/>
              <a:t>Since the accuracy of previous model was less we created another model using Keras </a:t>
            </a:r>
            <a:r>
              <a:rPr lang="en-US" dirty="0" smtClean="0"/>
              <a:t>layers </a:t>
            </a:r>
            <a:r>
              <a:rPr lang="en-US" dirty="0"/>
              <a:t>and a pre trained model called </a:t>
            </a:r>
            <a:r>
              <a:rPr lang="en-US" dirty="0" smtClean="0"/>
              <a:t>MobileNetV2.</a:t>
            </a:r>
            <a:endParaRPr lang="en-IN" dirty="0"/>
          </a:p>
        </p:txBody>
      </p:sp>
      <p:sp>
        <p:nvSpPr>
          <p:cNvPr id="5" name="Rectangle 4"/>
          <p:cNvSpPr/>
          <p:nvPr/>
        </p:nvSpPr>
        <p:spPr>
          <a:xfrm>
            <a:off x="2096655" y="2949092"/>
            <a:ext cx="6096000" cy="1754326"/>
          </a:xfrm>
          <a:prstGeom prst="rect">
            <a:avLst/>
          </a:prstGeom>
        </p:spPr>
        <p:txBody>
          <a:bodyPr>
            <a:spAutoFit/>
          </a:bodyPr>
          <a:lstStyle/>
          <a:p>
            <a:r>
              <a:rPr lang="en-US" dirty="0"/>
              <a:t>TensorFlow offers various types of pre trained model, which allows to identify </a:t>
            </a:r>
            <a:r>
              <a:rPr lang="en-US" dirty="0" smtClean="0"/>
              <a:t>approximately </a:t>
            </a:r>
            <a:r>
              <a:rPr lang="en-US" dirty="0"/>
              <a:t>1000 different objects</a:t>
            </a:r>
            <a:r>
              <a:rPr lang="en-US" dirty="0" smtClean="0"/>
              <a:t>.</a:t>
            </a:r>
          </a:p>
          <a:p>
            <a:endParaRPr lang="en-US" dirty="0"/>
          </a:p>
          <a:p>
            <a:r>
              <a:rPr lang="en-US" dirty="0"/>
              <a:t>Keras Applications are deep learning models that are made available alongside </a:t>
            </a:r>
            <a:r>
              <a:rPr lang="en-US" dirty="0" smtClean="0"/>
              <a:t>pre-trained </a:t>
            </a:r>
            <a:r>
              <a:rPr lang="en-US" dirty="0"/>
              <a:t>weights. These models can be used for prediction, feature </a:t>
            </a:r>
            <a:r>
              <a:rPr lang="en-US" dirty="0" smtClean="0"/>
              <a:t>extraction</a:t>
            </a:r>
            <a:r>
              <a:rPr lang="en-US" dirty="0"/>
              <a:t>, and fine-tuning. </a:t>
            </a:r>
            <a:endParaRPr lang="en-IN" dirty="0"/>
          </a:p>
        </p:txBody>
      </p:sp>
    </p:spTree>
    <p:extLst>
      <p:ext uri="{BB962C8B-B14F-4D97-AF65-F5344CB8AC3E}">
        <p14:creationId xmlns:p14="http://schemas.microsoft.com/office/powerpoint/2010/main" val="3218176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3672" y="732227"/>
            <a:ext cx="6096000" cy="1477328"/>
          </a:xfrm>
          <a:prstGeom prst="rect">
            <a:avLst/>
          </a:prstGeom>
        </p:spPr>
        <p:txBody>
          <a:bodyPr>
            <a:spAutoFit/>
          </a:bodyPr>
          <a:lstStyle/>
          <a:p>
            <a:r>
              <a:rPr lang="en-US" dirty="0"/>
              <a:t>MobileNets are small, low-latency, low-power models parameterized to meet the resource constraints of a variety of use cases. They can be built upon for classification, detection, embedding and segmentation similar to how other popular large scale models, such as Inception, are used</a:t>
            </a:r>
            <a:r>
              <a:rPr lang="en-US" dirty="0" smtClean="0"/>
              <a:t>.</a:t>
            </a:r>
            <a:endParaRPr lang="en-IN" dirty="0"/>
          </a:p>
        </p:txBody>
      </p:sp>
      <p:sp>
        <p:nvSpPr>
          <p:cNvPr id="3" name="Rectangle 2"/>
          <p:cNvSpPr/>
          <p:nvPr/>
        </p:nvSpPr>
        <p:spPr>
          <a:xfrm>
            <a:off x="1422249" y="2209555"/>
            <a:ext cx="6207148" cy="830997"/>
          </a:xfrm>
          <a:prstGeom prst="rect">
            <a:avLst/>
          </a:prstGeom>
          <a:noFill/>
        </p:spPr>
        <p:txBody>
          <a:bodyPr wrap="none" lIns="91440" tIns="45720" rIns="91440" bIns="45720">
            <a:spAutoFit/>
          </a:bodyPr>
          <a:lstStyle/>
          <a:p>
            <a:pPr algn="ctr"/>
            <a:r>
              <a:rPr lang="en-US" sz="4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Implementation steps:</a:t>
            </a:r>
            <a:endPar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1533396" y="3170490"/>
            <a:ext cx="8515767" cy="369332"/>
          </a:xfrm>
          <a:prstGeom prst="rect">
            <a:avLst/>
          </a:prstGeom>
        </p:spPr>
        <p:txBody>
          <a:bodyPr wrap="square">
            <a:spAutoFit/>
          </a:bodyPr>
          <a:lstStyle/>
          <a:p>
            <a:r>
              <a:rPr lang="en-US" dirty="0"/>
              <a:t>1. Create an model with help </a:t>
            </a:r>
            <a:r>
              <a:rPr lang="en-US" dirty="0" smtClean="0"/>
              <a:t>of tensorflow.applications.MobileNetV2</a:t>
            </a:r>
            <a:r>
              <a:rPr lang="en-US" dirty="0"/>
              <a:t>.</a:t>
            </a:r>
            <a:endParaRPr lang="en-IN" dirty="0"/>
          </a:p>
        </p:txBody>
      </p:sp>
      <p:pic>
        <p:nvPicPr>
          <p:cNvPr id="5" name="Picture 4"/>
          <p:cNvPicPr>
            <a:picLocks noChangeAspect="1"/>
          </p:cNvPicPr>
          <p:nvPr/>
        </p:nvPicPr>
        <p:blipFill>
          <a:blip r:embed="rId2"/>
          <a:stretch>
            <a:fillRect/>
          </a:stretch>
        </p:blipFill>
        <p:spPr>
          <a:xfrm>
            <a:off x="1839018" y="3686883"/>
            <a:ext cx="6611273" cy="1552792"/>
          </a:xfrm>
          <a:prstGeom prst="rect">
            <a:avLst/>
          </a:prstGeom>
        </p:spPr>
      </p:pic>
    </p:spTree>
    <p:extLst>
      <p:ext uri="{BB962C8B-B14F-4D97-AF65-F5344CB8AC3E}">
        <p14:creationId xmlns:p14="http://schemas.microsoft.com/office/powerpoint/2010/main" val="340041634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4837" y="408817"/>
            <a:ext cx="6096000" cy="646331"/>
          </a:xfrm>
          <a:prstGeom prst="rect">
            <a:avLst/>
          </a:prstGeom>
        </p:spPr>
        <p:txBody>
          <a:bodyPr>
            <a:spAutoFit/>
          </a:bodyPr>
          <a:lstStyle/>
          <a:p>
            <a:r>
              <a:rPr lang="en-US"/>
              <a:t>2. </a:t>
            </a:r>
            <a:r>
              <a:rPr lang="en-US" dirty="0"/>
              <a:t>By default, layer takes input of 224x224 size images so will resize all the images.</a:t>
            </a:r>
            <a:endParaRPr lang="en-IN" dirty="0"/>
          </a:p>
        </p:txBody>
      </p:sp>
      <p:pic>
        <p:nvPicPr>
          <p:cNvPr id="3" name="Picture 2"/>
          <p:cNvPicPr>
            <a:picLocks noChangeAspect="1"/>
          </p:cNvPicPr>
          <p:nvPr/>
        </p:nvPicPr>
        <p:blipFill>
          <a:blip r:embed="rId2"/>
          <a:stretch>
            <a:fillRect/>
          </a:stretch>
        </p:blipFill>
        <p:spPr>
          <a:xfrm>
            <a:off x="1567553" y="1243453"/>
            <a:ext cx="9349830" cy="3482461"/>
          </a:xfrm>
          <a:prstGeom prst="rect">
            <a:avLst/>
          </a:prstGeom>
        </p:spPr>
      </p:pic>
    </p:spTree>
    <p:extLst>
      <p:ext uri="{BB962C8B-B14F-4D97-AF65-F5344CB8AC3E}">
        <p14:creationId xmlns:p14="http://schemas.microsoft.com/office/powerpoint/2010/main" val="168023308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3309" y="455182"/>
            <a:ext cx="7832436" cy="923330"/>
          </a:xfrm>
          <a:prstGeom prst="rect">
            <a:avLst/>
          </a:prstGeom>
        </p:spPr>
        <p:txBody>
          <a:bodyPr wrap="square">
            <a:spAutoFit/>
          </a:bodyPr>
          <a:lstStyle/>
          <a:p>
            <a:r>
              <a:rPr lang="en-US" dirty="0"/>
              <a:t>3. MobileNet model is designed to have output layer for around 1000</a:t>
            </a:r>
          </a:p>
          <a:p>
            <a:r>
              <a:rPr lang="en-US" dirty="0"/>
              <a:t>objects, but we only need 7 objects as we have to classify only for 7 </a:t>
            </a:r>
          </a:p>
          <a:p>
            <a:r>
              <a:rPr lang="en-US" dirty="0"/>
              <a:t>different emotions</a:t>
            </a:r>
            <a:r>
              <a:rPr lang="en-US" dirty="0" smtClean="0"/>
              <a:t>.</a:t>
            </a:r>
            <a:endParaRPr lang="en-US" dirty="0"/>
          </a:p>
        </p:txBody>
      </p:sp>
      <p:pic>
        <p:nvPicPr>
          <p:cNvPr id="5" name="Picture 2" descr="How to Use Transfer Learning for Image Classification using TensorFlow in  Python - Python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309" y="2256127"/>
            <a:ext cx="8867775" cy="31146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748010" y="2958098"/>
            <a:ext cx="514885" cy="400110"/>
          </a:xfrm>
          <a:prstGeom prst="rect">
            <a:avLst/>
          </a:prstGeom>
          <a:solidFill>
            <a:schemeClr val="bg1"/>
          </a:solid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(7,)</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978024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62293" y="2054430"/>
            <a:ext cx="10233164" cy="2730005"/>
          </a:xfrm>
          <a:prstGeom prst="rect">
            <a:avLst/>
          </a:prstGeom>
        </p:spPr>
      </p:pic>
      <p:sp>
        <p:nvSpPr>
          <p:cNvPr id="4" name="Rectangle 3"/>
          <p:cNvSpPr/>
          <p:nvPr/>
        </p:nvSpPr>
        <p:spPr>
          <a:xfrm>
            <a:off x="1562293" y="796698"/>
            <a:ext cx="4917949" cy="400110"/>
          </a:xfrm>
          <a:prstGeom prst="rect">
            <a:avLst/>
          </a:prstGeom>
        </p:spPr>
        <p:txBody>
          <a:bodyPr wrap="none">
            <a:spAutoFit/>
          </a:bodyPr>
          <a:lstStyle/>
          <a:p>
            <a:r>
              <a:rPr lang="en-US" sz="2000" dirty="0"/>
              <a:t>4. Change base output layers from 1000 to 7. </a:t>
            </a:r>
            <a:endParaRPr lang="en-IN" sz="2000" dirty="0"/>
          </a:p>
        </p:txBody>
      </p:sp>
    </p:spTree>
    <p:extLst>
      <p:ext uri="{BB962C8B-B14F-4D97-AF65-F5344CB8AC3E}">
        <p14:creationId xmlns:p14="http://schemas.microsoft.com/office/powerpoint/2010/main" val="144323901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2716" y="602734"/>
            <a:ext cx="5686493" cy="369332"/>
          </a:xfrm>
          <a:prstGeom prst="rect">
            <a:avLst/>
          </a:prstGeom>
        </p:spPr>
        <p:txBody>
          <a:bodyPr wrap="none">
            <a:spAutoFit/>
          </a:bodyPr>
          <a:lstStyle/>
          <a:p>
            <a:r>
              <a:rPr lang="en-US" dirty="0"/>
              <a:t>5. </a:t>
            </a:r>
            <a:r>
              <a:rPr lang="en-US" dirty="0" smtClean="0"/>
              <a:t>Create </a:t>
            </a:r>
            <a:r>
              <a:rPr lang="en-US" dirty="0"/>
              <a:t>and compile new model and train with 20 epochs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598" y="1470831"/>
            <a:ext cx="7799870" cy="5262479"/>
          </a:xfrm>
          <a:prstGeom prst="rect">
            <a:avLst/>
          </a:prstGeom>
        </p:spPr>
      </p:pic>
      <p:pic>
        <p:nvPicPr>
          <p:cNvPr id="6" name="Picture 5"/>
          <p:cNvPicPr>
            <a:picLocks noChangeAspect="1"/>
          </p:cNvPicPr>
          <p:nvPr/>
        </p:nvPicPr>
        <p:blipFill>
          <a:blip r:embed="rId3"/>
          <a:stretch>
            <a:fillRect/>
          </a:stretch>
        </p:blipFill>
        <p:spPr>
          <a:xfrm>
            <a:off x="2384598" y="1011640"/>
            <a:ext cx="7799870" cy="420267"/>
          </a:xfrm>
          <a:prstGeom prst="rect">
            <a:avLst/>
          </a:prstGeom>
        </p:spPr>
      </p:pic>
    </p:spTree>
    <p:extLst>
      <p:ext uri="{BB962C8B-B14F-4D97-AF65-F5344CB8AC3E}">
        <p14:creationId xmlns:p14="http://schemas.microsoft.com/office/powerpoint/2010/main" val="166025738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3690" y="159481"/>
            <a:ext cx="2360839"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Results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1850524" y="1597891"/>
            <a:ext cx="8392603" cy="923330"/>
          </a:xfrm>
          <a:prstGeom prst="rect">
            <a:avLst/>
          </a:prstGeom>
          <a:noFill/>
        </p:spPr>
        <p:txBody>
          <a:bodyPr wrap="square" rtlCol="0">
            <a:spAutoFit/>
          </a:bodyPr>
          <a:lstStyle/>
          <a:p>
            <a:r>
              <a:rPr lang="en-US" dirty="0"/>
              <a:t>While testing this model, we are getting a </a:t>
            </a:r>
            <a:r>
              <a:rPr lang="en-US" dirty="0" smtClean="0"/>
              <a:t>85-90% </a:t>
            </a:r>
            <a:r>
              <a:rPr lang="en-US" dirty="0"/>
              <a:t>accuracy for the testing dataset </a:t>
            </a:r>
          </a:p>
          <a:p>
            <a:r>
              <a:rPr lang="en-US" dirty="0"/>
              <a:t>and 100% accuracy while using the same training dataset</a:t>
            </a:r>
            <a:r>
              <a:rPr lang="en-US" dirty="0" smtClean="0"/>
              <a:t>.</a:t>
            </a:r>
          </a:p>
          <a:p>
            <a:endParaRPr lang="en-US" dirty="0"/>
          </a:p>
        </p:txBody>
      </p:sp>
      <p:pic>
        <p:nvPicPr>
          <p:cNvPr id="10" name="Picture 9"/>
          <p:cNvPicPr>
            <a:picLocks noChangeAspect="1"/>
          </p:cNvPicPr>
          <p:nvPr/>
        </p:nvPicPr>
        <p:blipFill>
          <a:blip r:embed="rId2"/>
          <a:stretch>
            <a:fillRect/>
          </a:stretch>
        </p:blipFill>
        <p:spPr>
          <a:xfrm>
            <a:off x="2979347" y="2521221"/>
            <a:ext cx="5167232" cy="3626691"/>
          </a:xfrm>
          <a:prstGeom prst="rect">
            <a:avLst/>
          </a:prstGeom>
        </p:spPr>
      </p:pic>
    </p:spTree>
    <p:extLst>
      <p:ext uri="{BB962C8B-B14F-4D97-AF65-F5344CB8AC3E}">
        <p14:creationId xmlns:p14="http://schemas.microsoft.com/office/powerpoint/2010/main" val="2576676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6650" y="501226"/>
            <a:ext cx="3445175"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2004292" y="1995054"/>
            <a:ext cx="8035636" cy="923330"/>
          </a:xfrm>
          <a:prstGeom prst="rect">
            <a:avLst/>
          </a:prstGeom>
          <a:noFill/>
        </p:spPr>
        <p:txBody>
          <a:bodyPr wrap="square" rtlCol="0">
            <a:spAutoFit/>
          </a:bodyPr>
          <a:lstStyle/>
          <a:p>
            <a:r>
              <a:rPr lang="en-US" dirty="0"/>
              <a:t>The model rarely misunderstands some emotions like surprise as fear, disgust as </a:t>
            </a:r>
          </a:p>
          <a:p>
            <a:r>
              <a:rPr lang="en-US" dirty="0"/>
              <a:t>surprise, sad as </a:t>
            </a:r>
            <a:r>
              <a:rPr lang="en-US" dirty="0" smtClean="0"/>
              <a:t>anger/disgust or even a straight face as a smile. </a:t>
            </a:r>
            <a:r>
              <a:rPr lang="en-US" dirty="0"/>
              <a:t>Due to which we may face some inaccuracy. </a:t>
            </a:r>
            <a:endParaRPr lang="en-IN" dirty="0"/>
          </a:p>
        </p:txBody>
      </p:sp>
      <p:pic>
        <p:nvPicPr>
          <p:cNvPr id="2050" name="Picture 2" descr="77,130 Woman scared face Stock Photos | Free &amp;amp; Royalty-free Woman scared  face Images | Depositpho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3866" y="3359074"/>
            <a:ext cx="1929572" cy="19918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273" y="3437149"/>
            <a:ext cx="2665655" cy="1913804"/>
          </a:xfrm>
          <a:prstGeom prst="rect">
            <a:avLst/>
          </a:prstGeom>
        </p:spPr>
      </p:pic>
    </p:spTree>
    <p:extLst>
      <p:ext uri="{BB962C8B-B14F-4D97-AF65-F5344CB8AC3E}">
        <p14:creationId xmlns:p14="http://schemas.microsoft.com/office/powerpoint/2010/main" val="392674544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7270" y="1049314"/>
            <a:ext cx="6204840"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 and Regards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angle 4"/>
          <p:cNvSpPr/>
          <p:nvPr/>
        </p:nvSpPr>
        <p:spPr>
          <a:xfrm>
            <a:off x="2559233" y="2784311"/>
            <a:ext cx="5162368" cy="1200329"/>
          </a:xfrm>
          <a:prstGeom prst="rect">
            <a:avLst/>
          </a:prstGeom>
          <a:noFill/>
        </p:spPr>
        <p:txBody>
          <a:bodyPr wrap="square" lIns="91440" tIns="45720" rIns="91440" bIns="45720">
            <a:spAutoFit/>
          </a:bodyPr>
          <a:lstStyle/>
          <a:p>
            <a:pPr algn="ctr"/>
            <a:r>
              <a:rPr lang="en-US" sz="3600" dirty="0" smtClean="0">
                <a:hlinkClick r:id="rId2"/>
              </a:rPr>
              <a:t>Click to get </a:t>
            </a:r>
            <a:r>
              <a:rPr lang="en-US" sz="3600" dirty="0" smtClean="0">
                <a:hlinkClick r:id="rId2"/>
              </a:rPr>
              <a:t>code /</a:t>
            </a:r>
            <a:r>
              <a:rPr lang="en-US" sz="3600" dirty="0" smtClean="0">
                <a:hlinkClick r:id="rId2"/>
              </a:rPr>
              <a:t>dataset or scan</a:t>
            </a:r>
            <a:r>
              <a:rPr lang="en-US" sz="3600" dirty="0" smtClean="0"/>
              <a:t>:: </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5288" y="2366524"/>
            <a:ext cx="2329875" cy="2329875"/>
          </a:xfrm>
          <a:prstGeom prst="rect">
            <a:avLst/>
          </a:prstGeom>
        </p:spPr>
      </p:pic>
      <p:sp>
        <p:nvSpPr>
          <p:cNvPr id="9" name="Rectangle 8"/>
          <p:cNvSpPr/>
          <p:nvPr/>
        </p:nvSpPr>
        <p:spPr>
          <a:xfrm>
            <a:off x="6040145" y="4796307"/>
            <a:ext cx="6063648" cy="1077218"/>
          </a:xfrm>
          <a:prstGeom prst="rect">
            <a:avLst/>
          </a:prstGeom>
          <a:noFill/>
        </p:spPr>
        <p:txBody>
          <a:bodyPr wrap="non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rPr>
              <a:t>Submitted to: Prof </a:t>
            </a:r>
            <a:r>
              <a:rPr lang="en-US" sz="3200" b="1" dirty="0" err="1" smtClean="0">
                <a:ln w="6600">
                  <a:solidFill>
                    <a:schemeClr val="accent2"/>
                  </a:solidFill>
                  <a:prstDash val="solid"/>
                </a:ln>
                <a:solidFill>
                  <a:srgbClr val="FFFFFF"/>
                </a:solidFill>
                <a:effectLst>
                  <a:outerShdw dist="38100" dir="2700000" algn="tl" rotWithShape="0">
                    <a:schemeClr val="accent2"/>
                  </a:outerShdw>
                </a:effectLst>
              </a:rPr>
              <a:t>Vandana</a:t>
            </a:r>
            <a:r>
              <a:rPr lang="en-US" sz="3200" b="1" dirty="0" smtClean="0">
                <a:ln w="6600">
                  <a:solidFill>
                    <a:schemeClr val="accent2"/>
                  </a:solidFill>
                  <a:prstDash val="solid"/>
                </a:ln>
                <a:solidFill>
                  <a:srgbClr val="FFFFFF"/>
                </a:solidFill>
                <a:effectLst>
                  <a:outerShdw dist="38100" dir="2700000" algn="tl" rotWithShape="0">
                    <a:schemeClr val="accent2"/>
                  </a:outerShdw>
                </a:effectLst>
              </a:rPr>
              <a:t> Kate</a:t>
            </a:r>
            <a:endParaRPr lang="en-US" sz="3200" b="1" dirty="0" smtClean="0">
              <a:ln w="6600">
                <a:solidFill>
                  <a:schemeClr val="accent2"/>
                </a:solidFill>
                <a:prstDash val="solid"/>
              </a:ln>
              <a:solidFill>
                <a:srgbClr val="FFFFFF"/>
              </a:solidFill>
              <a:effectLst>
                <a:outerShdw dist="38100" dir="2700000" algn="tl" rotWithShape="0">
                  <a:schemeClr val="accent2"/>
                </a:outerShdw>
              </a:effectLst>
            </a:endParaRPr>
          </a:p>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rPr>
              <a:t> </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Rectangle 5"/>
          <p:cNvSpPr/>
          <p:nvPr/>
        </p:nvSpPr>
        <p:spPr>
          <a:xfrm>
            <a:off x="6589441" y="5780782"/>
            <a:ext cx="5445337" cy="1077218"/>
          </a:xfrm>
          <a:prstGeom prst="rect">
            <a:avLst/>
          </a:prstGeom>
          <a:noFill/>
        </p:spPr>
        <p:txBody>
          <a:bodyPr wrap="none" lIns="91440" tIns="45720" rIns="91440" bIns="45720">
            <a:spAutoFit/>
          </a:bodyPr>
          <a:lstStyle/>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rPr>
              <a:t>Presented by: Sanchit Patidar</a:t>
            </a:r>
          </a:p>
          <a:p>
            <a:pPr algn="ctr"/>
            <a:r>
              <a:rPr lang="en-US" sz="3200" b="1" dirty="0" smtClean="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0827CI191050</a:t>
            </a:r>
            <a:r>
              <a:rPr lang="en-US" sz="3200" b="1" dirty="0" smtClean="0">
                <a:ln w="6600">
                  <a:solidFill>
                    <a:schemeClr val="accent2"/>
                  </a:solidFill>
                  <a:prstDash val="solid"/>
                </a:ln>
                <a:solidFill>
                  <a:srgbClr val="FFFFFF"/>
                </a:solidFill>
                <a:effectLst>
                  <a:outerShdw dist="38100" dir="2700000" algn="tl" rotWithShape="0">
                    <a:schemeClr val="accent2"/>
                  </a:outerShdw>
                </a:effectLst>
              </a:rPr>
              <a:t> </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041517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9804" y="759844"/>
            <a:ext cx="2917786"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Objective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Picture 4" descr="GitHub - tensorflow/tensorflow: An Open Source Machine Learning Framework  for Everyo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939" y="4572293"/>
            <a:ext cx="3502025" cy="19698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n Introduction to Keras – NJ Training Acade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941" y="4572293"/>
            <a:ext cx="3443094" cy="124099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importance of image processing – Blog i2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706" y="4731296"/>
            <a:ext cx="3480160" cy="20085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processing laboratory - File Exchange - MATLAB Centr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93423" y="440799"/>
            <a:ext cx="2883985" cy="17177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41208" y="2483318"/>
            <a:ext cx="11750791" cy="150810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rPr>
              <a:t>Emotion recognition using image processing </a:t>
            </a:r>
            <a:r>
              <a:rPr lang="en-US" sz="3600" b="1" dirty="0" smtClean="0">
                <a:ln/>
                <a:solidFill>
                  <a:schemeClr val="accent4"/>
                </a:solidFill>
              </a:rPr>
              <a:t>techniques</a:t>
            </a:r>
          </a:p>
          <a:p>
            <a:pPr marL="457200" indent="-457200" algn="ctr">
              <a:buFont typeface="Arial" panose="020B0604020202020204" pitchFamily="34" charset="0"/>
              <a:buChar char="•"/>
            </a:pPr>
            <a:r>
              <a:rPr lang="en-US" sz="2800" b="1" dirty="0" smtClean="0">
                <a:ln/>
                <a:solidFill>
                  <a:schemeClr val="accent4"/>
                </a:solidFill>
              </a:rPr>
              <a:t>To create a model who can classify various types of emotion</a:t>
            </a:r>
          </a:p>
          <a:p>
            <a:pPr marL="457200" indent="-457200" algn="ctr">
              <a:buFont typeface="Arial" panose="020B0604020202020204" pitchFamily="34" charset="0"/>
              <a:buChar char="•"/>
            </a:pPr>
            <a:endParaRPr lang="en-US" sz="2800" b="1" dirty="0">
              <a:ln/>
              <a:solidFill>
                <a:schemeClr val="accent4"/>
              </a:solidFill>
            </a:endParaRPr>
          </a:p>
        </p:txBody>
      </p:sp>
    </p:spTree>
    <p:extLst>
      <p:ext uri="{BB962C8B-B14F-4D97-AF65-F5344CB8AC3E}">
        <p14:creationId xmlns:p14="http://schemas.microsoft.com/office/powerpoint/2010/main" val="3709928396"/>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07665" y="575117"/>
            <a:ext cx="3918060"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Introduction</a:t>
            </a:r>
            <a:endPar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TextBox 3"/>
          <p:cNvSpPr txBox="1"/>
          <p:nvPr/>
        </p:nvSpPr>
        <p:spPr>
          <a:xfrm>
            <a:off x="2567709" y="1930400"/>
            <a:ext cx="8155709" cy="2585323"/>
          </a:xfrm>
          <a:prstGeom prst="rect">
            <a:avLst/>
          </a:prstGeom>
          <a:noFill/>
        </p:spPr>
        <p:txBody>
          <a:bodyPr wrap="square" rtlCol="0">
            <a:spAutoFit/>
          </a:bodyPr>
          <a:lstStyle/>
          <a:p>
            <a:r>
              <a:rPr lang="en-US" dirty="0"/>
              <a:t>Emotion Recognition is an important area of research to enable effective human-computer interaction. Human emotions can be detected using speech signal, facial expressions, body language, and electroencephalography (EEG). Emotion is a mental state associated with nervous system associated with feeling and </a:t>
            </a:r>
            <a:r>
              <a:rPr lang="en-US" dirty="0" smtClean="0"/>
              <a:t>behavior.</a:t>
            </a:r>
          </a:p>
          <a:p>
            <a:endParaRPr lang="en-US" dirty="0"/>
          </a:p>
          <a:p>
            <a:r>
              <a:rPr lang="en-US" dirty="0" smtClean="0"/>
              <a:t>Our </a:t>
            </a:r>
            <a:r>
              <a:rPr lang="en-US" dirty="0"/>
              <a:t>objective is to train a model to predict the emotion of a human face given through an image. To do this we will create a model which we will train under 7 different emotion types namely ‘Angry’, ‘Disgust’, ‘Fear’, ’Happy’, ’Sad’, ’Surprise’, ’Neutral’.</a:t>
            </a:r>
            <a:endParaRPr lang="en-IN" dirty="0"/>
          </a:p>
        </p:txBody>
      </p:sp>
    </p:spTree>
    <p:extLst>
      <p:ext uri="{BB962C8B-B14F-4D97-AF65-F5344CB8AC3E}">
        <p14:creationId xmlns:p14="http://schemas.microsoft.com/office/powerpoint/2010/main" val="376745546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4299" y="750608"/>
            <a:ext cx="5609229"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Proposed systems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Left Brace 3"/>
          <p:cNvSpPr/>
          <p:nvPr/>
        </p:nvSpPr>
        <p:spPr>
          <a:xfrm rot="5400000">
            <a:off x="4797449" y="-33162"/>
            <a:ext cx="1889143" cy="5455445"/>
          </a:xfrm>
          <a:prstGeom prst="leftBrace">
            <a:avLst/>
          </a:prstGeom>
          <a:ln w="571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b="1" dirty="0"/>
          </a:p>
        </p:txBody>
      </p:sp>
      <p:sp>
        <p:nvSpPr>
          <p:cNvPr id="5" name="Rectangle 4"/>
          <p:cNvSpPr/>
          <p:nvPr/>
        </p:nvSpPr>
        <p:spPr>
          <a:xfrm>
            <a:off x="121201" y="3807844"/>
            <a:ext cx="5620819" cy="954107"/>
          </a:xfrm>
          <a:prstGeom prst="rect">
            <a:avLst/>
          </a:prstGeom>
          <a:noFill/>
        </p:spPr>
        <p:txBody>
          <a:bodyPr wrap="square" lIns="91440" tIns="45720" rIns="91440" bIns="45720">
            <a:spAutoFit/>
          </a:bodyPr>
          <a:lstStyle/>
          <a:p>
            <a:pPr algn="ctr"/>
            <a:r>
              <a:rPr lang="en-US" sz="2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LBPH Face recognition </a:t>
            </a:r>
          </a:p>
          <a:p>
            <a:pPr algn="ctr"/>
            <a:r>
              <a:rPr lang="en-US" sz="2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And open CV</a:t>
            </a:r>
            <a:endParaRPr 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Rectangle 5"/>
          <p:cNvSpPr/>
          <p:nvPr/>
        </p:nvSpPr>
        <p:spPr>
          <a:xfrm>
            <a:off x="5325892" y="3724424"/>
            <a:ext cx="5620819" cy="954107"/>
          </a:xfrm>
          <a:prstGeom prst="rect">
            <a:avLst/>
          </a:prstGeom>
          <a:noFill/>
        </p:spPr>
        <p:txBody>
          <a:bodyPr wrap="square" lIns="91440" tIns="45720" rIns="91440" bIns="45720">
            <a:spAutoFit/>
          </a:bodyPr>
          <a:lstStyle/>
          <a:p>
            <a:pPr algn="ctr"/>
            <a:r>
              <a:rPr lang="en-US" sz="28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TensorFlow.MobileNetV2 and </a:t>
            </a:r>
            <a:r>
              <a:rPr lang="en-US" sz="2800" b="1" cap="none" spc="0"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Keras.layers</a:t>
            </a:r>
            <a:endParaRPr lang="en-US" sz="2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4173853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6960" y="787553"/>
            <a:ext cx="8159606" cy="646331"/>
          </a:xfrm>
          <a:prstGeom prst="rect">
            <a:avLst/>
          </a:prstGeom>
          <a:noFill/>
        </p:spPr>
        <p:txBody>
          <a:bodyPr wrap="none" lIns="91440" tIns="45720" rIns="91440" bIns="45720">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Local Binary Patterns Histogram (LBPH)</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ctangle 2"/>
          <p:cNvSpPr/>
          <p:nvPr/>
        </p:nvSpPr>
        <p:spPr>
          <a:xfrm>
            <a:off x="2198254" y="2052982"/>
            <a:ext cx="8414327" cy="923330"/>
          </a:xfrm>
          <a:prstGeom prst="rect">
            <a:avLst/>
          </a:prstGeom>
        </p:spPr>
        <p:txBody>
          <a:bodyPr wrap="square">
            <a:spAutoFit/>
          </a:bodyPr>
          <a:lstStyle/>
          <a:p>
            <a:r>
              <a:rPr lang="en-US" dirty="0"/>
              <a:t>Local Binary Patterns Histogram algorithm was proposed in 2006. It is based on local binary operator. It is widely used in facial recognition due to its computational simplicity and discriminative power.</a:t>
            </a:r>
            <a:endParaRPr lang="en-IN" dirty="0"/>
          </a:p>
        </p:txBody>
      </p:sp>
      <p:sp>
        <p:nvSpPr>
          <p:cNvPr id="4" name="Rectangle 3"/>
          <p:cNvSpPr/>
          <p:nvPr/>
        </p:nvSpPr>
        <p:spPr>
          <a:xfrm>
            <a:off x="2198254" y="3303022"/>
            <a:ext cx="6096000" cy="584775"/>
          </a:xfrm>
          <a:prstGeom prst="rect">
            <a:avLst/>
          </a:prstGeom>
        </p:spPr>
        <p:txBody>
          <a:bodyPr>
            <a:spAutoFit/>
          </a:bodyPr>
          <a:lstStyle/>
          <a:p>
            <a:r>
              <a:rPr lang="en-US" sz="1600" dirty="0"/>
              <a:t>In simple terms, LBPH algorithm converts the detected face into a Binary pattern image and creates a histogram for </a:t>
            </a:r>
            <a:r>
              <a:rPr lang="en-US" sz="1600" dirty="0" smtClean="0"/>
              <a:t>it.</a:t>
            </a:r>
            <a:endParaRPr lang="en-IN" sz="1600" dirty="0"/>
          </a:p>
        </p:txBody>
      </p:sp>
      <p:pic>
        <p:nvPicPr>
          <p:cNvPr id="5" name="Picture 4"/>
          <p:cNvPicPr>
            <a:picLocks noChangeAspect="1"/>
          </p:cNvPicPr>
          <p:nvPr/>
        </p:nvPicPr>
        <p:blipFill>
          <a:blip r:embed="rId2"/>
          <a:stretch>
            <a:fillRect/>
          </a:stretch>
        </p:blipFill>
        <p:spPr>
          <a:xfrm>
            <a:off x="3435826" y="4216971"/>
            <a:ext cx="4858428" cy="1981477"/>
          </a:xfrm>
          <a:prstGeom prst="rect">
            <a:avLst/>
          </a:prstGeom>
        </p:spPr>
      </p:pic>
    </p:spTree>
    <p:extLst>
      <p:ext uri="{BB962C8B-B14F-4D97-AF65-F5344CB8AC3E}">
        <p14:creationId xmlns:p14="http://schemas.microsoft.com/office/powerpoint/2010/main" val="4119033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7055" y="1637850"/>
            <a:ext cx="6096000" cy="646331"/>
          </a:xfrm>
          <a:prstGeom prst="rect">
            <a:avLst/>
          </a:prstGeom>
        </p:spPr>
        <p:txBody>
          <a:bodyPr>
            <a:spAutoFit/>
          </a:bodyPr>
          <a:lstStyle/>
          <a:p>
            <a:pPr marL="342900" indent="-342900">
              <a:buAutoNum type="arabicPeriod"/>
            </a:pPr>
            <a:r>
              <a:rPr lang="en-US" dirty="0" smtClean="0"/>
              <a:t>create </a:t>
            </a:r>
            <a:r>
              <a:rPr lang="en-US" dirty="0"/>
              <a:t>2 empty lists for faces and each corresponding </a:t>
            </a:r>
            <a:r>
              <a:rPr lang="en-US" dirty="0" smtClean="0"/>
              <a:t>ids</a:t>
            </a:r>
          </a:p>
          <a:p>
            <a:endParaRPr lang="en-US" dirty="0" smtClean="0"/>
          </a:p>
        </p:txBody>
      </p:sp>
      <p:sp>
        <p:nvSpPr>
          <p:cNvPr id="4" name="Rectangle 3"/>
          <p:cNvSpPr/>
          <p:nvPr/>
        </p:nvSpPr>
        <p:spPr>
          <a:xfrm>
            <a:off x="2796329" y="214898"/>
            <a:ext cx="6689416"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Implementation steps:</a:t>
            </a:r>
            <a:endParaRPr lang="en-U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Picture 5"/>
          <p:cNvPicPr>
            <a:picLocks noChangeAspect="1"/>
          </p:cNvPicPr>
          <p:nvPr/>
        </p:nvPicPr>
        <p:blipFill>
          <a:blip r:embed="rId2"/>
          <a:stretch>
            <a:fillRect/>
          </a:stretch>
        </p:blipFill>
        <p:spPr>
          <a:xfrm>
            <a:off x="1892987" y="2149286"/>
            <a:ext cx="6706536" cy="638264"/>
          </a:xfrm>
          <a:prstGeom prst="rect">
            <a:avLst/>
          </a:prstGeom>
        </p:spPr>
      </p:pic>
      <p:sp>
        <p:nvSpPr>
          <p:cNvPr id="7" name="Rectangle 6"/>
          <p:cNvSpPr/>
          <p:nvPr/>
        </p:nvSpPr>
        <p:spPr>
          <a:xfrm>
            <a:off x="1487055" y="2986676"/>
            <a:ext cx="4368312" cy="369332"/>
          </a:xfrm>
          <a:prstGeom prst="rect">
            <a:avLst/>
          </a:prstGeom>
        </p:spPr>
        <p:txBody>
          <a:bodyPr wrap="none">
            <a:spAutoFit/>
          </a:bodyPr>
          <a:lstStyle/>
          <a:p>
            <a:r>
              <a:rPr lang="en-US" dirty="0"/>
              <a:t>2. loop over data set and access each image </a:t>
            </a:r>
            <a:endParaRPr lang="en-IN" dirty="0"/>
          </a:p>
        </p:txBody>
      </p:sp>
      <p:pic>
        <p:nvPicPr>
          <p:cNvPr id="9" name="Picture 8"/>
          <p:cNvPicPr>
            <a:picLocks noChangeAspect="1"/>
          </p:cNvPicPr>
          <p:nvPr/>
        </p:nvPicPr>
        <p:blipFill>
          <a:blip r:embed="rId3"/>
          <a:stretch>
            <a:fillRect/>
          </a:stretch>
        </p:blipFill>
        <p:spPr>
          <a:xfrm>
            <a:off x="1892987" y="3572660"/>
            <a:ext cx="5753903" cy="971686"/>
          </a:xfrm>
          <a:prstGeom prst="rect">
            <a:avLst/>
          </a:prstGeom>
        </p:spPr>
      </p:pic>
    </p:spTree>
    <p:extLst>
      <p:ext uri="{BB962C8B-B14F-4D97-AF65-F5344CB8AC3E}">
        <p14:creationId xmlns:p14="http://schemas.microsoft.com/office/powerpoint/2010/main" val="521344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0254" y="565881"/>
            <a:ext cx="6096000" cy="923330"/>
          </a:xfrm>
          <a:prstGeom prst="rect">
            <a:avLst/>
          </a:prstGeom>
        </p:spPr>
        <p:txBody>
          <a:bodyPr>
            <a:spAutoFit/>
          </a:bodyPr>
          <a:lstStyle/>
          <a:p>
            <a:r>
              <a:rPr lang="en-US" dirty="0"/>
              <a:t>3. for each image in images </a:t>
            </a:r>
          </a:p>
          <a:p>
            <a:r>
              <a:rPr lang="en-US" dirty="0"/>
              <a:t>3.1. Open image with Pillow </a:t>
            </a:r>
            <a:r>
              <a:rPr lang="en-US" dirty="0" smtClean="0"/>
              <a:t> </a:t>
            </a:r>
            <a:r>
              <a:rPr lang="en-US" dirty="0"/>
              <a:t>then convert image in </a:t>
            </a:r>
            <a:r>
              <a:rPr lang="en-US" dirty="0" smtClean="0"/>
              <a:t>grayscale</a:t>
            </a:r>
          </a:p>
          <a:p>
            <a:r>
              <a:rPr lang="en-US" dirty="0"/>
              <a:t>3.2. Convert the grayscale image into NumPy </a:t>
            </a:r>
            <a:r>
              <a:rPr lang="en-US" dirty="0" smtClean="0"/>
              <a:t> </a:t>
            </a:r>
            <a:r>
              <a:rPr lang="en-US" dirty="0"/>
              <a:t>array. </a:t>
            </a:r>
            <a:endParaRPr lang="en-IN" dirty="0"/>
          </a:p>
        </p:txBody>
      </p:sp>
      <p:pic>
        <p:nvPicPr>
          <p:cNvPr id="4" name="Picture 3"/>
          <p:cNvPicPr>
            <a:picLocks noChangeAspect="1"/>
          </p:cNvPicPr>
          <p:nvPr/>
        </p:nvPicPr>
        <p:blipFill>
          <a:blip r:embed="rId2"/>
          <a:stretch>
            <a:fillRect/>
          </a:stretch>
        </p:blipFill>
        <p:spPr>
          <a:xfrm>
            <a:off x="1690254" y="1614985"/>
            <a:ext cx="8951831" cy="1118979"/>
          </a:xfrm>
          <a:prstGeom prst="rect">
            <a:avLst/>
          </a:prstGeom>
        </p:spPr>
      </p:pic>
      <p:sp>
        <p:nvSpPr>
          <p:cNvPr id="5" name="Rectangle 4"/>
          <p:cNvSpPr/>
          <p:nvPr/>
        </p:nvSpPr>
        <p:spPr>
          <a:xfrm>
            <a:off x="1690254" y="2976526"/>
            <a:ext cx="6096000" cy="923330"/>
          </a:xfrm>
          <a:prstGeom prst="rect">
            <a:avLst/>
          </a:prstGeom>
        </p:spPr>
        <p:txBody>
          <a:bodyPr>
            <a:spAutoFit/>
          </a:bodyPr>
          <a:lstStyle/>
          <a:p>
            <a:r>
              <a:rPr lang="en-US" dirty="0"/>
              <a:t>3.3. With the help of Haarcascade </a:t>
            </a:r>
            <a:r>
              <a:rPr lang="en-US" dirty="0" smtClean="0"/>
              <a:t>Classifier </a:t>
            </a:r>
            <a:r>
              <a:rPr lang="en-US" dirty="0"/>
              <a:t>detect faces in the </a:t>
            </a:r>
            <a:r>
              <a:rPr lang="en-US" dirty="0" smtClean="0"/>
              <a:t>image</a:t>
            </a:r>
          </a:p>
          <a:p>
            <a:r>
              <a:rPr lang="en-US" dirty="0"/>
              <a:t>3.4. Append the faces in faceList and corresponding id in idList.</a:t>
            </a:r>
            <a:endParaRPr lang="en-IN" dirty="0"/>
          </a:p>
        </p:txBody>
      </p:sp>
      <p:pic>
        <p:nvPicPr>
          <p:cNvPr id="6" name="Picture 5"/>
          <p:cNvPicPr>
            <a:picLocks noChangeAspect="1"/>
          </p:cNvPicPr>
          <p:nvPr/>
        </p:nvPicPr>
        <p:blipFill>
          <a:blip r:embed="rId3"/>
          <a:stretch>
            <a:fillRect/>
          </a:stretch>
        </p:blipFill>
        <p:spPr>
          <a:xfrm>
            <a:off x="1800503" y="4021116"/>
            <a:ext cx="4286848" cy="2362530"/>
          </a:xfrm>
          <a:prstGeom prst="rect">
            <a:avLst/>
          </a:prstGeom>
        </p:spPr>
      </p:pic>
    </p:spTree>
    <p:extLst>
      <p:ext uri="{BB962C8B-B14F-4D97-AF65-F5344CB8AC3E}">
        <p14:creationId xmlns:p14="http://schemas.microsoft.com/office/powerpoint/2010/main" val="3095634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2691" y="427290"/>
            <a:ext cx="6096000" cy="646331"/>
          </a:xfrm>
          <a:prstGeom prst="rect">
            <a:avLst/>
          </a:prstGeom>
        </p:spPr>
        <p:txBody>
          <a:bodyPr>
            <a:spAutoFit/>
          </a:bodyPr>
          <a:lstStyle/>
          <a:p>
            <a:r>
              <a:rPr lang="en-US" dirty="0"/>
              <a:t>4. Create a recognizer object using </a:t>
            </a:r>
            <a:r>
              <a:rPr lang="en-US" dirty="0" err="1"/>
              <a:t>LBPHFaceRecognizer_create</a:t>
            </a:r>
            <a:r>
              <a:rPr lang="en-US" dirty="0"/>
              <a:t>() </a:t>
            </a:r>
            <a:endParaRPr lang="en-IN" dirty="0"/>
          </a:p>
        </p:txBody>
      </p:sp>
      <p:pic>
        <p:nvPicPr>
          <p:cNvPr id="3" name="Picture 2"/>
          <p:cNvPicPr>
            <a:picLocks noChangeAspect="1"/>
          </p:cNvPicPr>
          <p:nvPr/>
        </p:nvPicPr>
        <p:blipFill>
          <a:blip r:embed="rId2"/>
          <a:stretch>
            <a:fillRect/>
          </a:stretch>
        </p:blipFill>
        <p:spPr>
          <a:xfrm>
            <a:off x="1902691" y="1337935"/>
            <a:ext cx="4782217" cy="543001"/>
          </a:xfrm>
          <a:prstGeom prst="rect">
            <a:avLst/>
          </a:prstGeom>
        </p:spPr>
      </p:pic>
      <p:sp>
        <p:nvSpPr>
          <p:cNvPr id="5" name="Rectangle 4"/>
          <p:cNvSpPr/>
          <p:nvPr/>
        </p:nvSpPr>
        <p:spPr>
          <a:xfrm>
            <a:off x="1902691" y="2302317"/>
            <a:ext cx="6096000" cy="923330"/>
          </a:xfrm>
          <a:prstGeom prst="rect">
            <a:avLst/>
          </a:prstGeom>
        </p:spPr>
        <p:txBody>
          <a:bodyPr>
            <a:spAutoFit/>
          </a:bodyPr>
          <a:lstStyle/>
          <a:p>
            <a:r>
              <a:rPr lang="en-US" dirty="0"/>
              <a:t>5. In the </a:t>
            </a:r>
            <a:r>
              <a:rPr lang="en-US" dirty="0" err="1"/>
              <a:t>recognizer.train</a:t>
            </a:r>
            <a:r>
              <a:rPr lang="en-US" dirty="0"/>
              <a:t>() </a:t>
            </a:r>
            <a:r>
              <a:rPr lang="en-US" dirty="0" smtClean="0"/>
              <a:t> </a:t>
            </a:r>
            <a:r>
              <a:rPr lang="en-US" dirty="0"/>
              <a:t>function pass face and id array as parameters.</a:t>
            </a:r>
          </a:p>
          <a:p>
            <a:r>
              <a:rPr lang="en-US" dirty="0"/>
              <a:t>6. Save the model and start testing.</a:t>
            </a:r>
            <a:endParaRPr lang="en-IN" dirty="0"/>
          </a:p>
        </p:txBody>
      </p:sp>
      <p:pic>
        <p:nvPicPr>
          <p:cNvPr id="6" name="Picture 5"/>
          <p:cNvPicPr>
            <a:picLocks noChangeAspect="1"/>
          </p:cNvPicPr>
          <p:nvPr/>
        </p:nvPicPr>
        <p:blipFill>
          <a:blip r:embed="rId3"/>
          <a:stretch>
            <a:fillRect/>
          </a:stretch>
        </p:blipFill>
        <p:spPr>
          <a:xfrm>
            <a:off x="1902691" y="3582684"/>
            <a:ext cx="4772691" cy="1743318"/>
          </a:xfrm>
          <a:prstGeom prst="rect">
            <a:avLst/>
          </a:prstGeom>
        </p:spPr>
      </p:pic>
    </p:spTree>
    <p:extLst>
      <p:ext uri="{BB962C8B-B14F-4D97-AF65-F5344CB8AC3E}">
        <p14:creationId xmlns:p14="http://schemas.microsoft.com/office/powerpoint/2010/main" val="423256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4526" y="722899"/>
            <a:ext cx="2360839"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Results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2016779" y="2152073"/>
            <a:ext cx="8392603" cy="923330"/>
          </a:xfrm>
          <a:prstGeom prst="rect">
            <a:avLst/>
          </a:prstGeom>
          <a:noFill/>
        </p:spPr>
        <p:txBody>
          <a:bodyPr wrap="square" rtlCol="0">
            <a:spAutoFit/>
          </a:bodyPr>
          <a:lstStyle/>
          <a:p>
            <a:r>
              <a:rPr lang="en-US" dirty="0"/>
              <a:t>While testing this model, we are getting a ~70% accuracy for the testing dataset </a:t>
            </a:r>
          </a:p>
          <a:p>
            <a:r>
              <a:rPr lang="en-US" dirty="0"/>
              <a:t>and 100% accuracy while using the same training dataset</a:t>
            </a:r>
            <a:r>
              <a:rPr lang="en-US" dirty="0" smtClean="0"/>
              <a:t>.</a:t>
            </a:r>
          </a:p>
          <a:p>
            <a:endParaRPr lang="en-US" dirty="0"/>
          </a:p>
        </p:txBody>
      </p:sp>
    </p:spTree>
    <p:extLst>
      <p:ext uri="{BB962C8B-B14F-4D97-AF65-F5344CB8AC3E}">
        <p14:creationId xmlns:p14="http://schemas.microsoft.com/office/powerpoint/2010/main" val="343555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183</TotalTime>
  <Words>704</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svn0028@gmail.com</dc:creator>
  <cp:lastModifiedBy>svn0028@gmail.com</cp:lastModifiedBy>
  <cp:revision>24</cp:revision>
  <dcterms:created xsi:type="dcterms:W3CDTF">2021-07-17T06:24:58Z</dcterms:created>
  <dcterms:modified xsi:type="dcterms:W3CDTF">2022-07-14T17:47:10Z</dcterms:modified>
</cp:coreProperties>
</file>