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7" r:id="rId3"/>
    <p:sldId id="282" r:id="rId4"/>
    <p:sldId id="278" r:id="rId5"/>
    <p:sldId id="279" r:id="rId6"/>
    <p:sldId id="257" r:id="rId7"/>
    <p:sldId id="264" r:id="rId8"/>
    <p:sldId id="269" r:id="rId9"/>
    <p:sldId id="270" r:id="rId10"/>
    <p:sldId id="271" r:id="rId11"/>
    <p:sldId id="272" r:id="rId12"/>
    <p:sldId id="274" r:id="rId13"/>
    <p:sldId id="266" r:id="rId14"/>
    <p:sldId id="273" r:id="rId15"/>
    <p:sldId id="280" r:id="rId16"/>
    <p:sldId id="276" r:id="rId17"/>
    <p:sldId id="268" r:id="rId18"/>
    <p:sldId id="275" r:id="rId19"/>
    <p:sldId id="283" r:id="rId20"/>
    <p:sldId id="262" r:id="rId21"/>
    <p:sldId id="265" r:id="rId22"/>
    <p:sldId id="263" r:id="rId23"/>
    <p:sldId id="281" r:id="rId24"/>
    <p:sldId id="261" r:id="rId25"/>
    <p:sldId id="258" r:id="rId26"/>
    <p:sldId id="260" r:id="rId27"/>
    <p:sldId id="259" r:id="rId2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6" autoAdjust="0"/>
    <p:restoredTop sz="94662" autoAdjust="0"/>
  </p:normalViewPr>
  <p:slideViewPr>
    <p:cSldViewPr>
      <p:cViewPr varScale="1">
        <p:scale>
          <a:sx n="68" d="100"/>
          <a:sy n="68" d="100"/>
        </p:scale>
        <p:origin x="14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B9A715-125D-48BF-8944-FB76B63D4148}" type="datetimeFigureOut">
              <a:rPr lang="es-AR" smtClean="0"/>
              <a:t>14/6/2016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698DD5-0C43-47D8-8FCC-FE0E80130E7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A715-125D-48BF-8944-FB76B63D4148}" type="datetimeFigureOut">
              <a:rPr lang="es-AR" smtClean="0"/>
              <a:t>14/6/2016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DD5-0C43-47D8-8FCC-FE0E80130E7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A715-125D-48BF-8944-FB76B63D4148}" type="datetimeFigureOut">
              <a:rPr lang="es-AR" smtClean="0"/>
              <a:t>14/6/2016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DD5-0C43-47D8-8FCC-FE0E80130E7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A715-125D-48BF-8944-FB76B63D4148}" type="datetimeFigureOut">
              <a:rPr lang="es-AR" smtClean="0"/>
              <a:t>14/6/2016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DD5-0C43-47D8-8FCC-FE0E80130E70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A715-125D-48BF-8944-FB76B63D4148}" type="datetimeFigureOut">
              <a:rPr lang="es-AR" smtClean="0"/>
              <a:t>14/6/2016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DD5-0C43-47D8-8FCC-FE0E80130E70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A715-125D-48BF-8944-FB76B63D4148}" type="datetimeFigureOut">
              <a:rPr lang="es-AR" smtClean="0"/>
              <a:t>14/6/2016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DD5-0C43-47D8-8FCC-FE0E80130E70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A715-125D-48BF-8944-FB76B63D4148}" type="datetimeFigureOut">
              <a:rPr lang="es-AR" smtClean="0"/>
              <a:t>14/6/2016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DD5-0C43-47D8-8FCC-FE0E80130E70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A715-125D-48BF-8944-FB76B63D4148}" type="datetimeFigureOut">
              <a:rPr lang="es-AR" smtClean="0"/>
              <a:t>14/6/2016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DD5-0C43-47D8-8FCC-FE0E80130E70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A715-125D-48BF-8944-FB76B63D4148}" type="datetimeFigureOut">
              <a:rPr lang="es-AR" smtClean="0"/>
              <a:t>14/6/2016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DD5-0C43-47D8-8FCC-FE0E80130E7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8B9A715-125D-48BF-8944-FB76B63D4148}" type="datetimeFigureOut">
              <a:rPr lang="es-AR" smtClean="0"/>
              <a:t>14/6/2016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DD5-0C43-47D8-8FCC-FE0E80130E70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B9A715-125D-48BF-8944-FB76B63D4148}" type="datetimeFigureOut">
              <a:rPr lang="es-AR" smtClean="0"/>
              <a:t>14/6/2016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698DD5-0C43-47D8-8FCC-FE0E80130E70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B9A715-125D-48BF-8944-FB76B63D4148}" type="datetimeFigureOut">
              <a:rPr lang="es-AR" smtClean="0"/>
              <a:t>14/6/2016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698DD5-0C43-47D8-8FCC-FE0E80130E70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sebastian@kinetica-solutio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xamarin.com/test-cloud" TargetMode="External"/><Relationship Id="rId3" Type="http://schemas.openxmlformats.org/officeDocument/2006/relationships/hyperlink" Target="https://www.xamarin.com/forms" TargetMode="External"/><Relationship Id="rId7" Type="http://schemas.openxmlformats.org/officeDocument/2006/relationships/hyperlink" Target="http://developer.xamarin.com/guides/xamarin-forms/creating-mobile-apps-xamarin-forms/" TargetMode="External"/><Relationship Id="rId2" Type="http://schemas.openxmlformats.org/officeDocument/2006/relationships/hyperlink" Target="http://www.xamari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xamarin/Xamarin.Forms" TargetMode="External"/><Relationship Id="rId5" Type="http://schemas.openxmlformats.org/officeDocument/2006/relationships/hyperlink" Target="http://github.com/xamarin" TargetMode="External"/><Relationship Id="rId4" Type="http://schemas.openxmlformats.org/officeDocument/2006/relationships/hyperlink" Target="http://open.xamarin.com/" TargetMode="External"/><Relationship Id="rId9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sebastian@kinetica-solutions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6.jpeg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rgbClr val="00B050"/>
                </a:solidFill>
              </a:rPr>
              <a:t>Introducción al desarrollo de aplicaciones en </a:t>
            </a:r>
            <a:r>
              <a:rPr lang="es-AR" dirty="0" err="1">
                <a:solidFill>
                  <a:srgbClr val="00B050"/>
                </a:solidFill>
              </a:rPr>
              <a:t>Xamarin</a:t>
            </a:r>
            <a:endParaRPr lang="es-AR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Sebastián L. Pérez</a:t>
            </a:r>
          </a:p>
          <a:p>
            <a:r>
              <a:rPr lang="es-AR" dirty="0" err="1">
                <a:solidFill>
                  <a:srgbClr val="00B050"/>
                </a:solidFill>
              </a:rPr>
              <a:t>Kinetica</a:t>
            </a:r>
            <a:r>
              <a:rPr lang="es-AR" dirty="0">
                <a:solidFill>
                  <a:srgbClr val="00B050"/>
                </a:solidFill>
              </a:rPr>
              <a:t> </a:t>
            </a:r>
            <a:r>
              <a:rPr lang="es-AR" dirty="0" err="1">
                <a:solidFill>
                  <a:srgbClr val="00B050"/>
                </a:solidFill>
              </a:rPr>
              <a:t>Solutions</a:t>
            </a:r>
            <a:endParaRPr lang="es-AR" dirty="0">
              <a:solidFill>
                <a:srgbClr val="00B050"/>
              </a:solidFill>
            </a:endParaRPr>
          </a:p>
          <a:p>
            <a:r>
              <a:rPr lang="es-AR" dirty="0">
                <a:hlinkClick r:id="rId2"/>
              </a:rPr>
              <a:t>sebastian@kinetica-solutions.com</a:t>
            </a:r>
            <a:endParaRPr lang="es-AR" dirty="0"/>
          </a:p>
          <a:p>
            <a:r>
              <a:rPr lang="es-AR" dirty="0" err="1">
                <a:solidFill>
                  <a:srgbClr val="00B0F0"/>
                </a:solidFill>
              </a:rPr>
              <a:t>tw</a:t>
            </a:r>
            <a:r>
              <a:rPr lang="es-AR" dirty="0">
                <a:solidFill>
                  <a:srgbClr val="00B0F0"/>
                </a:solidFill>
              </a:rPr>
              <a:t>: @</a:t>
            </a:r>
            <a:r>
              <a:rPr lang="es-AR" dirty="0" err="1">
                <a:solidFill>
                  <a:srgbClr val="00B0F0"/>
                </a:solidFill>
              </a:rPr>
              <a:t>garudaslap</a:t>
            </a:r>
            <a:endParaRPr lang="es-AR" dirty="0">
              <a:solidFill>
                <a:srgbClr val="00B0F0"/>
              </a:solidFill>
            </a:endParaRPr>
          </a:p>
        </p:txBody>
      </p:sp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76465"/>
            <a:ext cx="223547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>
                <a:solidFill>
                  <a:srgbClr val="92D050"/>
                </a:solidFill>
              </a:rPr>
              <a:t>Un solo código, múltiples plataformas</a:t>
            </a:r>
          </a:p>
          <a:p>
            <a:r>
              <a:rPr lang="es-AR" dirty="0">
                <a:solidFill>
                  <a:srgbClr val="92D050"/>
                </a:solidFill>
              </a:rPr>
              <a:t>Lenguaje conocido (C#)</a:t>
            </a:r>
          </a:p>
          <a:p>
            <a:r>
              <a:rPr lang="es-AR" dirty="0">
                <a:solidFill>
                  <a:srgbClr val="92D050"/>
                </a:solidFill>
              </a:rPr>
              <a:t>Respaldo de Microsoft</a:t>
            </a:r>
          </a:p>
          <a:p>
            <a:r>
              <a:rPr lang="es-AR" dirty="0">
                <a:solidFill>
                  <a:srgbClr val="92D050"/>
                </a:solidFill>
              </a:rPr>
              <a:t>Ciclo completo (Desarrollo, test y producción)</a:t>
            </a:r>
          </a:p>
          <a:p>
            <a:r>
              <a:rPr lang="es-AR" dirty="0">
                <a:solidFill>
                  <a:srgbClr val="92D050"/>
                </a:solidFill>
              </a:rPr>
              <a:t>Múltiples dispositivos de prueba</a:t>
            </a:r>
          </a:p>
          <a:p>
            <a:r>
              <a:rPr lang="es-AR" dirty="0">
                <a:solidFill>
                  <a:srgbClr val="92D050"/>
                </a:solidFill>
              </a:rPr>
              <a:t>SDK Open </a:t>
            </a:r>
            <a:r>
              <a:rPr lang="es-AR" dirty="0" err="1">
                <a:solidFill>
                  <a:srgbClr val="92D050"/>
                </a:solidFill>
              </a:rPr>
              <a:t>Source</a:t>
            </a:r>
            <a:endParaRPr lang="es-AR" dirty="0">
              <a:solidFill>
                <a:srgbClr val="92D050"/>
              </a:solidFill>
            </a:endParaRPr>
          </a:p>
          <a:p>
            <a:r>
              <a:rPr lang="es-AR" dirty="0">
                <a:solidFill>
                  <a:srgbClr val="92D050"/>
                </a:solidFill>
              </a:rPr>
              <a:t>IDE integrada con Visual Studio</a:t>
            </a:r>
          </a:p>
          <a:p>
            <a:r>
              <a:rPr lang="es-AR" dirty="0">
                <a:solidFill>
                  <a:srgbClr val="92D050"/>
                </a:solidFill>
              </a:rPr>
              <a:t>Comunidad creciente</a:t>
            </a:r>
          </a:p>
          <a:p>
            <a:r>
              <a:rPr lang="es-AR" dirty="0" err="1">
                <a:solidFill>
                  <a:srgbClr val="FF0000"/>
                </a:solidFill>
              </a:rPr>
              <a:t>Blackberry</a:t>
            </a:r>
            <a:r>
              <a:rPr lang="es-AR" dirty="0">
                <a:solidFill>
                  <a:srgbClr val="FF0000"/>
                </a:solidFill>
              </a:rPr>
              <a:t> no está contemplado</a:t>
            </a:r>
          </a:p>
          <a:p>
            <a:r>
              <a:rPr lang="es-AR" dirty="0">
                <a:solidFill>
                  <a:srgbClr val="FF0000"/>
                </a:solidFill>
              </a:rPr>
              <a:t>Se necesita de un dispositivo IOS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Algunas consideraciones</a:t>
            </a:r>
          </a:p>
        </p:txBody>
      </p:sp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8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Creando un proyecto</a:t>
            </a:r>
          </a:p>
        </p:txBody>
      </p:sp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  <p:pic>
        <p:nvPicPr>
          <p:cNvPr id="5122" name="Picture 2" descr="http://1.bp.blogspot.com/-yUglk6kmyIU/U2m4mnyqs2I/AAAAAAAAHqQ/zR-yPcBn5Eo/s1600/Art%C3%ADculo+-+20140430+-+Introducci%C3%B3n+a+Xamarin+-+Parte+1+-+Splash+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856528"/>
            <a:ext cx="3810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lh3.googleusercontent.com/-nEyB2WHdKwk/Va025cY86jI/AAAAAAAAPnc/flszBLOnp7I/header%25255B5%2525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04" y="1700808"/>
            <a:ext cx="4896544" cy="191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2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>
                <a:solidFill>
                  <a:srgbClr val="00B050"/>
                </a:solidFill>
              </a:rPr>
              <a:t>Xamarin.Android</a:t>
            </a:r>
            <a:r>
              <a:rPr lang="es-AR" dirty="0">
                <a:solidFill>
                  <a:srgbClr val="00B050"/>
                </a:solidFill>
              </a:rPr>
              <a:t> / </a:t>
            </a:r>
            <a:r>
              <a:rPr lang="es-AR" dirty="0" err="1">
                <a:solidFill>
                  <a:srgbClr val="00B050"/>
                </a:solidFill>
              </a:rPr>
              <a:t>Xamarin.ios</a:t>
            </a:r>
            <a:endParaRPr lang="es-AR" dirty="0">
              <a:solidFill>
                <a:srgbClr val="00B050"/>
              </a:solidFill>
            </a:endParaRPr>
          </a:p>
        </p:txBody>
      </p:sp>
      <p:pic>
        <p:nvPicPr>
          <p:cNvPr id="6146" name="Picture 2" descr="http://www.elandroidelibre.com/wp-content/uploads/2014/05/xamarin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5904656" cy="450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err="1">
                <a:solidFill>
                  <a:srgbClr val="00B050"/>
                </a:solidFill>
              </a:rPr>
              <a:t>Xamarin</a:t>
            </a:r>
            <a:r>
              <a:rPr lang="es-AR" dirty="0">
                <a:solidFill>
                  <a:srgbClr val="00B050"/>
                </a:solidFill>
              </a:rPr>
              <a:t> </a:t>
            </a:r>
            <a:r>
              <a:rPr lang="es-AR" dirty="0" err="1">
                <a:solidFill>
                  <a:srgbClr val="00B050"/>
                </a:solidFill>
              </a:rPr>
              <a:t>Forms</a:t>
            </a:r>
            <a:endParaRPr lang="es-AR" dirty="0">
              <a:solidFill>
                <a:srgbClr val="00B050"/>
              </a:solidFill>
            </a:endParaRPr>
          </a:p>
        </p:txBody>
      </p:sp>
      <p:pic>
        <p:nvPicPr>
          <p:cNvPr id="7170" name="Picture 2" descr="http://image.slidesharecdn.com/introductiontoxamarin-140610171350-phpapp02/95/introduction-to-xamarinforms-2-638.jpg?cb=14026628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42224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5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err="1">
                <a:solidFill>
                  <a:srgbClr val="00B050"/>
                </a:solidFill>
              </a:rPr>
              <a:t>Shared</a:t>
            </a:r>
            <a:r>
              <a:rPr lang="es-AR" dirty="0">
                <a:solidFill>
                  <a:srgbClr val="00B050"/>
                </a:solidFill>
              </a:rPr>
              <a:t> </a:t>
            </a:r>
            <a:r>
              <a:rPr lang="es-AR" dirty="0" err="1">
                <a:solidFill>
                  <a:srgbClr val="00B050"/>
                </a:solidFill>
              </a:rPr>
              <a:t>Asset</a:t>
            </a:r>
            <a:r>
              <a:rPr lang="es-AR" dirty="0">
                <a:solidFill>
                  <a:srgbClr val="00B050"/>
                </a:solidFill>
              </a:rPr>
              <a:t> Project (SAP)</a:t>
            </a:r>
          </a:p>
        </p:txBody>
      </p:sp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  <p:pic>
        <p:nvPicPr>
          <p:cNvPr id="8194" name="Picture 2" descr="https://docs.xamarin.com/guides/cross-platform/application_fundamentals/building_cross_platform_applications/sharing_code_options/Images/SharedAssetPro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3" y="1448842"/>
            <a:ext cx="8141257" cy="428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6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Portable </a:t>
            </a:r>
            <a:r>
              <a:rPr lang="es-AR" dirty="0" err="1">
                <a:solidFill>
                  <a:srgbClr val="00B050"/>
                </a:solidFill>
              </a:rPr>
              <a:t>Class</a:t>
            </a:r>
            <a:r>
              <a:rPr lang="es-AR" dirty="0">
                <a:solidFill>
                  <a:srgbClr val="00B050"/>
                </a:solidFill>
              </a:rPr>
              <a:t> Library (PCL)</a:t>
            </a:r>
          </a:p>
        </p:txBody>
      </p:sp>
      <p:pic>
        <p:nvPicPr>
          <p:cNvPr id="9218" name="Picture 2" descr="https://docs.xamarin.com/guides/cross-platform/application_fundamentals/building_cross_platform_applications/sharing_code_options/Images/PortableClass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46" y="1340768"/>
            <a:ext cx="76581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90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Demo: Hola mundo !</a:t>
            </a:r>
          </a:p>
        </p:txBody>
      </p:sp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  <p:pic>
        <p:nvPicPr>
          <p:cNvPr id="10242" name="Picture 2" descr="http://www.raiesports.com/wp-content/uploads/2016/01/Hello-Wor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4"/>
            <a:ext cx="384042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europesip.com/wp-content/uploads/2015/05/pbx-app-for-androi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89040"/>
            <a:ext cx="21717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09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Estiremos las piernas</a:t>
            </a:r>
          </a:p>
        </p:txBody>
      </p:sp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  <p:pic>
        <p:nvPicPr>
          <p:cNvPr id="4098" name="Picture 2" descr="http://media.diarioveloz.com/adjuntos/120/imagenes/001/816/00018162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28519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25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Código vs XAML</a:t>
            </a:r>
          </a:p>
        </p:txBody>
      </p:sp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  <p:pic>
        <p:nvPicPr>
          <p:cNvPr id="12290" name="Picture 2" descr="http://blog.tpcware.com/wp-content/uploads/2014/09/092714_1756_XamarinXAML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176963"/>
            <a:ext cx="298132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2" y="1556792"/>
            <a:ext cx="41814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 descr="http://www.mobilevillage.com/wp-content/uploads/2012/12/Apple-vs-Android-fight-kara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195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StackLayout</a:t>
            </a:r>
            <a:endParaRPr lang="es-AR" dirty="0"/>
          </a:p>
          <a:p>
            <a:r>
              <a:rPr lang="es-AR" dirty="0" err="1"/>
              <a:t>Entry</a:t>
            </a:r>
            <a:endParaRPr lang="es-AR" dirty="0"/>
          </a:p>
          <a:p>
            <a:r>
              <a:rPr lang="es-AR" dirty="0" err="1"/>
              <a:t>Label</a:t>
            </a:r>
            <a:endParaRPr lang="es-AR" dirty="0"/>
          </a:p>
          <a:p>
            <a:r>
              <a:rPr lang="es-AR" dirty="0" err="1"/>
              <a:t>Button</a:t>
            </a:r>
            <a:endParaRPr lang="es-AR" dirty="0"/>
          </a:p>
          <a:p>
            <a:r>
              <a:rPr lang="es-AR" dirty="0" err="1"/>
              <a:t>IsVisible</a:t>
            </a:r>
            <a:endParaRPr lang="es-AR" dirty="0"/>
          </a:p>
          <a:p>
            <a:r>
              <a:rPr lang="es-AR" dirty="0"/>
              <a:t>Text</a:t>
            </a:r>
          </a:p>
          <a:p>
            <a:r>
              <a:rPr lang="es-AR" dirty="0" err="1"/>
              <a:t>Clicked</a:t>
            </a:r>
            <a:endParaRPr lang="es-AR" dirty="0"/>
          </a:p>
          <a:p>
            <a:r>
              <a:rPr lang="es-AR" dirty="0" err="1"/>
              <a:t>FontSize</a:t>
            </a:r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Algunos elementos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0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Quien les habla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1754"/>
            <a:ext cx="21240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://yuktisolutions.com/Images/Microsoft_Technolog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592" y="3221381"/>
            <a:ext cx="3567748" cy="237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materias.fi.uba.ar/6625/Images/FIUBA_ALT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592" y="1551753"/>
            <a:ext cx="3567748" cy="119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Logo de Kinetica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Demo: Hola mundo ! (Episodio II)</a:t>
            </a:r>
          </a:p>
        </p:txBody>
      </p:sp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  <p:pic>
        <p:nvPicPr>
          <p:cNvPr id="5" name="Picture 2" descr="http://www.raiesports.com/wp-content/uploads/2016/01/Hello-Wor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4"/>
            <a:ext cx="384042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s://bull500.files.wordpress.com/2011/01/jedidroid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32" y="4049836"/>
            <a:ext cx="2513114" cy="18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69" y="3240211"/>
            <a:ext cx="51720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304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es-AR" sz="2400" dirty="0"/>
              <a:t>Basadas en </a:t>
            </a:r>
            <a:r>
              <a:rPr lang="es-AR" sz="2400" dirty="0" err="1"/>
              <a:t>Nunit</a:t>
            </a:r>
            <a:endParaRPr lang="es-AR" sz="2400" dirty="0"/>
          </a:p>
          <a:p>
            <a:r>
              <a:rPr lang="es-AR" sz="1800" dirty="0" err="1"/>
              <a:t>Xamarin.UITest.iOS.iOSApp</a:t>
            </a:r>
            <a:r>
              <a:rPr lang="es-AR" sz="1800" dirty="0"/>
              <a:t> / </a:t>
            </a:r>
            <a:r>
              <a:rPr lang="es-AR" sz="1800" dirty="0" err="1"/>
              <a:t>Xamarin.UITest.Android.AndroidApp</a:t>
            </a:r>
            <a:endParaRPr lang="es-AR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UI </a:t>
            </a:r>
            <a:r>
              <a:rPr lang="es-AR" dirty="0" err="1">
                <a:solidFill>
                  <a:srgbClr val="00B050"/>
                </a:solidFill>
              </a:rPr>
              <a:t>Tests</a:t>
            </a:r>
            <a:endParaRPr lang="es-AR" dirty="0">
              <a:solidFill>
                <a:srgbClr val="00B050"/>
              </a:solidFill>
            </a:endParaRPr>
          </a:p>
        </p:txBody>
      </p:sp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7272745" cy="393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022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Integración </a:t>
            </a:r>
            <a:r>
              <a:rPr lang="es-AR" dirty="0" err="1"/>
              <a:t>contínua</a:t>
            </a:r>
            <a:r>
              <a:rPr lang="es-AR" dirty="0"/>
              <a:t> (TFS, Jenkins, </a:t>
            </a:r>
            <a:r>
              <a:rPr lang="es-AR" dirty="0" err="1"/>
              <a:t>TeamCity</a:t>
            </a:r>
            <a:r>
              <a:rPr lang="es-AR" dirty="0"/>
              <a:t>)</a:t>
            </a:r>
          </a:p>
          <a:p>
            <a:r>
              <a:rPr lang="es-AR" dirty="0"/>
              <a:t>Reportes y métricas</a:t>
            </a:r>
          </a:p>
          <a:p>
            <a:r>
              <a:rPr lang="es-AR" dirty="0"/>
              <a:t>Más de 2000 dispositivos disponibles</a:t>
            </a:r>
          </a:p>
          <a:p>
            <a:r>
              <a:rPr lang="es-AR" dirty="0"/>
              <a:t>Test </a:t>
            </a:r>
            <a:r>
              <a:rPr lang="es-AR" dirty="0" err="1"/>
              <a:t>Recorder</a:t>
            </a:r>
            <a:endParaRPr lang="es-AR" dirty="0"/>
          </a:p>
          <a:p>
            <a:r>
              <a:rPr lang="es-AR" dirty="0"/>
              <a:t>Adaptable para </a:t>
            </a:r>
            <a:r>
              <a:rPr lang="es-AR" dirty="0" err="1"/>
              <a:t>Calabash</a:t>
            </a:r>
            <a:endParaRPr lang="es-AR" dirty="0"/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Test Cloud</a:t>
            </a:r>
          </a:p>
        </p:txBody>
      </p:sp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  <p:pic>
        <p:nvPicPr>
          <p:cNvPr id="7" name="Picture 2" descr="https://www.headspring.com/sites/default/files/styles/blog_main_image/public/xamarintestcloud.jpg?itok=b1wGaus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33056"/>
            <a:ext cx="4752528" cy="22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508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Test Cloud (II)</a:t>
            </a:r>
          </a:p>
        </p:txBody>
      </p:sp>
      <p:pic>
        <p:nvPicPr>
          <p:cNvPr id="6" name="Picture 2" descr="https://blog.xamarin.com/wp-content/uploads/2015/08/image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75" y="2924944"/>
            <a:ext cx="4028161" cy="31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developer.xamarin.com/guides/testcloud/introduction-to-test-cloud/Images/image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24" y="1412775"/>
            <a:ext cx="4104456" cy="411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Logo de Kinetica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4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Aprendizaje reducido</a:t>
            </a:r>
          </a:p>
          <a:p>
            <a:r>
              <a:rPr lang="es-AR" dirty="0"/>
              <a:t>Alta performance</a:t>
            </a:r>
          </a:p>
          <a:p>
            <a:r>
              <a:rPr lang="es-AR" dirty="0"/>
              <a:t>Gran soporte de la comunidad</a:t>
            </a:r>
          </a:p>
          <a:p>
            <a:r>
              <a:rPr lang="es-AR" dirty="0"/>
              <a:t>Documentación útil y accesible</a:t>
            </a:r>
          </a:p>
          <a:p>
            <a:r>
              <a:rPr lang="es-AR" dirty="0"/>
              <a:t>Desarrollo multiplataforma</a:t>
            </a:r>
          </a:p>
          <a:p>
            <a:r>
              <a:rPr lang="es-AR" dirty="0"/>
              <a:t>Variedad de dispositivos de prueba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Conclusiones</a:t>
            </a:r>
          </a:p>
        </p:txBody>
      </p:sp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20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dirty="0"/>
              <a:t>Sitios oficiales</a:t>
            </a:r>
            <a:endParaRPr lang="es-AR" dirty="0">
              <a:hlinkClick r:id="rId2"/>
            </a:endParaRPr>
          </a:p>
          <a:p>
            <a:r>
              <a:rPr lang="es-AR" dirty="0">
                <a:hlinkClick r:id="rId2"/>
              </a:rPr>
              <a:t>http://www.</a:t>
            </a:r>
            <a:r>
              <a:rPr lang="es-AR" b="1" dirty="0">
                <a:hlinkClick r:id="rId2"/>
              </a:rPr>
              <a:t>xamarin</a:t>
            </a:r>
            <a:r>
              <a:rPr lang="es-AR" dirty="0">
                <a:hlinkClick r:id="rId2"/>
              </a:rPr>
              <a:t>.com/</a:t>
            </a:r>
            <a:endParaRPr lang="es-AR" dirty="0"/>
          </a:p>
          <a:p>
            <a:r>
              <a:rPr lang="es-AR" dirty="0">
                <a:hlinkClick r:id="rId3"/>
              </a:rPr>
              <a:t>https://www.xamarin.com/forms</a:t>
            </a:r>
            <a:endParaRPr lang="es-AR" dirty="0"/>
          </a:p>
          <a:p>
            <a:endParaRPr lang="es-AR" dirty="0"/>
          </a:p>
          <a:p>
            <a:r>
              <a:rPr lang="es-AR" dirty="0"/>
              <a:t>Código fuente</a:t>
            </a:r>
          </a:p>
          <a:p>
            <a:r>
              <a:rPr lang="es-AR" dirty="0">
                <a:hlinkClick r:id="rId4"/>
              </a:rPr>
              <a:t>http://open.xamarin.com/</a:t>
            </a:r>
            <a:endParaRPr lang="es-AR" dirty="0"/>
          </a:p>
          <a:p>
            <a:r>
              <a:rPr lang="es-AR" dirty="0">
                <a:hlinkClick r:id="rId5"/>
              </a:rPr>
              <a:t>http://github.com/</a:t>
            </a:r>
            <a:r>
              <a:rPr lang="es-AR" b="1" dirty="0">
                <a:hlinkClick r:id="rId5"/>
              </a:rPr>
              <a:t>xamarin</a:t>
            </a:r>
            <a:endParaRPr lang="es-AR" b="1" dirty="0"/>
          </a:p>
          <a:p>
            <a:r>
              <a:rPr lang="es-AR" dirty="0">
                <a:hlinkClick r:id="rId6"/>
              </a:rPr>
              <a:t>http://github.com/xamarin/Xamarin.Forms</a:t>
            </a:r>
            <a:endParaRPr lang="es-AR" dirty="0"/>
          </a:p>
          <a:p>
            <a:endParaRPr lang="es-AR" dirty="0"/>
          </a:p>
          <a:p>
            <a:r>
              <a:rPr lang="es-AR" dirty="0"/>
              <a:t>Documentación</a:t>
            </a:r>
          </a:p>
          <a:p>
            <a:r>
              <a:rPr lang="es-AR" dirty="0">
                <a:hlinkClick r:id="rId7"/>
              </a:rPr>
              <a:t>http://developer.xamarin.com/guides/xamarin-forms/creating-mobile-apps-xamarin-forms/</a:t>
            </a:r>
            <a:endParaRPr lang="es-AR" dirty="0"/>
          </a:p>
          <a:p>
            <a:endParaRPr lang="es-AR" dirty="0"/>
          </a:p>
          <a:p>
            <a:r>
              <a:rPr lang="es-AR" dirty="0"/>
              <a:t>Test Cloud</a:t>
            </a:r>
          </a:p>
          <a:p>
            <a:r>
              <a:rPr lang="es-AR" dirty="0">
                <a:hlinkClick r:id="rId8"/>
              </a:rPr>
              <a:t>https://www.xamarin.com/test-cloud</a:t>
            </a:r>
            <a:endParaRPr lang="es-AR" dirty="0"/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Referencias</a:t>
            </a:r>
          </a:p>
        </p:txBody>
      </p:sp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12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Preguntas</a:t>
            </a:r>
          </a:p>
        </p:txBody>
      </p:sp>
      <p:pic>
        <p:nvPicPr>
          <p:cNvPr id="2050" name="Picture 2" descr="https://english.lasindias.com/files/2014/01/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1" y="1565402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4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AR" dirty="0"/>
              <a:t>Sebastián L. Pérez</a:t>
            </a:r>
          </a:p>
          <a:p>
            <a:pPr marL="109728" indent="0">
              <a:buNone/>
            </a:pPr>
            <a:endParaRPr lang="es-AR" dirty="0"/>
          </a:p>
          <a:p>
            <a:pPr marL="109728" indent="0">
              <a:buNone/>
            </a:pPr>
            <a:r>
              <a:rPr lang="es-AR" dirty="0">
                <a:solidFill>
                  <a:srgbClr val="00B050"/>
                </a:solidFill>
              </a:rPr>
              <a:t>	</a:t>
            </a:r>
            <a:r>
              <a:rPr lang="es-AR" sz="2500" dirty="0">
                <a:solidFill>
                  <a:srgbClr val="00B050"/>
                </a:solidFill>
                <a:hlinkClick r:id="rId2"/>
              </a:rPr>
              <a:t>sebastian@kinetica-solutions.com</a:t>
            </a:r>
            <a:endParaRPr lang="es-AR" sz="2500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s-AR" sz="2500" dirty="0"/>
          </a:p>
          <a:p>
            <a:pPr marL="109728" indent="0">
              <a:buNone/>
            </a:pPr>
            <a:r>
              <a:rPr lang="es-AR" sz="2500" dirty="0">
                <a:solidFill>
                  <a:schemeClr val="accent1">
                    <a:lumMod val="75000"/>
                  </a:schemeClr>
                </a:solidFill>
              </a:rPr>
              <a:t>	@</a:t>
            </a:r>
            <a:r>
              <a:rPr lang="es-AR" sz="2500" dirty="0" err="1">
                <a:solidFill>
                  <a:schemeClr val="accent1">
                    <a:lumMod val="75000"/>
                  </a:schemeClr>
                </a:solidFill>
              </a:rPr>
              <a:t>garudaslap</a:t>
            </a:r>
            <a:endParaRPr lang="es-AR" sz="2500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AR" sz="2500" dirty="0"/>
          </a:p>
          <a:p>
            <a:pPr marL="109728" indent="0">
              <a:buNone/>
            </a:pPr>
            <a:r>
              <a:rPr lang="es-AR" sz="2500" dirty="0">
                <a:solidFill>
                  <a:srgbClr val="002060"/>
                </a:solidFill>
              </a:rPr>
              <a:t>		     www.kinetica-solutions.com</a:t>
            </a:r>
          </a:p>
          <a:p>
            <a:pPr marL="109728" indent="0">
              <a:buNone/>
            </a:pPr>
            <a:endParaRPr lang="es-AR" sz="2500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s-AR" sz="2500" dirty="0"/>
              <a:t>			</a:t>
            </a:r>
            <a:endParaRPr lang="es-AR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¡ Muchas Gracias !</a:t>
            </a:r>
          </a:p>
        </p:txBody>
      </p:sp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61048"/>
            <a:ext cx="2235472" cy="936104"/>
          </a:xfrm>
          <a:prstGeom prst="rect">
            <a:avLst/>
          </a:prstGeom>
        </p:spPr>
      </p:pic>
      <p:pic>
        <p:nvPicPr>
          <p:cNvPr id="1026" name="Picture 2" descr="http://www.socialflow.com/wp-content/uploads/2016/04/twitter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28" y="3124195"/>
            <a:ext cx="622036" cy="59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9to5mac.files.wordpress.com/2013/06/m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28" y="2358594"/>
            <a:ext cx="622035" cy="62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3" descr="Logo de Kinetica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Ustedes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s://image-gr.s3.envato.com/files/72180723/Preview%20Spectat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31183"/>
            <a:ext cx="5020958" cy="29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ube 3"/>
          <p:cNvSpPr/>
          <p:nvPr/>
        </p:nvSpPr>
        <p:spPr>
          <a:xfrm>
            <a:off x="394993" y="1213310"/>
            <a:ext cx="1666528" cy="114726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ube 5"/>
          <p:cNvSpPr/>
          <p:nvPr/>
        </p:nvSpPr>
        <p:spPr>
          <a:xfrm>
            <a:off x="7308304" y="5301208"/>
            <a:ext cx="1666528" cy="114726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avatars0.githubusercontent.com/u/790012?v=3&amp;s=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53" y="1379439"/>
            <a:ext cx="815008" cy="81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nes.es.sftcdn.net/es/scrn/3346000/3346494/microsoft-net-framework-repair-tool-01-535x53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517232"/>
            <a:ext cx="671848" cy="67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Logo de Kinetica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Escenario Real</a:t>
            </a:r>
          </a:p>
        </p:txBody>
      </p:sp>
      <p:pic>
        <p:nvPicPr>
          <p:cNvPr id="4" name="Picture 2" descr="http://www.best-masters.com/assets/img/logo_ecole/4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164501"/>
            <a:ext cx="2894853" cy="102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3" descr="Logo de Kinetic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5" y="1417638"/>
            <a:ext cx="2736304" cy="1145827"/>
          </a:xfrm>
          <a:prstGeom prst="rect">
            <a:avLst/>
          </a:prstGeom>
        </p:spPr>
      </p:pic>
      <p:pic>
        <p:nvPicPr>
          <p:cNvPr id="2054" name="Picture 6" descr="http://images.computrabajo.com.ar/logos/empresas/2012/08/21/grupo-esfera-sa-93543BA7CB747604thumbnai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76111"/>
            <a:ext cx="2441003" cy="61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crum4you.files.wordpress.com/2008/12/jolegat-gloger-scrum-mast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04862"/>
            <a:ext cx="1800200" cy="294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Logo de Kinetica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5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El Producto</a:t>
            </a:r>
          </a:p>
        </p:txBody>
      </p:sp>
      <p:pic>
        <p:nvPicPr>
          <p:cNvPr id="4" name="Picture 2" descr="http://www.diaryofaninja.com/asset/blogimages/5789dc70-a21c-42ac-9ce7-67185cb37c4c_image_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51" y="2368300"/>
            <a:ext cx="2848827" cy="213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parature.com/wp-content/uploads/2014/09/higher-ed-student-servi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18649"/>
            <a:ext cx="4528921" cy="30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Logo de Kinetica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6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¿ Qué es </a:t>
            </a:r>
            <a:r>
              <a:rPr lang="es-AR" dirty="0" err="1">
                <a:solidFill>
                  <a:srgbClr val="00B050"/>
                </a:solidFill>
              </a:rPr>
              <a:t>Xamarin</a:t>
            </a:r>
            <a:r>
              <a:rPr lang="es-AR" dirty="0">
                <a:solidFill>
                  <a:srgbClr val="00B050"/>
                </a:solidFill>
              </a:rPr>
              <a:t> ?</a:t>
            </a:r>
          </a:p>
        </p:txBody>
      </p:sp>
      <p:pic>
        <p:nvPicPr>
          <p:cNvPr id="3076" name="Picture 4" descr="https://i.ytimg.com/vi/z8aBZZnv6y8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34159"/>
            <a:ext cx="716879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blog.xamarin.com/wp-content/uploads/2015/03/RDXWoY7W_400x4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562" y="270892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previews.123rf.com/images/larser/larser1203/larser120300101/12870231-Yellow-submarine-Stock-Vector-submarine-cartoon-fis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15757"/>
            <a:ext cx="674507" cy="5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screenshots.en.sftcdn.net/en/scrn/3346000/3346494/microsoft-net-framework-repair-tool-01-535x53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12" y="2107652"/>
            <a:ext cx="531714" cy="53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camranger.com/wp-content/uploads/2014/10/Android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626" y="2188244"/>
            <a:ext cx="520676" cy="5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www.apple.com/ac/structured-data/images/knowledge_graph_logo.png?20160608183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69" y="2578042"/>
            <a:ext cx="427652" cy="42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anandtech.com/doci/7143/MSFT_logo_png_678x45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04" y="3921637"/>
            <a:ext cx="1555582" cy="103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3" descr="Logo de Kinetica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5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Un poco de historia</a:t>
            </a:r>
          </a:p>
        </p:txBody>
      </p:sp>
      <p:pic>
        <p:nvPicPr>
          <p:cNvPr id="1040" name="Picture 16" descr="https://alphabytesoup.files.wordpress.com/2012/07/evolution_of_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3" y="2275541"/>
            <a:ext cx="8198933" cy="31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.Net source code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76" y="3096852"/>
            <a:ext cx="850833" cy="54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s://upload.wikimedia.org/wikipedia/en/thumb/b/b4/Mono_project_logo.svg/100px-Mono_project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100" y="1930143"/>
            <a:ext cx="518188" cy="61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://www.globaltechnologytraining.com/wp-content/uploads/2015/01/255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441" y="1794064"/>
            <a:ext cx="578654" cy="5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Microsoft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54" y="2420697"/>
            <a:ext cx="843871" cy="10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lwn.net/2001/features/Timeline/i/ximian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46" y="2280123"/>
            <a:ext cx="693573" cy="77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srxp.com/wp-content/uploads/2015/09/Xamarin-small-logo-e144249232322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61" y="2266467"/>
            <a:ext cx="1209633" cy="74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greymatter.com/portals/1/images/features/boxshots/00405259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911" y="1628800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16358" y="5029192"/>
            <a:ext cx="10951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2000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64022" y="5003349"/>
            <a:ext cx="10951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2001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20739" y="4999174"/>
            <a:ext cx="10951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2003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2348" y="4999174"/>
            <a:ext cx="10951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2011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82703" y="4999174"/>
            <a:ext cx="10951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2016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2" name="Imagen 3" descr="Logo de Kinetica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4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00B050"/>
                </a:solidFill>
              </a:rPr>
              <a:t>Aplicaciones Multiplataforma</a:t>
            </a:r>
          </a:p>
        </p:txBody>
      </p:sp>
      <p:pic>
        <p:nvPicPr>
          <p:cNvPr id="4" name="Imagen 3" descr="Logo de Kinetic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  <p:pic>
        <p:nvPicPr>
          <p:cNvPr id="2054" name="Picture 6" descr="https://camo.githubusercontent.com/37a6df450ce824e202f7e1df124bafc3a3156a1d/687474703a2f2f646e6469676974616c2e6e65742f77702d636f6e74656e742f75706c6f6164732f323031352f30332f696f6e69632d6c6f676f2d626c6f672d37363778333535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38" y="1471690"/>
            <a:ext cx="3652836" cy="1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ssets1.csc.com/global_alliances/images/Appcelerator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71690"/>
            <a:ext cx="2063238" cy="206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ww.codejobs.biz/www/lib/files/images/10db903f497880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2"/>
            <a:ext cx="1678369" cy="175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avatars0.githubusercontent.com/u/790012?v=3&amp;s=2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3848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7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rgbClr val="00B050"/>
                </a:solidFill>
              </a:rPr>
              <a:t>¿ Por qué </a:t>
            </a:r>
            <a:r>
              <a:rPr lang="es-AR" dirty="0" err="1">
                <a:solidFill>
                  <a:srgbClr val="00B050"/>
                </a:solidFill>
              </a:rPr>
              <a:t>Xamarin</a:t>
            </a:r>
            <a:r>
              <a:rPr lang="es-AR" dirty="0">
                <a:solidFill>
                  <a:srgbClr val="00B050"/>
                </a:solidFill>
              </a:rPr>
              <a:t> ?</a:t>
            </a:r>
          </a:p>
        </p:txBody>
      </p:sp>
      <p:pic>
        <p:nvPicPr>
          <p:cNvPr id="3074" name="Picture 2" descr="Xamarin-Apps-Nativ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5827"/>
            <a:ext cx="85725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Logo de Kinetic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" y="6360682"/>
            <a:ext cx="1187624" cy="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18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379</TotalTime>
  <Words>245</Words>
  <Application>Microsoft Office PowerPoint</Application>
  <PresentationFormat>Presentación en pantalla (4:3)</PresentationFormat>
  <Paragraphs>92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Lucida Sans Unicode</vt:lpstr>
      <vt:lpstr>Verdana</vt:lpstr>
      <vt:lpstr>Wingdings 2</vt:lpstr>
      <vt:lpstr>Wingdings 3</vt:lpstr>
      <vt:lpstr>Concourse</vt:lpstr>
      <vt:lpstr>Introducción al desarrollo de aplicaciones en Xamarin</vt:lpstr>
      <vt:lpstr>Quien les habla</vt:lpstr>
      <vt:lpstr>Ustedes</vt:lpstr>
      <vt:lpstr>Escenario Real</vt:lpstr>
      <vt:lpstr>El Producto</vt:lpstr>
      <vt:lpstr>¿ Qué es Xamarin ?</vt:lpstr>
      <vt:lpstr>Un poco de historia</vt:lpstr>
      <vt:lpstr>Aplicaciones Multiplataforma</vt:lpstr>
      <vt:lpstr>¿ Por qué Xamarin ?</vt:lpstr>
      <vt:lpstr>Algunas consideraciones</vt:lpstr>
      <vt:lpstr>Creando un proyecto</vt:lpstr>
      <vt:lpstr>Xamarin.Android / Xamarin.ios</vt:lpstr>
      <vt:lpstr>Xamarin Forms</vt:lpstr>
      <vt:lpstr>Shared Asset Project (SAP)</vt:lpstr>
      <vt:lpstr>Portable Class Library (PCL)</vt:lpstr>
      <vt:lpstr>Demo: Hola mundo !</vt:lpstr>
      <vt:lpstr>Estiremos las piernas</vt:lpstr>
      <vt:lpstr>Código vs XAML</vt:lpstr>
      <vt:lpstr>Algunos elementos</vt:lpstr>
      <vt:lpstr>Demo: Hola mundo ! (Episodio II)</vt:lpstr>
      <vt:lpstr>UI Tests</vt:lpstr>
      <vt:lpstr>Test Cloud</vt:lpstr>
      <vt:lpstr>Test Cloud (II)</vt:lpstr>
      <vt:lpstr>Conclusiones</vt:lpstr>
      <vt:lpstr>Referencias</vt:lpstr>
      <vt:lpstr>Preguntas</vt:lpstr>
      <vt:lpstr>¡ Muchas Gracias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desarrollo de aplicaciones en Xamarin</dc:title>
  <dc:creator>Tony</dc:creator>
  <cp:lastModifiedBy>Sebastian</cp:lastModifiedBy>
  <cp:revision>42</cp:revision>
  <dcterms:created xsi:type="dcterms:W3CDTF">2016-06-12T22:21:26Z</dcterms:created>
  <dcterms:modified xsi:type="dcterms:W3CDTF">2016-06-14T16:48:16Z</dcterms:modified>
</cp:coreProperties>
</file>