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C4D412-D0F2-4FF0-8FE8-91481CD2D488}">
  <a:tblStyle styleId="{76C4D412-D0F2-4FF0-8FE8-91481CD2D4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46" Type="http://schemas.openxmlformats.org/officeDocument/2006/relationships/font" Target="fonts/MavenPro-bold.fntdata"/><Relationship Id="rId23" Type="http://schemas.openxmlformats.org/officeDocument/2006/relationships/slide" Target="slides/slide17.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d6d69fb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d6d69fb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d5b9f8c6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5d5b9f8c6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d6d69fb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d6d69fb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d632da3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d632da3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d632da3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d632da3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d5b9f8c6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d5b9f8c6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808e5e33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808e5e33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d4d5647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d4d564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dcdabc2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dcdabc2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5d5b9f8c6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5d5b9f8c6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d5b9f8c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d5b9f8c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d5b9f8c6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d5b9f8c6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3808e5e3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3808e5e3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db0a162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db0a162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db0a162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db0a162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d5b9f8c6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5d5b9f8c6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5d5b9f8c6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5d5b9f8c6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5d5b9f8c64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5d5b9f8c6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relatively </a:t>
            </a:r>
            <a:r>
              <a:rPr lang="en">
                <a:solidFill>
                  <a:schemeClr val="dk1"/>
                </a:solidFill>
              </a:rPr>
              <a:t>balanced dataset </a:t>
            </a:r>
            <a:r>
              <a:rPr lang="en"/>
              <a:t>pr</a:t>
            </a:r>
            <a:r>
              <a:rPr lang="en"/>
              <a:t>ioritize "Better Probability Prediction" . A high AUC indicates that our model is better at distinguishing between the positive and negative classes, and its predicted probabilities are more accurate and reliable.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5d5b9f8c6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5d5b9f8c6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3808e5e3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3808e5e3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d5b9f8c6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d5b9f8c6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d5b9f8c6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d5b9f8c6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5d5b9f8c6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5d5b9f8c6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d5b9f8c6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d5b9f8c6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d5b9f8c6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d5b9f8c6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d5b9f8c6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d5b9f8c6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d5b9f8c6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5d5b9f8c6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d5b9f8c64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d5b9f8c6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d6d69fb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d6d69fb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ites.google.com/site/seonjooki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11.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700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Real vs Fake </a:t>
            </a:r>
            <a:endParaRPr/>
          </a:p>
          <a:p>
            <a:pPr indent="0" lvl="0" marL="0" rtl="0" algn="l">
              <a:spcBef>
                <a:spcPts val="0"/>
              </a:spcBef>
              <a:spcAft>
                <a:spcPts val="0"/>
              </a:spcAft>
              <a:buNone/>
            </a:pPr>
            <a:r>
              <a:rPr lang="en"/>
              <a:t>Image Identification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Paul, Kate, Sean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Distribution</a:t>
            </a:r>
            <a:endParaRPr/>
          </a:p>
        </p:txBody>
      </p:sp>
      <p:pic>
        <p:nvPicPr>
          <p:cNvPr id="335" name="Google Shape;335;p22"/>
          <p:cNvPicPr preferRelativeResize="0"/>
          <p:nvPr/>
        </p:nvPicPr>
        <p:blipFill>
          <a:blip r:embed="rId3">
            <a:alphaModFix/>
          </a:blip>
          <a:stretch>
            <a:fillRect/>
          </a:stretch>
        </p:blipFill>
        <p:spPr>
          <a:xfrm>
            <a:off x="4295850" y="1178075"/>
            <a:ext cx="4143774" cy="3451075"/>
          </a:xfrm>
          <a:prstGeom prst="rect">
            <a:avLst/>
          </a:prstGeom>
          <a:noFill/>
          <a:ln>
            <a:noFill/>
          </a:ln>
        </p:spPr>
      </p:pic>
      <p:sp>
        <p:nvSpPr>
          <p:cNvPr id="336" name="Google Shape;336;p22"/>
          <p:cNvSpPr txBox="1"/>
          <p:nvPr>
            <p:ph idx="1" type="body"/>
          </p:nvPr>
        </p:nvSpPr>
        <p:spPr>
          <a:xfrm>
            <a:off x="560850" y="1828125"/>
            <a:ext cx="37350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Real images:</a:t>
            </a:r>
            <a:r>
              <a:rPr lang="en" sz="1600"/>
              <a:t> 1,081 (53%)</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 sz="1600"/>
              <a:t>Fake images:</a:t>
            </a:r>
            <a:r>
              <a:rPr lang="en" sz="1600"/>
              <a:t> 960 (47%)</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b="1" lang="en" sz="1600"/>
              <a:t>A relatively balanced dataset</a:t>
            </a:r>
            <a:br>
              <a:rPr lang="en" sz="1600"/>
            </a:br>
            <a:br>
              <a:rPr lang="en" sz="1600"/>
            </a:b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Framework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311700" y="24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Workflow Diagram of Fake Detection Algorithm</a:t>
            </a:r>
            <a:endParaRPr sz="2466"/>
          </a:p>
          <a:p>
            <a:pPr indent="0" lvl="0" marL="0" rtl="0" algn="l">
              <a:spcBef>
                <a:spcPts val="0"/>
              </a:spcBef>
              <a:spcAft>
                <a:spcPts val="0"/>
              </a:spcAft>
              <a:buNone/>
            </a:pPr>
            <a:r>
              <a:t/>
            </a:r>
            <a:endParaRPr/>
          </a:p>
        </p:txBody>
      </p:sp>
      <p:sp>
        <p:nvSpPr>
          <p:cNvPr id="347" name="Google Shape;347;p24"/>
          <p:cNvSpPr txBox="1"/>
          <p:nvPr>
            <p:ph idx="1" type="body"/>
          </p:nvPr>
        </p:nvSpPr>
        <p:spPr>
          <a:xfrm>
            <a:off x="84325" y="1017725"/>
            <a:ext cx="8884200" cy="3980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
        <p:nvSpPr>
          <p:cNvPr id="348" name="Google Shape;348;p24"/>
          <p:cNvSpPr/>
          <p:nvPr/>
        </p:nvSpPr>
        <p:spPr>
          <a:xfrm>
            <a:off x="569375" y="1551175"/>
            <a:ext cx="1835700" cy="808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Processing</a:t>
            </a:r>
            <a:endParaRPr/>
          </a:p>
        </p:txBody>
      </p:sp>
      <p:sp>
        <p:nvSpPr>
          <p:cNvPr id="349" name="Google Shape;349;p24"/>
          <p:cNvSpPr/>
          <p:nvPr/>
        </p:nvSpPr>
        <p:spPr>
          <a:xfrm>
            <a:off x="3587863" y="1551175"/>
            <a:ext cx="1835700" cy="8085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350" name="Google Shape;350;p24"/>
          <p:cNvSpPr/>
          <p:nvPr/>
        </p:nvSpPr>
        <p:spPr>
          <a:xfrm>
            <a:off x="6634975" y="1551175"/>
            <a:ext cx="1619700" cy="8085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Binary Classification</a:t>
            </a:r>
            <a:endParaRPr/>
          </a:p>
        </p:txBody>
      </p:sp>
      <p:sp>
        <p:nvSpPr>
          <p:cNvPr id="351" name="Google Shape;351;p24"/>
          <p:cNvSpPr/>
          <p:nvPr/>
        </p:nvSpPr>
        <p:spPr>
          <a:xfrm>
            <a:off x="3522525" y="1218775"/>
            <a:ext cx="1995000" cy="356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4028800" y="3142263"/>
            <a:ext cx="1186800" cy="3441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ResNet50</a:t>
            </a:r>
            <a:endParaRPr/>
          </a:p>
        </p:txBody>
      </p:sp>
      <p:sp>
        <p:nvSpPr>
          <p:cNvPr id="353" name="Google Shape;353;p24"/>
          <p:cNvSpPr/>
          <p:nvPr/>
        </p:nvSpPr>
        <p:spPr>
          <a:xfrm>
            <a:off x="4028800" y="3600950"/>
            <a:ext cx="1186800" cy="3441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Inception </a:t>
            </a:r>
            <a:endParaRPr/>
          </a:p>
        </p:txBody>
      </p:sp>
      <p:sp>
        <p:nvSpPr>
          <p:cNvPr id="354" name="Google Shape;354;p24"/>
          <p:cNvSpPr/>
          <p:nvPr/>
        </p:nvSpPr>
        <p:spPr>
          <a:xfrm>
            <a:off x="4028800" y="4056875"/>
            <a:ext cx="1186800" cy="3441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VGG16</a:t>
            </a:r>
            <a:endParaRPr/>
          </a:p>
        </p:txBody>
      </p:sp>
      <p:sp>
        <p:nvSpPr>
          <p:cNvPr id="355" name="Google Shape;355;p24"/>
          <p:cNvSpPr/>
          <p:nvPr/>
        </p:nvSpPr>
        <p:spPr>
          <a:xfrm>
            <a:off x="2567825" y="1858675"/>
            <a:ext cx="820500" cy="233700"/>
          </a:xfrm>
          <a:prstGeom prst="right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328525" y="1383575"/>
            <a:ext cx="2170500" cy="356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5619025" y="1858675"/>
            <a:ext cx="820500" cy="233700"/>
          </a:xfrm>
          <a:prstGeom prst="right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6541025" y="1218775"/>
            <a:ext cx="1995000" cy="3779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6762200" y="3142275"/>
            <a:ext cx="1420500" cy="6378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Fake or Real</a:t>
            </a:r>
            <a:endParaRPr/>
          </a:p>
        </p:txBody>
      </p:sp>
      <p:pic>
        <p:nvPicPr>
          <p:cNvPr id="360" name="Google Shape;360;p24"/>
          <p:cNvPicPr preferRelativeResize="0"/>
          <p:nvPr/>
        </p:nvPicPr>
        <p:blipFill>
          <a:blip r:embed="rId3">
            <a:alphaModFix/>
          </a:blip>
          <a:stretch>
            <a:fillRect/>
          </a:stretch>
        </p:blipFill>
        <p:spPr>
          <a:xfrm>
            <a:off x="603925" y="2781274"/>
            <a:ext cx="1619700" cy="161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Resizing</a:t>
            </a:r>
            <a:endParaRPr/>
          </a:p>
        </p:txBody>
      </p:sp>
      <p:sp>
        <p:nvSpPr>
          <p:cNvPr id="371" name="Google Shape;371;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For VGG16 &amp; Resnet- 50 , resize all the image data into 224 x 224</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For GoogLeNet (Inception v3), resize all </a:t>
            </a:r>
            <a:r>
              <a:rPr lang="en" sz="1800"/>
              <a:t>the images into 299 x 299</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Pre-processing and splitting </a:t>
            </a:r>
            <a:endParaRPr sz="2300"/>
          </a:p>
        </p:txBody>
      </p:sp>
      <p:sp>
        <p:nvSpPr>
          <p:cNvPr id="377" name="Google Shape;377;p27"/>
          <p:cNvSpPr txBox="1"/>
          <p:nvPr>
            <p:ph idx="1" type="body"/>
          </p:nvPr>
        </p:nvSpPr>
        <p:spPr>
          <a:xfrm>
            <a:off x="741475" y="1477700"/>
            <a:ext cx="7635300" cy="32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Pixel </a:t>
            </a:r>
            <a:r>
              <a:rPr b="1" lang="en"/>
              <a:t>normalization</a:t>
            </a:r>
            <a:r>
              <a:rPr lang="en"/>
              <a:t> : </a:t>
            </a:r>
            <a:r>
              <a:rPr lang="en" sz="1200">
                <a:solidFill>
                  <a:srgbClr val="212121"/>
                </a:solidFill>
                <a:highlight>
                  <a:srgbClr val="FFFFFF"/>
                </a:highlight>
                <a:latin typeface="Roboto"/>
                <a:ea typeface="Roboto"/>
                <a:cs typeface="Roboto"/>
                <a:sym typeface="Roboto"/>
              </a:rPr>
              <a:t>To scale the pixel values into a range of [0, 1]: </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12121"/>
                </a:solidFill>
                <a:highlight>
                  <a:srgbClr val="FFFFFF"/>
                </a:highlight>
                <a:latin typeface="Roboto"/>
                <a:ea typeface="Roboto"/>
                <a:cs typeface="Roboto"/>
                <a:sym typeface="Roboto"/>
              </a:rPr>
              <a:t>R</a:t>
            </a:r>
            <a:r>
              <a:rPr lang="en" sz="1200">
                <a:solidFill>
                  <a:srgbClr val="212121"/>
                </a:solidFill>
                <a:highlight>
                  <a:srgbClr val="FFFFFF"/>
                </a:highlight>
                <a:latin typeface="Roboto"/>
                <a:ea typeface="Roboto"/>
                <a:cs typeface="Roboto"/>
                <a:sym typeface="Roboto"/>
              </a:rPr>
              <a:t>egardless of the image size = (224, 224) or (299 x 299), we divide the images </a:t>
            </a:r>
            <a:r>
              <a:rPr lang="en" sz="1200">
                <a:solidFill>
                  <a:srgbClr val="212121"/>
                </a:solidFill>
                <a:highlight>
                  <a:srgbClr val="FFFFFF"/>
                </a:highlight>
                <a:latin typeface="Roboto"/>
                <a:ea typeface="Roboto"/>
                <a:cs typeface="Roboto"/>
                <a:sym typeface="Roboto"/>
              </a:rPr>
              <a:t>by 255 in the case of 8-bit images </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200">
                <a:solidFill>
                  <a:srgbClr val="212121"/>
                </a:solidFill>
                <a:highlight>
                  <a:srgbClr val="FFFFFF"/>
                </a:highlight>
                <a:latin typeface="Roboto"/>
                <a:ea typeface="Roboto"/>
                <a:cs typeface="Roboto"/>
                <a:sym typeface="Roboto"/>
              </a:rPr>
              <a:t>Labels: </a:t>
            </a: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Positive Class (1)     →  Fake images</a:t>
            </a:r>
            <a:br>
              <a:rPr lang="en" sz="1200">
                <a:solidFill>
                  <a:srgbClr val="212121"/>
                </a:solidFill>
                <a:highlight>
                  <a:srgbClr val="FFFFFF"/>
                </a:highlight>
                <a:latin typeface="Roboto"/>
                <a:ea typeface="Roboto"/>
                <a:cs typeface="Roboto"/>
                <a:sym typeface="Roboto"/>
              </a:rPr>
            </a:br>
            <a:r>
              <a:rPr lang="en" sz="1200">
                <a:solidFill>
                  <a:srgbClr val="212121"/>
                </a:solidFill>
                <a:highlight>
                  <a:srgbClr val="FFFFFF"/>
                </a:highlight>
                <a:latin typeface="Roboto"/>
                <a:ea typeface="Roboto"/>
                <a:cs typeface="Roboto"/>
                <a:sym typeface="Roboto"/>
              </a:rPr>
              <a:t>Negative Class (0)   →  Real images</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br>
              <a:rPr lang="en" sz="1200">
                <a:solidFill>
                  <a:srgbClr val="212121"/>
                </a:solidFill>
                <a:highlight>
                  <a:srgbClr val="FFFFFF"/>
                </a:highlight>
                <a:latin typeface="Roboto"/>
                <a:ea typeface="Roboto"/>
                <a:cs typeface="Roboto"/>
                <a:sym typeface="Roboto"/>
              </a:rPr>
            </a:br>
            <a:r>
              <a:rPr b="1" lang="en" sz="1200">
                <a:solidFill>
                  <a:srgbClr val="212121"/>
                </a:solidFill>
                <a:highlight>
                  <a:srgbClr val="FFFFFF"/>
                </a:highlight>
                <a:latin typeface="Roboto"/>
                <a:ea typeface="Roboto"/>
                <a:cs typeface="Roboto"/>
                <a:sym typeface="Roboto"/>
              </a:rPr>
              <a:t>Data splitting</a:t>
            </a:r>
            <a:r>
              <a:rPr lang="en" sz="1200">
                <a:solidFill>
                  <a:srgbClr val="212121"/>
                </a:solidFill>
                <a:highlight>
                  <a:srgbClr val="FFFFFF"/>
                </a:highlight>
                <a:latin typeface="Roboto"/>
                <a:ea typeface="Roboto"/>
                <a:cs typeface="Roboto"/>
                <a:sym typeface="Roboto"/>
              </a:rPr>
              <a:t>: Even though our dataset is considered as </a:t>
            </a:r>
            <a:r>
              <a:rPr lang="en" sz="1200">
                <a:solidFill>
                  <a:srgbClr val="212121"/>
                </a:solidFill>
                <a:highlight>
                  <a:srgbClr val="FFFFFF"/>
                </a:highlight>
                <a:latin typeface="Roboto"/>
                <a:ea typeface="Roboto"/>
                <a:cs typeface="Roboto"/>
                <a:sym typeface="Roboto"/>
              </a:rPr>
              <a:t>relatively</a:t>
            </a:r>
            <a:r>
              <a:rPr lang="en" sz="1200">
                <a:solidFill>
                  <a:srgbClr val="212121"/>
                </a:solidFill>
                <a:highlight>
                  <a:srgbClr val="FFFFFF"/>
                </a:highlight>
                <a:latin typeface="Roboto"/>
                <a:ea typeface="Roboto"/>
                <a:cs typeface="Roboto"/>
                <a:sym typeface="Roboto"/>
              </a:rPr>
              <a:t> balanced, we still want to apply stratification on the labels when splitting the images and labels into the training/validation and test sets, this can ensure that the proportions of different classes in the original image dataset are preserved in each of these 3 subsets.</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12121"/>
                </a:solidFill>
                <a:highlight>
                  <a:srgbClr val="FFFFFF"/>
                </a:highlight>
                <a:latin typeface="Roboto"/>
                <a:ea typeface="Roboto"/>
                <a:cs typeface="Roboto"/>
                <a:sym typeface="Roboto"/>
              </a:rPr>
              <a:t>→ To avoid potential biases in the data distribution across different subsets. </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Class Distribution after Data Splitting</a:t>
            </a:r>
            <a:endParaRPr sz="2300"/>
          </a:p>
        </p:txBody>
      </p:sp>
      <p:pic>
        <p:nvPicPr>
          <p:cNvPr id="383" name="Google Shape;383;p28"/>
          <p:cNvPicPr preferRelativeResize="0"/>
          <p:nvPr/>
        </p:nvPicPr>
        <p:blipFill>
          <a:blip r:embed="rId3">
            <a:alphaModFix/>
          </a:blip>
          <a:stretch>
            <a:fillRect/>
          </a:stretch>
        </p:blipFill>
        <p:spPr>
          <a:xfrm>
            <a:off x="1560350" y="1206900"/>
            <a:ext cx="5772901" cy="377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Selection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ResNet50</a:t>
            </a:r>
            <a:endParaRPr/>
          </a:p>
        </p:txBody>
      </p:sp>
      <p:sp>
        <p:nvSpPr>
          <p:cNvPr id="394" name="Google Shape;394;p3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212121"/>
                </a:solidFill>
                <a:highlight>
                  <a:schemeClr val="lt1"/>
                </a:highlight>
              </a:rPr>
              <a:t>ResNet50 is a deep convolutional neural network with 50 layers, featuring skip connections and residual blocks.</a:t>
            </a:r>
            <a:endParaRPr sz="1400">
              <a:solidFill>
                <a:srgbClr val="212121"/>
              </a:solidFill>
              <a:highlight>
                <a:schemeClr val="lt1"/>
              </a:highlight>
            </a:endParaRPr>
          </a:p>
          <a:p>
            <a:pPr indent="0" lvl="0" marL="0" rtl="0" algn="l">
              <a:spcBef>
                <a:spcPts val="1200"/>
              </a:spcBef>
              <a:spcAft>
                <a:spcPts val="0"/>
              </a:spcAft>
              <a:buNone/>
            </a:pPr>
            <a:r>
              <a:t/>
            </a:r>
            <a:endParaRPr sz="1400">
              <a:solidFill>
                <a:srgbClr val="212121"/>
              </a:solidFill>
              <a:highlight>
                <a:schemeClr val="lt1"/>
              </a:highlight>
            </a:endParaRPr>
          </a:p>
          <a:p>
            <a:pPr indent="0" lvl="0" marL="0" rtl="0" algn="l">
              <a:spcBef>
                <a:spcPts val="1200"/>
              </a:spcBef>
              <a:spcAft>
                <a:spcPts val="0"/>
              </a:spcAft>
              <a:buNone/>
            </a:pPr>
            <a:r>
              <a:rPr b="1" lang="en" sz="1400"/>
              <a:t>Advantages:</a:t>
            </a:r>
            <a:endParaRPr b="1" sz="1400"/>
          </a:p>
          <a:p>
            <a:pPr indent="-311150" lvl="0" marL="457200" rtl="0" algn="l">
              <a:spcBef>
                <a:spcPts val="1200"/>
              </a:spcBef>
              <a:spcAft>
                <a:spcPts val="0"/>
              </a:spcAft>
              <a:buSzPts val="1300"/>
              <a:buChar char="●"/>
            </a:pPr>
            <a:r>
              <a:rPr lang="en"/>
              <a:t> Its depth (50 layers) allows it to capture complex features and patterns in the data.</a:t>
            </a:r>
            <a:endParaRPr/>
          </a:p>
          <a:p>
            <a:pPr indent="-311150" lvl="0" marL="457200" rtl="0" algn="l">
              <a:spcBef>
                <a:spcPts val="0"/>
              </a:spcBef>
              <a:spcAft>
                <a:spcPts val="0"/>
              </a:spcAft>
              <a:buSzPts val="1300"/>
              <a:buChar char="●"/>
            </a:pPr>
            <a:r>
              <a:rPr lang="en"/>
              <a:t>Uses residual(skip) connections, which can help deal with the vanishing gradient problem.</a:t>
            </a:r>
            <a:endParaRPr/>
          </a:p>
          <a:p>
            <a:pPr indent="0" lvl="0" marL="0" rtl="0" algn="l">
              <a:spcBef>
                <a:spcPts val="1200"/>
              </a:spcBef>
              <a:spcAft>
                <a:spcPts val="0"/>
              </a:spcAft>
              <a:buNone/>
            </a:pPr>
            <a:r>
              <a:rPr b="1" lang="en" sz="1400"/>
              <a:t>Disadvantages:</a:t>
            </a:r>
            <a:endParaRPr b="1" sz="1400"/>
          </a:p>
          <a:p>
            <a:pPr indent="-311150" lvl="0" marL="457200" rtl="0" algn="l">
              <a:spcBef>
                <a:spcPts val="1200"/>
              </a:spcBef>
              <a:spcAft>
                <a:spcPts val="0"/>
              </a:spcAft>
              <a:buSzPts val="1300"/>
              <a:buChar char="●"/>
            </a:pPr>
            <a:r>
              <a:rPr lang="en"/>
              <a:t>The ResNet50’s depth make it computationally expensive and memory consuming.</a:t>
            </a:r>
            <a:endParaRPr/>
          </a:p>
          <a:p>
            <a:pPr indent="-311150" lvl="0" marL="457200" rtl="0" algn="l">
              <a:spcBef>
                <a:spcPts val="0"/>
              </a:spcBef>
              <a:spcAft>
                <a:spcPts val="0"/>
              </a:spcAft>
              <a:buSzPts val="1300"/>
              <a:buChar char="●"/>
            </a:pPr>
            <a:r>
              <a:rPr lang="en"/>
              <a:t>It has a tendency towards overfitting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ResNet 50</a:t>
            </a:r>
            <a:endParaRPr/>
          </a:p>
        </p:txBody>
      </p:sp>
      <p:pic>
        <p:nvPicPr>
          <p:cNvPr id="400" name="Google Shape;400;p31"/>
          <p:cNvPicPr preferRelativeResize="0"/>
          <p:nvPr/>
        </p:nvPicPr>
        <p:blipFill>
          <a:blip r:embed="rId3">
            <a:alphaModFix/>
          </a:blip>
          <a:stretch>
            <a:fillRect/>
          </a:stretch>
        </p:blipFill>
        <p:spPr>
          <a:xfrm>
            <a:off x="524575" y="1205800"/>
            <a:ext cx="8022324" cy="369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Inception v3  (GoogLeNet)</a:t>
            </a:r>
            <a:endParaRPr/>
          </a:p>
        </p:txBody>
      </p:sp>
      <p:pic>
        <p:nvPicPr>
          <p:cNvPr id="406" name="Google Shape;406;p32"/>
          <p:cNvPicPr preferRelativeResize="0"/>
          <p:nvPr/>
        </p:nvPicPr>
        <p:blipFill>
          <a:blip r:embed="rId3">
            <a:alphaModFix/>
          </a:blip>
          <a:stretch>
            <a:fillRect/>
          </a:stretch>
        </p:blipFill>
        <p:spPr>
          <a:xfrm>
            <a:off x="926125" y="1440775"/>
            <a:ext cx="7643200" cy="329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Inception v3  (GoogLeNet)</a:t>
            </a:r>
            <a:endParaRPr/>
          </a:p>
        </p:txBody>
      </p:sp>
      <p:sp>
        <p:nvSpPr>
          <p:cNvPr id="412" name="Google Shape;412;p33"/>
          <p:cNvSpPr txBox="1"/>
          <p:nvPr>
            <p:ph idx="1" type="body"/>
          </p:nvPr>
        </p:nvSpPr>
        <p:spPr>
          <a:xfrm>
            <a:off x="832000" y="1520300"/>
            <a:ext cx="7694400" cy="34572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407">
                <a:solidFill>
                  <a:srgbClr val="383838"/>
                </a:solidFill>
              </a:rPr>
              <a:t>It has </a:t>
            </a:r>
            <a:r>
              <a:rPr lang="en" sz="5407">
                <a:solidFill>
                  <a:srgbClr val="383838"/>
                </a:solidFill>
              </a:rPr>
              <a:t>already trained on more than millions of images from the “ImageNet” database.</a:t>
            </a:r>
            <a:endParaRPr sz="5407">
              <a:solidFill>
                <a:srgbClr val="383838"/>
              </a:solidFill>
            </a:endParaRPr>
          </a:p>
          <a:p>
            <a:pPr indent="0" lvl="0" marL="0" rtl="0" algn="l">
              <a:spcBef>
                <a:spcPts val="1200"/>
              </a:spcBef>
              <a:spcAft>
                <a:spcPts val="0"/>
              </a:spcAft>
              <a:buNone/>
            </a:pPr>
            <a:r>
              <a:rPr lang="en" sz="5407">
                <a:solidFill>
                  <a:srgbClr val="383838"/>
                </a:solidFill>
              </a:rPr>
              <a:t>Total Number of layers: 48  (including the fully connected networks) </a:t>
            </a:r>
            <a:br>
              <a:rPr lang="en" sz="5407">
                <a:solidFill>
                  <a:srgbClr val="383838"/>
                </a:solidFill>
              </a:rPr>
            </a:br>
            <a:r>
              <a:rPr lang="en" sz="5407">
                <a:solidFill>
                  <a:srgbClr val="383838"/>
                </a:solidFill>
              </a:rPr>
              <a:t>                                                [ individual operational layers: 311 layers ]</a:t>
            </a:r>
            <a:endParaRPr sz="5407">
              <a:solidFill>
                <a:srgbClr val="383838"/>
              </a:solidFill>
            </a:endParaRPr>
          </a:p>
          <a:p>
            <a:pPr indent="0" lvl="0" marL="0" rtl="0" algn="l">
              <a:spcBef>
                <a:spcPts val="1200"/>
              </a:spcBef>
              <a:spcAft>
                <a:spcPts val="0"/>
              </a:spcAft>
              <a:buNone/>
            </a:pPr>
            <a:r>
              <a:t/>
            </a:r>
            <a:endParaRPr sz="5407">
              <a:solidFill>
                <a:srgbClr val="383838"/>
              </a:solidFill>
            </a:endParaRPr>
          </a:p>
          <a:p>
            <a:pPr indent="0" lvl="0" marL="0" rtl="0" algn="l">
              <a:spcBef>
                <a:spcPts val="1200"/>
              </a:spcBef>
              <a:spcAft>
                <a:spcPts val="0"/>
              </a:spcAft>
              <a:buNone/>
            </a:pPr>
            <a:r>
              <a:rPr lang="en" sz="5407">
                <a:solidFill>
                  <a:srgbClr val="383838"/>
                </a:solidFill>
              </a:rPr>
              <a:t>The </a:t>
            </a:r>
            <a:r>
              <a:rPr lang="en" sz="5407">
                <a:solidFill>
                  <a:srgbClr val="383838"/>
                </a:solidFill>
              </a:rPr>
              <a:t>concept of Inception Module:  the term "Mixed" refers to the Inception modules</a:t>
            </a:r>
            <a:br>
              <a:rPr lang="en" sz="5407">
                <a:solidFill>
                  <a:srgbClr val="383838"/>
                </a:solidFill>
              </a:rPr>
            </a:br>
            <a:r>
              <a:rPr lang="en" sz="5407">
                <a:solidFill>
                  <a:srgbClr val="383838"/>
                </a:solidFill>
              </a:rPr>
              <a:t>	</a:t>
            </a:r>
            <a:br>
              <a:rPr lang="en" sz="5407">
                <a:solidFill>
                  <a:srgbClr val="383838"/>
                </a:solidFill>
              </a:rPr>
            </a:br>
            <a:r>
              <a:rPr lang="en" sz="5407">
                <a:solidFill>
                  <a:srgbClr val="383838"/>
                </a:solidFill>
              </a:rPr>
              <a:t>In Inception v3, there are a total of 11 "Mixed" layers (Inception modules) </a:t>
            </a:r>
            <a:endParaRPr sz="5407">
              <a:solidFill>
                <a:srgbClr val="383838"/>
              </a:solidFill>
            </a:endParaRPr>
          </a:p>
          <a:p>
            <a:pPr indent="0" lvl="0" marL="0" rtl="0" algn="l">
              <a:spcBef>
                <a:spcPts val="1200"/>
              </a:spcBef>
              <a:spcAft>
                <a:spcPts val="0"/>
              </a:spcAft>
              <a:buNone/>
            </a:pPr>
            <a:r>
              <a:rPr lang="en" sz="5407">
                <a:solidFill>
                  <a:srgbClr val="383838"/>
                </a:solidFill>
              </a:rPr>
              <a:t>Instead of using a single filter size, the module uses filters of different sizes (1x1, 3x3, and 5x5) within the same layer. By using multiple filter sizes, this can capture features at various scales effectively, leading to higher feature extraction efficiency.</a:t>
            </a:r>
            <a:endParaRPr sz="5407">
              <a:solidFill>
                <a:srgbClr val="383838"/>
              </a:solidFill>
            </a:endParaRPr>
          </a:p>
          <a:p>
            <a:pPr indent="0" lvl="0" marL="0" rtl="0" algn="l">
              <a:spcBef>
                <a:spcPts val="1200"/>
              </a:spcBef>
              <a:spcAft>
                <a:spcPts val="0"/>
              </a:spcAft>
              <a:buNone/>
            </a:pPr>
            <a:br>
              <a:rPr lang="en" sz="5407">
                <a:solidFill>
                  <a:srgbClr val="383838"/>
                </a:solidFill>
              </a:rPr>
            </a:br>
            <a:r>
              <a:rPr lang="en" sz="5407">
                <a:solidFill>
                  <a:srgbClr val="383838"/>
                </a:solidFill>
              </a:rPr>
              <a:t>It requires less memory and computational power during training.</a:t>
            </a:r>
            <a:endParaRPr sz="5407">
              <a:solidFill>
                <a:srgbClr val="383838"/>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VGG16</a:t>
            </a:r>
            <a:endParaRPr/>
          </a:p>
        </p:txBody>
      </p:sp>
      <p:sp>
        <p:nvSpPr>
          <p:cNvPr id="418" name="Google Shape;418;p34"/>
          <p:cNvSpPr txBox="1"/>
          <p:nvPr>
            <p:ph idx="1" type="body"/>
          </p:nvPr>
        </p:nvSpPr>
        <p:spPr>
          <a:xfrm>
            <a:off x="857850" y="1833575"/>
            <a:ext cx="7428300" cy="2541600"/>
          </a:xfrm>
          <a:prstGeom prst="rect">
            <a:avLst/>
          </a:prstGeom>
        </p:spPr>
        <p:txBody>
          <a:bodyPr anchorCtr="0" anchor="t" bIns="91425" lIns="91425" spcFirstLastPara="1" rIns="91425" wrap="square" tIns="91425">
            <a:noAutofit/>
          </a:bodyPr>
          <a:lstStyle/>
          <a:p>
            <a:pPr indent="-323467" lvl="0" marL="457200" rtl="0" algn="l">
              <a:lnSpc>
                <a:spcPct val="115000"/>
              </a:lnSpc>
              <a:spcBef>
                <a:spcPts val="0"/>
              </a:spcBef>
              <a:spcAft>
                <a:spcPts val="0"/>
              </a:spcAft>
              <a:buSzPts val="1494"/>
              <a:buChar char="●"/>
            </a:pPr>
            <a:r>
              <a:rPr lang="en" sz="1493"/>
              <a:t>VGG16 (Visual Geometry Group 16) is a convolutional neural network (CNN) architecture for computer vision tasks.</a:t>
            </a:r>
            <a:endParaRPr sz="1493"/>
          </a:p>
          <a:p>
            <a:pPr indent="-323467" lvl="0" marL="457200" rtl="0" algn="l">
              <a:lnSpc>
                <a:spcPct val="115000"/>
              </a:lnSpc>
              <a:spcBef>
                <a:spcPts val="0"/>
              </a:spcBef>
              <a:spcAft>
                <a:spcPts val="0"/>
              </a:spcAft>
              <a:buSzPts val="1494"/>
              <a:buChar char="●"/>
            </a:pPr>
            <a:r>
              <a:rPr lang="en" sz="1493"/>
              <a:t>Architecture: 13 Convolutional Layers, 5 Max-Pooling Layers, 3 Fully Connected Layers, and 1 Output Layer.</a:t>
            </a:r>
            <a:endParaRPr sz="1493"/>
          </a:p>
          <a:p>
            <a:pPr indent="-323467" lvl="0" marL="457200" rtl="0" algn="l">
              <a:lnSpc>
                <a:spcPct val="115000"/>
              </a:lnSpc>
              <a:spcBef>
                <a:spcPts val="0"/>
              </a:spcBef>
              <a:spcAft>
                <a:spcPts val="0"/>
              </a:spcAft>
              <a:buSzPts val="1494"/>
              <a:buChar char="●"/>
            </a:pPr>
            <a:r>
              <a:rPr lang="en" sz="1493"/>
              <a:t>Input: Fixed-size RGB image (224x224 pixels).</a:t>
            </a:r>
            <a:endParaRPr sz="1493"/>
          </a:p>
          <a:p>
            <a:pPr indent="-323467" lvl="0" marL="457200" rtl="0" algn="l">
              <a:lnSpc>
                <a:spcPct val="115000"/>
              </a:lnSpc>
              <a:spcBef>
                <a:spcPts val="0"/>
              </a:spcBef>
              <a:spcAft>
                <a:spcPts val="0"/>
              </a:spcAft>
              <a:buSzPts val="1494"/>
              <a:buChar char="●"/>
            </a:pPr>
            <a:r>
              <a:rPr lang="en" sz="1493"/>
              <a:t>Activation: ReLU after each convolutional layer.</a:t>
            </a:r>
            <a:endParaRPr sz="1493"/>
          </a:p>
          <a:p>
            <a:pPr indent="-323467" lvl="0" marL="457200" rtl="0" algn="l">
              <a:lnSpc>
                <a:spcPct val="115000"/>
              </a:lnSpc>
              <a:spcBef>
                <a:spcPts val="0"/>
              </a:spcBef>
              <a:spcAft>
                <a:spcPts val="0"/>
              </a:spcAft>
              <a:buSzPts val="1494"/>
              <a:buChar char="●"/>
            </a:pPr>
            <a:r>
              <a:rPr lang="en" sz="1493"/>
              <a:t>Max-Pooling: 2x2 window with a stride of 2 to reduce spatial dimensions.</a:t>
            </a:r>
            <a:endParaRPr sz="1493"/>
          </a:p>
          <a:p>
            <a:pPr indent="0" lvl="0" marL="0" rtl="0" algn="l">
              <a:lnSpc>
                <a:spcPct val="115000"/>
              </a:lnSpc>
              <a:spcBef>
                <a:spcPts val="1200"/>
              </a:spcBef>
              <a:spcAft>
                <a:spcPts val="0"/>
              </a:spcAft>
              <a:buNone/>
            </a:pPr>
            <a:r>
              <a:t/>
            </a:r>
            <a:endParaRPr sz="1493"/>
          </a:p>
          <a:p>
            <a:pPr indent="0" lvl="0" marL="0" rtl="0" algn="l">
              <a:lnSpc>
                <a:spcPct val="95000"/>
              </a:lnSpc>
              <a:spcBef>
                <a:spcPts val="1200"/>
              </a:spcBef>
              <a:spcAft>
                <a:spcPts val="0"/>
              </a:spcAft>
              <a:buNone/>
            </a:pPr>
            <a:r>
              <a:t/>
            </a:r>
            <a:endParaRPr sz="525"/>
          </a:p>
          <a:p>
            <a:pPr indent="0" lvl="0" marL="0" rtl="0" algn="l">
              <a:lnSpc>
                <a:spcPct val="95000"/>
              </a:lnSpc>
              <a:spcBef>
                <a:spcPts val="1200"/>
              </a:spcBef>
              <a:spcAft>
                <a:spcPts val="0"/>
              </a:spcAft>
              <a:buNone/>
            </a:pPr>
            <a:r>
              <a:t/>
            </a:r>
            <a:endParaRPr sz="525"/>
          </a:p>
          <a:p>
            <a:pPr indent="0" lvl="0" marL="0" rtl="0" algn="l">
              <a:lnSpc>
                <a:spcPct val="95000"/>
              </a:lnSpc>
              <a:spcBef>
                <a:spcPts val="1200"/>
              </a:spcBef>
              <a:spcAft>
                <a:spcPts val="1200"/>
              </a:spcAft>
              <a:buSzPts val="275"/>
              <a:buNone/>
            </a:pPr>
            <a:r>
              <a:t/>
            </a:r>
            <a:endParaRPr sz="525"/>
          </a:p>
        </p:txBody>
      </p:sp>
      <p:pic>
        <p:nvPicPr>
          <p:cNvPr id="419" name="Google Shape;419;p34"/>
          <p:cNvPicPr preferRelativeResize="0"/>
          <p:nvPr/>
        </p:nvPicPr>
        <p:blipFill>
          <a:blip r:embed="rId3">
            <a:alphaModFix/>
          </a:blip>
          <a:stretch>
            <a:fillRect/>
          </a:stretch>
        </p:blipFill>
        <p:spPr>
          <a:xfrm>
            <a:off x="3363796" y="360600"/>
            <a:ext cx="4826775" cy="1182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VGG16 - Model Framework</a:t>
            </a:r>
            <a:endParaRPr/>
          </a:p>
        </p:txBody>
      </p:sp>
      <p:sp>
        <p:nvSpPr>
          <p:cNvPr id="425" name="Google Shape;425;p35"/>
          <p:cNvSpPr/>
          <p:nvPr/>
        </p:nvSpPr>
        <p:spPr>
          <a:xfrm>
            <a:off x="1182925" y="2151275"/>
            <a:ext cx="1545000" cy="74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Testing Hyperamaters on base model</a:t>
            </a:r>
            <a:endParaRPr/>
          </a:p>
        </p:txBody>
      </p:sp>
      <p:sp>
        <p:nvSpPr>
          <p:cNvPr id="426" name="Google Shape;426;p35"/>
          <p:cNvSpPr/>
          <p:nvPr/>
        </p:nvSpPr>
        <p:spPr>
          <a:xfrm>
            <a:off x="3799500" y="2151275"/>
            <a:ext cx="1545000" cy="74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Unfreeze last layer</a:t>
            </a:r>
            <a:endParaRPr/>
          </a:p>
        </p:txBody>
      </p:sp>
      <p:sp>
        <p:nvSpPr>
          <p:cNvPr id="427" name="Google Shape;427;p35"/>
          <p:cNvSpPr/>
          <p:nvPr/>
        </p:nvSpPr>
        <p:spPr>
          <a:xfrm>
            <a:off x="6416075" y="2151275"/>
            <a:ext cx="1545000" cy="74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Unfreeze all layers</a:t>
            </a:r>
            <a:endParaRPr/>
          </a:p>
        </p:txBody>
      </p:sp>
      <p:cxnSp>
        <p:nvCxnSpPr>
          <p:cNvPr id="428" name="Google Shape;428;p35"/>
          <p:cNvCxnSpPr>
            <a:stCxn id="425" idx="3"/>
            <a:endCxn id="426" idx="1"/>
          </p:cNvCxnSpPr>
          <p:nvPr/>
        </p:nvCxnSpPr>
        <p:spPr>
          <a:xfrm>
            <a:off x="2727925" y="2522825"/>
            <a:ext cx="1071600" cy="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35"/>
          <p:cNvCxnSpPr>
            <a:stCxn id="426" idx="3"/>
            <a:endCxn id="427" idx="1"/>
          </p:cNvCxnSpPr>
          <p:nvPr/>
        </p:nvCxnSpPr>
        <p:spPr>
          <a:xfrm>
            <a:off x="5344500" y="2522825"/>
            <a:ext cx="1071600" cy="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35"/>
          <p:cNvSpPr/>
          <p:nvPr/>
        </p:nvSpPr>
        <p:spPr>
          <a:xfrm>
            <a:off x="2609575" y="3011700"/>
            <a:ext cx="1308300" cy="635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Using best hyperparamters</a:t>
            </a:r>
            <a:endParaRPr sz="1200"/>
          </a:p>
        </p:txBody>
      </p:sp>
      <p:sp>
        <p:nvSpPr>
          <p:cNvPr id="431" name="Google Shape;431;p35"/>
          <p:cNvSpPr/>
          <p:nvPr/>
        </p:nvSpPr>
        <p:spPr>
          <a:xfrm>
            <a:off x="5226150" y="3011700"/>
            <a:ext cx="1308300" cy="635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Using best hyperparamters</a:t>
            </a:r>
            <a:endParaRPr sz="1200"/>
          </a:p>
        </p:txBody>
      </p:sp>
      <p:cxnSp>
        <p:nvCxnSpPr>
          <p:cNvPr id="432" name="Google Shape;432;p35"/>
          <p:cNvCxnSpPr>
            <a:stCxn id="430" idx="0"/>
          </p:cNvCxnSpPr>
          <p:nvPr/>
        </p:nvCxnSpPr>
        <p:spPr>
          <a:xfrm flipH="1" rot="10800000">
            <a:off x="3263725" y="2542500"/>
            <a:ext cx="2400" cy="46920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p35"/>
          <p:cNvCxnSpPr/>
          <p:nvPr/>
        </p:nvCxnSpPr>
        <p:spPr>
          <a:xfrm flipH="1" rot="10800000">
            <a:off x="5879088" y="2532663"/>
            <a:ext cx="2400" cy="46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ResNet 50</a:t>
            </a:r>
            <a:endParaRPr/>
          </a:p>
        </p:txBody>
      </p:sp>
      <p:graphicFrame>
        <p:nvGraphicFramePr>
          <p:cNvPr id="444" name="Google Shape;444;p37"/>
          <p:cNvGraphicFramePr/>
          <p:nvPr/>
        </p:nvGraphicFramePr>
        <p:xfrm>
          <a:off x="828500" y="2301125"/>
          <a:ext cx="3000000" cy="3000000"/>
        </p:xfrm>
        <a:graphic>
          <a:graphicData uri="http://schemas.openxmlformats.org/drawingml/2006/table">
            <a:tbl>
              <a:tblPr>
                <a:noFill/>
                <a:tableStyleId>{76C4D412-D0F2-4FF0-8FE8-91481CD2D488}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All Layers Frozen</a:t>
                      </a:r>
                      <a:endParaRPr/>
                    </a:p>
                  </a:txBody>
                  <a:tcPr marT="91425" marB="91425" marR="91425" marL="91425"/>
                </a:tc>
                <a:tc>
                  <a:txBody>
                    <a:bodyPr/>
                    <a:lstStyle/>
                    <a:p>
                      <a:pPr indent="0" lvl="0" marL="0" rtl="0" algn="l">
                        <a:spcBef>
                          <a:spcPts val="0"/>
                        </a:spcBef>
                        <a:spcAft>
                          <a:spcPts val="0"/>
                        </a:spcAft>
                        <a:buNone/>
                      </a:pPr>
                      <a:r>
                        <a:rPr lang="en"/>
                        <a:t>Last layer unfrozen</a:t>
                      </a:r>
                      <a:endParaRPr/>
                    </a:p>
                  </a:txBody>
                  <a:tcPr marT="91425" marB="91425" marR="91425" marL="91425"/>
                </a:tc>
                <a:tc>
                  <a:txBody>
                    <a:bodyPr/>
                    <a:lstStyle/>
                    <a:p>
                      <a:pPr indent="0" lvl="0" marL="0" rtl="0" algn="l">
                        <a:spcBef>
                          <a:spcPts val="0"/>
                        </a:spcBef>
                        <a:spcAft>
                          <a:spcPts val="0"/>
                        </a:spcAft>
                        <a:buNone/>
                      </a:pPr>
                      <a:r>
                        <a:rPr lang="en"/>
                        <a:t>First and last layer unfrozen</a:t>
                      </a:r>
                      <a:endParaRPr/>
                    </a:p>
                  </a:txBody>
                  <a:tcPr marT="91425" marB="91425" marR="91425" marL="91425"/>
                </a:tc>
                <a:tc>
                  <a:txBody>
                    <a:bodyPr/>
                    <a:lstStyle/>
                    <a:p>
                      <a:pPr indent="0" lvl="0" marL="0" rtl="0" algn="l">
                        <a:spcBef>
                          <a:spcPts val="0"/>
                        </a:spcBef>
                        <a:spcAft>
                          <a:spcPts val="0"/>
                        </a:spcAft>
                        <a:buNone/>
                      </a:pPr>
                      <a:r>
                        <a:rPr lang="en"/>
                        <a:t>All layers unfrozen</a:t>
                      </a:r>
                      <a:endParaRPr/>
                    </a:p>
                  </a:txBody>
                  <a:tcPr marT="91425" marB="91425" marR="91425" marL="91425"/>
                </a:tc>
              </a:tr>
              <a:tr h="381000">
                <a:tc>
                  <a:txBody>
                    <a:bodyPr/>
                    <a:lstStyle/>
                    <a:p>
                      <a:pPr indent="0" lvl="0" marL="0" rtl="0" algn="l">
                        <a:spcBef>
                          <a:spcPts val="0"/>
                        </a:spcBef>
                        <a:spcAft>
                          <a:spcPts val="0"/>
                        </a:spcAft>
                        <a:buNone/>
                      </a:pPr>
                      <a:r>
                        <a:rPr lang="en"/>
                        <a:t>Training Accuracy</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l">
                        <a:spcBef>
                          <a:spcPts val="0"/>
                        </a:spcBef>
                        <a:spcAft>
                          <a:spcPts val="0"/>
                        </a:spcAft>
                        <a:buNone/>
                      </a:pPr>
                      <a:r>
                        <a:rPr lang="en"/>
                        <a:t>86</a:t>
                      </a:r>
                      <a:endParaRPr/>
                    </a:p>
                  </a:txBody>
                  <a:tcPr marT="91425" marB="91425" marR="91425" marL="91425"/>
                </a:tc>
              </a:tr>
              <a:tr h="381000">
                <a:tc>
                  <a:txBody>
                    <a:bodyPr/>
                    <a:lstStyle/>
                    <a:p>
                      <a:pPr indent="0" lvl="0" marL="0" rtl="0" algn="l">
                        <a:spcBef>
                          <a:spcPts val="0"/>
                        </a:spcBef>
                        <a:spcAft>
                          <a:spcPts val="0"/>
                        </a:spcAft>
                        <a:buNone/>
                      </a:pPr>
                      <a:r>
                        <a:rPr lang="en"/>
                        <a:t>Testing Accuracy</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r>
              <a:tr h="381000">
                <a:tc>
                  <a:txBody>
                    <a:bodyPr/>
                    <a:lstStyle/>
                    <a:p>
                      <a:pPr indent="0" lvl="0" marL="0" rtl="0" algn="l">
                        <a:spcBef>
                          <a:spcPts val="0"/>
                        </a:spcBef>
                        <a:spcAft>
                          <a:spcPts val="0"/>
                        </a:spcAft>
                        <a:buNone/>
                      </a:pPr>
                      <a:r>
                        <a:rPr lang="en"/>
                        <a:t>AUC (from ROC) </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c>
                  <a:txBody>
                    <a:bodyPr/>
                    <a:lstStyle/>
                    <a:p>
                      <a:pPr indent="0" lvl="0" marL="0" rtl="0" algn="l">
                        <a:spcBef>
                          <a:spcPts val="0"/>
                        </a:spcBef>
                        <a:spcAft>
                          <a:spcPts val="0"/>
                        </a:spcAft>
                        <a:buNone/>
                      </a:pPr>
                      <a:r>
                        <a:rPr lang="en"/>
                        <a:t>69</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title"/>
          </p:nvPr>
        </p:nvSpPr>
        <p:spPr>
          <a:xfrm>
            <a:off x="1303800" y="598575"/>
            <a:ext cx="40332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 Inception v3  (GoogLeNet)</a:t>
            </a:r>
            <a:endParaRPr sz="2466"/>
          </a:p>
          <a:p>
            <a:pPr indent="0" lvl="0" marL="0" rtl="0" algn="l">
              <a:spcBef>
                <a:spcPts val="0"/>
              </a:spcBef>
              <a:spcAft>
                <a:spcPts val="0"/>
              </a:spcAft>
              <a:buNone/>
            </a:pPr>
            <a:r>
              <a:t/>
            </a:r>
            <a:endParaRPr/>
          </a:p>
        </p:txBody>
      </p:sp>
      <p:pic>
        <p:nvPicPr>
          <p:cNvPr id="450" name="Google Shape;450;p38"/>
          <p:cNvPicPr preferRelativeResize="0"/>
          <p:nvPr/>
        </p:nvPicPr>
        <p:blipFill>
          <a:blip r:embed="rId3">
            <a:alphaModFix/>
          </a:blip>
          <a:stretch>
            <a:fillRect/>
          </a:stretch>
        </p:blipFill>
        <p:spPr>
          <a:xfrm>
            <a:off x="5337000" y="174750"/>
            <a:ext cx="3382049" cy="2645375"/>
          </a:xfrm>
          <a:prstGeom prst="rect">
            <a:avLst/>
          </a:prstGeom>
          <a:noFill/>
          <a:ln>
            <a:noFill/>
          </a:ln>
        </p:spPr>
      </p:pic>
      <p:graphicFrame>
        <p:nvGraphicFramePr>
          <p:cNvPr id="451" name="Google Shape;451;p38"/>
          <p:cNvGraphicFramePr/>
          <p:nvPr/>
        </p:nvGraphicFramePr>
        <p:xfrm>
          <a:off x="505550" y="2951045"/>
          <a:ext cx="3000000" cy="3000000"/>
        </p:xfrm>
        <a:graphic>
          <a:graphicData uri="http://schemas.openxmlformats.org/drawingml/2006/table">
            <a:tbl>
              <a:tblPr>
                <a:noFill/>
                <a:tableStyleId>{76C4D412-D0F2-4FF0-8FE8-91481CD2D488}</a:tableStyleId>
              </a:tblPr>
              <a:tblGrid>
                <a:gridCol w="2033225"/>
                <a:gridCol w="2033225"/>
                <a:gridCol w="2620450"/>
                <a:gridCol w="1446000"/>
              </a:tblGrid>
              <a:tr h="622775">
                <a:tc>
                  <a:txBody>
                    <a:bodyPr/>
                    <a:lstStyle/>
                    <a:p>
                      <a:pPr indent="0" lvl="0" marL="0" rtl="0" algn="l">
                        <a:spcBef>
                          <a:spcPts val="0"/>
                        </a:spcBef>
                        <a:spcAft>
                          <a:spcPts val="0"/>
                        </a:spcAft>
                        <a:buNone/>
                      </a:pPr>
                      <a:r>
                        <a:t/>
                      </a:r>
                      <a:endParaRPr sz="1300"/>
                    </a:p>
                  </a:txBody>
                  <a:tcPr marT="91425" marB="91425" marR="91425" marL="91425"/>
                </a:tc>
                <a:tc>
                  <a:txBody>
                    <a:bodyPr/>
                    <a:lstStyle/>
                    <a:p>
                      <a:pPr indent="0" lvl="0" marL="0" rtl="0" algn="l">
                        <a:spcBef>
                          <a:spcPts val="0"/>
                        </a:spcBef>
                        <a:spcAft>
                          <a:spcPts val="0"/>
                        </a:spcAft>
                        <a:buNone/>
                      </a:pPr>
                      <a:r>
                        <a:rPr lang="en" sz="1300"/>
                        <a:t>All layers frozen</a:t>
                      </a:r>
                      <a:endParaRPr sz="1300"/>
                    </a:p>
                  </a:txBody>
                  <a:tcPr marT="91425" marB="91425" marR="91425" marL="91425"/>
                </a:tc>
                <a:tc>
                  <a:txBody>
                    <a:bodyPr/>
                    <a:lstStyle/>
                    <a:p>
                      <a:pPr indent="0" lvl="0" marL="0" rtl="0" algn="l">
                        <a:spcBef>
                          <a:spcPts val="0"/>
                        </a:spcBef>
                        <a:spcAft>
                          <a:spcPts val="0"/>
                        </a:spcAft>
                        <a:buNone/>
                      </a:pPr>
                      <a:r>
                        <a:rPr lang="en" sz="1300"/>
                        <a:t>Unfreezing till “Mixed 4” layers</a:t>
                      </a:r>
                      <a:br>
                        <a:rPr lang="en" sz="1300"/>
                      </a:br>
                      <a:r>
                        <a:rPr lang="en" sz="1300"/>
                        <a:t>(using 40% of the total layers)</a:t>
                      </a:r>
                      <a:endParaRPr sz="1300"/>
                    </a:p>
                  </a:txBody>
                  <a:tcPr marT="91425" marB="91425" marR="91425" marL="91425"/>
                </a:tc>
                <a:tc>
                  <a:txBody>
                    <a:bodyPr/>
                    <a:lstStyle/>
                    <a:p>
                      <a:pPr indent="0" lvl="0" marL="0" rtl="0" algn="l">
                        <a:spcBef>
                          <a:spcPts val="0"/>
                        </a:spcBef>
                        <a:spcAft>
                          <a:spcPts val="0"/>
                        </a:spcAft>
                        <a:buNone/>
                      </a:pPr>
                      <a:r>
                        <a:rPr lang="en" sz="1300"/>
                        <a:t>All layers unfrozen</a:t>
                      </a:r>
                      <a:endParaRPr sz="1300"/>
                    </a:p>
                  </a:txBody>
                  <a:tcPr marT="91425" marB="91425" marR="91425" marL="91425"/>
                </a:tc>
              </a:tr>
              <a:tr h="466125">
                <a:tc>
                  <a:txBody>
                    <a:bodyPr/>
                    <a:lstStyle/>
                    <a:p>
                      <a:pPr indent="0" lvl="0" marL="0" rtl="0" algn="l">
                        <a:spcBef>
                          <a:spcPts val="0"/>
                        </a:spcBef>
                        <a:spcAft>
                          <a:spcPts val="0"/>
                        </a:spcAft>
                        <a:buNone/>
                      </a:pPr>
                      <a:r>
                        <a:rPr lang="en" sz="1300"/>
                        <a:t>Training Accuracy</a:t>
                      </a:r>
                      <a:endParaRPr sz="1300"/>
                    </a:p>
                  </a:txBody>
                  <a:tcPr marT="91425" marB="91425" marR="91425" marL="91425"/>
                </a:tc>
                <a:tc>
                  <a:txBody>
                    <a:bodyPr/>
                    <a:lstStyle/>
                    <a:p>
                      <a:pPr indent="0" lvl="0" marL="0" rtl="0" algn="ctr">
                        <a:spcBef>
                          <a:spcPts val="0"/>
                        </a:spcBef>
                        <a:spcAft>
                          <a:spcPts val="0"/>
                        </a:spcAft>
                        <a:buNone/>
                      </a:pPr>
                      <a:r>
                        <a:rPr lang="en" sz="1300"/>
                        <a:t>67%</a:t>
                      </a:r>
                      <a:endParaRPr sz="1300"/>
                    </a:p>
                  </a:txBody>
                  <a:tcPr marT="91425" marB="91425" marR="91425" marL="91425"/>
                </a:tc>
                <a:tc>
                  <a:txBody>
                    <a:bodyPr/>
                    <a:lstStyle/>
                    <a:p>
                      <a:pPr indent="0" lvl="0" marL="0" rtl="0" algn="l">
                        <a:spcBef>
                          <a:spcPts val="0"/>
                        </a:spcBef>
                        <a:spcAft>
                          <a:spcPts val="0"/>
                        </a:spcAft>
                        <a:buNone/>
                      </a:pPr>
                      <a:r>
                        <a:rPr lang="en" sz="1300"/>
                        <a:t>                     88%</a:t>
                      </a:r>
                      <a:endParaRPr sz="1300"/>
                    </a:p>
                  </a:txBody>
                  <a:tcPr marT="91425" marB="91425" marR="91425" marL="91425"/>
                </a:tc>
                <a:tc>
                  <a:txBody>
                    <a:bodyPr/>
                    <a:lstStyle/>
                    <a:p>
                      <a:pPr indent="0" lvl="0" marL="0" rtl="0" algn="l">
                        <a:spcBef>
                          <a:spcPts val="0"/>
                        </a:spcBef>
                        <a:spcAft>
                          <a:spcPts val="0"/>
                        </a:spcAft>
                        <a:buNone/>
                      </a:pPr>
                      <a:r>
                        <a:rPr lang="en" sz="1300"/>
                        <a:t> 96%</a:t>
                      </a:r>
                      <a:endParaRPr sz="1300"/>
                    </a:p>
                  </a:txBody>
                  <a:tcPr marT="91425" marB="91425" marR="91425" marL="91425"/>
                </a:tc>
              </a:tr>
              <a:tr h="409725">
                <a:tc>
                  <a:txBody>
                    <a:bodyPr/>
                    <a:lstStyle/>
                    <a:p>
                      <a:pPr indent="0" lvl="0" marL="0" rtl="0" algn="l">
                        <a:spcBef>
                          <a:spcPts val="0"/>
                        </a:spcBef>
                        <a:spcAft>
                          <a:spcPts val="0"/>
                        </a:spcAft>
                        <a:buNone/>
                      </a:pPr>
                      <a:r>
                        <a:rPr lang="en" sz="1300"/>
                        <a:t>Testing Accuracy</a:t>
                      </a:r>
                      <a:endParaRPr sz="1300"/>
                    </a:p>
                  </a:txBody>
                  <a:tcPr marT="91425" marB="91425" marR="91425" marL="91425"/>
                </a:tc>
                <a:tc>
                  <a:txBody>
                    <a:bodyPr/>
                    <a:lstStyle/>
                    <a:p>
                      <a:pPr indent="0" lvl="0" marL="0" rtl="0" algn="ctr">
                        <a:spcBef>
                          <a:spcPts val="0"/>
                        </a:spcBef>
                        <a:spcAft>
                          <a:spcPts val="0"/>
                        </a:spcAft>
                        <a:buNone/>
                      </a:pPr>
                      <a:r>
                        <a:rPr lang="en" sz="1300"/>
                        <a:t>58%</a:t>
                      </a:r>
                      <a:endParaRPr sz="1300"/>
                    </a:p>
                  </a:txBody>
                  <a:tcPr marT="91425" marB="91425" marR="91425" marL="91425"/>
                </a:tc>
                <a:tc>
                  <a:txBody>
                    <a:bodyPr/>
                    <a:lstStyle/>
                    <a:p>
                      <a:pPr indent="0" lvl="0" marL="0" rtl="0" algn="l">
                        <a:spcBef>
                          <a:spcPts val="0"/>
                        </a:spcBef>
                        <a:spcAft>
                          <a:spcPts val="0"/>
                        </a:spcAft>
                        <a:buNone/>
                      </a:pPr>
                      <a:r>
                        <a:rPr lang="en" sz="1300"/>
                        <a:t>                     72%</a:t>
                      </a:r>
                      <a:endParaRPr sz="1300"/>
                    </a:p>
                  </a:txBody>
                  <a:tcPr marT="91425" marB="91425" marR="91425" marL="91425"/>
                </a:tc>
                <a:tc>
                  <a:txBody>
                    <a:bodyPr/>
                    <a:lstStyle/>
                    <a:p>
                      <a:pPr indent="0" lvl="0" marL="0" rtl="0" algn="l">
                        <a:spcBef>
                          <a:spcPts val="0"/>
                        </a:spcBef>
                        <a:spcAft>
                          <a:spcPts val="0"/>
                        </a:spcAft>
                        <a:buNone/>
                      </a:pPr>
                      <a:r>
                        <a:rPr lang="en" sz="1300"/>
                        <a:t>73%</a:t>
                      </a:r>
                      <a:endParaRPr sz="1300"/>
                    </a:p>
                  </a:txBody>
                  <a:tcPr marT="91425" marB="91425" marR="91425" marL="91425"/>
                </a:tc>
              </a:tr>
              <a:tr h="426100">
                <a:tc>
                  <a:txBody>
                    <a:bodyPr/>
                    <a:lstStyle/>
                    <a:p>
                      <a:pPr indent="0" lvl="0" marL="0" rtl="0" algn="l">
                        <a:spcBef>
                          <a:spcPts val="0"/>
                        </a:spcBef>
                        <a:spcAft>
                          <a:spcPts val="0"/>
                        </a:spcAft>
                        <a:buNone/>
                      </a:pPr>
                      <a:r>
                        <a:rPr lang="en" sz="1300"/>
                        <a:t>AUC  (from ROC)</a:t>
                      </a:r>
                      <a:endParaRPr sz="1300"/>
                    </a:p>
                  </a:txBody>
                  <a:tcPr marT="91425" marB="91425" marR="91425" marL="91425"/>
                </a:tc>
                <a:tc>
                  <a:txBody>
                    <a:bodyPr/>
                    <a:lstStyle/>
                    <a:p>
                      <a:pPr indent="0" lvl="0" marL="0" rtl="0" algn="ctr">
                        <a:spcBef>
                          <a:spcPts val="0"/>
                        </a:spcBef>
                        <a:spcAft>
                          <a:spcPts val="0"/>
                        </a:spcAft>
                        <a:buNone/>
                      </a:pPr>
                      <a:r>
                        <a:rPr lang="en" sz="1300"/>
                        <a:t>0.62</a:t>
                      </a:r>
                      <a:endParaRPr sz="1300"/>
                    </a:p>
                  </a:txBody>
                  <a:tcPr marT="91425" marB="91425" marR="91425" marL="91425"/>
                </a:tc>
                <a:tc>
                  <a:txBody>
                    <a:bodyPr/>
                    <a:lstStyle/>
                    <a:p>
                      <a:pPr indent="0" lvl="0" marL="0" rtl="0" algn="l">
                        <a:spcBef>
                          <a:spcPts val="0"/>
                        </a:spcBef>
                        <a:spcAft>
                          <a:spcPts val="0"/>
                        </a:spcAft>
                        <a:buNone/>
                      </a:pPr>
                      <a:r>
                        <a:rPr lang="en" sz="1300"/>
                        <a:t>                     0.76</a:t>
                      </a:r>
                      <a:endParaRPr sz="1300"/>
                    </a:p>
                  </a:txBody>
                  <a:tcPr marT="91425" marB="91425" marR="91425" marL="91425"/>
                </a:tc>
                <a:tc>
                  <a:txBody>
                    <a:bodyPr/>
                    <a:lstStyle/>
                    <a:p>
                      <a:pPr indent="0" lvl="0" marL="0" rtl="0" algn="l">
                        <a:spcBef>
                          <a:spcPts val="0"/>
                        </a:spcBef>
                        <a:spcAft>
                          <a:spcPts val="0"/>
                        </a:spcAft>
                        <a:buNone/>
                      </a:pPr>
                      <a:r>
                        <a:rPr lang="en" sz="1300"/>
                        <a:t>0.82</a:t>
                      </a:r>
                      <a:endParaRPr sz="1300"/>
                    </a:p>
                  </a:txBody>
                  <a:tcPr marT="91425" marB="91425" marR="91425" marL="91425"/>
                </a:tc>
              </a:tr>
            </a:tbl>
          </a:graphicData>
        </a:graphic>
      </p:graphicFrame>
      <p:sp>
        <p:nvSpPr>
          <p:cNvPr id="452" name="Google Shape;452;p38"/>
          <p:cNvSpPr txBox="1"/>
          <p:nvPr/>
        </p:nvSpPr>
        <p:spPr>
          <a:xfrm>
            <a:off x="636025" y="1484050"/>
            <a:ext cx="39360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With a relatively balanced dataset and b</a:t>
            </a:r>
            <a:r>
              <a:rPr lang="en">
                <a:latin typeface="Nunito"/>
                <a:ea typeface="Nunito"/>
                <a:cs typeface="Nunito"/>
                <a:sym typeface="Nunito"/>
              </a:rPr>
              <a:t>y considering the trade off between “Overfitting” and “</a:t>
            </a:r>
            <a:r>
              <a:rPr lang="en">
                <a:solidFill>
                  <a:srgbClr val="212121"/>
                </a:solidFill>
                <a:highlight>
                  <a:srgbClr val="FFFFFF"/>
                </a:highlight>
                <a:latin typeface="Nunito"/>
                <a:ea typeface="Nunito"/>
                <a:cs typeface="Nunito"/>
                <a:sym typeface="Nunito"/>
              </a:rPr>
              <a:t>Better Probability Prediction” , the best model we choose for Inception is to unfreeze all the layers.</a:t>
            </a:r>
            <a:endParaRPr>
              <a:solidFill>
                <a:srgbClr val="212121"/>
              </a:solidFill>
              <a:highlight>
                <a:srgbClr val="FFFFFF"/>
              </a:highlight>
              <a:latin typeface="Nunito"/>
              <a:ea typeface="Nunito"/>
              <a:cs typeface="Nunito"/>
              <a:sym typeface="Nunito"/>
            </a:endParaRPr>
          </a:p>
          <a:p>
            <a:pPr indent="0" lvl="0" marL="0" rtl="0" algn="l">
              <a:spcBef>
                <a:spcPts val="0"/>
              </a:spcBef>
              <a:spcAft>
                <a:spcPts val="0"/>
              </a:spcAft>
              <a:buNone/>
            </a:pPr>
            <a:r>
              <a:t/>
            </a:r>
            <a:endParaRPr>
              <a:solidFill>
                <a:srgbClr val="212121"/>
              </a:solidFill>
              <a:highlight>
                <a:srgbClr val="FFFFFF"/>
              </a:highlight>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VGG16</a:t>
            </a:r>
            <a:endParaRPr/>
          </a:p>
        </p:txBody>
      </p:sp>
      <p:sp>
        <p:nvSpPr>
          <p:cNvPr id="458" name="Google Shape;458;p39"/>
          <p:cNvSpPr txBox="1"/>
          <p:nvPr>
            <p:ph idx="1" type="body"/>
          </p:nvPr>
        </p:nvSpPr>
        <p:spPr>
          <a:xfrm>
            <a:off x="881275" y="1722475"/>
            <a:ext cx="40209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model which </a:t>
            </a:r>
            <a:r>
              <a:rPr lang="en"/>
              <a:t>fared the best in terms of accuracy was the model with all layers frozen</a:t>
            </a:r>
            <a:endParaRPr/>
          </a:p>
        </p:txBody>
      </p:sp>
      <p:graphicFrame>
        <p:nvGraphicFramePr>
          <p:cNvPr id="459" name="Google Shape;459;p39"/>
          <p:cNvGraphicFramePr/>
          <p:nvPr/>
        </p:nvGraphicFramePr>
        <p:xfrm>
          <a:off x="593000" y="2923135"/>
          <a:ext cx="3000000" cy="3000000"/>
        </p:xfrm>
        <a:graphic>
          <a:graphicData uri="http://schemas.openxmlformats.org/drawingml/2006/table">
            <a:tbl>
              <a:tblPr>
                <a:noFill/>
                <a:tableStyleId>{76C4D412-D0F2-4FF0-8FE8-91481CD2D488}</a:tableStyleId>
              </a:tblPr>
              <a:tblGrid>
                <a:gridCol w="1935325"/>
                <a:gridCol w="1935325"/>
                <a:gridCol w="1935325"/>
                <a:gridCol w="19353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All layers frozen</a:t>
                      </a:r>
                      <a:endParaRPr/>
                    </a:p>
                  </a:txBody>
                  <a:tcPr marT="91425" marB="91425" marR="91425" marL="91425"/>
                </a:tc>
                <a:tc>
                  <a:txBody>
                    <a:bodyPr/>
                    <a:lstStyle/>
                    <a:p>
                      <a:pPr indent="0" lvl="0" marL="0" rtl="0" algn="ctr">
                        <a:spcBef>
                          <a:spcPts val="0"/>
                        </a:spcBef>
                        <a:spcAft>
                          <a:spcPts val="0"/>
                        </a:spcAft>
                        <a:buNone/>
                      </a:pPr>
                      <a:r>
                        <a:rPr lang="en"/>
                        <a:t>Last layer unfrozen</a:t>
                      </a:r>
                      <a:endParaRPr/>
                    </a:p>
                  </a:txBody>
                  <a:tcPr marT="91425" marB="91425" marR="91425" marL="91425"/>
                </a:tc>
                <a:tc>
                  <a:txBody>
                    <a:bodyPr/>
                    <a:lstStyle/>
                    <a:p>
                      <a:pPr indent="0" lvl="0" marL="0" rtl="0" algn="ctr">
                        <a:spcBef>
                          <a:spcPts val="0"/>
                        </a:spcBef>
                        <a:spcAft>
                          <a:spcPts val="0"/>
                        </a:spcAft>
                        <a:buNone/>
                      </a:pPr>
                      <a:r>
                        <a:rPr lang="en"/>
                        <a:t>All layers unfrozen</a:t>
                      </a:r>
                      <a:endParaRPr/>
                    </a:p>
                  </a:txBody>
                  <a:tcPr marT="91425" marB="91425" marR="91425" marL="91425"/>
                </a:tc>
              </a:tr>
              <a:tr h="609575">
                <a:tc>
                  <a:txBody>
                    <a:bodyPr/>
                    <a:lstStyle/>
                    <a:p>
                      <a:pPr indent="0" lvl="0" marL="0" rtl="0" algn="l">
                        <a:spcBef>
                          <a:spcPts val="0"/>
                        </a:spcBef>
                        <a:spcAft>
                          <a:spcPts val="0"/>
                        </a:spcAft>
                        <a:buNone/>
                      </a:pPr>
                      <a:r>
                        <a:rPr lang="en"/>
                        <a:t>Training Accuracy</a:t>
                      </a:r>
                      <a:endParaRPr/>
                    </a:p>
                  </a:txBody>
                  <a:tcPr marT="91425" marB="91425" marR="91425" marL="91425"/>
                </a:tc>
                <a:tc>
                  <a:txBody>
                    <a:bodyPr/>
                    <a:lstStyle/>
                    <a:p>
                      <a:pPr indent="0" lvl="0" marL="0" rtl="0" algn="ctr">
                        <a:spcBef>
                          <a:spcPts val="0"/>
                        </a:spcBef>
                        <a:spcAft>
                          <a:spcPts val="0"/>
                        </a:spcAft>
                        <a:buNone/>
                      </a:pPr>
                      <a:r>
                        <a:rPr lang="en"/>
                        <a:t>79%</a:t>
                      </a:r>
                      <a:endParaRPr/>
                    </a:p>
                  </a:txBody>
                  <a:tcPr marT="91425" marB="91425" marR="91425" marL="91425"/>
                </a:tc>
                <a:tc>
                  <a:txBody>
                    <a:bodyPr/>
                    <a:lstStyle/>
                    <a:p>
                      <a:pPr indent="0" lvl="0" marL="0" rtl="0" algn="ctr">
                        <a:spcBef>
                          <a:spcPts val="0"/>
                        </a:spcBef>
                        <a:spcAft>
                          <a:spcPts val="0"/>
                        </a:spcAft>
                        <a:buNone/>
                      </a:pPr>
                      <a:r>
                        <a:rPr lang="en">
                          <a:solidFill>
                            <a:srgbClr val="212121"/>
                          </a:solidFill>
                          <a:highlight>
                            <a:srgbClr val="FFFFFF"/>
                          </a:highlight>
                          <a:latin typeface="Calibri"/>
                          <a:ea typeface="Calibri"/>
                          <a:cs typeface="Calibri"/>
                          <a:sym typeface="Calibri"/>
                        </a:rPr>
                        <a:t>87</a:t>
                      </a:r>
                      <a:r>
                        <a:rPr lang="en">
                          <a:solidFill>
                            <a:srgbClr val="212121"/>
                          </a:solidFill>
                          <a:highlight>
                            <a:srgbClr val="FFFFFF"/>
                          </a:highlight>
                          <a:latin typeface="Calibri"/>
                          <a:ea typeface="Calibri"/>
                          <a:cs typeface="Calibri"/>
                          <a:sym typeface="Calibri"/>
                        </a:rPr>
                        <a:t>%</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a:t>78%</a:t>
                      </a:r>
                      <a:endParaRPr/>
                    </a:p>
                  </a:txBody>
                  <a:tcPr marT="91425" marB="91425" marR="91425" marL="91425"/>
                </a:tc>
              </a:tr>
              <a:tr h="609575">
                <a:tc>
                  <a:txBody>
                    <a:bodyPr/>
                    <a:lstStyle/>
                    <a:p>
                      <a:pPr indent="0" lvl="0" marL="0" rtl="0" algn="l">
                        <a:spcBef>
                          <a:spcPts val="0"/>
                        </a:spcBef>
                        <a:spcAft>
                          <a:spcPts val="0"/>
                        </a:spcAft>
                        <a:buNone/>
                      </a:pPr>
                      <a:r>
                        <a:rPr lang="en"/>
                        <a:t>Testing</a:t>
                      </a:r>
                      <a:r>
                        <a:rPr lang="en"/>
                        <a:t> Accuracy</a:t>
                      </a:r>
                      <a:endParaRPr/>
                    </a:p>
                  </a:txBody>
                  <a:tcPr marT="91425" marB="91425" marR="91425" marL="91425"/>
                </a:tc>
                <a:tc>
                  <a:txBody>
                    <a:bodyPr/>
                    <a:lstStyle/>
                    <a:p>
                      <a:pPr indent="0" lvl="0" marL="0" rtl="0" algn="ctr">
                        <a:spcBef>
                          <a:spcPts val="0"/>
                        </a:spcBef>
                        <a:spcAft>
                          <a:spcPts val="0"/>
                        </a:spcAft>
                        <a:buNone/>
                      </a:pPr>
                      <a:r>
                        <a:rPr lang="en"/>
                        <a:t>63</a:t>
                      </a:r>
                      <a:r>
                        <a:rPr lang="en"/>
                        <a:t>%</a:t>
                      </a:r>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62%</a:t>
                      </a:r>
                      <a:endParaRPr>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
                        <a:t>60%</a:t>
                      </a:r>
                      <a:endParaRPr/>
                    </a:p>
                  </a:txBody>
                  <a:tcPr marT="91425" marB="91425" marR="91425" marL="91425"/>
                </a:tc>
              </a:tr>
            </a:tbl>
          </a:graphicData>
        </a:graphic>
      </p:graphicFrame>
      <p:pic>
        <p:nvPicPr>
          <p:cNvPr id="460" name="Google Shape;460;p39"/>
          <p:cNvPicPr preferRelativeResize="0"/>
          <p:nvPr/>
        </p:nvPicPr>
        <p:blipFill>
          <a:blip r:embed="rId3">
            <a:alphaModFix/>
          </a:blip>
          <a:stretch>
            <a:fillRect/>
          </a:stretch>
        </p:blipFill>
        <p:spPr>
          <a:xfrm>
            <a:off x="5721000" y="361900"/>
            <a:ext cx="2751425" cy="2209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Results : Model Analysis</a:t>
            </a:r>
            <a:endParaRPr/>
          </a:p>
        </p:txBody>
      </p:sp>
      <p:graphicFrame>
        <p:nvGraphicFramePr>
          <p:cNvPr id="466" name="Google Shape;466;p40"/>
          <p:cNvGraphicFramePr/>
          <p:nvPr/>
        </p:nvGraphicFramePr>
        <p:xfrm>
          <a:off x="593050" y="1278085"/>
          <a:ext cx="3000000" cy="3000000"/>
        </p:xfrm>
        <a:graphic>
          <a:graphicData uri="http://schemas.openxmlformats.org/drawingml/2006/table">
            <a:tbl>
              <a:tblPr>
                <a:noFill/>
                <a:tableStyleId>{76C4D412-D0F2-4FF0-8FE8-91481CD2D488}</a:tableStyleId>
              </a:tblPr>
              <a:tblGrid>
                <a:gridCol w="1935325"/>
                <a:gridCol w="1935325"/>
                <a:gridCol w="1935325"/>
                <a:gridCol w="19353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ReNet-50</a:t>
                      </a:r>
                      <a:endParaRPr/>
                    </a:p>
                  </a:txBody>
                  <a:tcPr marT="91425" marB="91425" marR="91425" marL="91425"/>
                </a:tc>
                <a:tc>
                  <a:txBody>
                    <a:bodyPr/>
                    <a:lstStyle/>
                    <a:p>
                      <a:pPr indent="0" lvl="0" marL="0" rtl="0" algn="ctr">
                        <a:spcBef>
                          <a:spcPts val="0"/>
                        </a:spcBef>
                        <a:spcAft>
                          <a:spcPts val="0"/>
                        </a:spcAft>
                        <a:buNone/>
                      </a:pPr>
                      <a:r>
                        <a:rPr lang="en"/>
                        <a:t>Inception v3</a:t>
                      </a:r>
                      <a:endParaRPr/>
                    </a:p>
                  </a:txBody>
                  <a:tcPr marT="91425" marB="91425" marR="91425" marL="91425"/>
                </a:tc>
                <a:tc>
                  <a:txBody>
                    <a:bodyPr/>
                    <a:lstStyle/>
                    <a:p>
                      <a:pPr indent="0" lvl="0" marL="0" rtl="0" algn="ctr">
                        <a:spcBef>
                          <a:spcPts val="0"/>
                        </a:spcBef>
                        <a:spcAft>
                          <a:spcPts val="0"/>
                        </a:spcAft>
                        <a:buNone/>
                      </a:pPr>
                      <a:r>
                        <a:rPr lang="en"/>
                        <a:t>VGG16</a:t>
                      </a:r>
                      <a:endParaRPr/>
                    </a:p>
                  </a:txBody>
                  <a:tcPr marT="91425" marB="91425" marR="91425" marL="91425">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Training Accuracy</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ctr">
                        <a:spcBef>
                          <a:spcPts val="0"/>
                        </a:spcBef>
                        <a:spcAft>
                          <a:spcPts val="0"/>
                        </a:spcAft>
                        <a:buNone/>
                      </a:pPr>
                      <a:r>
                        <a:rPr lang="en">
                          <a:solidFill>
                            <a:srgbClr val="212121"/>
                          </a:solidFill>
                          <a:highlight>
                            <a:srgbClr val="FFFFFF"/>
                          </a:highlight>
                          <a:latin typeface="Calibri"/>
                          <a:ea typeface="Calibri"/>
                          <a:cs typeface="Calibri"/>
                          <a:sym typeface="Calibri"/>
                        </a:rPr>
                        <a:t>96%</a:t>
                      </a:r>
                      <a:endParaRPr>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79%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Validation Accuracy</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71.2%</a:t>
                      </a:r>
                      <a:endParaRPr>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Training loss</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c>
                  <a:txBody>
                    <a:bodyPr/>
                    <a:lstStyle/>
                    <a:p>
                      <a:pPr indent="0" lvl="0" marL="0" rtl="0" algn="ctr">
                        <a:spcBef>
                          <a:spcPts val="0"/>
                        </a:spcBef>
                        <a:spcAft>
                          <a:spcPts val="0"/>
                        </a:spcAft>
                        <a:buNone/>
                      </a:pPr>
                      <a:r>
                        <a:rPr lang="en">
                          <a:solidFill>
                            <a:srgbClr val="212121"/>
                          </a:solidFill>
                          <a:highlight>
                            <a:srgbClr val="FFFFFF"/>
                          </a:highlight>
                          <a:latin typeface="Calibri"/>
                          <a:ea typeface="Calibri"/>
                          <a:cs typeface="Calibri"/>
                          <a:sym typeface="Calibri"/>
                        </a:rPr>
                        <a:t>5.3</a:t>
                      </a:r>
                      <a:endParaRPr>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7500">
                <a:tc>
                  <a:txBody>
                    <a:bodyPr/>
                    <a:lstStyle/>
                    <a:p>
                      <a:pPr indent="0" lvl="0" marL="0" rtl="0" algn="l">
                        <a:spcBef>
                          <a:spcPts val="0"/>
                        </a:spcBef>
                        <a:spcAft>
                          <a:spcPts val="0"/>
                        </a:spcAft>
                        <a:buNone/>
                      </a:pPr>
                      <a:r>
                        <a:rPr lang="en"/>
                        <a:t>Validation loss</a:t>
                      </a:r>
                      <a:endParaRPr/>
                    </a:p>
                  </a:txBody>
                  <a:tcPr marT="91425" marB="91425" marR="91425" marL="91425"/>
                </a:tc>
                <a:tc>
                  <a:txBody>
                    <a:bodyPr/>
                    <a:lstStyle/>
                    <a:p>
                      <a:pPr indent="0" lvl="0" marL="0" rtl="0" algn="l">
                        <a:spcBef>
                          <a:spcPts val="0"/>
                        </a:spcBef>
                        <a:spcAft>
                          <a:spcPts val="0"/>
                        </a:spcAft>
                        <a:buNone/>
                      </a:pPr>
                      <a:r>
                        <a:rPr lang="en"/>
                        <a:t>3.4</a:t>
                      </a:r>
                      <a:endParaRPr/>
                    </a:p>
                  </a:txBody>
                  <a:tcPr marT="91425" marB="91425" marR="91425" marL="91425"/>
                </a:tc>
                <a:tc>
                  <a:txBody>
                    <a:bodyPr/>
                    <a:lstStyle/>
                    <a:p>
                      <a:pPr indent="0" lvl="0" marL="0" rtl="0" algn="ctr">
                        <a:spcBef>
                          <a:spcPts val="0"/>
                        </a:spcBef>
                        <a:spcAft>
                          <a:spcPts val="0"/>
                        </a:spcAft>
                        <a:buNone/>
                      </a:pPr>
                      <a:r>
                        <a:rPr lang="en">
                          <a:latin typeface="Calibri"/>
                          <a:ea typeface="Calibri"/>
                          <a:cs typeface="Calibri"/>
                          <a:sym typeface="Calibri"/>
                        </a:rPr>
                        <a:t>6.02</a:t>
                      </a:r>
                      <a:endParaRPr>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Testing accuracy</a:t>
                      </a:r>
                      <a:br>
                        <a:rPr lang="en"/>
                      </a:br>
                      <a:r>
                        <a:rPr lang="en"/>
                        <a:t>(Accuracy Score)</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ctr">
                        <a:spcBef>
                          <a:spcPts val="0"/>
                        </a:spcBef>
                        <a:spcAft>
                          <a:spcPts val="0"/>
                        </a:spcAft>
                        <a:buNone/>
                      </a:pPr>
                      <a:r>
                        <a:rPr lang="en">
                          <a:solidFill>
                            <a:srgbClr val="212121"/>
                          </a:solidFill>
                          <a:highlight>
                            <a:srgbClr val="FFFFFF"/>
                          </a:highlight>
                          <a:latin typeface="Calibri"/>
                          <a:ea typeface="Calibri"/>
                          <a:cs typeface="Calibri"/>
                          <a:sym typeface="Calibri"/>
                        </a:rPr>
                        <a:t>73%</a:t>
                      </a:r>
                      <a:endParaRPr>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63%</a:t>
                      </a:r>
                      <a:endParaRPr/>
                    </a:p>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AUC (from ROC )</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ctr">
                        <a:spcBef>
                          <a:spcPts val="0"/>
                        </a:spcBef>
                        <a:spcAft>
                          <a:spcPts val="0"/>
                        </a:spcAft>
                        <a:buNone/>
                      </a:pPr>
                      <a:r>
                        <a:rPr lang="en"/>
                        <a:t>0.82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0.69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generation</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With the recent advancements in AI models and web interfaces, the average person is now able to create hyper-realistic images with only a simple prompt</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This will be extremely useful, but always raises </a:t>
            </a:r>
            <a:r>
              <a:rPr lang="en" sz="1600"/>
              <a:t>questions</a:t>
            </a:r>
            <a:r>
              <a:rPr lang="en" sz="1600"/>
              <a:t> of security and </a:t>
            </a:r>
            <a:r>
              <a:rPr lang="en" sz="1600"/>
              <a:t>integrity</a:t>
            </a:r>
            <a:r>
              <a:rPr lang="en" sz="1600"/>
              <a:t> of images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Selected</a:t>
            </a:r>
            <a:endParaRPr/>
          </a:p>
        </p:txBody>
      </p:sp>
      <p:sp>
        <p:nvSpPr>
          <p:cNvPr id="477" name="Google Shape;477;p42"/>
          <p:cNvSpPr txBox="1"/>
          <p:nvPr>
            <p:ph idx="1" type="body"/>
          </p:nvPr>
        </p:nvSpPr>
        <p:spPr>
          <a:xfrm>
            <a:off x="894125" y="1679275"/>
            <a:ext cx="7490700" cy="30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Pick the best model</a:t>
            </a:r>
            <a:endParaRPr sz="1400"/>
          </a:p>
          <a:p>
            <a:pPr indent="0" lvl="0" marL="0" rtl="0" algn="l">
              <a:spcBef>
                <a:spcPts val="1200"/>
              </a:spcBef>
              <a:spcAft>
                <a:spcPts val="0"/>
              </a:spcAft>
              <a:buNone/>
            </a:pPr>
            <a:r>
              <a:rPr b="1" lang="en" sz="1400"/>
              <a:t>Essential Considerations: </a:t>
            </a:r>
            <a:br>
              <a:rPr lang="en" sz="1400"/>
            </a:br>
            <a:r>
              <a:rPr lang="en" sz="1400"/>
              <a:t>“Overfitting” - A wide </a:t>
            </a:r>
            <a:r>
              <a:rPr lang="en" sz="1400"/>
              <a:t>discrepancy</a:t>
            </a:r>
            <a:r>
              <a:rPr lang="en" sz="1400"/>
              <a:t> between training and testing accuracies</a:t>
            </a:r>
            <a:br>
              <a:rPr lang="en" sz="1400"/>
            </a:br>
            <a:r>
              <a:rPr lang="en" sz="1400"/>
              <a:t>AUC (Area Under the Curve) if we have a balanced dataset</a:t>
            </a:r>
            <a:endParaRPr sz="1400"/>
          </a:p>
          <a:p>
            <a:pPr indent="0" lvl="0" marL="0" rtl="0" algn="l">
              <a:spcBef>
                <a:spcPts val="1200"/>
              </a:spcBef>
              <a:spcAft>
                <a:spcPts val="0"/>
              </a:spcAft>
              <a:buNone/>
            </a:pPr>
            <a:r>
              <a:rPr lang="en" sz="1400"/>
              <a:t>It is essential to strike a balance between overfitting and better probability prediction. </a:t>
            </a:r>
            <a:endParaRPr sz="1400"/>
          </a:p>
          <a:p>
            <a:pPr indent="0" lvl="0" marL="0" rtl="0" algn="l">
              <a:lnSpc>
                <a:spcPct val="100000"/>
              </a:lnSpc>
              <a:spcBef>
                <a:spcPts val="1200"/>
              </a:spcBef>
              <a:spcAft>
                <a:spcPts val="0"/>
              </a:spcAft>
              <a:buNone/>
            </a:pPr>
            <a:r>
              <a:rPr lang="en" sz="1400">
                <a:solidFill>
                  <a:srgbClr val="000000"/>
                </a:solidFill>
              </a:rPr>
              <a:t>A high AUC indicates that our model is better at distinguishing between the positive and negative classes, and its predicted probabilities are more accurate and reliable.</a:t>
            </a:r>
            <a:endParaRPr sz="14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Faces</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Human faces are one example which can now be easily generated.</a:t>
            </a:r>
            <a:endParaRPr sz="1600"/>
          </a:p>
          <a:p>
            <a:pPr indent="-330200" lvl="0" marL="457200" rtl="0" algn="l">
              <a:spcBef>
                <a:spcPts val="0"/>
              </a:spcBef>
              <a:spcAft>
                <a:spcPts val="0"/>
              </a:spcAft>
              <a:buSzPts val="1600"/>
              <a:buChar char="●"/>
            </a:pPr>
            <a:r>
              <a:rPr lang="en" sz="1600"/>
              <a:t>It has now become </a:t>
            </a:r>
            <a:r>
              <a:rPr lang="en" sz="1600"/>
              <a:t>fairly</a:t>
            </a:r>
            <a:r>
              <a:rPr lang="en" sz="1600"/>
              <a:t> easy to falsify or create images of people doing things they have never done, or videos people saying things they have never said</a:t>
            </a:r>
            <a:endParaRPr sz="1600"/>
          </a:p>
          <a:p>
            <a:pPr indent="-330200" lvl="0" marL="457200" rtl="0" algn="l">
              <a:spcBef>
                <a:spcPts val="0"/>
              </a:spcBef>
              <a:spcAft>
                <a:spcPts val="0"/>
              </a:spcAft>
              <a:buSzPts val="1600"/>
              <a:buChar char="●"/>
            </a:pPr>
            <a:r>
              <a:rPr lang="en" sz="1600"/>
              <a:t>This </a:t>
            </a:r>
            <a:r>
              <a:rPr lang="en" sz="1600"/>
              <a:t>obviously</a:t>
            </a:r>
            <a:r>
              <a:rPr lang="en" sz="1600"/>
              <a:t> may have </a:t>
            </a:r>
            <a:r>
              <a:rPr lang="en" sz="1600"/>
              <a:t>serious implications </a:t>
            </a:r>
            <a:endParaRPr sz="1600"/>
          </a:p>
          <a:p>
            <a:pPr indent="-330200" lvl="1" marL="914400" rtl="0" algn="l">
              <a:spcBef>
                <a:spcPts val="0"/>
              </a:spcBef>
              <a:spcAft>
                <a:spcPts val="0"/>
              </a:spcAft>
              <a:buSzPts val="1600"/>
              <a:buChar char="○"/>
            </a:pPr>
            <a:r>
              <a:rPr lang="en" sz="1600"/>
              <a:t>The legal system is quickly trying to catch up</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a:t>
            </a:r>
            <a:endParaRPr/>
          </a:p>
        </p:txBody>
      </p:sp>
      <p:sp>
        <p:nvSpPr>
          <p:cNvPr id="306" name="Google Shape;306;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300"/>
              <a:t>“</a:t>
            </a:r>
            <a:r>
              <a:rPr lang="en" sz="1800"/>
              <a:t>In an attempt to catch up to this ever changing space, we will attempt to create a model which will be able to identify real vs fake images of human faces</a:t>
            </a:r>
            <a:r>
              <a:rPr lang="en" sz="33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and Fake Face Detection dataset</a:t>
            </a:r>
            <a:endParaRPr/>
          </a:p>
        </p:txBody>
      </p:sp>
      <p:sp>
        <p:nvSpPr>
          <p:cNvPr id="317" name="Google Shape;317;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sz="1400"/>
              <a:t>This dataset was found on Kaggle and was create by  dataset contains expert-generated high-quality photoshopped face images.</a:t>
            </a:r>
            <a:endParaRPr sz="1400"/>
          </a:p>
          <a:p>
            <a:pPr indent="-317500" lvl="1" marL="914400" rtl="0" algn="l">
              <a:spcBef>
                <a:spcPts val="0"/>
              </a:spcBef>
              <a:spcAft>
                <a:spcPts val="0"/>
              </a:spcAft>
              <a:buSzPts val="1400"/>
              <a:buChar char="○"/>
            </a:pPr>
            <a:r>
              <a:rPr lang="en" sz="1400">
                <a:uFill>
                  <a:noFill/>
                </a:uFill>
                <a:hlinkClick r:id="rId3"/>
              </a:rPr>
              <a:t>Computational Intelligence and Photography Lab</a:t>
            </a:r>
            <a:r>
              <a:rPr lang="en" sz="1400"/>
              <a:t>  </a:t>
            </a:r>
            <a:br>
              <a:rPr lang="en" sz="1400"/>
            </a:br>
            <a:r>
              <a:rPr lang="en" sz="1400"/>
              <a:t>Department of Computer Science, Yonsei University</a:t>
            </a:r>
            <a:endParaRPr sz="1050">
              <a:solidFill>
                <a:srgbClr val="3C4043"/>
              </a:solidFill>
              <a:highlight>
                <a:srgbClr val="FFFFFF"/>
              </a:highlight>
              <a:latin typeface="Arial"/>
              <a:ea typeface="Arial"/>
              <a:cs typeface="Arial"/>
              <a:sym typeface="Arial"/>
            </a:endParaRPr>
          </a:p>
          <a:p>
            <a:pPr indent="-317500" lvl="0" marL="457200" rtl="0" algn="l">
              <a:spcBef>
                <a:spcPts val="0"/>
              </a:spcBef>
              <a:spcAft>
                <a:spcPts val="0"/>
              </a:spcAft>
              <a:buSzPts val="1400"/>
              <a:buChar char="●"/>
            </a:pPr>
            <a:r>
              <a:rPr lang="en" sz="1400"/>
              <a:t>The images are composite of different faces, separated by eyes, nose, mouth, or whole face.</a:t>
            </a:r>
            <a:br>
              <a:rPr lang="en" sz="1400"/>
            </a:br>
            <a:endParaRPr sz="140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290175" y="73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Data Visualization </a:t>
            </a:r>
            <a:endParaRPr sz="2020"/>
          </a:p>
        </p:txBody>
      </p:sp>
      <p:sp>
        <p:nvSpPr>
          <p:cNvPr id="323" name="Google Shape;323;p21"/>
          <p:cNvSpPr txBox="1"/>
          <p:nvPr>
            <p:ph idx="1" type="body"/>
          </p:nvPr>
        </p:nvSpPr>
        <p:spPr>
          <a:xfrm>
            <a:off x="152650" y="528450"/>
            <a:ext cx="8842500" cy="45093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Real Images:</a:t>
            </a:r>
            <a:endParaRPr b="1" sz="1400">
              <a:solidFill>
                <a:schemeClr val="dk1"/>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sz="1400">
              <a:solidFill>
                <a:schemeClr val="dk1"/>
              </a:solidFill>
            </a:endParaRPr>
          </a:p>
          <a:p>
            <a:pPr indent="0" lvl="0" marL="0" rtl="0" algn="l">
              <a:spcBef>
                <a:spcPts val="1200"/>
              </a:spcBef>
              <a:spcAft>
                <a:spcPts val="0"/>
              </a:spcAft>
              <a:buNone/>
            </a:pPr>
            <a:r>
              <a:rPr b="1" lang="en" sz="1400">
                <a:solidFill>
                  <a:schemeClr val="dk1"/>
                </a:solidFill>
              </a:rPr>
              <a:t>Fake Images:</a:t>
            </a:r>
            <a:endParaRPr b="1" sz="1400">
              <a:solidFill>
                <a:schemeClr val="dk1"/>
              </a:solidFill>
            </a:endParaRPr>
          </a:p>
          <a:p>
            <a:pPr indent="0" lvl="0" marL="0" rtl="0" algn="l">
              <a:spcBef>
                <a:spcPts val="1200"/>
              </a:spcBef>
              <a:spcAft>
                <a:spcPts val="1200"/>
              </a:spcAft>
              <a:buNone/>
            </a:pPr>
            <a:r>
              <a:t/>
            </a:r>
            <a:endParaRPr b="1"/>
          </a:p>
        </p:txBody>
      </p:sp>
      <p:pic>
        <p:nvPicPr>
          <p:cNvPr id="324" name="Google Shape;324;p21"/>
          <p:cNvPicPr preferRelativeResize="0"/>
          <p:nvPr/>
        </p:nvPicPr>
        <p:blipFill>
          <a:blip r:embed="rId3">
            <a:alphaModFix/>
          </a:blip>
          <a:stretch>
            <a:fillRect/>
          </a:stretch>
        </p:blipFill>
        <p:spPr>
          <a:xfrm>
            <a:off x="540175" y="922125"/>
            <a:ext cx="1773225" cy="1773225"/>
          </a:xfrm>
          <a:prstGeom prst="rect">
            <a:avLst/>
          </a:prstGeom>
          <a:noFill/>
          <a:ln>
            <a:noFill/>
          </a:ln>
        </p:spPr>
      </p:pic>
      <p:pic>
        <p:nvPicPr>
          <p:cNvPr id="325" name="Google Shape;325;p21"/>
          <p:cNvPicPr preferRelativeResize="0"/>
          <p:nvPr/>
        </p:nvPicPr>
        <p:blipFill>
          <a:blip r:embed="rId4">
            <a:alphaModFix/>
          </a:blip>
          <a:stretch>
            <a:fillRect/>
          </a:stretch>
        </p:blipFill>
        <p:spPr>
          <a:xfrm>
            <a:off x="3168800" y="922125"/>
            <a:ext cx="1773225" cy="1773225"/>
          </a:xfrm>
          <a:prstGeom prst="rect">
            <a:avLst/>
          </a:prstGeom>
          <a:noFill/>
          <a:ln>
            <a:noFill/>
          </a:ln>
        </p:spPr>
      </p:pic>
      <p:pic>
        <p:nvPicPr>
          <p:cNvPr id="326" name="Google Shape;326;p21"/>
          <p:cNvPicPr preferRelativeResize="0"/>
          <p:nvPr/>
        </p:nvPicPr>
        <p:blipFill>
          <a:blip r:embed="rId5">
            <a:alphaModFix/>
          </a:blip>
          <a:stretch>
            <a:fillRect/>
          </a:stretch>
        </p:blipFill>
        <p:spPr>
          <a:xfrm>
            <a:off x="5797425" y="922125"/>
            <a:ext cx="1851799" cy="1773225"/>
          </a:xfrm>
          <a:prstGeom prst="rect">
            <a:avLst/>
          </a:prstGeom>
          <a:noFill/>
          <a:ln>
            <a:noFill/>
          </a:ln>
        </p:spPr>
      </p:pic>
      <p:pic>
        <p:nvPicPr>
          <p:cNvPr id="327" name="Google Shape;327;p21"/>
          <p:cNvPicPr preferRelativeResize="0"/>
          <p:nvPr/>
        </p:nvPicPr>
        <p:blipFill>
          <a:blip r:embed="rId6">
            <a:alphaModFix/>
          </a:blip>
          <a:stretch>
            <a:fillRect/>
          </a:stretch>
        </p:blipFill>
        <p:spPr>
          <a:xfrm>
            <a:off x="5740575" y="3174425"/>
            <a:ext cx="1851800" cy="1773225"/>
          </a:xfrm>
          <a:prstGeom prst="rect">
            <a:avLst/>
          </a:prstGeom>
          <a:noFill/>
          <a:ln>
            <a:noFill/>
          </a:ln>
        </p:spPr>
      </p:pic>
      <p:pic>
        <p:nvPicPr>
          <p:cNvPr id="328" name="Google Shape;328;p21"/>
          <p:cNvPicPr preferRelativeResize="0"/>
          <p:nvPr/>
        </p:nvPicPr>
        <p:blipFill>
          <a:blip r:embed="rId7">
            <a:alphaModFix/>
          </a:blip>
          <a:stretch>
            <a:fillRect/>
          </a:stretch>
        </p:blipFill>
        <p:spPr>
          <a:xfrm>
            <a:off x="3288075" y="3241200"/>
            <a:ext cx="1700925" cy="1700925"/>
          </a:xfrm>
          <a:prstGeom prst="rect">
            <a:avLst/>
          </a:prstGeom>
          <a:noFill/>
          <a:ln>
            <a:noFill/>
          </a:ln>
        </p:spPr>
      </p:pic>
      <p:pic>
        <p:nvPicPr>
          <p:cNvPr id="329" name="Google Shape;329;p21"/>
          <p:cNvPicPr preferRelativeResize="0"/>
          <p:nvPr/>
        </p:nvPicPr>
        <p:blipFill>
          <a:blip r:embed="rId8">
            <a:alphaModFix/>
          </a:blip>
          <a:stretch>
            <a:fillRect/>
          </a:stretch>
        </p:blipFill>
        <p:spPr>
          <a:xfrm>
            <a:off x="669675" y="3241200"/>
            <a:ext cx="1700925" cy="170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