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AD58C1-DDD3-4E5D-AF4D-88297321D658}">
  <a:tblStyle styleId="{AFAD58C1-DDD3-4E5D-AF4D-88297321D6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4383600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4383600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4383600d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4383600d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4383600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c4383600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4383600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4383600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4383600d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4383600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eb60cc6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eb60cc6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4383600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4383600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4383600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438360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4383600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4383600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c4383600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c4383600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4383600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4383600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c4383600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c4383600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c438362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c438362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7850" y="939975"/>
            <a:ext cx="8388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NoFloodWithAI: </a:t>
            </a:r>
            <a:r>
              <a:rPr lang="ru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паводки на реке Амур</a:t>
            </a:r>
            <a:endParaRPr sz="6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013075" y="2964900"/>
            <a:ext cx="30501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SemiBold"/>
                <a:ea typeface="Montserrat SemiBold"/>
                <a:cs typeface="Montserrat SemiBold"/>
                <a:sym typeface="Montserrat SemiBold"/>
              </a:rPr>
              <a:t>Степанов Даниил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Студент 2-го курса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НИТУ “МИСиС”, Москва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4789" l="0" r="0" t="0"/>
          <a:stretch/>
        </p:blipFill>
        <p:spPr>
          <a:xfrm>
            <a:off x="6529775" y="1878925"/>
            <a:ext cx="2236374" cy="262915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13"/>
          <p:cNvSpPr/>
          <p:nvPr/>
        </p:nvSpPr>
        <p:spPr>
          <a:xfrm>
            <a:off x="-41425" y="3506604"/>
            <a:ext cx="2423325" cy="1740450"/>
          </a:xfrm>
          <a:custGeom>
            <a:rect b="b" l="l" r="r" t="t"/>
            <a:pathLst>
              <a:path extrusionOk="0" h="69618" w="96933">
                <a:moveTo>
                  <a:pt x="0" y="3340"/>
                </a:moveTo>
                <a:cubicBezTo>
                  <a:pt x="8233" y="-779"/>
                  <a:pt x="19722" y="-1396"/>
                  <a:pt x="27616" y="3340"/>
                </a:cubicBezTo>
                <a:cubicBezTo>
                  <a:pt x="32544" y="6297"/>
                  <a:pt x="32535" y="14633"/>
                  <a:pt x="37558" y="17424"/>
                </a:cubicBezTo>
                <a:cubicBezTo>
                  <a:pt x="41985" y="19883"/>
                  <a:pt x="47683" y="17700"/>
                  <a:pt x="52747" y="17700"/>
                </a:cubicBezTo>
                <a:cubicBezTo>
                  <a:pt x="62304" y="17700"/>
                  <a:pt x="72318" y="17740"/>
                  <a:pt x="81191" y="21290"/>
                </a:cubicBezTo>
                <a:cubicBezTo>
                  <a:pt x="96921" y="27583"/>
                  <a:pt x="96933" y="52676"/>
                  <a:pt x="96933" y="69618"/>
                </a:cubicBezTo>
              </a:path>
            </a:pathLst>
          </a:custGeom>
          <a:noFill/>
          <a:ln cap="flat" cmpd="sng" w="19050">
            <a:solidFill>
              <a:srgbClr val="3C608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3"/>
          <p:cNvSpPr/>
          <p:nvPr/>
        </p:nvSpPr>
        <p:spPr>
          <a:xfrm>
            <a:off x="-96650" y="110811"/>
            <a:ext cx="9403275" cy="353525"/>
          </a:xfrm>
          <a:custGeom>
            <a:rect b="b" l="l" r="r" t="t"/>
            <a:pathLst>
              <a:path extrusionOk="0" h="14141" w="376131">
                <a:moveTo>
                  <a:pt x="0" y="12966"/>
                </a:moveTo>
                <a:cubicBezTo>
                  <a:pt x="27164" y="-4016"/>
                  <a:pt x="64376" y="17946"/>
                  <a:pt x="96104" y="13518"/>
                </a:cubicBezTo>
                <a:cubicBezTo>
                  <a:pt x="120087" y="10171"/>
                  <a:pt x="143481" y="2603"/>
                  <a:pt x="167630" y="815"/>
                </a:cubicBezTo>
                <a:cubicBezTo>
                  <a:pt x="179013" y="-28"/>
                  <a:pt x="190528" y="-445"/>
                  <a:pt x="201873" y="815"/>
                </a:cubicBezTo>
                <a:cubicBezTo>
                  <a:pt x="218743" y="2689"/>
                  <a:pt x="234658" y="10560"/>
                  <a:pt x="251582" y="11861"/>
                </a:cubicBezTo>
                <a:cubicBezTo>
                  <a:pt x="278524" y="13932"/>
                  <a:pt x="305233" y="4894"/>
                  <a:pt x="332222" y="3576"/>
                </a:cubicBezTo>
                <a:cubicBezTo>
                  <a:pt x="346945" y="2857"/>
                  <a:pt x="361391" y="8823"/>
                  <a:pt x="376131" y="8823"/>
                </a:cubicBezTo>
              </a:path>
            </a:pathLst>
          </a:custGeom>
          <a:noFill/>
          <a:ln cap="flat" cmpd="sng" w="19050">
            <a:solidFill>
              <a:srgbClr val="3C608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Google Shape;59;p13"/>
          <p:cNvSpPr/>
          <p:nvPr/>
        </p:nvSpPr>
        <p:spPr>
          <a:xfrm>
            <a:off x="-124275" y="2085025"/>
            <a:ext cx="7642862" cy="3086111"/>
          </a:xfrm>
          <a:custGeom>
            <a:rect b="b" l="l" r="r" t="t"/>
            <a:pathLst>
              <a:path extrusionOk="0" h="137252" w="343268">
                <a:moveTo>
                  <a:pt x="343268" y="137252"/>
                </a:moveTo>
                <a:cubicBezTo>
                  <a:pt x="339836" y="120078"/>
                  <a:pt x="309415" y="126205"/>
                  <a:pt x="291902" y="126205"/>
                </a:cubicBezTo>
                <a:cubicBezTo>
                  <a:pt x="256357" y="126205"/>
                  <a:pt x="219787" y="132067"/>
                  <a:pt x="185304" y="123444"/>
                </a:cubicBezTo>
                <a:cubicBezTo>
                  <a:pt x="172742" y="120303"/>
                  <a:pt x="161942" y="104596"/>
                  <a:pt x="162935" y="91685"/>
                </a:cubicBezTo>
                <a:cubicBezTo>
                  <a:pt x="163248" y="87611"/>
                  <a:pt x="164146" y="83465"/>
                  <a:pt x="165973" y="79810"/>
                </a:cubicBezTo>
                <a:cubicBezTo>
                  <a:pt x="168179" y="75396"/>
                  <a:pt x="173740" y="72752"/>
                  <a:pt x="174810" y="67935"/>
                </a:cubicBezTo>
                <a:cubicBezTo>
                  <a:pt x="176880" y="58612"/>
                  <a:pt x="174435" y="45513"/>
                  <a:pt x="166249" y="40595"/>
                </a:cubicBezTo>
                <a:cubicBezTo>
                  <a:pt x="148022" y="29646"/>
                  <a:pt x="124417" y="32724"/>
                  <a:pt x="103284" y="30377"/>
                </a:cubicBezTo>
                <a:cubicBezTo>
                  <a:pt x="83742" y="28206"/>
                  <a:pt x="67021" y="14841"/>
                  <a:pt x="48052" y="9665"/>
                </a:cubicBezTo>
                <a:cubicBezTo>
                  <a:pt x="32290" y="5364"/>
                  <a:pt x="9063" y="13594"/>
                  <a:pt x="0" y="0"/>
                </a:cubicBezTo>
              </a:path>
            </a:pathLst>
          </a:custGeom>
          <a:noFill/>
          <a:ln cap="flat" cmpd="sng" w="19050">
            <a:solidFill>
              <a:srgbClr val="3C608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466350" y="310000"/>
            <a:ext cx="8363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Для каждого гидропоста создаётся своя предсказательная модель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177250" y="1052100"/>
            <a:ext cx="4484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SemiBold"/>
                <a:ea typeface="Montserrat SemiBold"/>
                <a:cs typeface="Montserrat SemiBold"/>
                <a:sym typeface="Montserrat SemiBold"/>
              </a:rPr>
              <a:t>Схема сборки предсказаний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046650" y="3296250"/>
            <a:ext cx="7215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Последовательно предсказывается уровень воды для каждого гидропоста по течению. И этот уровень учитывается в предсказании для следующего гидропоста.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После предсказывается следующий день уже с учетом данных за предыдущий день.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2662225" y="2104163"/>
            <a:ext cx="733200" cy="467700"/>
          </a:xfrm>
          <a:prstGeom prst="rect">
            <a:avLst/>
          </a:prstGeom>
          <a:noFill/>
          <a:ln cap="flat" cmpd="sng" w="38100">
            <a:solidFill>
              <a:srgbClr val="3C6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6003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3812938" y="2104163"/>
            <a:ext cx="733200" cy="467700"/>
          </a:xfrm>
          <a:prstGeom prst="rect">
            <a:avLst/>
          </a:prstGeom>
          <a:noFill/>
          <a:ln cap="flat" cmpd="sng" w="38100">
            <a:solidFill>
              <a:srgbClr val="3C6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6005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4963650" y="2104163"/>
            <a:ext cx="733200" cy="467700"/>
          </a:xfrm>
          <a:prstGeom prst="rect">
            <a:avLst/>
          </a:prstGeom>
          <a:noFill/>
          <a:ln cap="flat" cmpd="sng" w="38100">
            <a:solidFill>
              <a:srgbClr val="3C6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6010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6038213" y="2465550"/>
            <a:ext cx="95700" cy="106200"/>
          </a:xfrm>
          <a:prstGeom prst="flowChartConnector">
            <a:avLst/>
          </a:prstGeom>
          <a:solidFill>
            <a:srgbClr val="3C60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6283763" y="2465550"/>
            <a:ext cx="95700" cy="106200"/>
          </a:xfrm>
          <a:prstGeom prst="flowChartConnector">
            <a:avLst/>
          </a:prstGeom>
          <a:solidFill>
            <a:srgbClr val="3C60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529325" y="2465550"/>
            <a:ext cx="95700" cy="106200"/>
          </a:xfrm>
          <a:prstGeom prst="flowChartConnector">
            <a:avLst/>
          </a:prstGeom>
          <a:solidFill>
            <a:srgbClr val="3C60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2"/>
          <p:cNvCxnSpPr>
            <a:stCxn id="129" idx="2"/>
            <a:endCxn id="130" idx="2"/>
          </p:cNvCxnSpPr>
          <p:nvPr/>
        </p:nvCxnSpPr>
        <p:spPr>
          <a:xfrm flipH="1" rot="-5400000">
            <a:off x="3603925" y="1996763"/>
            <a:ext cx="600" cy="1150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>
            <a:stCxn id="130" idx="2"/>
            <a:endCxn id="131" idx="2"/>
          </p:cNvCxnSpPr>
          <p:nvPr/>
        </p:nvCxnSpPr>
        <p:spPr>
          <a:xfrm flipH="1" rot="-5400000">
            <a:off x="4754638" y="1996763"/>
            <a:ext cx="600" cy="1150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>
            <a:stCxn id="131" idx="2"/>
            <a:endCxn id="133" idx="4"/>
          </p:cNvCxnSpPr>
          <p:nvPr/>
        </p:nvCxnSpPr>
        <p:spPr>
          <a:xfrm flipH="1" rot="-5400000">
            <a:off x="5830650" y="2071463"/>
            <a:ext cx="600" cy="1001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756900" y="1540775"/>
            <a:ext cx="7630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Краткосрочное предсказание (10 дней) в период половодья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22625" y="311825"/>
            <a:ext cx="7630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На валидация модель показывала качество MAE ~ 2-4.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К сожалению, не успел толком протестировать модель. Но ожидаю MAE &lt; 50 на тестовых данных.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50" y="2029475"/>
            <a:ext cx="7771893" cy="28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608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969450" y="1891650"/>
            <a:ext cx="7205100" cy="13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Также хотелось бы отметить, что такой способ предсказаний является честным, так как не учитывает данные, которые не могут быть известны на момент предсказания.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746250" y="393225"/>
            <a:ext cx="7651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Возможные улучшения предсказательной модели</a:t>
            </a:r>
            <a:r>
              <a:rPr lang="ru" sz="1800"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(которые я не сделал, так как не хватило времени и сил)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746250" y="1381575"/>
            <a:ext cx="7651500" cy="34431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Более точный метод определения времени добегания (по сравнению пиков паводковых волн)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Протестировать больше значений для агрегации метеоданных и сдвигов временных данных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Дополнять данные о высотах гидропостов и метеостанций через какое-либо API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Добавить данные по погоде на период для предсказаний через какое-либо API (сейчас модель может предсказывать только до 2019 и части 2020 года)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Подобрать  более подходящие параметры модели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Улучшить и оптимизировать код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746250" y="350725"/>
            <a:ext cx="7651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Преимущества моего решения</a:t>
            </a:r>
            <a:r>
              <a:rPr lang="ru" sz="1800"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46250" y="1126525"/>
            <a:ext cx="7651500" cy="36981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Учтены основные методы гидрологических прогнозов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Учтены географические, гидрологические и метеорологические параметры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Учтены закономерности гидрологического режима реки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Работает на приточных и бесприточных участках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Благодаря способу предсказания, можно воспроизвести уровни воды за любой год (для этого нужно переобучить модели на годах, предшествующих этому)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Учтены особенности Амура: влияние талых вод и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муссонных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дождей.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Решение легко адаптировать на любые другие реки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Решение работает в условиях неполноты данных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62575" y="393525"/>
            <a:ext cx="8250300" cy="43839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62800" y="821075"/>
            <a:ext cx="77430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Для создания решения были использованы следующие материалы: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Экстремальные паводки в бассейне Амура: гидрологические аспекты / Сб. работ по гидрологии / под ред. Георгиевского В.Ю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Руководство по гидрологическим прогнозам, вып. 2 Краткосрочный прогноз расхода и уровня воды на реках Редактор Е. Э. Булаховская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https://ru.wikipedia.org/wiki/Амур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0" y="1383425"/>
            <a:ext cx="6465250" cy="36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6250" y="224975"/>
            <a:ext cx="84591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Сделана выборка, учитываемых станций. Из притоков удалось учесть такие реки, как: </a:t>
            </a:r>
            <a:r>
              <a:rPr b="1" lang="ru" sz="1700">
                <a:solidFill>
                  <a:srgbClr val="3C6081"/>
                </a:solidFill>
                <a:latin typeface="Montserrat"/>
                <a:ea typeface="Montserrat"/>
                <a:cs typeface="Montserrat"/>
                <a:sym typeface="Montserrat"/>
              </a:rPr>
              <a:t>Зея</a:t>
            </a: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700">
                <a:solidFill>
                  <a:srgbClr val="3C6081"/>
                </a:solidFill>
                <a:latin typeface="Montserrat"/>
                <a:ea typeface="Montserrat"/>
                <a:cs typeface="Montserrat"/>
                <a:sym typeface="Montserrat"/>
              </a:rPr>
              <a:t>Селемджа Бурея</a:t>
            </a: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700">
                <a:solidFill>
                  <a:srgbClr val="3C6081"/>
                </a:solidFill>
                <a:latin typeface="Montserrat"/>
                <a:ea typeface="Montserrat"/>
                <a:cs typeface="Montserrat"/>
                <a:sym typeface="Montserrat"/>
              </a:rPr>
              <a:t>Уссури</a:t>
            </a: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ru" sz="1700">
                <a:solidFill>
                  <a:srgbClr val="3C6081"/>
                </a:solidFill>
                <a:latin typeface="Montserrat"/>
                <a:ea typeface="Montserrat"/>
                <a:cs typeface="Montserrat"/>
                <a:sym typeface="Montserrat"/>
              </a:rPr>
              <a:t>Амгунь</a:t>
            </a: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. </a:t>
            </a:r>
            <a:br>
              <a:rPr lang="ru" sz="17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К сожалению данных по </a:t>
            </a:r>
            <a:r>
              <a:rPr b="1" lang="ru" sz="1700">
                <a:solidFill>
                  <a:srgbClr val="3C6081"/>
                </a:solidFill>
                <a:latin typeface="Montserrat"/>
                <a:ea typeface="Montserrat"/>
                <a:cs typeface="Montserrat"/>
                <a:sym typeface="Montserrat"/>
              </a:rPr>
              <a:t>Сунгари</a:t>
            </a: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 не было.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6800" y="1821125"/>
            <a:ext cx="22203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Добавлены географические фичи: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Широта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Долгота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Высота над уровнем моря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55700" y="132450"/>
            <a:ext cx="7927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 SemiBold"/>
                <a:ea typeface="Montserrat SemiBold"/>
                <a:cs typeface="Montserrat SemiBold"/>
                <a:sym typeface="Montserrat SemiBold"/>
              </a:rPr>
              <a:t>Гидрологический режим реки Амур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84500" y="3358225"/>
            <a:ext cx="1071000" cy="5952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Межень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859750" y="2274150"/>
            <a:ext cx="1413300" cy="5952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Половодье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572000" y="1684750"/>
            <a:ext cx="2653200" cy="5952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Паводки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43250" y="2869350"/>
            <a:ext cx="1071000" cy="5952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Межень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08100" y="3985125"/>
            <a:ext cx="7927800" cy="2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441300" y="3358225"/>
            <a:ext cx="1071000" cy="5952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Межень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273050" y="4282625"/>
            <a:ext cx="797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Июнь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334175" y="4282625"/>
            <a:ext cx="1071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Апрель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39400" y="4282625"/>
            <a:ext cx="797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Июль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839300" y="4282625"/>
            <a:ext cx="1071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Ноябрь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08100" y="884900"/>
            <a:ext cx="1222200" cy="648300"/>
          </a:xfrm>
          <a:prstGeom prst="ellipse">
            <a:avLst/>
          </a:prstGeom>
          <a:noFill/>
          <a:ln cap="flat" cmpd="sng" w="19050">
            <a:solidFill>
              <a:srgbClr val="3C6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C6081"/>
                </a:solidFill>
                <a:latin typeface="Montserrat"/>
                <a:ea typeface="Montserrat"/>
                <a:cs typeface="Montserrat"/>
                <a:sym typeface="Montserrat"/>
              </a:rPr>
              <a:t>Талые воды</a:t>
            </a:r>
            <a:endParaRPr sz="1600">
              <a:solidFill>
                <a:srgbClr val="3C608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16"/>
          <p:cNvCxnSpPr>
            <a:stCxn id="88" idx="5"/>
            <a:endCxn id="79" idx="0"/>
          </p:cNvCxnSpPr>
          <p:nvPr/>
        </p:nvCxnSpPr>
        <p:spPr>
          <a:xfrm>
            <a:off x="1651313" y="1438259"/>
            <a:ext cx="915000" cy="8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6803675" y="789200"/>
            <a:ext cx="2061600" cy="744000"/>
          </a:xfrm>
          <a:prstGeom prst="ellipse">
            <a:avLst/>
          </a:prstGeom>
          <a:noFill/>
          <a:ln cap="flat" cmpd="sng" w="19050">
            <a:solidFill>
              <a:srgbClr val="3C6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C6081"/>
                </a:solidFill>
                <a:latin typeface="Montserrat"/>
                <a:ea typeface="Montserrat"/>
                <a:cs typeface="Montserrat"/>
                <a:sym typeface="Montserrat"/>
              </a:rPr>
              <a:t>Муссонные дожди</a:t>
            </a:r>
            <a:endParaRPr sz="1600">
              <a:solidFill>
                <a:srgbClr val="3C608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6"/>
          <p:cNvCxnSpPr>
            <a:stCxn id="90" idx="3"/>
            <a:endCxn id="80" idx="0"/>
          </p:cNvCxnSpPr>
          <p:nvPr/>
        </p:nvCxnSpPr>
        <p:spPr>
          <a:xfrm flipH="1">
            <a:off x="5898689" y="1424244"/>
            <a:ext cx="12069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90000" y="265675"/>
            <a:ext cx="87639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Данные о ледовой обстановке добавлены по следующей логике: пропущенные зимой дни дополняются последними измерениями, а месяцы с апреля по ноябрь заполняются максимальными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значениями толщины льда и высоты снега за зиму.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Данный способ выбран, потому что долгое и обильное половодье может оказать влияние на дальнейшие паводки (как это было в 2013 году).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5" y="2571750"/>
            <a:ext cx="876385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51850" y="387775"/>
            <a:ext cx="85056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Самой важной характеристикой в метеоданных является количество осадков.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Также созданы фичи количества осадков за последнии 14 и 30 дней.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04779"/>
            <a:ext cx="8839201" cy="27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24650" y="541975"/>
            <a:ext cx="81192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Дополнительно из метеоданных взяты такие характеристики, как: </a:t>
            </a:r>
            <a:r>
              <a:rPr lang="ru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облачность, температура воздуха, температура почвы, относительная влажность, скорость и направление ветра, давление на уровне моря, барическая тенденция и дефицит влажности. Эти данные </a:t>
            </a:r>
            <a:r>
              <a:rPr lang="ru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агрегированы</a:t>
            </a:r>
            <a:r>
              <a:rPr lang="ru" sz="18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по средним значениям за 14 дней.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524700" y="3016550"/>
            <a:ext cx="8119200" cy="1636200"/>
          </a:xfrm>
          <a:prstGeom prst="rect">
            <a:avLst/>
          </a:prstGeom>
          <a:solidFill>
            <a:srgbClr val="3C6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48250" y="3133400"/>
            <a:ext cx="7906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Эти фичи позволяют оценить увлажненность почво-грунтов бассейна, которые в сумме с ливневыми дождями вызывают мощные паводки, а также дополнительное влияние погодных условий на увлажненность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бассейна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реки.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3625"/>
            <a:ext cx="8839200" cy="25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56975" y="651875"/>
            <a:ext cx="8406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Изохроны добегания, учитываются путем добавления уровня воды со станций выше по течению, которые сдвигается на количество дней, рассчитанное по времени добегания.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{AFAD58C1-DDD3-4E5D-AF4D-88297321D658}</a:tableStyleId>
              </a:tblPr>
              <a:tblGrid>
                <a:gridCol w="4572000"/>
                <a:gridCol w="4572000"/>
              </a:tblGrid>
              <a:tr h="25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Добавлены календарные признаки (день, месяц, год) и признаки временного ряда со смещением от 1 дня до 14 дней.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Использована модель </a:t>
                      </a:r>
                      <a:r>
                        <a:rPr lang="ru" sz="1800" u="sng">
                          <a:solidFill>
                            <a:srgbClr val="3C608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CatBoostRegressor</a:t>
                      </a: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На мой взгляд, одна из самых удобных и точных моделей.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Таким образом, в модели будут учитываться три метода предсказания: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ontserrat"/>
                        <a:buAutoNum type="arabicParenR"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 помощью метеоданных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ontserrat"/>
                        <a:buAutoNum type="arabicParenR"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 помощью изохрон добегания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ontserrat"/>
                        <a:buAutoNum type="arabicParenR"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“Классический” метод предсказания временных рядов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Подобраны наилучшие параметры модели: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ontserrat"/>
                        <a:buChar char="●"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iterations=1500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ontserrat"/>
                        <a:buChar char="●"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depth=8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ontserrat"/>
                        <a:buChar char="●"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rsm=0.5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ontserrat"/>
                        <a:buChar char="●"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od_wait=100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Параметры rsm и od_wait спасают от переобучения.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608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