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3" r:id="rId2"/>
    <p:sldId id="515" r:id="rId3"/>
    <p:sldId id="514" r:id="rId4"/>
    <p:sldId id="276" r:id="rId5"/>
    <p:sldId id="286" r:id="rId6"/>
    <p:sldId id="277" r:id="rId7"/>
    <p:sldId id="513" r:id="rId8"/>
    <p:sldId id="278" r:id="rId9"/>
    <p:sldId id="292" r:id="rId10"/>
    <p:sldId id="294" r:id="rId11"/>
    <p:sldId id="293" r:id="rId12"/>
    <p:sldId id="508" r:id="rId13"/>
    <p:sldId id="509" r:id="rId14"/>
    <p:sldId id="512" r:id="rId15"/>
    <p:sldId id="282" r:id="rId16"/>
    <p:sldId id="510" r:id="rId17"/>
    <p:sldId id="511" r:id="rId18"/>
    <p:sldId id="274" r:id="rId19"/>
    <p:sldId id="291" r:id="rId20"/>
    <p:sldId id="506" r:id="rId21"/>
    <p:sldId id="507" r:id="rId22"/>
    <p:sldId id="275" r:id="rId23"/>
  </p:sldIdLst>
  <p:sldSz cx="100584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guide id="4"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6CC4E"/>
    <a:srgbClr val="5ACCCC"/>
    <a:srgbClr val="F56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452"/>
    <p:restoredTop sz="95734" autoAdjust="0"/>
  </p:normalViewPr>
  <p:slideViewPr>
    <p:cSldViewPr snapToGrid="0">
      <p:cViewPr>
        <p:scale>
          <a:sx n="208" d="100"/>
          <a:sy n="208" d="100"/>
        </p:scale>
        <p:origin x="1000" y="-312"/>
      </p:cViewPr>
      <p:guideLst>
        <p:guide orient="horz" pos="2160"/>
        <p:guide pos="2880"/>
        <p:guide orient="horz" pos="1620"/>
        <p:guide pos="316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col"/>
        <c:grouping val="stacked"/>
        <c:varyColors val="0"/>
        <c:ser>
          <c:idx val="0"/>
          <c:order val="0"/>
          <c:tx>
            <c:strRef>
              <c:f>Sheet1!$B$1</c:f>
              <c:strCache>
                <c:ptCount val="1"/>
                <c:pt idx="0">
                  <c:v>Segment 1</c:v>
                </c:pt>
              </c:strCache>
            </c:strRef>
          </c:tx>
          <c:spPr>
            <a:solidFill>
              <a:srgbClr val="00B2EF"/>
            </a:solidFill>
            <a:ln w="19046">
              <a:noFill/>
            </a:ln>
          </c:spPr>
          <c:invertIfNegative val="0"/>
          <c:cat>
            <c:strRef>
              <c:f>Sheet1!$A$2:$A$5</c:f>
              <c:strCache>
                <c:ptCount val="4"/>
                <c:pt idx="0">
                  <c:v>Identified</c:v>
                </c:pt>
                <c:pt idx="1">
                  <c:v>Validated</c:v>
                </c:pt>
                <c:pt idx="2">
                  <c:v>Qualified</c:v>
                </c:pt>
                <c:pt idx="3">
                  <c:v>Cond Agreement</c:v>
                </c:pt>
              </c:strCache>
            </c:strRef>
          </c:cat>
          <c:val>
            <c:numRef>
              <c:f>Sheet1!$B$2:$B$5</c:f>
              <c:numCache>
                <c:formatCode>0</c:formatCode>
                <c:ptCount val="4"/>
                <c:pt idx="0">
                  <c:v>500</c:v>
                </c:pt>
                <c:pt idx="1">
                  <c:v>350</c:v>
                </c:pt>
                <c:pt idx="2">
                  <c:v>250</c:v>
                </c:pt>
                <c:pt idx="3">
                  <c:v>100</c:v>
                </c:pt>
              </c:numCache>
            </c:numRef>
          </c:val>
          <c:extLst>
            <c:ext xmlns:c16="http://schemas.microsoft.com/office/drawing/2014/chart" uri="{C3380CC4-5D6E-409C-BE32-E72D297353CC}">
              <c16:uniqueId val="{00000000-3F0E-8C41-A785-AFF80ECC4540}"/>
            </c:ext>
          </c:extLst>
        </c:ser>
        <c:ser>
          <c:idx val="1"/>
          <c:order val="1"/>
          <c:tx>
            <c:strRef>
              <c:f>Sheet1!$C$1</c:f>
              <c:strCache>
                <c:ptCount val="1"/>
                <c:pt idx="0">
                  <c:v>egment 2</c:v>
                </c:pt>
              </c:strCache>
            </c:strRef>
          </c:tx>
          <c:spPr>
            <a:solidFill>
              <a:srgbClr val="00649D"/>
            </a:solidFill>
            <a:ln w="19046">
              <a:noFill/>
            </a:ln>
          </c:spPr>
          <c:invertIfNegative val="0"/>
          <c:cat>
            <c:strRef>
              <c:f>Sheet1!$A$2:$A$5</c:f>
              <c:strCache>
                <c:ptCount val="4"/>
                <c:pt idx="0">
                  <c:v>Identified</c:v>
                </c:pt>
                <c:pt idx="1">
                  <c:v>Validated</c:v>
                </c:pt>
                <c:pt idx="2">
                  <c:v>Qualified</c:v>
                </c:pt>
                <c:pt idx="3">
                  <c:v>Cond Agreement</c:v>
                </c:pt>
              </c:strCache>
            </c:strRef>
          </c:cat>
          <c:val>
            <c:numRef>
              <c:f>Sheet1!$C$2:$C$5</c:f>
              <c:numCache>
                <c:formatCode>0</c:formatCode>
                <c:ptCount val="4"/>
                <c:pt idx="0">
                  <c:v>400</c:v>
                </c:pt>
                <c:pt idx="1">
                  <c:v>250</c:v>
                </c:pt>
                <c:pt idx="2">
                  <c:v>150</c:v>
                </c:pt>
                <c:pt idx="3">
                  <c:v>80</c:v>
                </c:pt>
              </c:numCache>
            </c:numRef>
          </c:val>
          <c:extLst>
            <c:ext xmlns:c16="http://schemas.microsoft.com/office/drawing/2014/chart" uri="{C3380CC4-5D6E-409C-BE32-E72D297353CC}">
              <c16:uniqueId val="{00000001-3F0E-8C41-A785-AFF80ECC4540}"/>
            </c:ext>
          </c:extLst>
        </c:ser>
        <c:ser>
          <c:idx val="2"/>
          <c:order val="2"/>
          <c:tx>
            <c:strRef>
              <c:f>Sheet1!$D$1</c:f>
              <c:strCache>
                <c:ptCount val="1"/>
                <c:pt idx="0">
                  <c:v>egment 3</c:v>
                </c:pt>
              </c:strCache>
            </c:strRef>
          </c:tx>
          <c:spPr>
            <a:solidFill>
              <a:srgbClr val="003F69"/>
            </a:solidFill>
            <a:ln w="19046">
              <a:noFill/>
            </a:ln>
          </c:spPr>
          <c:invertIfNegative val="0"/>
          <c:cat>
            <c:strRef>
              <c:f>Sheet1!$A$2:$A$5</c:f>
              <c:strCache>
                <c:ptCount val="4"/>
                <c:pt idx="0">
                  <c:v>Identified</c:v>
                </c:pt>
                <c:pt idx="1">
                  <c:v>Validated</c:v>
                </c:pt>
                <c:pt idx="2">
                  <c:v>Qualified</c:v>
                </c:pt>
                <c:pt idx="3">
                  <c:v>Cond Agreement</c:v>
                </c:pt>
              </c:strCache>
            </c:strRef>
          </c:cat>
          <c:val>
            <c:numRef>
              <c:f>Sheet1!$D$2:$D$5</c:f>
              <c:numCache>
                <c:formatCode>0</c:formatCode>
                <c:ptCount val="4"/>
                <c:pt idx="0">
                  <c:v>600</c:v>
                </c:pt>
                <c:pt idx="1">
                  <c:v>400</c:v>
                </c:pt>
                <c:pt idx="2">
                  <c:v>200</c:v>
                </c:pt>
                <c:pt idx="3">
                  <c:v>90</c:v>
                </c:pt>
              </c:numCache>
            </c:numRef>
          </c:val>
          <c:extLst>
            <c:ext xmlns:c16="http://schemas.microsoft.com/office/drawing/2014/chart" uri="{C3380CC4-5D6E-409C-BE32-E72D297353CC}">
              <c16:uniqueId val="{00000002-3F0E-8C41-A785-AFF80ECC4540}"/>
            </c:ext>
          </c:extLst>
        </c:ser>
        <c:dLbls>
          <c:showLegendKey val="0"/>
          <c:showVal val="0"/>
          <c:showCatName val="0"/>
          <c:showSerName val="0"/>
          <c:showPercent val="0"/>
          <c:showBubbleSize val="0"/>
        </c:dLbls>
        <c:gapWidth val="75"/>
        <c:overlap val="100"/>
        <c:axId val="-2137039448"/>
        <c:axId val="-2137036136"/>
      </c:barChart>
      <c:catAx>
        <c:axId val="-2137039448"/>
        <c:scaling>
          <c:orientation val="minMax"/>
        </c:scaling>
        <c:delete val="0"/>
        <c:axPos val="b"/>
        <c:numFmt formatCode="General" sourceLinked="1"/>
        <c:majorTickMark val="none"/>
        <c:minorTickMark val="none"/>
        <c:tickLblPos val="nextTo"/>
        <c:spPr>
          <a:ln w="2381">
            <a:solidFill>
              <a:srgbClr val="808080"/>
            </a:solidFill>
            <a:prstDash val="solid"/>
          </a:ln>
        </c:spPr>
        <c:txPr>
          <a:bodyPr/>
          <a:lstStyle/>
          <a:p>
            <a:pPr>
              <a:defRPr sz="1200" baseline="0"/>
            </a:pPr>
            <a:endParaRPr lang="en-US"/>
          </a:p>
        </c:txPr>
        <c:crossAx val="-2137036136"/>
        <c:crosses val="autoZero"/>
        <c:auto val="1"/>
        <c:lblAlgn val="ctr"/>
        <c:lblOffset val="100"/>
        <c:noMultiLvlLbl val="0"/>
      </c:catAx>
      <c:valAx>
        <c:axId val="-2137036136"/>
        <c:scaling>
          <c:orientation val="minMax"/>
        </c:scaling>
        <c:delete val="0"/>
        <c:axPos val="l"/>
        <c:numFmt formatCode="0" sourceLinked="1"/>
        <c:majorTickMark val="none"/>
        <c:minorTickMark val="none"/>
        <c:tickLblPos val="nextTo"/>
        <c:spPr>
          <a:ln w="2381">
            <a:solidFill>
              <a:srgbClr val="808080"/>
            </a:solidFill>
            <a:prstDash val="solid"/>
          </a:ln>
        </c:spPr>
        <c:txPr>
          <a:bodyPr/>
          <a:lstStyle/>
          <a:p>
            <a:pPr>
              <a:defRPr sz="824" baseline="0"/>
            </a:pPr>
            <a:endParaRPr lang="en-US"/>
          </a:p>
        </c:txPr>
        <c:crossAx val="-2137039448"/>
        <c:crosses val="autoZero"/>
        <c:crossBetween val="between"/>
      </c:valAx>
      <c:spPr>
        <a:noFill/>
        <a:ln w="19046">
          <a:noFill/>
        </a:ln>
      </c:spPr>
    </c:plotArea>
    <c:plotVisOnly val="1"/>
    <c:dispBlanksAs val="gap"/>
    <c:showDLblsOverMax val="0"/>
  </c:chart>
  <c:spPr>
    <a:noFill/>
    <a:ln>
      <a:noFill/>
    </a:ln>
  </c:spPr>
  <c:txPr>
    <a:bodyPr/>
    <a:lstStyle/>
    <a:p>
      <a:pPr>
        <a:defRPr sz="1349"/>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radarChart>
        <c:radarStyle val="marker"/>
        <c:varyColors val="0"/>
        <c:ser>
          <c:idx val="0"/>
          <c:order val="0"/>
          <c:tx>
            <c:strRef>
              <c:f>Sheet1!$B$1</c:f>
              <c:strCache>
                <c:ptCount val="1"/>
                <c:pt idx="0">
                  <c:v>Series 1</c:v>
                </c:pt>
              </c:strCache>
            </c:strRef>
          </c:tx>
          <c:marker>
            <c:symbol val="none"/>
          </c:marker>
          <c:cat>
            <c:strRef>
              <c:f>Sheet1!$A$2:$A$6</c:f>
              <c:strCache>
                <c:ptCount val="5"/>
                <c:pt idx="0">
                  <c:v>Mindshare</c:v>
                </c:pt>
                <c:pt idx="1">
                  <c:v>Relationship</c:v>
                </c:pt>
                <c:pt idx="2">
                  <c:v>New Leads</c:v>
                </c:pt>
                <c:pt idx="3">
                  <c:v>Progression</c:v>
                </c:pt>
                <c:pt idx="4">
                  <c:v>Seller Productivity</c:v>
                </c:pt>
              </c:strCache>
            </c:strRef>
          </c:cat>
          <c:val>
            <c:numRef>
              <c:f>Sheet1!$B$2:$B$6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0-DF44-EA42-8A0D-8E21D8526439}"/>
            </c:ext>
          </c:extLst>
        </c:ser>
        <c:ser>
          <c:idx val="1"/>
          <c:order val="1"/>
          <c:tx>
            <c:strRef>
              <c:f>Sheet1!$C$1</c:f>
              <c:strCache>
                <c:ptCount val="1"/>
                <c:pt idx="0">
                  <c:v>Series 2</c:v>
                </c:pt>
              </c:strCache>
            </c:strRef>
          </c:tx>
          <c:marker>
            <c:symbol val="none"/>
          </c:marker>
          <c:cat>
            <c:strRef>
              <c:f>Sheet1!$A$2:$A$6</c:f>
              <c:strCache>
                <c:ptCount val="5"/>
                <c:pt idx="0">
                  <c:v>Mindshare</c:v>
                </c:pt>
                <c:pt idx="1">
                  <c:v>Relationship</c:v>
                </c:pt>
                <c:pt idx="2">
                  <c:v>New Leads</c:v>
                </c:pt>
                <c:pt idx="3">
                  <c:v>Progression</c:v>
                </c:pt>
                <c:pt idx="4">
                  <c:v>Seller Productivity</c:v>
                </c:pt>
              </c:strCache>
            </c:strRef>
          </c:cat>
          <c:val>
            <c:numRef>
              <c:f>Sheet1!$C$2:$C$6</c:f>
              <c:numCache>
                <c:formatCode>General</c:formatCode>
                <c:ptCount val="5"/>
                <c:pt idx="0">
                  <c:v>50</c:v>
                </c:pt>
                <c:pt idx="1">
                  <c:v>20</c:v>
                </c:pt>
                <c:pt idx="2">
                  <c:v>30</c:v>
                </c:pt>
                <c:pt idx="3">
                  <c:v>21</c:v>
                </c:pt>
                <c:pt idx="4">
                  <c:v>40</c:v>
                </c:pt>
              </c:numCache>
            </c:numRef>
          </c:val>
          <c:extLst>
            <c:ext xmlns:c16="http://schemas.microsoft.com/office/drawing/2014/chart" uri="{C3380CC4-5D6E-409C-BE32-E72D297353CC}">
              <c16:uniqueId val="{00000001-DF44-EA42-8A0D-8E21D8526439}"/>
            </c:ext>
          </c:extLst>
        </c:ser>
        <c:dLbls>
          <c:showLegendKey val="0"/>
          <c:showVal val="0"/>
          <c:showCatName val="0"/>
          <c:showSerName val="0"/>
          <c:showPercent val="0"/>
          <c:showBubbleSize val="0"/>
        </c:dLbls>
        <c:axId val="-2137812792"/>
        <c:axId val="-2137815896"/>
      </c:radarChart>
      <c:catAx>
        <c:axId val="-2137812792"/>
        <c:scaling>
          <c:orientation val="minMax"/>
        </c:scaling>
        <c:delete val="0"/>
        <c:axPos val="b"/>
        <c:majorGridlines/>
        <c:numFmt formatCode="General" sourceLinked="1"/>
        <c:majorTickMark val="out"/>
        <c:minorTickMark val="none"/>
        <c:tickLblPos val="nextTo"/>
        <c:txPr>
          <a:bodyPr/>
          <a:lstStyle/>
          <a:p>
            <a:pPr>
              <a:defRPr sz="1200"/>
            </a:pPr>
            <a:endParaRPr lang="en-US"/>
          </a:p>
        </c:txPr>
        <c:crossAx val="-2137815896"/>
        <c:crosses val="autoZero"/>
        <c:auto val="1"/>
        <c:lblAlgn val="ctr"/>
        <c:lblOffset val="100"/>
        <c:noMultiLvlLbl val="0"/>
      </c:catAx>
      <c:valAx>
        <c:axId val="-2137815896"/>
        <c:scaling>
          <c:orientation val="minMax"/>
        </c:scaling>
        <c:delete val="1"/>
        <c:axPos val="l"/>
        <c:majorGridlines/>
        <c:numFmt formatCode="General" sourceLinked="1"/>
        <c:majorTickMark val="cross"/>
        <c:minorTickMark val="none"/>
        <c:tickLblPos val="nextTo"/>
        <c:crossAx val="-2137812792"/>
        <c:crosses val="autoZero"/>
        <c:crossBetween val="between"/>
      </c:valAx>
    </c:plotArea>
    <c:plotVisOnly val="1"/>
    <c:dispBlanksAs val="gap"/>
    <c:showDLblsOverMax val="0"/>
  </c:chart>
  <c:txPr>
    <a:bodyPr/>
    <a:lstStyle/>
    <a:p>
      <a:pPr>
        <a:defRPr sz="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col"/>
        <c:grouping val="stacked"/>
        <c:varyColors val="0"/>
        <c:ser>
          <c:idx val="0"/>
          <c:order val="0"/>
          <c:tx>
            <c:strRef>
              <c:f>Sheet1!$B$1</c:f>
              <c:strCache>
                <c:ptCount val="1"/>
                <c:pt idx="0">
                  <c:v>Segment 1</c:v>
                </c:pt>
              </c:strCache>
            </c:strRef>
          </c:tx>
          <c:spPr>
            <a:solidFill>
              <a:srgbClr val="00B2EF"/>
            </a:solidFill>
            <a:ln w="19046">
              <a:noFill/>
            </a:ln>
          </c:spPr>
          <c:invertIfNegative val="0"/>
          <c:cat>
            <c:strRef>
              <c:f>Sheet1!$A$2:$A$5</c:f>
              <c:strCache>
                <c:ptCount val="4"/>
                <c:pt idx="0">
                  <c:v>Identified</c:v>
                </c:pt>
                <c:pt idx="1">
                  <c:v>Validated</c:v>
                </c:pt>
                <c:pt idx="2">
                  <c:v>Qualified</c:v>
                </c:pt>
                <c:pt idx="3">
                  <c:v>Cond Agreement</c:v>
                </c:pt>
              </c:strCache>
            </c:strRef>
          </c:cat>
          <c:val>
            <c:numRef>
              <c:f>Sheet1!$B$2:$B$5</c:f>
              <c:numCache>
                <c:formatCode>0</c:formatCode>
                <c:ptCount val="4"/>
                <c:pt idx="0">
                  <c:v>500</c:v>
                </c:pt>
                <c:pt idx="1">
                  <c:v>350</c:v>
                </c:pt>
                <c:pt idx="2">
                  <c:v>250</c:v>
                </c:pt>
                <c:pt idx="3">
                  <c:v>100</c:v>
                </c:pt>
              </c:numCache>
            </c:numRef>
          </c:val>
          <c:extLst>
            <c:ext xmlns:c16="http://schemas.microsoft.com/office/drawing/2014/chart" uri="{C3380CC4-5D6E-409C-BE32-E72D297353CC}">
              <c16:uniqueId val="{00000000-8B62-104B-A16F-CB0F97285CFC}"/>
            </c:ext>
          </c:extLst>
        </c:ser>
        <c:ser>
          <c:idx val="1"/>
          <c:order val="1"/>
          <c:tx>
            <c:strRef>
              <c:f>Sheet1!$C$1</c:f>
              <c:strCache>
                <c:ptCount val="1"/>
                <c:pt idx="0">
                  <c:v>egment 2</c:v>
                </c:pt>
              </c:strCache>
            </c:strRef>
          </c:tx>
          <c:spPr>
            <a:solidFill>
              <a:srgbClr val="00649D"/>
            </a:solidFill>
            <a:ln w="19046">
              <a:noFill/>
            </a:ln>
          </c:spPr>
          <c:invertIfNegative val="0"/>
          <c:cat>
            <c:strRef>
              <c:f>Sheet1!$A$2:$A$5</c:f>
              <c:strCache>
                <c:ptCount val="4"/>
                <c:pt idx="0">
                  <c:v>Identified</c:v>
                </c:pt>
                <c:pt idx="1">
                  <c:v>Validated</c:v>
                </c:pt>
                <c:pt idx="2">
                  <c:v>Qualified</c:v>
                </c:pt>
                <c:pt idx="3">
                  <c:v>Cond Agreement</c:v>
                </c:pt>
              </c:strCache>
            </c:strRef>
          </c:cat>
          <c:val>
            <c:numRef>
              <c:f>Sheet1!$C$2:$C$5</c:f>
              <c:numCache>
                <c:formatCode>0</c:formatCode>
                <c:ptCount val="4"/>
                <c:pt idx="0">
                  <c:v>400</c:v>
                </c:pt>
                <c:pt idx="1">
                  <c:v>250</c:v>
                </c:pt>
                <c:pt idx="2">
                  <c:v>150</c:v>
                </c:pt>
                <c:pt idx="3">
                  <c:v>80</c:v>
                </c:pt>
              </c:numCache>
            </c:numRef>
          </c:val>
          <c:extLst>
            <c:ext xmlns:c16="http://schemas.microsoft.com/office/drawing/2014/chart" uri="{C3380CC4-5D6E-409C-BE32-E72D297353CC}">
              <c16:uniqueId val="{00000001-8B62-104B-A16F-CB0F97285CFC}"/>
            </c:ext>
          </c:extLst>
        </c:ser>
        <c:ser>
          <c:idx val="2"/>
          <c:order val="2"/>
          <c:tx>
            <c:strRef>
              <c:f>Sheet1!$D$1</c:f>
              <c:strCache>
                <c:ptCount val="1"/>
                <c:pt idx="0">
                  <c:v>egment 3</c:v>
                </c:pt>
              </c:strCache>
            </c:strRef>
          </c:tx>
          <c:spPr>
            <a:solidFill>
              <a:srgbClr val="003F69"/>
            </a:solidFill>
            <a:ln w="19046">
              <a:noFill/>
            </a:ln>
          </c:spPr>
          <c:invertIfNegative val="0"/>
          <c:cat>
            <c:strRef>
              <c:f>Sheet1!$A$2:$A$5</c:f>
              <c:strCache>
                <c:ptCount val="4"/>
                <c:pt idx="0">
                  <c:v>Identified</c:v>
                </c:pt>
                <c:pt idx="1">
                  <c:v>Validated</c:v>
                </c:pt>
                <c:pt idx="2">
                  <c:v>Qualified</c:v>
                </c:pt>
                <c:pt idx="3">
                  <c:v>Cond Agreement</c:v>
                </c:pt>
              </c:strCache>
            </c:strRef>
          </c:cat>
          <c:val>
            <c:numRef>
              <c:f>Sheet1!$D$2:$D$5</c:f>
              <c:numCache>
                <c:formatCode>0</c:formatCode>
                <c:ptCount val="4"/>
                <c:pt idx="0">
                  <c:v>600</c:v>
                </c:pt>
                <c:pt idx="1">
                  <c:v>400</c:v>
                </c:pt>
                <c:pt idx="2">
                  <c:v>200</c:v>
                </c:pt>
                <c:pt idx="3">
                  <c:v>90</c:v>
                </c:pt>
              </c:numCache>
            </c:numRef>
          </c:val>
          <c:extLst>
            <c:ext xmlns:c16="http://schemas.microsoft.com/office/drawing/2014/chart" uri="{C3380CC4-5D6E-409C-BE32-E72D297353CC}">
              <c16:uniqueId val="{00000002-8B62-104B-A16F-CB0F97285CFC}"/>
            </c:ext>
          </c:extLst>
        </c:ser>
        <c:dLbls>
          <c:showLegendKey val="0"/>
          <c:showVal val="0"/>
          <c:showCatName val="0"/>
          <c:showSerName val="0"/>
          <c:showPercent val="0"/>
          <c:showBubbleSize val="0"/>
        </c:dLbls>
        <c:gapWidth val="75"/>
        <c:overlap val="100"/>
        <c:axId val="-2135107880"/>
        <c:axId val="-2135104840"/>
      </c:barChart>
      <c:catAx>
        <c:axId val="-2135107880"/>
        <c:scaling>
          <c:orientation val="minMax"/>
        </c:scaling>
        <c:delete val="1"/>
        <c:axPos val="b"/>
        <c:numFmt formatCode="General" sourceLinked="1"/>
        <c:majorTickMark val="none"/>
        <c:minorTickMark val="none"/>
        <c:tickLblPos val="nextTo"/>
        <c:crossAx val="-2135104840"/>
        <c:crosses val="autoZero"/>
        <c:auto val="1"/>
        <c:lblAlgn val="ctr"/>
        <c:lblOffset val="100"/>
        <c:noMultiLvlLbl val="0"/>
      </c:catAx>
      <c:valAx>
        <c:axId val="-2135104840"/>
        <c:scaling>
          <c:orientation val="minMax"/>
        </c:scaling>
        <c:delete val="0"/>
        <c:axPos val="l"/>
        <c:numFmt formatCode="0" sourceLinked="1"/>
        <c:majorTickMark val="none"/>
        <c:minorTickMark val="none"/>
        <c:tickLblPos val="nextTo"/>
        <c:spPr>
          <a:ln w="2381">
            <a:solidFill>
              <a:srgbClr val="808080"/>
            </a:solidFill>
            <a:prstDash val="solid"/>
          </a:ln>
        </c:spPr>
        <c:txPr>
          <a:bodyPr/>
          <a:lstStyle/>
          <a:p>
            <a:pPr>
              <a:defRPr sz="824" baseline="0"/>
            </a:pPr>
            <a:endParaRPr lang="en-US"/>
          </a:p>
        </c:txPr>
        <c:crossAx val="-2135107880"/>
        <c:crosses val="autoZero"/>
        <c:crossBetween val="between"/>
      </c:valAx>
      <c:spPr>
        <a:noFill/>
        <a:ln w="19046">
          <a:noFill/>
        </a:ln>
      </c:spPr>
    </c:plotArea>
    <c:plotVisOnly val="1"/>
    <c:dispBlanksAs val="gap"/>
    <c:showDLblsOverMax val="0"/>
  </c:chart>
  <c:spPr>
    <a:noFill/>
    <a:ln>
      <a:noFill/>
    </a:ln>
  </c:spPr>
  <c:txPr>
    <a:bodyPr/>
    <a:lstStyle/>
    <a:p>
      <a:pPr>
        <a:defRPr sz="1349"/>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32ACB-4EE3-45EE-A387-6E402A36DE89}" type="datetimeFigureOut">
              <a:rPr lang="en-US" smtClean="0"/>
              <a:t>11/15/21</a:t>
            </a:fld>
            <a:endParaRPr lang="en-US"/>
          </a:p>
        </p:txBody>
      </p:sp>
      <p:sp>
        <p:nvSpPr>
          <p:cNvPr id="4" name="Slide Image Placeholder 3"/>
          <p:cNvSpPr>
            <a:spLocks noGrp="1" noRot="1" noChangeAspect="1"/>
          </p:cNvSpPr>
          <p:nvPr>
            <p:ph type="sldImg" idx="2"/>
          </p:nvPr>
        </p:nvSpPr>
        <p:spPr>
          <a:xfrm>
            <a:off x="76200" y="685800"/>
            <a:ext cx="6705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F8A32-53C2-4CD5-92DA-51F4D272477A}" type="slidenum">
              <a:rPr lang="en-US" smtClean="0"/>
              <a:t>‹#›</a:t>
            </a:fld>
            <a:endParaRPr lang="en-US"/>
          </a:p>
        </p:txBody>
      </p:sp>
    </p:spTree>
    <p:extLst>
      <p:ext uri="{BB962C8B-B14F-4D97-AF65-F5344CB8AC3E}">
        <p14:creationId xmlns:p14="http://schemas.microsoft.com/office/powerpoint/2010/main" val="413151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F8A32-53C2-4CD5-92DA-51F4D272477A}" type="slidenum">
              <a:rPr lang="en-US" smtClean="0"/>
              <a:t>1</a:t>
            </a:fld>
            <a:endParaRPr lang="en-US"/>
          </a:p>
        </p:txBody>
      </p:sp>
    </p:spTree>
    <p:extLst>
      <p:ext uri="{BB962C8B-B14F-4D97-AF65-F5344CB8AC3E}">
        <p14:creationId xmlns:p14="http://schemas.microsoft.com/office/powerpoint/2010/main" val="2694428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 of looking at total pipeline when leads are constantly coming in, going out, and buried underneath a lot of poor opportunities</a:t>
            </a:r>
          </a:p>
        </p:txBody>
      </p:sp>
      <p:sp>
        <p:nvSpPr>
          <p:cNvPr id="4" name="Slide Number Placeholder 3"/>
          <p:cNvSpPr>
            <a:spLocks noGrp="1"/>
          </p:cNvSpPr>
          <p:nvPr>
            <p:ph type="sldNum" sz="quarter" idx="5"/>
          </p:nvPr>
        </p:nvSpPr>
        <p:spPr/>
        <p:txBody>
          <a:bodyPr/>
          <a:lstStyle/>
          <a:p>
            <a:fld id="{9A4F8A32-53C2-4CD5-92DA-51F4D272477A}" type="slidenum">
              <a:rPr lang="en-US" smtClean="0"/>
              <a:t>10</a:t>
            </a:fld>
            <a:endParaRPr lang="en-US"/>
          </a:p>
        </p:txBody>
      </p:sp>
    </p:spTree>
    <p:extLst>
      <p:ext uri="{BB962C8B-B14F-4D97-AF65-F5344CB8AC3E}">
        <p14:creationId xmlns:p14="http://schemas.microsoft.com/office/powerpoint/2010/main" val="8208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11</a:t>
            </a:fld>
            <a:endParaRPr lang="en-US"/>
          </a:p>
        </p:txBody>
      </p:sp>
    </p:spTree>
    <p:extLst>
      <p:ext uri="{BB962C8B-B14F-4D97-AF65-F5344CB8AC3E}">
        <p14:creationId xmlns:p14="http://schemas.microsoft.com/office/powerpoint/2010/main" val="3904472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12</a:t>
            </a:fld>
            <a:endParaRPr lang="en-US"/>
          </a:p>
        </p:txBody>
      </p:sp>
    </p:spTree>
    <p:extLst>
      <p:ext uri="{BB962C8B-B14F-4D97-AF65-F5344CB8AC3E}">
        <p14:creationId xmlns:p14="http://schemas.microsoft.com/office/powerpoint/2010/main" val="380014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13</a:t>
            </a:fld>
            <a:endParaRPr lang="en-US"/>
          </a:p>
        </p:txBody>
      </p:sp>
    </p:spTree>
    <p:extLst>
      <p:ext uri="{BB962C8B-B14F-4D97-AF65-F5344CB8AC3E}">
        <p14:creationId xmlns:p14="http://schemas.microsoft.com/office/powerpoint/2010/main" val="1173649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14</a:t>
            </a:fld>
            <a:endParaRPr lang="en-US"/>
          </a:p>
        </p:txBody>
      </p:sp>
    </p:spTree>
    <p:extLst>
      <p:ext uri="{BB962C8B-B14F-4D97-AF65-F5344CB8AC3E}">
        <p14:creationId xmlns:p14="http://schemas.microsoft.com/office/powerpoint/2010/main" val="28817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15</a:t>
            </a:fld>
            <a:endParaRPr lang="en-US"/>
          </a:p>
        </p:txBody>
      </p:sp>
    </p:spTree>
    <p:extLst>
      <p:ext uri="{BB962C8B-B14F-4D97-AF65-F5344CB8AC3E}">
        <p14:creationId xmlns:p14="http://schemas.microsoft.com/office/powerpoint/2010/main" val="2276640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16</a:t>
            </a:fld>
            <a:endParaRPr lang="en-US"/>
          </a:p>
        </p:txBody>
      </p:sp>
    </p:spTree>
    <p:extLst>
      <p:ext uri="{BB962C8B-B14F-4D97-AF65-F5344CB8AC3E}">
        <p14:creationId xmlns:p14="http://schemas.microsoft.com/office/powerpoint/2010/main" val="179321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17</a:t>
            </a:fld>
            <a:endParaRPr lang="en-US"/>
          </a:p>
        </p:txBody>
      </p:sp>
    </p:spTree>
    <p:extLst>
      <p:ext uri="{BB962C8B-B14F-4D97-AF65-F5344CB8AC3E}">
        <p14:creationId xmlns:p14="http://schemas.microsoft.com/office/powerpoint/2010/main" val="39884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indent="-174625">
              <a:buClr>
                <a:schemeClr val="accent1"/>
              </a:buClr>
              <a:defRPr/>
            </a:pPr>
            <a:r>
              <a:rPr lang="en-US" dirty="0"/>
              <a:t>Optimizing marketing mix to support sales and business development requires deep understanding of sales pipeline dynamics and constraining factors</a:t>
            </a:r>
            <a:endParaRPr lang="en-US" dirty="0">
              <a:solidFill>
                <a:schemeClr val="tx1"/>
              </a:solidFill>
              <a:cs typeface="+mn-cs"/>
            </a:endParaRPr>
          </a:p>
          <a:p>
            <a:pPr marL="174625" indent="-174625">
              <a:buClr>
                <a:schemeClr val="accent1"/>
              </a:buClr>
              <a:defRPr/>
            </a:pPr>
            <a:r>
              <a:rPr lang="en-US" dirty="0">
                <a:solidFill>
                  <a:schemeClr val="tx1"/>
                </a:solidFill>
                <a:cs typeface="+mn-cs"/>
              </a:rPr>
              <a:t>robust data exists to inform marketing strategy, business development tactics and sales effectiveness</a:t>
            </a:r>
          </a:p>
          <a:p>
            <a:pPr marL="174625" indent="-174625">
              <a:buClr>
                <a:schemeClr val="accent1"/>
              </a:buClr>
              <a:defRPr/>
            </a:pPr>
            <a:r>
              <a:rPr lang="en-US" dirty="0">
                <a:solidFill>
                  <a:schemeClr val="tx1"/>
                </a:solidFill>
                <a:cs typeface="+mn-cs"/>
              </a:rPr>
              <a:t>Better data than ever on marketing tactic effectiveness, sales productivity and opportunity pipeline; however, </a:t>
            </a:r>
            <a:r>
              <a:rPr lang="en-US" dirty="0"/>
              <a:t>unstructured format makes it challenging to incorporate into planning</a:t>
            </a:r>
            <a:endParaRPr lang="en-US" dirty="0">
              <a:solidFill>
                <a:schemeClr val="tx1"/>
              </a:solidFill>
              <a:cs typeface="+mn-cs"/>
            </a:endParaRPr>
          </a:p>
          <a:p>
            <a:pPr marL="174625" indent="-174625">
              <a:buClr>
                <a:schemeClr val="accent1"/>
              </a:buClr>
              <a:defRPr/>
            </a:pPr>
            <a:r>
              <a:rPr lang="en-US" dirty="0"/>
              <a:t>S</a:t>
            </a:r>
            <a:r>
              <a:rPr lang="en-US" dirty="0">
                <a:solidFill>
                  <a:schemeClr val="tx1"/>
                </a:solidFill>
                <a:cs typeface="+mn-cs"/>
              </a:rPr>
              <a:t>hape of your pipeline and the constraining factors will lead you to different actions</a:t>
            </a:r>
          </a:p>
          <a:p>
            <a:pPr marL="174625" indent="-174625">
              <a:buClr>
                <a:schemeClr val="accent1"/>
              </a:buClr>
              <a:defRPr/>
            </a:pPr>
            <a:r>
              <a:rPr lang="en-US" dirty="0">
                <a:solidFill>
                  <a:schemeClr val="tx1"/>
                </a:solidFill>
                <a:cs typeface="+mn-cs"/>
              </a:rPr>
              <a:t>90 day action plans need to be adapted to reflect changing pipeline challenges</a:t>
            </a:r>
          </a:p>
          <a:p>
            <a:endParaRPr lang="en-US" dirty="0"/>
          </a:p>
        </p:txBody>
      </p:sp>
      <p:sp>
        <p:nvSpPr>
          <p:cNvPr id="4" name="Slide Number Placeholder 3"/>
          <p:cNvSpPr>
            <a:spLocks noGrp="1"/>
          </p:cNvSpPr>
          <p:nvPr>
            <p:ph type="sldNum" sz="quarter" idx="10"/>
          </p:nvPr>
        </p:nvSpPr>
        <p:spPr/>
        <p:txBody>
          <a:bodyPr/>
          <a:lstStyle/>
          <a:p>
            <a:fld id="{9A4F8A32-53C2-4CD5-92DA-51F4D272477A}" type="slidenum">
              <a:rPr lang="en-US" smtClean="0"/>
              <a:t>18</a:t>
            </a:fld>
            <a:endParaRPr lang="en-US"/>
          </a:p>
        </p:txBody>
      </p:sp>
    </p:spTree>
    <p:extLst>
      <p:ext uri="{BB962C8B-B14F-4D97-AF65-F5344CB8AC3E}">
        <p14:creationId xmlns:p14="http://schemas.microsoft.com/office/powerpoint/2010/main" val="352706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19</a:t>
            </a:fld>
            <a:endParaRPr lang="en-US"/>
          </a:p>
        </p:txBody>
      </p:sp>
    </p:spTree>
    <p:extLst>
      <p:ext uri="{BB962C8B-B14F-4D97-AF65-F5344CB8AC3E}">
        <p14:creationId xmlns:p14="http://schemas.microsoft.com/office/powerpoint/2010/main" val="317047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538 for route to market forecasting, planning and actions</a:t>
            </a:r>
          </a:p>
        </p:txBody>
      </p:sp>
      <p:sp>
        <p:nvSpPr>
          <p:cNvPr id="4" name="Slide Number Placeholder 3"/>
          <p:cNvSpPr>
            <a:spLocks noGrp="1"/>
          </p:cNvSpPr>
          <p:nvPr>
            <p:ph type="sldNum" sz="quarter" idx="5"/>
          </p:nvPr>
        </p:nvSpPr>
        <p:spPr/>
        <p:txBody>
          <a:bodyPr/>
          <a:lstStyle/>
          <a:p>
            <a:fld id="{9A4F8A32-53C2-4CD5-92DA-51F4D272477A}" type="slidenum">
              <a:rPr lang="en-US" smtClean="0"/>
              <a:t>2</a:t>
            </a:fld>
            <a:endParaRPr lang="en-US"/>
          </a:p>
        </p:txBody>
      </p:sp>
    </p:spTree>
    <p:extLst>
      <p:ext uri="{BB962C8B-B14F-4D97-AF65-F5344CB8AC3E}">
        <p14:creationId xmlns:p14="http://schemas.microsoft.com/office/powerpoint/2010/main" val="3698657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20</a:t>
            </a:fld>
            <a:endParaRPr lang="en-US"/>
          </a:p>
        </p:txBody>
      </p:sp>
    </p:spTree>
    <p:extLst>
      <p:ext uri="{BB962C8B-B14F-4D97-AF65-F5344CB8AC3E}">
        <p14:creationId xmlns:p14="http://schemas.microsoft.com/office/powerpoint/2010/main" val="2210593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21</a:t>
            </a:fld>
            <a:endParaRPr lang="en-US"/>
          </a:p>
        </p:txBody>
      </p:sp>
    </p:spTree>
    <p:extLst>
      <p:ext uri="{BB962C8B-B14F-4D97-AF65-F5344CB8AC3E}">
        <p14:creationId xmlns:p14="http://schemas.microsoft.com/office/powerpoint/2010/main" val="1828857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22</a:t>
            </a:fld>
            <a:endParaRPr lang="en-US"/>
          </a:p>
        </p:txBody>
      </p:sp>
    </p:spTree>
    <p:extLst>
      <p:ext uri="{BB962C8B-B14F-4D97-AF65-F5344CB8AC3E}">
        <p14:creationId xmlns:p14="http://schemas.microsoft.com/office/powerpoint/2010/main" val="1999215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3</a:t>
            </a:fld>
            <a:endParaRPr lang="en-US"/>
          </a:p>
        </p:txBody>
      </p:sp>
    </p:spTree>
    <p:extLst>
      <p:ext uri="{BB962C8B-B14F-4D97-AF65-F5344CB8AC3E}">
        <p14:creationId xmlns:p14="http://schemas.microsoft.com/office/powerpoint/2010/main" val="178993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4</a:t>
            </a:fld>
            <a:endParaRPr lang="en-US"/>
          </a:p>
        </p:txBody>
      </p:sp>
    </p:spTree>
    <p:extLst>
      <p:ext uri="{BB962C8B-B14F-4D97-AF65-F5344CB8AC3E}">
        <p14:creationId xmlns:p14="http://schemas.microsoft.com/office/powerpoint/2010/main" val="1510151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F8A32-53C2-4CD5-92DA-51F4D272477A}" type="slidenum">
              <a:rPr lang="en-US" smtClean="0"/>
              <a:t>5</a:t>
            </a:fld>
            <a:endParaRPr lang="en-US"/>
          </a:p>
        </p:txBody>
      </p:sp>
    </p:spTree>
    <p:extLst>
      <p:ext uri="{BB962C8B-B14F-4D97-AF65-F5344CB8AC3E}">
        <p14:creationId xmlns:p14="http://schemas.microsoft.com/office/powerpoint/2010/main" val="291594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6</a:t>
            </a:fld>
            <a:endParaRPr lang="en-US"/>
          </a:p>
        </p:txBody>
      </p:sp>
    </p:spTree>
    <p:extLst>
      <p:ext uri="{BB962C8B-B14F-4D97-AF65-F5344CB8AC3E}">
        <p14:creationId xmlns:p14="http://schemas.microsoft.com/office/powerpoint/2010/main" val="397548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indent="-174625">
              <a:buClr>
                <a:schemeClr val="accent1"/>
              </a:buClr>
              <a:defRPr/>
            </a:pPr>
            <a:r>
              <a:rPr lang="en-US" dirty="0"/>
              <a:t>Optimizing marketing mix to support sales and business development requires deep understanding of sales pipeline dynamics and constraining factors</a:t>
            </a:r>
            <a:endParaRPr lang="en-US" dirty="0">
              <a:solidFill>
                <a:schemeClr val="tx1"/>
              </a:solidFill>
              <a:cs typeface="+mn-cs"/>
            </a:endParaRPr>
          </a:p>
          <a:p>
            <a:pPr marL="174625" indent="-174625">
              <a:buClr>
                <a:schemeClr val="accent1"/>
              </a:buClr>
              <a:defRPr/>
            </a:pPr>
            <a:r>
              <a:rPr lang="en-US" dirty="0">
                <a:solidFill>
                  <a:schemeClr val="tx1"/>
                </a:solidFill>
                <a:cs typeface="+mn-cs"/>
              </a:rPr>
              <a:t>robust data exists to inform marketing strategy, business development tactics and sales effectiveness</a:t>
            </a:r>
          </a:p>
          <a:p>
            <a:pPr marL="174625" indent="-174625">
              <a:buClr>
                <a:schemeClr val="accent1"/>
              </a:buClr>
              <a:defRPr/>
            </a:pPr>
            <a:r>
              <a:rPr lang="en-US" dirty="0">
                <a:solidFill>
                  <a:schemeClr val="tx1"/>
                </a:solidFill>
                <a:cs typeface="+mn-cs"/>
              </a:rPr>
              <a:t>Better data than ever on marketing tactic effectiveness, sales productivity and opportunity pipeline; however, </a:t>
            </a:r>
            <a:r>
              <a:rPr lang="en-US" dirty="0"/>
              <a:t>unstructured format makes it challenging to incorporate into planning</a:t>
            </a:r>
            <a:endParaRPr lang="en-US" dirty="0">
              <a:solidFill>
                <a:schemeClr val="tx1"/>
              </a:solidFill>
              <a:cs typeface="+mn-cs"/>
            </a:endParaRPr>
          </a:p>
          <a:p>
            <a:pPr marL="174625" indent="-174625">
              <a:buClr>
                <a:schemeClr val="accent1"/>
              </a:buClr>
              <a:defRPr/>
            </a:pPr>
            <a:r>
              <a:rPr lang="en-US" dirty="0"/>
              <a:t>S</a:t>
            </a:r>
            <a:r>
              <a:rPr lang="en-US" dirty="0">
                <a:solidFill>
                  <a:schemeClr val="tx1"/>
                </a:solidFill>
                <a:cs typeface="+mn-cs"/>
              </a:rPr>
              <a:t>hape of your pipeline and the constraining factors will lead you to different actions</a:t>
            </a:r>
          </a:p>
          <a:p>
            <a:pPr marL="174625" indent="-174625">
              <a:buClr>
                <a:schemeClr val="accent1"/>
              </a:buClr>
              <a:defRPr/>
            </a:pPr>
            <a:r>
              <a:rPr lang="en-US" dirty="0">
                <a:solidFill>
                  <a:schemeClr val="tx1"/>
                </a:solidFill>
                <a:cs typeface="+mn-cs"/>
              </a:rPr>
              <a:t>90 day action plans need to be adapted to reflect changing pipeline challenges</a:t>
            </a:r>
          </a:p>
          <a:p>
            <a:endParaRPr lang="en-US" dirty="0"/>
          </a:p>
        </p:txBody>
      </p:sp>
      <p:sp>
        <p:nvSpPr>
          <p:cNvPr id="4" name="Slide Number Placeholder 3"/>
          <p:cNvSpPr>
            <a:spLocks noGrp="1"/>
          </p:cNvSpPr>
          <p:nvPr>
            <p:ph type="sldNum" sz="quarter" idx="10"/>
          </p:nvPr>
        </p:nvSpPr>
        <p:spPr/>
        <p:txBody>
          <a:bodyPr/>
          <a:lstStyle/>
          <a:p>
            <a:fld id="{9A4F8A32-53C2-4CD5-92DA-51F4D272477A}" type="slidenum">
              <a:rPr lang="en-US" smtClean="0"/>
              <a:t>7</a:t>
            </a:fld>
            <a:endParaRPr lang="en-US"/>
          </a:p>
        </p:txBody>
      </p:sp>
    </p:spTree>
    <p:extLst>
      <p:ext uri="{BB962C8B-B14F-4D97-AF65-F5344CB8AC3E}">
        <p14:creationId xmlns:p14="http://schemas.microsoft.com/office/powerpoint/2010/main" val="2925478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8</a:t>
            </a:fld>
            <a:endParaRPr lang="en-US"/>
          </a:p>
        </p:txBody>
      </p:sp>
    </p:spTree>
    <p:extLst>
      <p:ext uri="{BB962C8B-B14F-4D97-AF65-F5344CB8AC3E}">
        <p14:creationId xmlns:p14="http://schemas.microsoft.com/office/powerpoint/2010/main" val="121210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A32-53C2-4CD5-92DA-51F4D272477A}" type="slidenum">
              <a:rPr lang="en-US" smtClean="0"/>
              <a:t>9</a:t>
            </a:fld>
            <a:endParaRPr lang="en-US"/>
          </a:p>
        </p:txBody>
      </p:sp>
    </p:spTree>
    <p:extLst>
      <p:ext uri="{BB962C8B-B14F-4D97-AF65-F5344CB8AC3E}">
        <p14:creationId xmlns:p14="http://schemas.microsoft.com/office/powerpoint/2010/main" val="34447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597819"/>
            <a:ext cx="8549640" cy="1102519"/>
          </a:xfrm>
        </p:spPr>
        <p:txBody>
          <a:bodyPr/>
          <a:lstStyle/>
          <a:p>
            <a:r>
              <a:rPr lang="en-US"/>
              <a:t>Click to edit Master title style</a:t>
            </a:r>
          </a:p>
        </p:txBody>
      </p:sp>
      <p:sp>
        <p:nvSpPr>
          <p:cNvPr id="3" name="Subtitle 2"/>
          <p:cNvSpPr>
            <a:spLocks noGrp="1"/>
          </p:cNvSpPr>
          <p:nvPr>
            <p:ph type="subTitle" idx="1"/>
          </p:nvPr>
        </p:nvSpPr>
        <p:spPr>
          <a:xfrm>
            <a:off x="1508760" y="2914650"/>
            <a:ext cx="704088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4767263"/>
            <a:ext cx="2346960" cy="273844"/>
          </a:xfrm>
          <a:prstGeom prst="rect">
            <a:avLst/>
          </a:prstGeom>
        </p:spPr>
        <p:txBody>
          <a:bodyPr/>
          <a:lstStyle/>
          <a:p>
            <a:fld id="{9EB4921F-64BD-4EFF-8324-FF8ADD3A23BB}" type="datetimeFigureOut">
              <a:rPr lang="en-US" smtClean="0"/>
              <a:pPr/>
              <a:t>11/15/21</a:t>
            </a:fld>
            <a:endParaRPr lang="en-US"/>
          </a:p>
        </p:txBody>
      </p:sp>
      <p:sp>
        <p:nvSpPr>
          <p:cNvPr id="5" name="Footer Placeholder 4"/>
          <p:cNvSpPr>
            <a:spLocks noGrp="1"/>
          </p:cNvSpPr>
          <p:nvPr>
            <p:ph type="ftr" sz="quarter" idx="11"/>
          </p:nvPr>
        </p:nvSpPr>
        <p:spPr>
          <a:xfrm>
            <a:off x="3436620" y="4767263"/>
            <a:ext cx="318516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4767263"/>
            <a:ext cx="2346960" cy="273844"/>
          </a:xfrm>
          <a:prstGeom prst="rect">
            <a:avLst/>
          </a:prstGeom>
        </p:spPr>
        <p:txBody>
          <a:bodyPr/>
          <a:lstStyle/>
          <a:p>
            <a:fld id="{ADDC98F7-B194-4397-B044-9647BB8B08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4767263"/>
            <a:ext cx="2346960" cy="273844"/>
          </a:xfrm>
          <a:prstGeom prst="rect">
            <a:avLst/>
          </a:prstGeom>
        </p:spPr>
        <p:txBody>
          <a:bodyPr/>
          <a:lstStyle/>
          <a:p>
            <a:fld id="{9EB4921F-64BD-4EFF-8324-FF8ADD3A23BB}" type="datetimeFigureOut">
              <a:rPr lang="en-US" smtClean="0"/>
              <a:pPr/>
              <a:t>11/15/21</a:t>
            </a:fld>
            <a:endParaRPr lang="en-US" dirty="0"/>
          </a:p>
        </p:txBody>
      </p:sp>
      <p:sp>
        <p:nvSpPr>
          <p:cNvPr id="3" name="Footer Placeholder 2"/>
          <p:cNvSpPr>
            <a:spLocks noGrp="1"/>
          </p:cNvSpPr>
          <p:nvPr>
            <p:ph type="ftr" sz="quarter" idx="11"/>
          </p:nvPr>
        </p:nvSpPr>
        <p:spPr>
          <a:xfrm>
            <a:off x="3436620" y="4767263"/>
            <a:ext cx="318516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7208520" y="4767263"/>
            <a:ext cx="2346960" cy="273844"/>
          </a:xfrm>
          <a:prstGeom prst="rect">
            <a:avLst/>
          </a:prstGeom>
        </p:spPr>
        <p:txBody>
          <a:bodyPr/>
          <a:lstStyle/>
          <a:p>
            <a:fld id="{ADDC98F7-B194-4397-B044-9647BB8B08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05979"/>
            <a:ext cx="8107680" cy="460771"/>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502920" y="1200151"/>
            <a:ext cx="905256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xStyles>
    <p:title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hyperlink" Target="http://christophjanz.blogspot.com/2016/06/a-better-way-to-visualize-pipelin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15.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304800" y="800101"/>
            <a:ext cx="5715000" cy="857249"/>
          </a:xfrm>
        </p:spPr>
        <p:txBody>
          <a:bodyPr>
            <a:normAutofit/>
          </a:bodyPr>
          <a:lstStyle/>
          <a:p>
            <a:pPr eaLnBrk="1" hangingPunct="1"/>
            <a:r>
              <a:rPr lang="en-US" altLang="en-US" sz="3200" dirty="0"/>
              <a:t>Route to Market simulation</a:t>
            </a:r>
          </a:p>
        </p:txBody>
      </p:sp>
      <p:sp>
        <p:nvSpPr>
          <p:cNvPr id="22531" name="Rectangle 3"/>
          <p:cNvSpPr>
            <a:spLocks noGrp="1" noChangeArrowheads="1"/>
          </p:cNvSpPr>
          <p:nvPr>
            <p:ph type="subTitle" idx="1"/>
          </p:nvPr>
        </p:nvSpPr>
        <p:spPr>
          <a:xfrm>
            <a:off x="1058985" y="3466612"/>
            <a:ext cx="3068161" cy="419100"/>
          </a:xfrm>
        </p:spPr>
        <p:txBody>
          <a:bodyPr>
            <a:noAutofit/>
          </a:bodyPr>
          <a:lstStyle/>
          <a:p>
            <a:pPr eaLnBrk="1" hangingPunct="1"/>
            <a:r>
              <a:rPr lang="en-US" altLang="en-US" sz="1800" dirty="0"/>
              <a:t>November 2021</a:t>
            </a:r>
          </a:p>
        </p:txBody>
      </p:sp>
      <p:sp>
        <p:nvSpPr>
          <p:cNvPr id="6" name="Rectangle 2"/>
          <p:cNvSpPr txBox="1">
            <a:spLocks noChangeArrowheads="1"/>
          </p:cNvSpPr>
          <p:nvPr/>
        </p:nvSpPr>
        <p:spPr>
          <a:xfrm>
            <a:off x="802639" y="1796072"/>
            <a:ext cx="6653237" cy="10409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solidFill>
                  <a:srgbClr val="1473BC"/>
                </a:solidFill>
              </a:rPr>
              <a:t>Go-to market digital twin to accelerate revenue growth through optimization of sales, marketing, business development and partner resources</a:t>
            </a:r>
            <a:endParaRPr lang="en-US" altLang="en-US" sz="1800" dirty="0">
              <a:solidFill>
                <a:schemeClr val="bg1">
                  <a:lumMod val="50000"/>
                </a:schemeClr>
              </a:solidFill>
            </a:endParaRPr>
          </a:p>
        </p:txBody>
      </p:sp>
    </p:spTree>
    <p:extLst>
      <p:ext uri="{BB962C8B-B14F-4D97-AF65-F5344CB8AC3E}">
        <p14:creationId xmlns:p14="http://schemas.microsoft.com/office/powerpoint/2010/main" val="398989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9609A9-0A9A-C34B-9DB3-F3CD5DDA9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866" y="164112"/>
            <a:ext cx="2691848" cy="4416906"/>
          </a:xfrm>
          <a:prstGeom prst="rect">
            <a:avLst/>
          </a:prstGeom>
        </p:spPr>
      </p:pic>
      <p:sp>
        <p:nvSpPr>
          <p:cNvPr id="4" name="Rectangle 3">
            <a:extLst>
              <a:ext uri="{FF2B5EF4-FFF2-40B4-BE49-F238E27FC236}">
                <a16:creationId xmlns:a16="http://schemas.microsoft.com/office/drawing/2014/main" id="{C4F8B36B-509B-654C-B4B7-A8023F0DEFB0}"/>
              </a:ext>
            </a:extLst>
          </p:cNvPr>
          <p:cNvSpPr/>
          <p:nvPr/>
        </p:nvSpPr>
        <p:spPr>
          <a:xfrm>
            <a:off x="5414818" y="4733167"/>
            <a:ext cx="5029200" cy="246221"/>
          </a:xfrm>
          <a:prstGeom prst="rect">
            <a:avLst/>
          </a:prstGeom>
        </p:spPr>
        <p:txBody>
          <a:bodyPr>
            <a:spAutoFit/>
          </a:bodyPr>
          <a:lstStyle/>
          <a:p>
            <a:r>
              <a:rPr lang="en-US" sz="1000" dirty="0">
                <a:hlinkClick r:id="rId4"/>
              </a:rPr>
              <a:t>http://christophjanz.blogspot.com/2016/06/a-better-way-to-visualize-pipeline.html</a:t>
            </a:r>
            <a:endParaRPr lang="en-US" sz="1000" dirty="0"/>
          </a:p>
        </p:txBody>
      </p:sp>
      <p:pic>
        <p:nvPicPr>
          <p:cNvPr id="6" name="Picture 5">
            <a:extLst>
              <a:ext uri="{FF2B5EF4-FFF2-40B4-BE49-F238E27FC236}">
                <a16:creationId xmlns:a16="http://schemas.microsoft.com/office/drawing/2014/main" id="{03D80550-D8AB-EC43-8786-D186393B32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833" y="631193"/>
            <a:ext cx="6142567" cy="4340171"/>
          </a:xfrm>
          <a:prstGeom prst="rect">
            <a:avLst/>
          </a:prstGeom>
        </p:spPr>
      </p:pic>
      <p:sp>
        <p:nvSpPr>
          <p:cNvPr id="7" name="Rectangle 2">
            <a:extLst>
              <a:ext uri="{FF2B5EF4-FFF2-40B4-BE49-F238E27FC236}">
                <a16:creationId xmlns:a16="http://schemas.microsoft.com/office/drawing/2014/main" id="{13D2A250-73AC-DC41-9B7D-821295647ACC}"/>
              </a:ext>
            </a:extLst>
          </p:cNvPr>
          <p:cNvSpPr txBox="1">
            <a:spLocks noChangeArrowheads="1"/>
          </p:cNvSpPr>
          <p:nvPr/>
        </p:nvSpPr>
        <p:spPr>
          <a:xfrm>
            <a:off x="222249" y="119046"/>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t>Go-to market digital twin </a:t>
            </a:r>
            <a:r>
              <a:rPr lang="en-US" sz="2200" dirty="0">
                <a:cs typeface="+mj-cs"/>
              </a:rPr>
              <a:t>visualizations - II</a:t>
            </a:r>
          </a:p>
        </p:txBody>
      </p:sp>
    </p:spTree>
    <p:extLst>
      <p:ext uri="{BB962C8B-B14F-4D97-AF65-F5344CB8AC3E}">
        <p14:creationId xmlns:p14="http://schemas.microsoft.com/office/powerpoint/2010/main" val="357834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0570B2-0DB1-6E47-B355-B7D94F335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365250"/>
            <a:ext cx="5410200" cy="2717800"/>
          </a:xfrm>
          <a:prstGeom prst="rect">
            <a:avLst/>
          </a:prstGeom>
        </p:spPr>
      </p:pic>
      <p:pic>
        <p:nvPicPr>
          <p:cNvPr id="7" name="Picture 6">
            <a:extLst>
              <a:ext uri="{FF2B5EF4-FFF2-40B4-BE49-F238E27FC236}">
                <a16:creationId xmlns:a16="http://schemas.microsoft.com/office/drawing/2014/main" id="{DFFADED8-3A21-514F-AF40-BE22C79DC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848" y="746980"/>
            <a:ext cx="4219195" cy="4040919"/>
          </a:xfrm>
          <a:prstGeom prst="rect">
            <a:avLst/>
          </a:prstGeom>
        </p:spPr>
      </p:pic>
      <p:sp>
        <p:nvSpPr>
          <p:cNvPr id="8" name="Rectangle 2">
            <a:extLst>
              <a:ext uri="{FF2B5EF4-FFF2-40B4-BE49-F238E27FC236}">
                <a16:creationId xmlns:a16="http://schemas.microsoft.com/office/drawing/2014/main" id="{9FD887BC-A18F-954C-805F-A16B213FA627}"/>
              </a:ext>
            </a:extLst>
          </p:cNvPr>
          <p:cNvSpPr txBox="1">
            <a:spLocks noChangeArrowheads="1"/>
          </p:cNvSpPr>
          <p:nvPr/>
        </p:nvSpPr>
        <p:spPr>
          <a:xfrm>
            <a:off x="222249" y="119046"/>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t>Go-to market digital twin </a:t>
            </a:r>
            <a:r>
              <a:rPr lang="en-US" sz="2200" dirty="0">
                <a:cs typeface="+mj-cs"/>
              </a:rPr>
              <a:t>visualizations III</a:t>
            </a:r>
          </a:p>
        </p:txBody>
      </p:sp>
    </p:spTree>
    <p:extLst>
      <p:ext uri="{BB962C8B-B14F-4D97-AF65-F5344CB8AC3E}">
        <p14:creationId xmlns:p14="http://schemas.microsoft.com/office/powerpoint/2010/main" val="283007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033E65-43C4-6F48-BC4A-AA68CEF157E4}"/>
              </a:ext>
            </a:extLst>
          </p:cNvPr>
          <p:cNvPicPr>
            <a:picLocks noChangeAspect="1"/>
          </p:cNvPicPr>
          <p:nvPr/>
        </p:nvPicPr>
        <p:blipFill rotWithShape="1">
          <a:blip r:embed="rId3">
            <a:extLst>
              <a:ext uri="{28A0092B-C50C-407E-A947-70E740481C1C}">
                <a14:useLocalDpi xmlns:a14="http://schemas.microsoft.com/office/drawing/2010/main" val="0"/>
              </a:ext>
            </a:extLst>
          </a:blip>
          <a:srcRect l="15267" t="6411" r="15556" b="6687"/>
          <a:stretch/>
        </p:blipFill>
        <p:spPr>
          <a:xfrm rot="5400000">
            <a:off x="971343" y="-24503"/>
            <a:ext cx="4351223" cy="5684311"/>
          </a:xfrm>
          <a:prstGeom prst="rect">
            <a:avLst/>
          </a:prstGeom>
        </p:spPr>
      </p:pic>
      <p:pic>
        <p:nvPicPr>
          <p:cNvPr id="34" name="Picture 33">
            <a:extLst>
              <a:ext uri="{FF2B5EF4-FFF2-40B4-BE49-F238E27FC236}">
                <a16:creationId xmlns:a16="http://schemas.microsoft.com/office/drawing/2014/main" id="{9DE8AACF-B8FC-AC4E-A938-B5DD602C6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16" y="1971382"/>
            <a:ext cx="2566058" cy="1400431"/>
          </a:xfrm>
          <a:prstGeom prst="rect">
            <a:avLst/>
          </a:prstGeom>
        </p:spPr>
      </p:pic>
      <p:sp>
        <p:nvSpPr>
          <p:cNvPr id="2" name="Rectangle 2">
            <a:extLst>
              <a:ext uri="{FF2B5EF4-FFF2-40B4-BE49-F238E27FC236}">
                <a16:creationId xmlns:a16="http://schemas.microsoft.com/office/drawing/2014/main" id="{05729295-FF15-0541-A373-F45386897A7A}"/>
              </a:ext>
            </a:extLst>
          </p:cNvPr>
          <p:cNvSpPr txBox="1">
            <a:spLocks noChangeArrowheads="1"/>
          </p:cNvSpPr>
          <p:nvPr/>
        </p:nvSpPr>
        <p:spPr>
          <a:xfrm>
            <a:off x="189441" y="195086"/>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t>Go-to market digital twin </a:t>
            </a:r>
            <a:r>
              <a:rPr lang="en-US" sz="2200" dirty="0">
                <a:cs typeface="+mj-cs"/>
              </a:rPr>
              <a:t>visualizations - IV</a:t>
            </a:r>
          </a:p>
        </p:txBody>
      </p:sp>
      <p:sp>
        <p:nvSpPr>
          <p:cNvPr id="4" name="Text Box 47">
            <a:extLst>
              <a:ext uri="{FF2B5EF4-FFF2-40B4-BE49-F238E27FC236}">
                <a16:creationId xmlns:a16="http://schemas.microsoft.com/office/drawing/2014/main" id="{B833779D-495F-EF44-A7D7-B8374C31D8BD}"/>
              </a:ext>
            </a:extLst>
          </p:cNvPr>
          <p:cNvSpPr txBox="1">
            <a:spLocks noChangeArrowheads="1"/>
          </p:cNvSpPr>
          <p:nvPr/>
        </p:nvSpPr>
        <p:spPr bwMode="auto">
          <a:xfrm>
            <a:off x="998018" y="924998"/>
            <a:ext cx="309138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400" dirty="0"/>
              <a:t>Pipeline Simulation ‘Weather Map’</a:t>
            </a:r>
          </a:p>
        </p:txBody>
      </p:sp>
      <p:sp>
        <p:nvSpPr>
          <p:cNvPr id="7" name="Text Box 5">
            <a:extLst>
              <a:ext uri="{FF2B5EF4-FFF2-40B4-BE49-F238E27FC236}">
                <a16:creationId xmlns:a16="http://schemas.microsoft.com/office/drawing/2014/main" id="{4D4CCE51-305D-F54B-89A1-BB1211439E1A}"/>
              </a:ext>
            </a:extLst>
          </p:cNvPr>
          <p:cNvSpPr txBox="1">
            <a:spLocks noChangeArrowheads="1"/>
          </p:cNvSpPr>
          <p:nvPr/>
        </p:nvSpPr>
        <p:spPr bwMode="auto">
          <a:xfrm>
            <a:off x="3210454" y="1389538"/>
            <a:ext cx="7497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400" b="1" dirty="0"/>
              <a:t>Wins</a:t>
            </a:r>
          </a:p>
        </p:txBody>
      </p:sp>
      <p:sp>
        <p:nvSpPr>
          <p:cNvPr id="9" name="Text Box 8">
            <a:extLst>
              <a:ext uri="{FF2B5EF4-FFF2-40B4-BE49-F238E27FC236}">
                <a16:creationId xmlns:a16="http://schemas.microsoft.com/office/drawing/2014/main" id="{B8DAC602-6F02-EE43-B6D6-97A245A1A99E}"/>
              </a:ext>
            </a:extLst>
          </p:cNvPr>
          <p:cNvSpPr txBox="1">
            <a:spLocks noChangeArrowheads="1"/>
          </p:cNvSpPr>
          <p:nvPr/>
        </p:nvSpPr>
        <p:spPr bwMode="auto">
          <a:xfrm>
            <a:off x="3401333" y="2246819"/>
            <a:ext cx="164716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r>
              <a:rPr lang="en-US" sz="1400" b="1" dirty="0"/>
              <a:t>Pipeline by stage</a:t>
            </a:r>
          </a:p>
        </p:txBody>
      </p:sp>
      <p:sp>
        <p:nvSpPr>
          <p:cNvPr id="10" name="Text Box 5">
            <a:extLst>
              <a:ext uri="{FF2B5EF4-FFF2-40B4-BE49-F238E27FC236}">
                <a16:creationId xmlns:a16="http://schemas.microsoft.com/office/drawing/2014/main" id="{8EF9703E-1DCD-B340-BED0-087EAC5880ED}"/>
              </a:ext>
            </a:extLst>
          </p:cNvPr>
          <p:cNvSpPr txBox="1">
            <a:spLocks noChangeArrowheads="1"/>
          </p:cNvSpPr>
          <p:nvPr/>
        </p:nvSpPr>
        <p:spPr bwMode="auto">
          <a:xfrm>
            <a:off x="4224917" y="1397051"/>
            <a:ext cx="80428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400" b="1" dirty="0"/>
              <a:t>Losses</a:t>
            </a:r>
          </a:p>
        </p:txBody>
      </p:sp>
      <p:sp>
        <p:nvSpPr>
          <p:cNvPr id="11" name="Text Box 5">
            <a:extLst>
              <a:ext uri="{FF2B5EF4-FFF2-40B4-BE49-F238E27FC236}">
                <a16:creationId xmlns:a16="http://schemas.microsoft.com/office/drawing/2014/main" id="{0A7EFF99-F243-9642-A151-EA491DC72014}"/>
              </a:ext>
            </a:extLst>
          </p:cNvPr>
          <p:cNvSpPr txBox="1">
            <a:spLocks noChangeArrowheads="1"/>
          </p:cNvSpPr>
          <p:nvPr/>
        </p:nvSpPr>
        <p:spPr bwMode="auto">
          <a:xfrm>
            <a:off x="3162300" y="1704828"/>
            <a:ext cx="92556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400" b="1" dirty="0"/>
              <a:t>#    $M.X</a:t>
            </a:r>
          </a:p>
        </p:txBody>
      </p:sp>
      <p:sp>
        <p:nvSpPr>
          <p:cNvPr id="12" name="Text Box 5">
            <a:extLst>
              <a:ext uri="{FF2B5EF4-FFF2-40B4-BE49-F238E27FC236}">
                <a16:creationId xmlns:a16="http://schemas.microsoft.com/office/drawing/2014/main" id="{8A619EA0-37E3-0040-A2B1-A6EE4E04CAD0}"/>
              </a:ext>
            </a:extLst>
          </p:cNvPr>
          <p:cNvSpPr txBox="1">
            <a:spLocks noChangeArrowheads="1"/>
          </p:cNvSpPr>
          <p:nvPr/>
        </p:nvSpPr>
        <p:spPr bwMode="auto">
          <a:xfrm>
            <a:off x="4191000" y="1717528"/>
            <a:ext cx="92556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400" b="1" dirty="0"/>
              <a:t>#    $M.X</a:t>
            </a:r>
          </a:p>
        </p:txBody>
      </p:sp>
      <p:cxnSp>
        <p:nvCxnSpPr>
          <p:cNvPr id="14" name="Straight Arrow Connector 13">
            <a:extLst>
              <a:ext uri="{FF2B5EF4-FFF2-40B4-BE49-F238E27FC236}">
                <a16:creationId xmlns:a16="http://schemas.microsoft.com/office/drawing/2014/main" id="{2E0B3313-85C5-7A4D-81F3-01824948565F}"/>
              </a:ext>
            </a:extLst>
          </p:cNvPr>
          <p:cNvCxnSpPr/>
          <p:nvPr/>
        </p:nvCxnSpPr>
        <p:spPr>
          <a:xfrm>
            <a:off x="998018" y="4168518"/>
            <a:ext cx="4050483"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C6FBBE-5CA2-DD42-BE07-8A69A4E26B7B}"/>
              </a:ext>
            </a:extLst>
          </p:cNvPr>
          <p:cNvCxnSpPr/>
          <p:nvPr/>
        </p:nvCxnSpPr>
        <p:spPr>
          <a:xfrm>
            <a:off x="1155700"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DB549F-5B4C-644B-BAF8-0F47E849C9A0}"/>
              </a:ext>
            </a:extLst>
          </p:cNvPr>
          <p:cNvCxnSpPr/>
          <p:nvPr/>
        </p:nvCxnSpPr>
        <p:spPr>
          <a:xfrm>
            <a:off x="1445846"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668B64-8BA1-1442-AB74-574CDFB6FCE3}"/>
              </a:ext>
            </a:extLst>
          </p:cNvPr>
          <p:cNvCxnSpPr/>
          <p:nvPr/>
        </p:nvCxnSpPr>
        <p:spPr>
          <a:xfrm>
            <a:off x="1735992"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C9505FC-16CD-A24A-B5CD-5B9589C80C95}"/>
              </a:ext>
            </a:extLst>
          </p:cNvPr>
          <p:cNvCxnSpPr/>
          <p:nvPr/>
        </p:nvCxnSpPr>
        <p:spPr>
          <a:xfrm>
            <a:off x="2026138"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7D019B-77FE-0844-9DDC-4066A7E015F0}"/>
              </a:ext>
            </a:extLst>
          </p:cNvPr>
          <p:cNvCxnSpPr/>
          <p:nvPr/>
        </p:nvCxnSpPr>
        <p:spPr>
          <a:xfrm>
            <a:off x="2316284"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FD46426-2299-4B4B-83D6-F75EE8828ED8}"/>
              </a:ext>
            </a:extLst>
          </p:cNvPr>
          <p:cNvCxnSpPr/>
          <p:nvPr/>
        </p:nvCxnSpPr>
        <p:spPr>
          <a:xfrm>
            <a:off x="2606430"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A742D73-FC7A-5745-ADC7-4E3AD7947BBB}"/>
              </a:ext>
            </a:extLst>
          </p:cNvPr>
          <p:cNvCxnSpPr/>
          <p:nvPr/>
        </p:nvCxnSpPr>
        <p:spPr>
          <a:xfrm>
            <a:off x="2896576"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A6AA78-7DE1-254A-B713-FBDB0F2B2203}"/>
              </a:ext>
            </a:extLst>
          </p:cNvPr>
          <p:cNvCxnSpPr/>
          <p:nvPr/>
        </p:nvCxnSpPr>
        <p:spPr>
          <a:xfrm>
            <a:off x="3186722"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891126-5472-6F4A-AC7F-6946C2E805A3}"/>
              </a:ext>
            </a:extLst>
          </p:cNvPr>
          <p:cNvCxnSpPr/>
          <p:nvPr/>
        </p:nvCxnSpPr>
        <p:spPr>
          <a:xfrm>
            <a:off x="3476868"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B8E370-01B3-DE48-B2E3-CCBB7A6A0530}"/>
              </a:ext>
            </a:extLst>
          </p:cNvPr>
          <p:cNvCxnSpPr/>
          <p:nvPr/>
        </p:nvCxnSpPr>
        <p:spPr>
          <a:xfrm>
            <a:off x="3767014"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B344B9-4E85-6842-B481-ED7BCD301393}"/>
              </a:ext>
            </a:extLst>
          </p:cNvPr>
          <p:cNvCxnSpPr/>
          <p:nvPr/>
        </p:nvCxnSpPr>
        <p:spPr>
          <a:xfrm>
            <a:off x="4057160"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14C2AD-DB5C-9C4C-9D34-1118AE0993B8}"/>
              </a:ext>
            </a:extLst>
          </p:cNvPr>
          <p:cNvCxnSpPr/>
          <p:nvPr/>
        </p:nvCxnSpPr>
        <p:spPr>
          <a:xfrm>
            <a:off x="4347306"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6771FA-244F-A444-9BE9-4FEDF1EA4D76}"/>
              </a:ext>
            </a:extLst>
          </p:cNvPr>
          <p:cNvCxnSpPr/>
          <p:nvPr/>
        </p:nvCxnSpPr>
        <p:spPr>
          <a:xfrm>
            <a:off x="4637452" y="3987800"/>
            <a:ext cx="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877C71-90E2-5447-B41C-6A2103646DE0}"/>
              </a:ext>
            </a:extLst>
          </p:cNvPr>
          <p:cNvCxnSpPr/>
          <p:nvPr/>
        </p:nvCxnSpPr>
        <p:spPr>
          <a:xfrm>
            <a:off x="4927600" y="3987800"/>
            <a:ext cx="0" cy="254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 Box 8">
            <a:extLst>
              <a:ext uri="{FF2B5EF4-FFF2-40B4-BE49-F238E27FC236}">
                <a16:creationId xmlns:a16="http://schemas.microsoft.com/office/drawing/2014/main" id="{C5D50F6F-88B4-AC4B-8CCF-7E2B8C9AB132}"/>
              </a:ext>
            </a:extLst>
          </p:cNvPr>
          <p:cNvSpPr txBox="1">
            <a:spLocks noChangeArrowheads="1"/>
          </p:cNvSpPr>
          <p:nvPr/>
        </p:nvSpPr>
        <p:spPr bwMode="auto">
          <a:xfrm>
            <a:off x="838361" y="4202826"/>
            <a:ext cx="421014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r>
              <a:rPr lang="en-US" sz="1400" b="1" dirty="0"/>
              <a:t>Select time series (quarterly, monthly, weekly) </a:t>
            </a:r>
          </a:p>
        </p:txBody>
      </p:sp>
      <p:sp>
        <p:nvSpPr>
          <p:cNvPr id="31" name="Action Button: Forward or Next 30">
            <a:hlinkClick r:id="" action="ppaction://hlinkshowjump?jump=nextslide" highlightClick="1"/>
            <a:extLst>
              <a:ext uri="{FF2B5EF4-FFF2-40B4-BE49-F238E27FC236}">
                <a16:creationId xmlns:a16="http://schemas.microsoft.com/office/drawing/2014/main" id="{1798C269-841E-4B45-8B74-F0D408A65D87}"/>
              </a:ext>
            </a:extLst>
          </p:cNvPr>
          <p:cNvSpPr/>
          <p:nvPr/>
        </p:nvSpPr>
        <p:spPr>
          <a:xfrm>
            <a:off x="1927154" y="2452995"/>
            <a:ext cx="533562" cy="419100"/>
          </a:xfrm>
          <a:prstGeom prst="actionButtonForwardNex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D95CC31A-79F0-C54E-9324-FB890D98C0E9}"/>
              </a:ext>
            </a:extLst>
          </p:cNvPr>
          <p:cNvSpPr/>
          <p:nvPr/>
        </p:nvSpPr>
        <p:spPr>
          <a:xfrm>
            <a:off x="998018" y="1524876"/>
            <a:ext cx="2303982" cy="2163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llate 34">
            <a:extLst>
              <a:ext uri="{FF2B5EF4-FFF2-40B4-BE49-F238E27FC236}">
                <a16:creationId xmlns:a16="http://schemas.microsoft.com/office/drawing/2014/main" id="{B2E17B71-FA4B-794E-B9B0-61BC1952DDD9}"/>
              </a:ext>
            </a:extLst>
          </p:cNvPr>
          <p:cNvSpPr/>
          <p:nvPr/>
        </p:nvSpPr>
        <p:spPr>
          <a:xfrm>
            <a:off x="1057892" y="4048936"/>
            <a:ext cx="196883" cy="307777"/>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8F876362-5083-5744-8C1C-224CA41F8340}"/>
              </a:ext>
            </a:extLst>
          </p:cNvPr>
          <p:cNvSpPr/>
          <p:nvPr/>
        </p:nvSpPr>
        <p:spPr>
          <a:xfrm>
            <a:off x="6121400" y="4561808"/>
            <a:ext cx="3568700" cy="338554"/>
          </a:xfrm>
          <a:prstGeom prst="rect">
            <a:avLst/>
          </a:prstGeom>
        </p:spPr>
        <p:txBody>
          <a:bodyPr wrap="square">
            <a:spAutoFit/>
          </a:bodyPr>
          <a:lstStyle/>
          <a:p>
            <a:r>
              <a:rPr lang="en-US" sz="800" dirty="0"/>
              <a:t>https://</a:t>
            </a:r>
            <a:r>
              <a:rPr lang="en-US" sz="800" dirty="0" err="1"/>
              <a:t>weather.com</a:t>
            </a:r>
            <a:r>
              <a:rPr lang="en-US" sz="800" dirty="0"/>
              <a:t>/weather/radar/interactive/l/ce156be39e720764d95b9362dc9e67241b3904c7e72708c662295db026dd4984</a:t>
            </a:r>
          </a:p>
        </p:txBody>
      </p:sp>
      <p:sp>
        <p:nvSpPr>
          <p:cNvPr id="37" name="Rectangle 37">
            <a:extLst>
              <a:ext uri="{FF2B5EF4-FFF2-40B4-BE49-F238E27FC236}">
                <a16:creationId xmlns:a16="http://schemas.microsoft.com/office/drawing/2014/main" id="{31D0D094-8227-3F47-9F30-E6540EA5AF11}"/>
              </a:ext>
            </a:extLst>
          </p:cNvPr>
          <p:cNvSpPr>
            <a:spLocks noChangeArrowheads="1"/>
          </p:cNvSpPr>
          <p:nvPr/>
        </p:nvSpPr>
        <p:spPr bwMode="auto">
          <a:xfrm>
            <a:off x="6300299" y="1147679"/>
            <a:ext cx="3412182" cy="3589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3038" indent="-173038" eaLnBrk="0" hangingPunct="0">
              <a:spcBef>
                <a:spcPct val="50000"/>
              </a:spcBef>
              <a:buClr>
                <a:schemeClr val="tx1"/>
              </a:buClr>
              <a:buFont typeface="Wingdings" charset="0"/>
              <a:buChar char="§"/>
            </a:pPr>
            <a:r>
              <a:rPr lang="en-US" sz="1400" dirty="0"/>
              <a:t>‘Pipeline in Motion’ visualization of monte </a:t>
            </a:r>
            <a:r>
              <a:rPr lang="en-US" sz="1400" dirty="0" err="1"/>
              <a:t>carlo</a:t>
            </a:r>
            <a:r>
              <a:rPr lang="en-US" sz="1400" dirty="0"/>
              <a:t> simulation</a:t>
            </a:r>
          </a:p>
          <a:p>
            <a:pPr marL="173038" indent="-173038" eaLnBrk="0" hangingPunct="0">
              <a:spcBef>
                <a:spcPct val="50000"/>
              </a:spcBef>
              <a:buClr>
                <a:schemeClr val="tx1"/>
              </a:buClr>
              <a:buFont typeface="Wingdings" charset="0"/>
              <a:buChar char="§"/>
            </a:pPr>
            <a:r>
              <a:rPr lang="en-US" sz="1400" dirty="0"/>
              <a:t>Shows leads being added, opportunities moving through the pipeline, and results of won / loss opportunities </a:t>
            </a:r>
          </a:p>
          <a:p>
            <a:pPr marL="173038" indent="-173038" eaLnBrk="0" hangingPunct="0">
              <a:spcBef>
                <a:spcPct val="50000"/>
              </a:spcBef>
              <a:buClr>
                <a:schemeClr val="tx1"/>
              </a:buClr>
              <a:buFont typeface="Wingdings" charset="0"/>
              <a:buChar char="§"/>
            </a:pPr>
            <a:r>
              <a:rPr lang="en-US" sz="1400" dirty="0"/>
              <a:t>Tracks TCV and Revenue from wins</a:t>
            </a:r>
          </a:p>
          <a:p>
            <a:pPr marL="173038" indent="-173038" eaLnBrk="0" hangingPunct="0">
              <a:spcBef>
                <a:spcPct val="50000"/>
              </a:spcBef>
              <a:buClr>
                <a:schemeClr val="tx1"/>
              </a:buClr>
              <a:buFont typeface="Wingdings" charset="0"/>
              <a:buChar char="§"/>
            </a:pPr>
            <a:r>
              <a:rPr lang="en-US" sz="1400" dirty="0"/>
              <a:t>Ability to pause simulation and move forward and back on timeline</a:t>
            </a:r>
          </a:p>
          <a:p>
            <a:pPr marL="173038" indent="-173038" eaLnBrk="0" hangingPunct="0">
              <a:spcBef>
                <a:spcPct val="50000"/>
              </a:spcBef>
              <a:buClr>
                <a:schemeClr val="tx1"/>
              </a:buClr>
              <a:buFont typeface="Wingdings" charset="0"/>
              <a:buChar char="§"/>
            </a:pPr>
            <a:endParaRPr lang="en-US" sz="1400" b="0" dirty="0"/>
          </a:p>
        </p:txBody>
      </p:sp>
    </p:spTree>
    <p:extLst>
      <p:ext uri="{BB962C8B-B14F-4D97-AF65-F5344CB8AC3E}">
        <p14:creationId xmlns:p14="http://schemas.microsoft.com/office/powerpoint/2010/main" val="269610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64477-1AA2-074F-85C1-82C902B1AE35}"/>
              </a:ext>
            </a:extLst>
          </p:cNvPr>
          <p:cNvSpPr/>
          <p:nvPr/>
        </p:nvSpPr>
        <p:spPr>
          <a:xfrm>
            <a:off x="584200" y="478897"/>
            <a:ext cx="4004733" cy="4093428"/>
          </a:xfrm>
          <a:prstGeom prst="rect">
            <a:avLst/>
          </a:prstGeom>
        </p:spPr>
        <p:txBody>
          <a:bodyPr wrap="square">
            <a:spAutoFit/>
          </a:bodyPr>
          <a:lstStyle/>
          <a:p>
            <a:r>
              <a:rPr lang="en-US" sz="1000" b="1" dirty="0">
                <a:latin typeface="Lato"/>
              </a:rPr>
              <a:t>Purpose</a:t>
            </a:r>
          </a:p>
          <a:p>
            <a:endParaRPr lang="en-US" sz="1000" b="1" dirty="0">
              <a:latin typeface="Lato"/>
            </a:endParaRPr>
          </a:p>
          <a:p>
            <a:r>
              <a:rPr lang="en-US" sz="1000" dirty="0">
                <a:latin typeface="Lato"/>
              </a:rPr>
              <a:t>PyMC3 is a probabilistic programming package for Python that allows users to fit </a:t>
            </a:r>
            <a:r>
              <a:rPr lang="en-US" sz="1000" b="1" dirty="0">
                <a:latin typeface="Lato"/>
              </a:rPr>
              <a:t>Bayesian models </a:t>
            </a:r>
            <a:r>
              <a:rPr lang="en-US" sz="1000" dirty="0">
                <a:latin typeface="Lato"/>
              </a:rPr>
              <a:t>using a variety of numerical methods, most notably </a:t>
            </a:r>
            <a:r>
              <a:rPr lang="en-US" sz="1000" b="1" dirty="0">
                <a:latin typeface="Lato"/>
              </a:rPr>
              <a:t>Markov chain Monte Carlo (MCMC) and variational inference (VI). </a:t>
            </a:r>
            <a:r>
              <a:rPr lang="en-US" sz="1000" dirty="0">
                <a:latin typeface="Lato"/>
              </a:rPr>
              <a:t>Its flexibility and extensibility make it applicable to a large suite of problems. Along with core model specification and fitting functionality, PyMC3 includes functionality for summarizing output and for model diagnostics.</a:t>
            </a:r>
          </a:p>
          <a:p>
            <a:endParaRPr lang="en-US" sz="1000" dirty="0">
              <a:latin typeface="Lato"/>
            </a:endParaRPr>
          </a:p>
          <a:p>
            <a:r>
              <a:rPr lang="en-US" sz="1000" b="1" dirty="0">
                <a:latin typeface="Lato"/>
              </a:rPr>
              <a:t>Features</a:t>
            </a:r>
          </a:p>
          <a:p>
            <a:endParaRPr lang="en-US" sz="1000" b="1" dirty="0">
              <a:latin typeface="Lato"/>
            </a:endParaRPr>
          </a:p>
          <a:p>
            <a:r>
              <a:rPr lang="en-US" sz="1000" dirty="0">
                <a:latin typeface="Lato"/>
              </a:rPr>
              <a:t>PyMC3 strives to make Bayesian modeling as simple and painless as possible, allowing users to focus on their scientific problem, rather than on the methods used to solve it. Here is a partial list of its features:</a:t>
            </a:r>
          </a:p>
          <a:p>
            <a:pPr>
              <a:buFont typeface="Arial" panose="020B0604020202020204" pitchFamily="34" charset="0"/>
              <a:buChar char="•"/>
            </a:pPr>
            <a:r>
              <a:rPr lang="en-US" sz="1000" dirty="0">
                <a:latin typeface="Lato"/>
              </a:rPr>
              <a:t>Modern methods for fitting Bayesian models, including MCMC and VI.</a:t>
            </a:r>
          </a:p>
          <a:p>
            <a:pPr>
              <a:buFont typeface="Arial" panose="020B0604020202020204" pitchFamily="34" charset="0"/>
              <a:buChar char="•"/>
            </a:pPr>
            <a:r>
              <a:rPr lang="en-US" sz="1000" dirty="0">
                <a:latin typeface="Lato"/>
              </a:rPr>
              <a:t>Includes a large suite of well-documented statistical distributions.</a:t>
            </a:r>
          </a:p>
          <a:p>
            <a:pPr>
              <a:buFont typeface="Arial" panose="020B0604020202020204" pitchFamily="34" charset="0"/>
              <a:buChar char="•"/>
            </a:pPr>
            <a:r>
              <a:rPr lang="en-US" sz="1000" dirty="0">
                <a:latin typeface="Lato"/>
              </a:rPr>
              <a:t>Uses Theano as the computational backend, allowing for fast expression evaluation, automatic gradient calculation, and GPU computing.</a:t>
            </a:r>
          </a:p>
          <a:p>
            <a:pPr>
              <a:buFont typeface="Arial" panose="020B0604020202020204" pitchFamily="34" charset="0"/>
              <a:buChar char="•"/>
            </a:pPr>
            <a:r>
              <a:rPr lang="en-US" sz="1000" dirty="0">
                <a:latin typeface="Lato"/>
              </a:rPr>
              <a:t>Built-in support for Gaussian process modeling.</a:t>
            </a:r>
          </a:p>
          <a:p>
            <a:pPr>
              <a:buFont typeface="Arial" panose="020B0604020202020204" pitchFamily="34" charset="0"/>
              <a:buChar char="•"/>
            </a:pPr>
            <a:r>
              <a:rPr lang="en-US" sz="1000" dirty="0">
                <a:latin typeface="Lato"/>
              </a:rPr>
              <a:t>Model summarization and plotting.</a:t>
            </a:r>
          </a:p>
          <a:p>
            <a:pPr>
              <a:buFont typeface="Arial" panose="020B0604020202020204" pitchFamily="34" charset="0"/>
              <a:buChar char="•"/>
            </a:pPr>
            <a:r>
              <a:rPr lang="en-US" sz="1000" dirty="0">
                <a:latin typeface="Lato"/>
              </a:rPr>
              <a:t>Model checking and convergence detection.</a:t>
            </a:r>
          </a:p>
          <a:p>
            <a:pPr>
              <a:buFont typeface="Arial" panose="020B0604020202020204" pitchFamily="34" charset="0"/>
              <a:buChar char="•"/>
            </a:pPr>
            <a:r>
              <a:rPr lang="en-US" sz="1000" dirty="0">
                <a:latin typeface="Lato"/>
              </a:rPr>
              <a:t>Extensible: easily incorporates custom step methods and unusual probability distributions.</a:t>
            </a:r>
          </a:p>
          <a:p>
            <a:pPr>
              <a:buFont typeface="Arial" panose="020B0604020202020204" pitchFamily="34" charset="0"/>
              <a:buChar char="•"/>
            </a:pPr>
            <a:r>
              <a:rPr lang="en-US" sz="1000" dirty="0">
                <a:latin typeface="Lato"/>
              </a:rPr>
              <a:t>Bayesian models can be embedded in larger programs, and results can be analyzed with the full power of Python.</a:t>
            </a:r>
          </a:p>
        </p:txBody>
      </p:sp>
      <p:sp>
        <p:nvSpPr>
          <p:cNvPr id="3" name="Rectangle 2">
            <a:extLst>
              <a:ext uri="{FF2B5EF4-FFF2-40B4-BE49-F238E27FC236}">
                <a16:creationId xmlns:a16="http://schemas.microsoft.com/office/drawing/2014/main" id="{83C026C5-61AF-ED48-9636-7A04F12787D1}"/>
              </a:ext>
            </a:extLst>
          </p:cNvPr>
          <p:cNvSpPr/>
          <p:nvPr/>
        </p:nvSpPr>
        <p:spPr>
          <a:xfrm>
            <a:off x="5046136" y="478897"/>
            <a:ext cx="4737097" cy="3939540"/>
          </a:xfrm>
          <a:prstGeom prst="rect">
            <a:avLst/>
          </a:prstGeom>
        </p:spPr>
        <p:txBody>
          <a:bodyPr wrap="square">
            <a:spAutoFit/>
          </a:bodyPr>
          <a:lstStyle/>
          <a:p>
            <a:r>
              <a:rPr lang="en-US" sz="1000" b="1" dirty="0">
                <a:latin typeface="Lato"/>
              </a:rPr>
              <a:t>What’s new in version 3</a:t>
            </a:r>
            <a:endParaRPr lang="en-US" sz="1000" b="1" dirty="0">
              <a:solidFill>
                <a:srgbClr val="4183C4"/>
              </a:solidFill>
              <a:latin typeface="Lato"/>
            </a:endParaRPr>
          </a:p>
          <a:p>
            <a:endParaRPr lang="en-US" sz="1000" b="1" dirty="0">
              <a:latin typeface="Lato"/>
            </a:endParaRPr>
          </a:p>
          <a:p>
            <a:r>
              <a:rPr lang="en-US" sz="1000" dirty="0">
                <a:latin typeface="Lato"/>
              </a:rPr>
              <a:t>The third major version of </a:t>
            </a:r>
            <a:r>
              <a:rPr lang="en-US" sz="1000" dirty="0" err="1">
                <a:latin typeface="Lato"/>
              </a:rPr>
              <a:t>PyMC</a:t>
            </a:r>
            <a:r>
              <a:rPr lang="en-US" sz="1000" dirty="0">
                <a:latin typeface="Lato"/>
              </a:rPr>
              <a:t> has benefitted from being re-written from scratch. Substantial improvements in the user interface and performance have resulted from this. While PyMC2 relied on Fortran extensions (via f2py) for most of the computational heavy-lifting, PyMC3 leverages Theano, a library from the Montréal Institute for Learning Algorithms (MILA), for array-based expression evaluation, to perform its computation. What this provides, above all else, is fast automatic differentiation, which is at the heart of the gradient-based sampling and optimization methods currently providing inference for probabilistic programming.</a:t>
            </a:r>
          </a:p>
          <a:p>
            <a:r>
              <a:rPr lang="en-US" sz="1000" dirty="0">
                <a:latin typeface="Lato"/>
              </a:rPr>
              <a:t>Major changes from previous versions:</a:t>
            </a:r>
          </a:p>
          <a:p>
            <a:pPr>
              <a:buFont typeface="Arial" panose="020B0604020202020204" pitchFamily="34" charset="0"/>
              <a:buChar char="•"/>
            </a:pPr>
            <a:r>
              <a:rPr lang="en-US" sz="1000" dirty="0">
                <a:latin typeface="Lato"/>
              </a:rPr>
              <a:t>New flexible object model and syntax (not backward-compatible with PyMC2).</a:t>
            </a:r>
          </a:p>
          <a:p>
            <a:pPr>
              <a:buFont typeface="Arial" panose="020B0604020202020204" pitchFamily="34" charset="0"/>
              <a:buChar char="•"/>
            </a:pPr>
            <a:r>
              <a:rPr lang="en-US" sz="1000" dirty="0">
                <a:latin typeface="Lato"/>
              </a:rPr>
              <a:t>Gradient-based MCMC methods, including Hamiltonian Monte Carlo (HMC), the No U-turn Sampler (NUTS), and Stein Variational Gradient Descent.</a:t>
            </a:r>
          </a:p>
          <a:p>
            <a:pPr>
              <a:buFont typeface="Arial" panose="020B0604020202020204" pitchFamily="34" charset="0"/>
              <a:buChar char="•"/>
            </a:pPr>
            <a:r>
              <a:rPr lang="en-US" sz="1000" dirty="0">
                <a:latin typeface="Lato"/>
              </a:rPr>
              <a:t>Variational inference methods, including automatic differentiation variational inference (ADVI) and operator variational inference (OPVI).</a:t>
            </a:r>
          </a:p>
          <a:p>
            <a:pPr>
              <a:buFont typeface="Arial" panose="020B0604020202020204" pitchFamily="34" charset="0"/>
              <a:buChar char="•"/>
            </a:pPr>
            <a:r>
              <a:rPr lang="en-US" sz="1000" dirty="0">
                <a:latin typeface="Lato"/>
              </a:rPr>
              <a:t>An interface for easy formula-based specification of generalized linear models (GLM).</a:t>
            </a:r>
          </a:p>
          <a:p>
            <a:pPr>
              <a:buFont typeface="Arial" panose="020B0604020202020204" pitchFamily="34" charset="0"/>
              <a:buChar char="•"/>
            </a:pPr>
            <a:r>
              <a:rPr lang="en-US" sz="1000" dirty="0">
                <a:latin typeface="Lato"/>
              </a:rPr>
              <a:t>Elliptical slice sampling.</a:t>
            </a:r>
          </a:p>
          <a:p>
            <a:pPr>
              <a:buFont typeface="Arial" panose="020B0604020202020204" pitchFamily="34" charset="0"/>
              <a:buChar char="•"/>
            </a:pPr>
            <a:r>
              <a:rPr lang="en-US" sz="1000" dirty="0">
                <a:latin typeface="Lato"/>
              </a:rPr>
              <a:t>Specialized distributions for representing time series.</a:t>
            </a:r>
          </a:p>
          <a:p>
            <a:pPr>
              <a:buFont typeface="Arial" panose="020B0604020202020204" pitchFamily="34" charset="0"/>
              <a:buChar char="•"/>
            </a:pPr>
            <a:r>
              <a:rPr lang="en-US" sz="1000" dirty="0">
                <a:latin typeface="Lato"/>
              </a:rPr>
              <a:t>A library of </a:t>
            </a:r>
            <a:r>
              <a:rPr lang="en-US" sz="1000" dirty="0" err="1">
                <a:latin typeface="Lato"/>
              </a:rPr>
              <a:t>Jupyter</a:t>
            </a:r>
            <a:r>
              <a:rPr lang="en-US" sz="1000" dirty="0">
                <a:latin typeface="Lato"/>
              </a:rPr>
              <a:t> notebooks that provide case studies and fully developed usage examples.</a:t>
            </a:r>
          </a:p>
          <a:p>
            <a:pPr>
              <a:buFont typeface="Arial" panose="020B0604020202020204" pitchFamily="34" charset="0"/>
              <a:buChar char="•"/>
            </a:pPr>
            <a:r>
              <a:rPr lang="en-US" sz="1000" dirty="0">
                <a:latin typeface="Lato"/>
              </a:rPr>
              <a:t>Much more!</a:t>
            </a:r>
          </a:p>
          <a:p>
            <a:r>
              <a:rPr lang="en-US" sz="1000" dirty="0">
                <a:latin typeface="Lato"/>
              </a:rPr>
              <a:t>While the addition of Theano adds a level of complexity to the development of </a:t>
            </a:r>
            <a:r>
              <a:rPr lang="en-US" sz="1000" dirty="0" err="1">
                <a:latin typeface="Lato"/>
              </a:rPr>
              <a:t>PyMC</a:t>
            </a:r>
            <a:r>
              <a:rPr lang="en-US" sz="1000" dirty="0">
                <a:latin typeface="Lato"/>
              </a:rPr>
              <a:t>, fundamentally altering how the underlying computation is performed, we have worked hard to maintain the elegant simplicity of the original </a:t>
            </a:r>
            <a:r>
              <a:rPr lang="en-US" sz="1000" dirty="0" err="1">
                <a:latin typeface="Lato"/>
              </a:rPr>
              <a:t>PyMC</a:t>
            </a:r>
            <a:r>
              <a:rPr lang="en-US" sz="1000" dirty="0">
                <a:latin typeface="Lato"/>
              </a:rPr>
              <a:t> model specification syntax.</a:t>
            </a:r>
            <a:endParaRPr lang="en-US" sz="1000" b="0" i="0" dirty="0">
              <a:effectLst/>
              <a:latin typeface="Lato"/>
            </a:endParaRPr>
          </a:p>
        </p:txBody>
      </p:sp>
      <p:sp>
        <p:nvSpPr>
          <p:cNvPr id="4" name="Title 1">
            <a:extLst>
              <a:ext uri="{FF2B5EF4-FFF2-40B4-BE49-F238E27FC236}">
                <a16:creationId xmlns:a16="http://schemas.microsoft.com/office/drawing/2014/main" id="{4206E9EA-5E87-574B-B4C0-0363D2B2385B}"/>
              </a:ext>
            </a:extLst>
          </p:cNvPr>
          <p:cNvSpPr txBox="1">
            <a:spLocks/>
          </p:cNvSpPr>
          <p:nvPr/>
        </p:nvSpPr>
        <p:spPr bwMode="auto">
          <a:xfrm>
            <a:off x="123599" y="68763"/>
            <a:ext cx="1426595"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lnSpc>
                <a:spcPct val="90000"/>
              </a:lnSpc>
            </a:pPr>
            <a:r>
              <a:rPr lang="en-US" sz="2000" dirty="0">
                <a:solidFill>
                  <a:schemeClr val="accent1"/>
                </a:solidFill>
              </a:rPr>
              <a:t>pyMC3</a:t>
            </a:r>
          </a:p>
        </p:txBody>
      </p:sp>
      <p:sp>
        <p:nvSpPr>
          <p:cNvPr id="5" name="TextBox 4">
            <a:extLst>
              <a:ext uri="{FF2B5EF4-FFF2-40B4-BE49-F238E27FC236}">
                <a16:creationId xmlns:a16="http://schemas.microsoft.com/office/drawing/2014/main" id="{FD1CB31B-30B0-6A49-8387-FBFA7B4FE206}"/>
              </a:ext>
            </a:extLst>
          </p:cNvPr>
          <p:cNvSpPr txBox="1"/>
          <p:nvPr/>
        </p:nvSpPr>
        <p:spPr>
          <a:xfrm>
            <a:off x="-1253067" y="-1303867"/>
            <a:ext cx="184731" cy="369332"/>
          </a:xfrm>
          <a:prstGeom prst="rect">
            <a:avLst/>
          </a:prstGeom>
          <a:noFill/>
        </p:spPr>
        <p:txBody>
          <a:bodyPr wrap="none" rtlCol="0">
            <a:spAutoFit/>
          </a:bodyPr>
          <a:lstStyle/>
          <a:p>
            <a:endParaRPr lang="en-US"/>
          </a:p>
        </p:txBody>
      </p:sp>
      <p:sp>
        <p:nvSpPr>
          <p:cNvPr id="6" name="Rectangle 5">
            <a:extLst>
              <a:ext uri="{FF2B5EF4-FFF2-40B4-BE49-F238E27FC236}">
                <a16:creationId xmlns:a16="http://schemas.microsoft.com/office/drawing/2014/main" id="{46B9C219-9B12-FD43-9FBA-125851719E36}"/>
              </a:ext>
            </a:extLst>
          </p:cNvPr>
          <p:cNvSpPr/>
          <p:nvPr/>
        </p:nvSpPr>
        <p:spPr>
          <a:xfrm>
            <a:off x="6716745" y="4774168"/>
            <a:ext cx="1319592" cy="246221"/>
          </a:xfrm>
          <a:prstGeom prst="rect">
            <a:avLst/>
          </a:prstGeom>
        </p:spPr>
        <p:txBody>
          <a:bodyPr wrap="none">
            <a:spAutoFit/>
          </a:bodyPr>
          <a:lstStyle/>
          <a:p>
            <a:r>
              <a:rPr lang="en-US" sz="1000" dirty="0"/>
              <a:t>https://</a:t>
            </a:r>
            <a:r>
              <a:rPr lang="en-US" sz="1000" dirty="0" err="1"/>
              <a:t>docs.pymc.io</a:t>
            </a:r>
            <a:r>
              <a:rPr lang="en-US" sz="1000" dirty="0"/>
              <a:t>/</a:t>
            </a:r>
          </a:p>
        </p:txBody>
      </p:sp>
    </p:spTree>
    <p:extLst>
      <p:ext uri="{BB962C8B-B14F-4D97-AF65-F5344CB8AC3E}">
        <p14:creationId xmlns:p14="http://schemas.microsoft.com/office/powerpoint/2010/main" val="315647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81BF1D2-F2FF-DB46-8EBA-476CFF8F3D40}"/>
              </a:ext>
            </a:extLst>
          </p:cNvPr>
          <p:cNvSpPr txBox="1">
            <a:spLocks noChangeArrowheads="1"/>
          </p:cNvSpPr>
          <p:nvPr/>
        </p:nvSpPr>
        <p:spPr>
          <a:xfrm>
            <a:off x="246047" y="174698"/>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cs typeface="+mj-cs"/>
              </a:rPr>
              <a:t>MVP Pipeline Simulation Sprint Plan</a:t>
            </a:r>
          </a:p>
        </p:txBody>
      </p:sp>
      <p:sp>
        <p:nvSpPr>
          <p:cNvPr id="4" name="TextBox 3">
            <a:extLst>
              <a:ext uri="{FF2B5EF4-FFF2-40B4-BE49-F238E27FC236}">
                <a16:creationId xmlns:a16="http://schemas.microsoft.com/office/drawing/2014/main" id="{772AF111-3ED1-BE42-974A-E2B61D5B8EB5}"/>
              </a:ext>
            </a:extLst>
          </p:cNvPr>
          <p:cNvSpPr txBox="1"/>
          <p:nvPr/>
        </p:nvSpPr>
        <p:spPr>
          <a:xfrm>
            <a:off x="434492" y="913159"/>
            <a:ext cx="1137134" cy="461665"/>
          </a:xfrm>
          <a:prstGeom prst="rect">
            <a:avLst/>
          </a:prstGeom>
          <a:noFill/>
        </p:spPr>
        <p:txBody>
          <a:bodyPr wrap="square" rtlCol="0">
            <a:spAutoFit/>
          </a:bodyPr>
          <a:lstStyle/>
          <a:p>
            <a:r>
              <a:rPr lang="en-US" sz="1200" b="1" dirty="0"/>
              <a:t>Construct top-down model</a:t>
            </a:r>
          </a:p>
        </p:txBody>
      </p:sp>
      <p:sp>
        <p:nvSpPr>
          <p:cNvPr id="5" name="TextBox 4">
            <a:extLst>
              <a:ext uri="{FF2B5EF4-FFF2-40B4-BE49-F238E27FC236}">
                <a16:creationId xmlns:a16="http://schemas.microsoft.com/office/drawing/2014/main" id="{C2175027-0864-C44E-AC4B-10C9F17985FD}"/>
              </a:ext>
            </a:extLst>
          </p:cNvPr>
          <p:cNvSpPr txBox="1"/>
          <p:nvPr/>
        </p:nvSpPr>
        <p:spPr>
          <a:xfrm>
            <a:off x="3816378" y="728493"/>
            <a:ext cx="1879068" cy="646331"/>
          </a:xfrm>
          <a:prstGeom prst="rect">
            <a:avLst/>
          </a:prstGeom>
          <a:noFill/>
        </p:spPr>
        <p:txBody>
          <a:bodyPr wrap="square" rtlCol="0">
            <a:spAutoFit/>
          </a:bodyPr>
          <a:lstStyle/>
          <a:p>
            <a:r>
              <a:rPr lang="en-US" sz="1200" b="1" dirty="0"/>
              <a:t>Single geography simulation with historical pipeline metrics </a:t>
            </a:r>
          </a:p>
        </p:txBody>
      </p:sp>
      <p:sp>
        <p:nvSpPr>
          <p:cNvPr id="6" name="TextBox 5">
            <a:extLst>
              <a:ext uri="{FF2B5EF4-FFF2-40B4-BE49-F238E27FC236}">
                <a16:creationId xmlns:a16="http://schemas.microsoft.com/office/drawing/2014/main" id="{34C8F8BA-5917-B44B-9E02-04AB0F5B91BC}"/>
              </a:ext>
            </a:extLst>
          </p:cNvPr>
          <p:cNvSpPr txBox="1"/>
          <p:nvPr/>
        </p:nvSpPr>
        <p:spPr>
          <a:xfrm>
            <a:off x="1898025" y="913159"/>
            <a:ext cx="1684312" cy="461665"/>
          </a:xfrm>
          <a:prstGeom prst="rect">
            <a:avLst/>
          </a:prstGeom>
          <a:noFill/>
        </p:spPr>
        <p:txBody>
          <a:bodyPr wrap="square" rtlCol="0">
            <a:spAutoFit/>
          </a:bodyPr>
          <a:lstStyle/>
          <a:p>
            <a:r>
              <a:rPr lang="en-US" sz="1200" b="1" dirty="0"/>
              <a:t>Single geography model &gt; input variables</a:t>
            </a:r>
          </a:p>
        </p:txBody>
      </p:sp>
      <p:sp>
        <p:nvSpPr>
          <p:cNvPr id="7" name="TextBox 6">
            <a:extLst>
              <a:ext uri="{FF2B5EF4-FFF2-40B4-BE49-F238E27FC236}">
                <a16:creationId xmlns:a16="http://schemas.microsoft.com/office/drawing/2014/main" id="{953ACFFF-66BE-2448-9823-FB50EC8E9015}"/>
              </a:ext>
            </a:extLst>
          </p:cNvPr>
          <p:cNvSpPr txBox="1"/>
          <p:nvPr/>
        </p:nvSpPr>
        <p:spPr>
          <a:xfrm>
            <a:off x="5821818" y="728493"/>
            <a:ext cx="2064879" cy="646331"/>
          </a:xfrm>
          <a:prstGeom prst="rect">
            <a:avLst/>
          </a:prstGeom>
          <a:noFill/>
        </p:spPr>
        <p:txBody>
          <a:bodyPr wrap="square" rtlCol="0">
            <a:spAutoFit/>
          </a:bodyPr>
          <a:lstStyle/>
          <a:p>
            <a:r>
              <a:rPr lang="en-US" sz="1200" b="1" dirty="0"/>
              <a:t>Expand simulation to additional geographies with ‘what-if’ scenario inputs</a:t>
            </a:r>
          </a:p>
        </p:txBody>
      </p:sp>
      <p:sp>
        <p:nvSpPr>
          <p:cNvPr id="8" name="TextBox 7">
            <a:extLst>
              <a:ext uri="{FF2B5EF4-FFF2-40B4-BE49-F238E27FC236}">
                <a16:creationId xmlns:a16="http://schemas.microsoft.com/office/drawing/2014/main" id="{4CC5D3F8-7A65-4746-A13C-3783798878FB}"/>
              </a:ext>
            </a:extLst>
          </p:cNvPr>
          <p:cNvSpPr txBox="1"/>
          <p:nvPr/>
        </p:nvSpPr>
        <p:spPr>
          <a:xfrm>
            <a:off x="7997768" y="727515"/>
            <a:ext cx="1684313" cy="646331"/>
          </a:xfrm>
          <a:prstGeom prst="rect">
            <a:avLst/>
          </a:prstGeom>
          <a:noFill/>
        </p:spPr>
        <p:txBody>
          <a:bodyPr wrap="square" rtlCol="0">
            <a:spAutoFit/>
          </a:bodyPr>
          <a:lstStyle/>
          <a:p>
            <a:r>
              <a:rPr lang="en-US" sz="1200" b="1" dirty="0"/>
              <a:t>Expand product mix and channel mix scenarios</a:t>
            </a:r>
          </a:p>
        </p:txBody>
      </p:sp>
      <p:sp>
        <p:nvSpPr>
          <p:cNvPr id="9" name="TextBox 8">
            <a:extLst>
              <a:ext uri="{FF2B5EF4-FFF2-40B4-BE49-F238E27FC236}">
                <a16:creationId xmlns:a16="http://schemas.microsoft.com/office/drawing/2014/main" id="{BD6A1A5C-C706-6D4B-A840-5C64C3520923}"/>
              </a:ext>
            </a:extLst>
          </p:cNvPr>
          <p:cNvSpPr txBox="1"/>
          <p:nvPr/>
        </p:nvSpPr>
        <p:spPr>
          <a:xfrm>
            <a:off x="0" y="1452040"/>
            <a:ext cx="1845215" cy="3323987"/>
          </a:xfrm>
          <a:prstGeom prst="rect">
            <a:avLst/>
          </a:prstGeom>
          <a:noFill/>
        </p:spPr>
        <p:txBody>
          <a:bodyPr wrap="square" rtlCol="0">
            <a:spAutoFit/>
          </a:bodyPr>
          <a:lstStyle/>
          <a:p>
            <a:pPr marL="120650" indent="-120650">
              <a:spcAft>
                <a:spcPts val="600"/>
              </a:spcAft>
              <a:buFont typeface="Arial" panose="020B0604020202020204" pitchFamily="34" charset="0"/>
              <a:buChar char="•"/>
            </a:pPr>
            <a:r>
              <a:rPr lang="en-US" sz="1000" dirty="0"/>
              <a:t>Review process for data cleansing and calculation of pipeline velocity statistics</a:t>
            </a:r>
          </a:p>
          <a:p>
            <a:pPr marL="120650" indent="-120650">
              <a:spcAft>
                <a:spcPts val="600"/>
              </a:spcAft>
              <a:buFont typeface="Arial" panose="020B0604020202020204" pitchFamily="34" charset="0"/>
              <a:buChar char="•"/>
            </a:pPr>
            <a:r>
              <a:rPr lang="en-US" sz="1000" dirty="0"/>
              <a:t>Write python code to automate data cleansing and calculate pipeline statistics</a:t>
            </a:r>
          </a:p>
          <a:p>
            <a:pPr marL="120650" indent="-120650">
              <a:spcAft>
                <a:spcPts val="600"/>
              </a:spcAft>
              <a:buFont typeface="Arial" panose="020B0604020202020204" pitchFamily="34" charset="0"/>
              <a:buChar char="•"/>
            </a:pPr>
            <a:r>
              <a:rPr lang="en-US" sz="1000" dirty="0"/>
              <a:t>Calculate historical pipeline velocity statistics using weekly compare of 13 – 26 weeks of historical data</a:t>
            </a:r>
          </a:p>
          <a:p>
            <a:pPr marL="120650" indent="-120650">
              <a:spcAft>
                <a:spcPts val="600"/>
              </a:spcAft>
              <a:buFont typeface="Arial" panose="020B0604020202020204" pitchFamily="34" charset="0"/>
              <a:buChar char="•"/>
            </a:pPr>
            <a:r>
              <a:rPr lang="en-US" sz="1000" dirty="0"/>
              <a:t>Join pymc3 community and develop foundational understanding of </a:t>
            </a:r>
          </a:p>
          <a:p>
            <a:pPr marL="120650" indent="-120650">
              <a:spcAft>
                <a:spcPts val="600"/>
              </a:spcAft>
              <a:buFont typeface="Arial" panose="020B0604020202020204" pitchFamily="34" charset="0"/>
              <a:buChar char="•"/>
            </a:pPr>
            <a:r>
              <a:rPr lang="en-US" sz="1000" dirty="0"/>
              <a:t>Create simple top-down forecasting monte </a:t>
            </a:r>
            <a:r>
              <a:rPr lang="en-US" sz="1000" dirty="0" err="1"/>
              <a:t>carlo</a:t>
            </a:r>
            <a:r>
              <a:rPr lang="en-US" sz="1000" dirty="0"/>
              <a:t> model for North America (Current Course and Speed; monthly pipeline report 2022 - 2024); Excel or pymc3 based</a:t>
            </a:r>
          </a:p>
        </p:txBody>
      </p:sp>
      <p:sp>
        <p:nvSpPr>
          <p:cNvPr id="10" name="TextBox 9">
            <a:extLst>
              <a:ext uri="{FF2B5EF4-FFF2-40B4-BE49-F238E27FC236}">
                <a16:creationId xmlns:a16="http://schemas.microsoft.com/office/drawing/2014/main" id="{081BEAD7-BFE2-F44E-9801-D606CA8642E0}"/>
              </a:ext>
            </a:extLst>
          </p:cNvPr>
          <p:cNvSpPr txBox="1"/>
          <p:nvPr/>
        </p:nvSpPr>
        <p:spPr>
          <a:xfrm>
            <a:off x="8032558" y="3837336"/>
            <a:ext cx="1899133" cy="861774"/>
          </a:xfrm>
          <a:prstGeom prst="rect">
            <a:avLst/>
          </a:prstGeom>
          <a:noFill/>
        </p:spPr>
        <p:txBody>
          <a:bodyPr wrap="square" rtlCol="0">
            <a:spAutoFit/>
          </a:bodyPr>
          <a:lstStyle/>
          <a:p>
            <a:pPr marL="120650" indent="-120650">
              <a:buFont typeface="Arial" panose="020B0604020202020204" pitchFamily="34" charset="0"/>
              <a:buChar char="•"/>
            </a:pPr>
            <a:r>
              <a:rPr lang="en-US" sz="1000" dirty="0"/>
              <a:t>Pipeline Analytics</a:t>
            </a:r>
          </a:p>
          <a:p>
            <a:pPr marL="120650" indent="-120650">
              <a:buFont typeface="Arial" panose="020B0604020202020204" pitchFamily="34" charset="0"/>
              <a:buChar char="•"/>
            </a:pPr>
            <a:r>
              <a:rPr lang="en-US" sz="1000" dirty="0"/>
              <a:t>Python Developer</a:t>
            </a:r>
          </a:p>
          <a:p>
            <a:pPr marL="120650" indent="-120650">
              <a:buFont typeface="Arial" panose="020B0604020202020204" pitchFamily="34" charset="0"/>
              <a:buChar char="•"/>
            </a:pPr>
            <a:r>
              <a:rPr lang="en-US" sz="1000" dirty="0"/>
              <a:t>Data Scientist</a:t>
            </a:r>
          </a:p>
          <a:p>
            <a:pPr marL="120650" indent="-120650">
              <a:buFont typeface="Arial" panose="020B0604020202020204" pitchFamily="34" charset="0"/>
              <a:buChar char="•"/>
            </a:pPr>
            <a:r>
              <a:rPr lang="en-US" sz="1000" dirty="0"/>
              <a:t>Visualization SME</a:t>
            </a:r>
          </a:p>
          <a:p>
            <a:pPr marL="120650" indent="-120650">
              <a:buFont typeface="Arial" panose="020B0604020202020204" pitchFamily="34" charset="0"/>
              <a:buChar char="•"/>
            </a:pPr>
            <a:r>
              <a:rPr lang="en-US" sz="1000" dirty="0"/>
              <a:t>Statistics / Monte Carlo</a:t>
            </a:r>
          </a:p>
        </p:txBody>
      </p:sp>
      <p:sp>
        <p:nvSpPr>
          <p:cNvPr id="11" name="TextBox 10">
            <a:extLst>
              <a:ext uri="{FF2B5EF4-FFF2-40B4-BE49-F238E27FC236}">
                <a16:creationId xmlns:a16="http://schemas.microsoft.com/office/drawing/2014/main" id="{46B0C947-63A3-434C-84D0-6B148143A731}"/>
              </a:ext>
            </a:extLst>
          </p:cNvPr>
          <p:cNvSpPr txBox="1"/>
          <p:nvPr/>
        </p:nvSpPr>
        <p:spPr>
          <a:xfrm>
            <a:off x="8178048" y="3529559"/>
            <a:ext cx="999504" cy="307777"/>
          </a:xfrm>
          <a:prstGeom prst="rect">
            <a:avLst/>
          </a:prstGeom>
          <a:noFill/>
        </p:spPr>
        <p:txBody>
          <a:bodyPr wrap="none" rtlCol="0">
            <a:spAutoFit/>
          </a:bodyPr>
          <a:lstStyle/>
          <a:p>
            <a:r>
              <a:rPr lang="en-US" sz="1400" b="1" dirty="0"/>
              <a:t>Team Skills</a:t>
            </a:r>
          </a:p>
        </p:txBody>
      </p:sp>
      <p:sp>
        <p:nvSpPr>
          <p:cNvPr id="16" name="TextBox 15">
            <a:extLst>
              <a:ext uri="{FF2B5EF4-FFF2-40B4-BE49-F238E27FC236}">
                <a16:creationId xmlns:a16="http://schemas.microsoft.com/office/drawing/2014/main" id="{5B908EC0-2C91-FB46-A7FB-FBBC07F13201}"/>
              </a:ext>
            </a:extLst>
          </p:cNvPr>
          <p:cNvSpPr txBox="1"/>
          <p:nvPr/>
        </p:nvSpPr>
        <p:spPr>
          <a:xfrm>
            <a:off x="501168" y="4776025"/>
            <a:ext cx="849002" cy="276999"/>
          </a:xfrm>
          <a:prstGeom prst="rect">
            <a:avLst/>
          </a:prstGeom>
          <a:noFill/>
        </p:spPr>
        <p:txBody>
          <a:bodyPr wrap="square" rtlCol="0">
            <a:spAutoFit/>
          </a:bodyPr>
          <a:lstStyle/>
          <a:p>
            <a:r>
              <a:rPr lang="en-US" sz="1200" b="1" dirty="0"/>
              <a:t>Date TBD</a:t>
            </a:r>
          </a:p>
        </p:txBody>
      </p:sp>
      <p:sp>
        <p:nvSpPr>
          <p:cNvPr id="17" name="TextBox 16">
            <a:extLst>
              <a:ext uri="{FF2B5EF4-FFF2-40B4-BE49-F238E27FC236}">
                <a16:creationId xmlns:a16="http://schemas.microsoft.com/office/drawing/2014/main" id="{F1650EC5-4E28-0847-8751-25E14BD4F01E}"/>
              </a:ext>
            </a:extLst>
          </p:cNvPr>
          <p:cNvSpPr txBox="1"/>
          <p:nvPr/>
        </p:nvSpPr>
        <p:spPr>
          <a:xfrm>
            <a:off x="6566904" y="4776025"/>
            <a:ext cx="849002" cy="276999"/>
          </a:xfrm>
          <a:prstGeom prst="rect">
            <a:avLst/>
          </a:prstGeom>
          <a:noFill/>
        </p:spPr>
        <p:txBody>
          <a:bodyPr wrap="square" rtlCol="0">
            <a:spAutoFit/>
          </a:bodyPr>
          <a:lstStyle/>
          <a:p>
            <a:r>
              <a:rPr lang="en-US" sz="1200" b="1" dirty="0"/>
              <a:t>Date TBD</a:t>
            </a:r>
          </a:p>
        </p:txBody>
      </p:sp>
      <p:sp>
        <p:nvSpPr>
          <p:cNvPr id="18" name="TextBox 17">
            <a:extLst>
              <a:ext uri="{FF2B5EF4-FFF2-40B4-BE49-F238E27FC236}">
                <a16:creationId xmlns:a16="http://schemas.microsoft.com/office/drawing/2014/main" id="{D6EF8ECC-6BF3-7944-AF40-66BA10C12FF9}"/>
              </a:ext>
            </a:extLst>
          </p:cNvPr>
          <p:cNvSpPr txBox="1"/>
          <p:nvPr/>
        </p:nvSpPr>
        <p:spPr>
          <a:xfrm>
            <a:off x="1873855" y="1422409"/>
            <a:ext cx="1845215" cy="2785378"/>
          </a:xfrm>
          <a:prstGeom prst="rect">
            <a:avLst/>
          </a:prstGeom>
          <a:noFill/>
        </p:spPr>
        <p:txBody>
          <a:bodyPr wrap="square" rtlCol="0">
            <a:spAutoFit/>
          </a:bodyPr>
          <a:lstStyle/>
          <a:p>
            <a:pPr marL="120650" indent="-120650">
              <a:spcAft>
                <a:spcPts val="600"/>
              </a:spcAft>
              <a:buFont typeface="Arial" panose="020B0604020202020204" pitchFamily="34" charset="0"/>
              <a:buChar char="•"/>
            </a:pPr>
            <a:r>
              <a:rPr lang="en-US" sz="1000" dirty="0"/>
              <a:t>Understand fundamentals of pipeline sales stages and progression paths Add Opportunity Identification channel resource and productivity assumptions</a:t>
            </a:r>
          </a:p>
          <a:p>
            <a:pPr marL="120650" indent="-120650">
              <a:spcAft>
                <a:spcPts val="600"/>
              </a:spcAft>
              <a:buFont typeface="Arial" panose="020B0604020202020204" pitchFamily="34" charset="0"/>
              <a:buChar char="•"/>
            </a:pPr>
            <a:r>
              <a:rPr lang="en-US" sz="1000" dirty="0"/>
              <a:t>Add Opportunity Ownership channel resource and productivity assumptions</a:t>
            </a:r>
          </a:p>
          <a:p>
            <a:pPr marL="120650" indent="-120650">
              <a:spcAft>
                <a:spcPts val="600"/>
              </a:spcAft>
              <a:buFont typeface="Arial" panose="020B0604020202020204" pitchFamily="34" charset="0"/>
              <a:buChar char="•"/>
            </a:pPr>
            <a:r>
              <a:rPr lang="en-US" sz="1000" dirty="0"/>
              <a:t>Conduct opportunity attribute analysis and develop pipeline velocity profiles at category level “</a:t>
            </a:r>
            <a:r>
              <a:rPr lang="en-US" sz="1000" dirty="0" err="1"/>
              <a:t>traunches</a:t>
            </a:r>
            <a:r>
              <a:rPr lang="en-US" sz="1000" dirty="0"/>
              <a:t>”</a:t>
            </a:r>
          </a:p>
          <a:p>
            <a:pPr marL="120650" indent="-120650">
              <a:spcAft>
                <a:spcPts val="600"/>
              </a:spcAft>
              <a:buFont typeface="Arial" panose="020B0604020202020204" pitchFamily="34" charset="0"/>
              <a:buChar char="•"/>
            </a:pPr>
            <a:r>
              <a:rPr lang="en-US" sz="1000" dirty="0"/>
              <a:t>Develop MVP simulation visualization and dashboard </a:t>
            </a:r>
          </a:p>
        </p:txBody>
      </p:sp>
      <p:sp>
        <p:nvSpPr>
          <p:cNvPr id="19" name="TextBox 18">
            <a:extLst>
              <a:ext uri="{FF2B5EF4-FFF2-40B4-BE49-F238E27FC236}">
                <a16:creationId xmlns:a16="http://schemas.microsoft.com/office/drawing/2014/main" id="{5A6CBFAA-7D94-2F4D-8BB7-F1A024FFDB19}"/>
              </a:ext>
            </a:extLst>
          </p:cNvPr>
          <p:cNvSpPr txBox="1"/>
          <p:nvPr/>
        </p:nvSpPr>
        <p:spPr>
          <a:xfrm>
            <a:off x="2349686" y="4776025"/>
            <a:ext cx="1124891" cy="276999"/>
          </a:xfrm>
          <a:prstGeom prst="rect">
            <a:avLst/>
          </a:prstGeom>
          <a:noFill/>
        </p:spPr>
        <p:txBody>
          <a:bodyPr wrap="square" rtlCol="0">
            <a:spAutoFit/>
          </a:bodyPr>
          <a:lstStyle/>
          <a:p>
            <a:r>
              <a:rPr lang="en-US" sz="1200" b="1" dirty="0"/>
              <a:t>Date TBD</a:t>
            </a:r>
          </a:p>
        </p:txBody>
      </p:sp>
      <p:sp>
        <p:nvSpPr>
          <p:cNvPr id="20" name="TextBox 19">
            <a:extLst>
              <a:ext uri="{FF2B5EF4-FFF2-40B4-BE49-F238E27FC236}">
                <a16:creationId xmlns:a16="http://schemas.microsoft.com/office/drawing/2014/main" id="{948B74BF-23EA-C34A-A856-5D8FDF71E502}"/>
              </a:ext>
            </a:extLst>
          </p:cNvPr>
          <p:cNvSpPr txBox="1"/>
          <p:nvPr/>
        </p:nvSpPr>
        <p:spPr>
          <a:xfrm>
            <a:off x="3809602" y="1452040"/>
            <a:ext cx="1845215" cy="1554272"/>
          </a:xfrm>
          <a:prstGeom prst="rect">
            <a:avLst/>
          </a:prstGeom>
          <a:noFill/>
        </p:spPr>
        <p:txBody>
          <a:bodyPr wrap="square" rtlCol="0">
            <a:spAutoFit/>
          </a:bodyPr>
          <a:lstStyle/>
          <a:p>
            <a:pPr marL="120650" indent="-120650">
              <a:spcAft>
                <a:spcPts val="600"/>
              </a:spcAft>
              <a:buFont typeface="Arial" panose="020B0604020202020204" pitchFamily="34" charset="0"/>
              <a:buChar char="•"/>
            </a:pPr>
            <a:r>
              <a:rPr lang="en-US" sz="1000" dirty="0"/>
              <a:t>Pymc3 based simulation</a:t>
            </a:r>
          </a:p>
          <a:p>
            <a:pPr marL="120650" indent="-120650">
              <a:spcAft>
                <a:spcPts val="600"/>
              </a:spcAft>
              <a:buFont typeface="Arial" panose="020B0604020202020204" pitchFamily="34" charset="0"/>
              <a:buChar char="•"/>
            </a:pPr>
            <a:r>
              <a:rPr lang="en-US" sz="1000" dirty="0"/>
              <a:t> Test model with multiple growth scenarios</a:t>
            </a:r>
          </a:p>
          <a:p>
            <a:pPr marL="120650" indent="-120650">
              <a:spcAft>
                <a:spcPts val="600"/>
              </a:spcAft>
              <a:buFont typeface="Arial" panose="020B0604020202020204" pitchFamily="34" charset="0"/>
              <a:buChar char="•"/>
            </a:pPr>
            <a:r>
              <a:rPr lang="en-US" sz="1000" dirty="0"/>
              <a:t>Add additional dashboard and simulation visualization views</a:t>
            </a:r>
          </a:p>
          <a:p>
            <a:pPr marL="120650" indent="-120650">
              <a:spcAft>
                <a:spcPts val="600"/>
              </a:spcAft>
              <a:buFont typeface="Arial" panose="020B0604020202020204" pitchFamily="34" charset="0"/>
              <a:buChar char="•"/>
            </a:pPr>
            <a:r>
              <a:rPr lang="en-US" sz="1000" dirty="0"/>
              <a:t>Add signings to revenue waterfall calculation</a:t>
            </a:r>
          </a:p>
        </p:txBody>
      </p:sp>
      <p:sp>
        <p:nvSpPr>
          <p:cNvPr id="21" name="TextBox 20">
            <a:extLst>
              <a:ext uri="{FF2B5EF4-FFF2-40B4-BE49-F238E27FC236}">
                <a16:creationId xmlns:a16="http://schemas.microsoft.com/office/drawing/2014/main" id="{786CD45A-2238-EE42-9FED-08AE12BD1C65}"/>
              </a:ext>
            </a:extLst>
          </p:cNvPr>
          <p:cNvSpPr txBox="1"/>
          <p:nvPr/>
        </p:nvSpPr>
        <p:spPr>
          <a:xfrm>
            <a:off x="4202628" y="4776025"/>
            <a:ext cx="1093295" cy="276999"/>
          </a:xfrm>
          <a:prstGeom prst="rect">
            <a:avLst/>
          </a:prstGeom>
          <a:noFill/>
        </p:spPr>
        <p:txBody>
          <a:bodyPr wrap="square" rtlCol="0">
            <a:spAutoFit/>
          </a:bodyPr>
          <a:lstStyle/>
          <a:p>
            <a:r>
              <a:rPr lang="en-US" sz="1200" b="1" dirty="0"/>
              <a:t>Date TBD</a:t>
            </a:r>
          </a:p>
        </p:txBody>
      </p:sp>
      <p:sp>
        <p:nvSpPr>
          <p:cNvPr id="22" name="TextBox 21">
            <a:extLst>
              <a:ext uri="{FF2B5EF4-FFF2-40B4-BE49-F238E27FC236}">
                <a16:creationId xmlns:a16="http://schemas.microsoft.com/office/drawing/2014/main" id="{92423D77-A4AA-E844-AC28-764A9D1428F9}"/>
              </a:ext>
            </a:extLst>
          </p:cNvPr>
          <p:cNvSpPr txBox="1"/>
          <p:nvPr/>
        </p:nvSpPr>
        <p:spPr>
          <a:xfrm>
            <a:off x="8415422" y="4776025"/>
            <a:ext cx="1014327" cy="276999"/>
          </a:xfrm>
          <a:prstGeom prst="rect">
            <a:avLst/>
          </a:prstGeom>
          <a:noFill/>
        </p:spPr>
        <p:txBody>
          <a:bodyPr wrap="square" rtlCol="0">
            <a:spAutoFit/>
          </a:bodyPr>
          <a:lstStyle/>
          <a:p>
            <a:r>
              <a:rPr lang="en-US" sz="1200" b="1" dirty="0"/>
              <a:t>Date TBD</a:t>
            </a:r>
          </a:p>
        </p:txBody>
      </p:sp>
      <p:sp>
        <p:nvSpPr>
          <p:cNvPr id="23" name="TextBox 22">
            <a:extLst>
              <a:ext uri="{FF2B5EF4-FFF2-40B4-BE49-F238E27FC236}">
                <a16:creationId xmlns:a16="http://schemas.microsoft.com/office/drawing/2014/main" id="{7B694327-E16E-B742-87EE-7F83DAD3B66D}"/>
              </a:ext>
            </a:extLst>
          </p:cNvPr>
          <p:cNvSpPr txBox="1"/>
          <p:nvPr/>
        </p:nvSpPr>
        <p:spPr>
          <a:xfrm>
            <a:off x="5891423" y="1452040"/>
            <a:ext cx="1925667" cy="1938992"/>
          </a:xfrm>
          <a:prstGeom prst="rect">
            <a:avLst/>
          </a:prstGeom>
          <a:noFill/>
        </p:spPr>
        <p:txBody>
          <a:bodyPr wrap="square" rtlCol="0">
            <a:spAutoFit/>
          </a:bodyPr>
          <a:lstStyle/>
          <a:p>
            <a:pPr marL="120650" indent="-120650">
              <a:spcAft>
                <a:spcPts val="600"/>
              </a:spcAft>
              <a:buFont typeface="Arial" panose="020B0604020202020204" pitchFamily="34" charset="0"/>
              <a:buChar char="•"/>
            </a:pPr>
            <a:r>
              <a:rPr lang="en-US" sz="1000" dirty="0"/>
              <a:t>Develop global view to summarize across geographies</a:t>
            </a:r>
          </a:p>
          <a:p>
            <a:pPr marL="120650" indent="-120650">
              <a:spcAft>
                <a:spcPts val="600"/>
              </a:spcAft>
              <a:buFont typeface="Arial" panose="020B0604020202020204" pitchFamily="34" charset="0"/>
              <a:buChar char="•"/>
            </a:pPr>
            <a:r>
              <a:rPr lang="en-US" sz="1000" dirty="0"/>
              <a:t>Create opportunity level pipeline simulation profiles (statistics for moving through the sales stages based on opportunity attributes)</a:t>
            </a:r>
          </a:p>
          <a:p>
            <a:pPr marL="120650" indent="-120650">
              <a:spcAft>
                <a:spcPts val="600"/>
              </a:spcAft>
              <a:buFont typeface="Arial" panose="020B0604020202020204" pitchFamily="34" charset="0"/>
              <a:buChar char="•"/>
            </a:pPr>
            <a:endParaRPr lang="en-US" sz="1000" dirty="0"/>
          </a:p>
          <a:p>
            <a:pPr marL="120650" indent="-120650">
              <a:spcAft>
                <a:spcPts val="600"/>
              </a:spcAft>
              <a:buFont typeface="Arial" panose="020B0604020202020204" pitchFamily="34" charset="0"/>
              <a:buChar char="•"/>
            </a:pPr>
            <a:endParaRPr lang="en-US" sz="1000" dirty="0"/>
          </a:p>
          <a:p>
            <a:pPr marL="120650" indent="-120650">
              <a:spcAft>
                <a:spcPts val="600"/>
              </a:spcAft>
              <a:buFont typeface="Arial" panose="020B0604020202020204" pitchFamily="34" charset="0"/>
              <a:buChar char="•"/>
            </a:pPr>
            <a:endParaRPr lang="en-US" sz="1000" dirty="0"/>
          </a:p>
        </p:txBody>
      </p:sp>
      <p:sp>
        <p:nvSpPr>
          <p:cNvPr id="24" name="TextBox 23">
            <a:extLst>
              <a:ext uri="{FF2B5EF4-FFF2-40B4-BE49-F238E27FC236}">
                <a16:creationId xmlns:a16="http://schemas.microsoft.com/office/drawing/2014/main" id="{3367FE11-F159-D643-B769-0C25F0CFB9F2}"/>
              </a:ext>
            </a:extLst>
          </p:cNvPr>
          <p:cNvSpPr txBox="1"/>
          <p:nvPr/>
        </p:nvSpPr>
        <p:spPr>
          <a:xfrm>
            <a:off x="7817090" y="1422409"/>
            <a:ext cx="2064879" cy="1862048"/>
          </a:xfrm>
          <a:prstGeom prst="rect">
            <a:avLst/>
          </a:prstGeom>
          <a:noFill/>
        </p:spPr>
        <p:txBody>
          <a:bodyPr wrap="square" rtlCol="0">
            <a:spAutoFit/>
          </a:bodyPr>
          <a:lstStyle/>
          <a:p>
            <a:pPr marL="120650" indent="-120650">
              <a:spcAft>
                <a:spcPts val="600"/>
              </a:spcAft>
              <a:buFont typeface="Arial" panose="020B0604020202020204" pitchFamily="34" charset="0"/>
              <a:buChar char="•"/>
            </a:pPr>
            <a:r>
              <a:rPr lang="en-US" sz="1000" dirty="0"/>
              <a:t>Include timeline for market launch of additional EIS products</a:t>
            </a:r>
          </a:p>
          <a:p>
            <a:pPr marL="120650" indent="-120650">
              <a:spcAft>
                <a:spcPts val="600"/>
              </a:spcAft>
              <a:buFont typeface="Arial" panose="020B0604020202020204" pitchFamily="34" charset="0"/>
              <a:buChar char="•"/>
            </a:pPr>
            <a:r>
              <a:rPr lang="en-US" sz="1000" dirty="0"/>
              <a:t>Develop set of global variables to provide scenario analysis (e.g.  Marketing resources, marketing budget, sales resources, number of business partners, </a:t>
            </a:r>
            <a:r>
              <a:rPr lang="en-US" sz="1000" dirty="0" err="1"/>
              <a:t>etc</a:t>
            </a:r>
            <a:endParaRPr lang="en-US" sz="1000" dirty="0"/>
          </a:p>
          <a:p>
            <a:pPr marL="120650" indent="-120650">
              <a:spcAft>
                <a:spcPts val="600"/>
              </a:spcAft>
              <a:buFont typeface="Arial" panose="020B0604020202020204" pitchFamily="34" charset="0"/>
              <a:buChar char="•"/>
            </a:pPr>
            <a:r>
              <a:rPr lang="en-US" sz="1000" dirty="0"/>
              <a:t>Calculate resource requirements to deliver forecasted revenue</a:t>
            </a:r>
          </a:p>
          <a:p>
            <a:pPr marL="120650" indent="-120650">
              <a:spcAft>
                <a:spcPts val="6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344557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09236" y="281243"/>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cs typeface="+mj-cs"/>
              </a:rPr>
              <a:t>Appendix</a:t>
            </a:r>
          </a:p>
        </p:txBody>
      </p:sp>
    </p:spTree>
    <p:extLst>
      <p:ext uri="{BB962C8B-B14F-4D97-AF65-F5344CB8AC3E}">
        <p14:creationId xmlns:p14="http://schemas.microsoft.com/office/powerpoint/2010/main" val="373761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3B5C50B-D7DE-8B44-A313-B1DAD9128632}"/>
              </a:ext>
            </a:extLst>
          </p:cNvPr>
          <p:cNvSpPr txBox="1">
            <a:spLocks noChangeArrowheads="1"/>
          </p:cNvSpPr>
          <p:nvPr/>
        </p:nvSpPr>
        <p:spPr>
          <a:xfrm>
            <a:off x="246047" y="174698"/>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cs typeface="+mj-cs"/>
              </a:rPr>
              <a:t>Functional Requirements</a:t>
            </a:r>
          </a:p>
        </p:txBody>
      </p:sp>
      <p:sp>
        <p:nvSpPr>
          <p:cNvPr id="3" name="TextBox 2">
            <a:extLst>
              <a:ext uri="{FF2B5EF4-FFF2-40B4-BE49-F238E27FC236}">
                <a16:creationId xmlns:a16="http://schemas.microsoft.com/office/drawing/2014/main" id="{C2D60277-F498-FE43-A43B-6E8BD4B9B8BC}"/>
              </a:ext>
            </a:extLst>
          </p:cNvPr>
          <p:cNvSpPr txBox="1"/>
          <p:nvPr/>
        </p:nvSpPr>
        <p:spPr>
          <a:xfrm>
            <a:off x="246047" y="776835"/>
            <a:ext cx="1766766" cy="307777"/>
          </a:xfrm>
          <a:prstGeom prst="rect">
            <a:avLst/>
          </a:prstGeom>
          <a:noFill/>
        </p:spPr>
        <p:txBody>
          <a:bodyPr wrap="none" rtlCol="0">
            <a:spAutoFit/>
          </a:bodyPr>
          <a:lstStyle/>
          <a:p>
            <a:r>
              <a:rPr lang="en-US" sz="1400" b="1" dirty="0"/>
              <a:t>Infer model structure</a:t>
            </a:r>
          </a:p>
        </p:txBody>
      </p:sp>
      <p:sp>
        <p:nvSpPr>
          <p:cNvPr id="4" name="TextBox 3">
            <a:extLst>
              <a:ext uri="{FF2B5EF4-FFF2-40B4-BE49-F238E27FC236}">
                <a16:creationId xmlns:a16="http://schemas.microsoft.com/office/drawing/2014/main" id="{DB08AE92-151D-024B-862A-69620EC1493E}"/>
              </a:ext>
            </a:extLst>
          </p:cNvPr>
          <p:cNvSpPr txBox="1"/>
          <p:nvPr/>
        </p:nvSpPr>
        <p:spPr>
          <a:xfrm>
            <a:off x="325618" y="3146451"/>
            <a:ext cx="1815882" cy="307777"/>
          </a:xfrm>
          <a:prstGeom prst="rect">
            <a:avLst/>
          </a:prstGeom>
          <a:noFill/>
        </p:spPr>
        <p:txBody>
          <a:bodyPr wrap="none" rtlCol="0">
            <a:spAutoFit/>
          </a:bodyPr>
          <a:lstStyle/>
          <a:p>
            <a:r>
              <a:rPr lang="en-US" sz="1400" b="1" dirty="0"/>
              <a:t>Weekly model update</a:t>
            </a:r>
          </a:p>
        </p:txBody>
      </p:sp>
      <p:sp>
        <p:nvSpPr>
          <p:cNvPr id="5" name="TextBox 4">
            <a:extLst>
              <a:ext uri="{FF2B5EF4-FFF2-40B4-BE49-F238E27FC236}">
                <a16:creationId xmlns:a16="http://schemas.microsoft.com/office/drawing/2014/main" id="{139DAF70-AD98-2B4A-8C21-31FF21EB2EDB}"/>
              </a:ext>
            </a:extLst>
          </p:cNvPr>
          <p:cNvSpPr txBox="1"/>
          <p:nvPr/>
        </p:nvSpPr>
        <p:spPr>
          <a:xfrm>
            <a:off x="3415427" y="776835"/>
            <a:ext cx="2516971" cy="307777"/>
          </a:xfrm>
          <a:prstGeom prst="rect">
            <a:avLst/>
          </a:prstGeom>
          <a:noFill/>
        </p:spPr>
        <p:txBody>
          <a:bodyPr wrap="none" rtlCol="0">
            <a:spAutoFit/>
          </a:bodyPr>
          <a:lstStyle/>
          <a:p>
            <a:r>
              <a:rPr lang="en-US" sz="1400" b="1" dirty="0"/>
              <a:t>Visualizations and comparisons</a:t>
            </a:r>
          </a:p>
        </p:txBody>
      </p:sp>
      <p:sp>
        <p:nvSpPr>
          <p:cNvPr id="6" name="TextBox 5">
            <a:extLst>
              <a:ext uri="{FF2B5EF4-FFF2-40B4-BE49-F238E27FC236}">
                <a16:creationId xmlns:a16="http://schemas.microsoft.com/office/drawing/2014/main" id="{03C4BDFC-E18F-EA42-9797-066D878022FB}"/>
              </a:ext>
            </a:extLst>
          </p:cNvPr>
          <p:cNvSpPr txBox="1"/>
          <p:nvPr/>
        </p:nvSpPr>
        <p:spPr>
          <a:xfrm>
            <a:off x="3415427" y="3145382"/>
            <a:ext cx="2171044" cy="307777"/>
          </a:xfrm>
          <a:prstGeom prst="rect">
            <a:avLst/>
          </a:prstGeom>
          <a:noFill/>
        </p:spPr>
        <p:txBody>
          <a:bodyPr wrap="none" rtlCol="0">
            <a:spAutoFit/>
          </a:bodyPr>
          <a:lstStyle/>
          <a:p>
            <a:r>
              <a:rPr lang="en-US" sz="1400" b="1" dirty="0"/>
              <a:t>Simulation and forecasting</a:t>
            </a:r>
          </a:p>
        </p:txBody>
      </p:sp>
      <p:sp>
        <p:nvSpPr>
          <p:cNvPr id="7" name="TextBox 6">
            <a:extLst>
              <a:ext uri="{FF2B5EF4-FFF2-40B4-BE49-F238E27FC236}">
                <a16:creationId xmlns:a16="http://schemas.microsoft.com/office/drawing/2014/main" id="{113A3A79-CDF6-2045-9F38-F5BB31B479BD}"/>
              </a:ext>
            </a:extLst>
          </p:cNvPr>
          <p:cNvSpPr txBox="1"/>
          <p:nvPr/>
        </p:nvSpPr>
        <p:spPr>
          <a:xfrm>
            <a:off x="6747997" y="776835"/>
            <a:ext cx="1454694" cy="307777"/>
          </a:xfrm>
          <a:prstGeom prst="rect">
            <a:avLst/>
          </a:prstGeom>
          <a:noFill/>
        </p:spPr>
        <p:txBody>
          <a:bodyPr wrap="none" rtlCol="0">
            <a:spAutoFit/>
          </a:bodyPr>
          <a:lstStyle/>
          <a:p>
            <a:r>
              <a:rPr lang="en-US" sz="1400" b="1" dirty="0"/>
              <a:t>Scenario analysis</a:t>
            </a:r>
          </a:p>
        </p:txBody>
      </p:sp>
      <p:sp>
        <p:nvSpPr>
          <p:cNvPr id="8" name="TextBox 7">
            <a:extLst>
              <a:ext uri="{FF2B5EF4-FFF2-40B4-BE49-F238E27FC236}">
                <a16:creationId xmlns:a16="http://schemas.microsoft.com/office/drawing/2014/main" id="{E432165D-23E8-F84B-B42B-9154F8FAED31}"/>
              </a:ext>
            </a:extLst>
          </p:cNvPr>
          <p:cNvSpPr txBox="1"/>
          <p:nvPr/>
        </p:nvSpPr>
        <p:spPr>
          <a:xfrm>
            <a:off x="6747997" y="3145382"/>
            <a:ext cx="1933158" cy="307777"/>
          </a:xfrm>
          <a:prstGeom prst="rect">
            <a:avLst/>
          </a:prstGeom>
          <a:noFill/>
        </p:spPr>
        <p:txBody>
          <a:bodyPr wrap="none" rtlCol="0">
            <a:spAutoFit/>
          </a:bodyPr>
          <a:lstStyle/>
          <a:p>
            <a:r>
              <a:rPr lang="en-US" sz="1400" b="1" dirty="0"/>
              <a:t>Forecast Improvements</a:t>
            </a:r>
          </a:p>
        </p:txBody>
      </p:sp>
      <p:sp>
        <p:nvSpPr>
          <p:cNvPr id="9" name="TextBox 8">
            <a:extLst>
              <a:ext uri="{FF2B5EF4-FFF2-40B4-BE49-F238E27FC236}">
                <a16:creationId xmlns:a16="http://schemas.microsoft.com/office/drawing/2014/main" id="{1D40E743-0478-0542-AFAE-2F7141F0EDF1}"/>
              </a:ext>
            </a:extLst>
          </p:cNvPr>
          <p:cNvSpPr txBox="1"/>
          <p:nvPr/>
        </p:nvSpPr>
        <p:spPr>
          <a:xfrm>
            <a:off x="534504" y="1084612"/>
            <a:ext cx="1896745"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Sales stages</a:t>
            </a:r>
          </a:p>
          <a:p>
            <a:pPr marL="171450" indent="-171450">
              <a:buFont typeface="Arial" panose="020B0604020202020204" pitchFamily="34" charset="0"/>
              <a:buChar char="•"/>
            </a:pPr>
            <a:r>
              <a:rPr lang="en-US" sz="1200" dirty="0"/>
              <a:t>Product structure</a:t>
            </a:r>
          </a:p>
          <a:p>
            <a:pPr marL="171450" indent="-171450">
              <a:buFont typeface="Arial" panose="020B0604020202020204" pitchFamily="34" charset="0"/>
              <a:buChar char="•"/>
            </a:pPr>
            <a:r>
              <a:rPr lang="en-US" sz="1200" dirty="0"/>
              <a:t>Sales roles</a:t>
            </a:r>
          </a:p>
          <a:p>
            <a:pPr marL="171450" indent="-171450">
              <a:buFont typeface="Arial" panose="020B0604020202020204" pitchFamily="34" charset="0"/>
              <a:buChar char="•"/>
            </a:pPr>
            <a:r>
              <a:rPr lang="en-US" sz="1200" dirty="0"/>
              <a:t>Probability distributions</a:t>
            </a:r>
          </a:p>
          <a:p>
            <a:pPr marL="171450" indent="-171450">
              <a:buFont typeface="Arial" panose="020B0604020202020204" pitchFamily="34" charset="0"/>
              <a:buChar char="•"/>
            </a:pPr>
            <a:r>
              <a:rPr lang="en-US" sz="1200" dirty="0"/>
              <a:t>Pipeline history</a:t>
            </a:r>
          </a:p>
          <a:p>
            <a:pPr marL="171450" indent="-171450">
              <a:buFont typeface="Arial" panose="020B0604020202020204" pitchFamily="34" charset="0"/>
              <a:buChar char="•"/>
            </a:pPr>
            <a:endParaRPr lang="en-US" sz="1200" dirty="0"/>
          </a:p>
        </p:txBody>
      </p:sp>
      <p:sp>
        <p:nvSpPr>
          <p:cNvPr id="10" name="TextBox 9">
            <a:extLst>
              <a:ext uri="{FF2B5EF4-FFF2-40B4-BE49-F238E27FC236}">
                <a16:creationId xmlns:a16="http://schemas.microsoft.com/office/drawing/2014/main" id="{F0E1D9AB-7528-C045-BB68-18C3B7EE8A26}"/>
              </a:ext>
            </a:extLst>
          </p:cNvPr>
          <p:cNvSpPr txBox="1"/>
          <p:nvPr/>
        </p:nvSpPr>
        <p:spPr>
          <a:xfrm>
            <a:off x="534503" y="3427197"/>
            <a:ext cx="2370538"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T</a:t>
            </a:r>
            <a:r>
              <a:rPr lang="en-US" sz="1200" baseline="-25000" dirty="0"/>
              <a:t>0 </a:t>
            </a:r>
            <a:r>
              <a:rPr lang="en-US" sz="1200" dirty="0"/>
              <a:t> Portfolio states</a:t>
            </a:r>
          </a:p>
          <a:p>
            <a:pPr marL="171450" indent="-171450">
              <a:buFont typeface="Arial" panose="020B0604020202020204" pitchFamily="34" charset="0"/>
              <a:buChar char="•"/>
            </a:pPr>
            <a:r>
              <a:rPr lang="en-US" sz="1200" dirty="0"/>
              <a:t>Weekly pipeline history states</a:t>
            </a:r>
          </a:p>
          <a:p>
            <a:pPr marL="171450" indent="-171450">
              <a:buFont typeface="Arial" panose="020B0604020202020204" pitchFamily="34" charset="0"/>
              <a:buChar char="•"/>
            </a:pPr>
            <a:r>
              <a:rPr lang="en-US" sz="1200" dirty="0"/>
              <a:t>Forecast errors and updated probability distributions</a:t>
            </a:r>
          </a:p>
          <a:p>
            <a:pPr marL="171450" indent="-171450">
              <a:buFont typeface="Arial" panose="020B0604020202020204" pitchFamily="34" charset="0"/>
              <a:buChar char="•"/>
            </a:pPr>
            <a:r>
              <a:rPr lang="en-US" sz="1200" dirty="0"/>
              <a:t> </a:t>
            </a:r>
            <a:endParaRPr lang="en-US" sz="1200" baseline="-25000" dirty="0"/>
          </a:p>
          <a:p>
            <a:pPr marL="171450" indent="-171450">
              <a:buFont typeface="Arial" panose="020B0604020202020204" pitchFamily="34" charset="0"/>
              <a:buChar char="•"/>
            </a:pPr>
            <a:endParaRPr lang="en-US" sz="1200" dirty="0"/>
          </a:p>
        </p:txBody>
      </p:sp>
      <p:sp>
        <p:nvSpPr>
          <p:cNvPr id="11" name="TextBox 10">
            <a:extLst>
              <a:ext uri="{FF2B5EF4-FFF2-40B4-BE49-F238E27FC236}">
                <a16:creationId xmlns:a16="http://schemas.microsoft.com/office/drawing/2014/main" id="{870A29B0-089D-4E4B-85A0-770ECFBA6E38}"/>
              </a:ext>
            </a:extLst>
          </p:cNvPr>
          <p:cNvSpPr txBox="1"/>
          <p:nvPr/>
        </p:nvSpPr>
        <p:spPr>
          <a:xfrm>
            <a:off x="3155730" y="1078158"/>
            <a:ext cx="3592267"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t>Pipeline by stage and</a:t>
            </a:r>
            <a:br>
              <a:rPr lang="en-US" sz="1200" dirty="0"/>
            </a:br>
            <a:r>
              <a:rPr lang="en-US" sz="1200" dirty="0"/>
              <a:t>  - product family</a:t>
            </a:r>
            <a:br>
              <a:rPr lang="en-US" sz="1200" dirty="0"/>
            </a:br>
            <a:r>
              <a:rPr lang="en-US" sz="1200" dirty="0"/>
              <a:t>  - sales channel</a:t>
            </a:r>
            <a:br>
              <a:rPr lang="en-US" sz="1200" dirty="0"/>
            </a:br>
            <a:r>
              <a:rPr lang="en-US" sz="1200" dirty="0"/>
              <a:t>  - region</a:t>
            </a:r>
            <a:br>
              <a:rPr lang="en-US" sz="1200" dirty="0"/>
            </a:br>
            <a:r>
              <a:rPr lang="en-US" sz="1200" dirty="0"/>
              <a:t>  - OI Source</a:t>
            </a:r>
          </a:p>
          <a:p>
            <a:pPr marL="171450" indent="-171450">
              <a:buFont typeface="Arial" panose="020B0604020202020204" pitchFamily="34" charset="0"/>
              <a:buChar char="•"/>
            </a:pPr>
            <a:r>
              <a:rPr lang="en-US" sz="1200" dirty="0"/>
              <a:t>Projection vs target</a:t>
            </a:r>
          </a:p>
          <a:p>
            <a:pPr marL="171450" indent="-171450">
              <a:buFont typeface="Arial" panose="020B0604020202020204" pitchFamily="34" charset="0"/>
              <a:buChar char="•"/>
            </a:pPr>
            <a:r>
              <a:rPr lang="en-US" sz="1200" dirty="0"/>
              <a:t>Weekly, monthly, quarterly trends</a:t>
            </a:r>
          </a:p>
          <a:p>
            <a:pPr marL="171450" indent="-171450">
              <a:buFont typeface="Arial" panose="020B0604020202020204" pitchFamily="34" charset="0"/>
              <a:buChar char="•"/>
            </a:pPr>
            <a:r>
              <a:rPr lang="en-US" sz="1200" dirty="0"/>
              <a:t>New leads by OI Source</a:t>
            </a:r>
          </a:p>
          <a:p>
            <a:pPr marL="171450" indent="-171450">
              <a:buFont typeface="Arial" panose="020B0604020202020204" pitchFamily="34" charset="0"/>
              <a:buChar char="•"/>
            </a:pPr>
            <a:r>
              <a:rPr lang="en-US" sz="1200" dirty="0"/>
              <a:t>Opportunity validation velocity / progression rate</a:t>
            </a:r>
          </a:p>
          <a:p>
            <a:pPr marL="171450" indent="-171450">
              <a:buFont typeface="Arial" panose="020B0604020202020204" pitchFamily="34" charset="0"/>
              <a:buChar char="•"/>
            </a:pPr>
            <a:r>
              <a:rPr lang="en-US" sz="1200" dirty="0"/>
              <a:t>Opportunity qualification velocity / progression rate</a:t>
            </a:r>
          </a:p>
        </p:txBody>
      </p:sp>
      <p:sp>
        <p:nvSpPr>
          <p:cNvPr id="12" name="TextBox 11">
            <a:extLst>
              <a:ext uri="{FF2B5EF4-FFF2-40B4-BE49-F238E27FC236}">
                <a16:creationId xmlns:a16="http://schemas.microsoft.com/office/drawing/2014/main" id="{FFB93B81-034B-ED44-B606-E30F00F10E92}"/>
              </a:ext>
            </a:extLst>
          </p:cNvPr>
          <p:cNvSpPr txBox="1"/>
          <p:nvPr/>
        </p:nvSpPr>
        <p:spPr>
          <a:xfrm>
            <a:off x="6747998" y="1085181"/>
            <a:ext cx="3124286"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Current course and speed</a:t>
            </a:r>
          </a:p>
          <a:p>
            <a:pPr marL="171450" indent="-171450">
              <a:buFont typeface="Arial" panose="020B0604020202020204" pitchFamily="34" charset="0"/>
              <a:buChar char="•"/>
            </a:pPr>
            <a:r>
              <a:rPr lang="en-US" sz="1200" dirty="0"/>
              <a:t>Strategic opportunity scenarios</a:t>
            </a:r>
          </a:p>
          <a:p>
            <a:pPr marL="171450" indent="-171450">
              <a:buFont typeface="Arial" panose="020B0604020202020204" pitchFamily="34" charset="0"/>
              <a:buChar char="•"/>
            </a:pPr>
            <a:r>
              <a:rPr lang="en-US" sz="1200" dirty="0"/>
              <a:t>Improvement scenarios (percentage increase in pipeline metrics)</a:t>
            </a:r>
          </a:p>
        </p:txBody>
      </p:sp>
      <p:sp>
        <p:nvSpPr>
          <p:cNvPr id="13" name="TextBox 12">
            <a:extLst>
              <a:ext uri="{FF2B5EF4-FFF2-40B4-BE49-F238E27FC236}">
                <a16:creationId xmlns:a16="http://schemas.microsoft.com/office/drawing/2014/main" id="{403A0FB4-4928-914B-AE98-B20B4135C422}"/>
              </a:ext>
            </a:extLst>
          </p:cNvPr>
          <p:cNvSpPr txBox="1"/>
          <p:nvPr/>
        </p:nvSpPr>
        <p:spPr>
          <a:xfrm>
            <a:off x="3155730" y="3524425"/>
            <a:ext cx="2370538" cy="584775"/>
          </a:xfrm>
          <a:prstGeom prst="rect">
            <a:avLst/>
          </a:prstGeom>
          <a:noFill/>
        </p:spPr>
        <p:txBody>
          <a:bodyPr wrap="square" rtlCol="0">
            <a:spAutoFit/>
          </a:bodyPr>
          <a:lstStyle/>
          <a:p>
            <a:pPr marL="171450" indent="-171450">
              <a:buFont typeface="Arial" panose="020B0604020202020204" pitchFamily="34" charset="0"/>
              <a:buChar char="•"/>
            </a:pPr>
            <a:r>
              <a:rPr lang="en-US" sz="1200" dirty="0"/>
              <a:t>Weekly updated forecast</a:t>
            </a:r>
          </a:p>
          <a:p>
            <a:pPr marL="171450" indent="-171450">
              <a:buFont typeface="Arial" panose="020B0604020202020204" pitchFamily="34" charset="0"/>
              <a:buChar char="•"/>
            </a:pPr>
            <a:endParaRPr lang="en-US" sz="1200" baseline="-25000" dirty="0"/>
          </a:p>
          <a:p>
            <a:pPr marL="171450" indent="-171450">
              <a:buFont typeface="Arial" panose="020B0604020202020204" pitchFamily="34" charset="0"/>
              <a:buChar char="•"/>
            </a:pPr>
            <a:endParaRPr lang="en-US" sz="1200" dirty="0"/>
          </a:p>
        </p:txBody>
      </p:sp>
      <p:sp>
        <p:nvSpPr>
          <p:cNvPr id="14" name="TextBox 13">
            <a:extLst>
              <a:ext uri="{FF2B5EF4-FFF2-40B4-BE49-F238E27FC236}">
                <a16:creationId xmlns:a16="http://schemas.microsoft.com/office/drawing/2014/main" id="{148EB3D1-810E-3747-92BD-7773738E1FFA}"/>
              </a:ext>
            </a:extLst>
          </p:cNvPr>
          <p:cNvSpPr txBox="1"/>
          <p:nvPr/>
        </p:nvSpPr>
        <p:spPr>
          <a:xfrm>
            <a:off x="6747997" y="3581391"/>
            <a:ext cx="3019090" cy="1323439"/>
          </a:xfrm>
          <a:prstGeom prst="rect">
            <a:avLst/>
          </a:prstGeom>
          <a:noFill/>
        </p:spPr>
        <p:txBody>
          <a:bodyPr wrap="square" rtlCol="0">
            <a:spAutoFit/>
          </a:bodyPr>
          <a:lstStyle/>
          <a:p>
            <a:pPr marL="171450" indent="-171450">
              <a:buFont typeface="Arial" panose="020B0604020202020204" pitchFamily="34" charset="0"/>
              <a:buChar char="•"/>
            </a:pPr>
            <a:r>
              <a:rPr lang="en-US" sz="1200" dirty="0"/>
              <a:t>More frequent, simpler text updates on deal status</a:t>
            </a:r>
          </a:p>
          <a:p>
            <a:pPr marL="171450" indent="-171450">
              <a:buFont typeface="Arial" panose="020B0604020202020204" pitchFamily="34" charset="0"/>
              <a:buChar char="•"/>
            </a:pPr>
            <a:r>
              <a:rPr lang="en-US" sz="1200" dirty="0"/>
              <a:t>Synthesis from multiple models</a:t>
            </a:r>
          </a:p>
          <a:p>
            <a:pPr marL="171450" indent="-171450">
              <a:buFont typeface="Arial" panose="020B0604020202020204" pitchFamily="34" charset="0"/>
              <a:buChar char="•"/>
            </a:pPr>
            <a:r>
              <a:rPr lang="en-US" sz="1200" dirty="0"/>
              <a:t>Cluster analysis on key deal characteristics</a:t>
            </a:r>
          </a:p>
          <a:p>
            <a:pPr marL="171450" indent="-171450">
              <a:buFont typeface="Arial" panose="020B0604020202020204" pitchFamily="34" charset="0"/>
              <a:buChar char="•"/>
            </a:pPr>
            <a:r>
              <a:rPr lang="en-US" sz="1200" dirty="0"/>
              <a:t>New client, upsell, renewal</a:t>
            </a:r>
          </a:p>
          <a:p>
            <a:pPr marL="171450" indent="-171450">
              <a:buFont typeface="Arial" panose="020B0604020202020204" pitchFamily="34" charset="0"/>
              <a:buChar char="•"/>
            </a:pPr>
            <a:endParaRPr lang="en-US" sz="1200" baseline="-250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134684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3C3CD9E-35A9-1D49-A0EF-379D6FD1A2D0}"/>
              </a:ext>
            </a:extLst>
          </p:cNvPr>
          <p:cNvSpPr txBox="1">
            <a:spLocks noChangeArrowheads="1"/>
          </p:cNvSpPr>
          <p:nvPr/>
        </p:nvSpPr>
        <p:spPr>
          <a:xfrm>
            <a:off x="246047" y="174698"/>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cs typeface="+mj-cs"/>
              </a:rPr>
              <a:t>Weekly pipeline changes</a:t>
            </a:r>
          </a:p>
        </p:txBody>
      </p:sp>
      <p:sp>
        <p:nvSpPr>
          <p:cNvPr id="3" name="TextBox 2">
            <a:extLst>
              <a:ext uri="{FF2B5EF4-FFF2-40B4-BE49-F238E27FC236}">
                <a16:creationId xmlns:a16="http://schemas.microsoft.com/office/drawing/2014/main" id="{BA2CB1F2-9166-F449-93E1-C6F509EEF3A0}"/>
              </a:ext>
            </a:extLst>
          </p:cNvPr>
          <p:cNvSpPr txBox="1"/>
          <p:nvPr/>
        </p:nvSpPr>
        <p:spPr>
          <a:xfrm>
            <a:off x="246047" y="776835"/>
            <a:ext cx="3832524" cy="307777"/>
          </a:xfrm>
          <a:prstGeom prst="rect">
            <a:avLst/>
          </a:prstGeom>
          <a:noFill/>
        </p:spPr>
        <p:txBody>
          <a:bodyPr wrap="none" rtlCol="0">
            <a:spAutoFit/>
          </a:bodyPr>
          <a:lstStyle/>
          <a:p>
            <a:r>
              <a:rPr lang="en-US" sz="1400" b="1" dirty="0"/>
              <a:t>Compare weekly snapshots and identify changes </a:t>
            </a:r>
          </a:p>
        </p:txBody>
      </p:sp>
      <p:sp>
        <p:nvSpPr>
          <p:cNvPr id="4" name="TextBox 3">
            <a:extLst>
              <a:ext uri="{FF2B5EF4-FFF2-40B4-BE49-F238E27FC236}">
                <a16:creationId xmlns:a16="http://schemas.microsoft.com/office/drawing/2014/main" id="{3C6193E4-1389-F84E-B8DB-EEB8BAA26B00}"/>
              </a:ext>
            </a:extLst>
          </p:cNvPr>
          <p:cNvSpPr txBox="1"/>
          <p:nvPr/>
        </p:nvSpPr>
        <p:spPr>
          <a:xfrm>
            <a:off x="534504" y="1084612"/>
            <a:ext cx="3544067"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a:t>Import current pipeline master file with opportunity level detail records</a:t>
            </a:r>
          </a:p>
          <a:p>
            <a:pPr marL="171450" indent="-171450">
              <a:buFont typeface="Arial" panose="020B0604020202020204" pitchFamily="34" charset="0"/>
              <a:buChar char="•"/>
            </a:pPr>
            <a:r>
              <a:rPr lang="en-US" sz="1200" dirty="0"/>
              <a:t>Import previous week pipeline master file with opportunity level detail records </a:t>
            </a:r>
          </a:p>
          <a:p>
            <a:pPr marL="171450" indent="-171450">
              <a:buFont typeface="Arial" panose="020B0604020202020204" pitchFamily="34" charset="0"/>
              <a:buChar char="•"/>
            </a:pPr>
            <a:r>
              <a:rPr lang="en-US" sz="1200" dirty="0"/>
              <a:t>Scan for changes and flag opportunities with an update</a:t>
            </a:r>
          </a:p>
          <a:p>
            <a:pPr marL="171450" indent="-171450">
              <a:buFont typeface="Arial" panose="020B0604020202020204" pitchFamily="34" charset="0"/>
              <a:buChar char="•"/>
            </a:pPr>
            <a:r>
              <a:rPr lang="en-US" sz="1200" dirty="0"/>
              <a:t>Identify new opportunities  by comparing Opportunity. Number / Detail Key vs. prior week file.</a:t>
            </a:r>
          </a:p>
          <a:p>
            <a:pPr marL="171450" indent="-171450">
              <a:buFont typeface="Arial" panose="020B0604020202020204" pitchFamily="34" charset="0"/>
              <a:buChar char="•"/>
            </a:pPr>
            <a:r>
              <a:rPr lang="en-US" sz="1200" dirty="0"/>
              <a:t>If </a:t>
            </a:r>
            <a:r>
              <a:rPr lang="en-US" sz="1200" dirty="0" err="1"/>
              <a:t>Oppt</a:t>
            </a:r>
            <a:r>
              <a:rPr lang="en-US" sz="1200" dirty="0"/>
              <a:t> Number / Detail key is new then store for weekly visualization data</a:t>
            </a:r>
          </a:p>
          <a:p>
            <a:pPr marL="171450" indent="-171450">
              <a:buFont typeface="Arial" panose="020B0604020202020204" pitchFamily="34" charset="0"/>
              <a:buChar char="•"/>
            </a:pPr>
            <a:r>
              <a:rPr lang="en-US" sz="1200" dirty="0"/>
              <a:t>Update statistics for new leads by type</a:t>
            </a:r>
          </a:p>
          <a:p>
            <a:pPr marL="171450" indent="-171450">
              <a:buFont typeface="Arial" panose="020B0604020202020204" pitchFamily="34" charset="0"/>
              <a:buChar char="•"/>
            </a:pPr>
            <a:r>
              <a:rPr lang="en-US" sz="1200" dirty="0"/>
              <a:t>Update Pipeline Current State visualization  </a:t>
            </a:r>
          </a:p>
          <a:p>
            <a:pPr marL="171450" indent="-171450">
              <a:buFont typeface="Arial" panose="020B0604020202020204" pitchFamily="34" charset="0"/>
              <a:buChar char="•"/>
            </a:pPr>
            <a:endParaRPr lang="en-US" sz="1200" dirty="0"/>
          </a:p>
        </p:txBody>
      </p:sp>
      <p:sp>
        <p:nvSpPr>
          <p:cNvPr id="6" name="TextBox 5">
            <a:extLst>
              <a:ext uri="{FF2B5EF4-FFF2-40B4-BE49-F238E27FC236}">
                <a16:creationId xmlns:a16="http://schemas.microsoft.com/office/drawing/2014/main" id="{4C4AB325-CABC-C241-9648-5960BBAD8B0A}"/>
              </a:ext>
            </a:extLst>
          </p:cNvPr>
          <p:cNvSpPr txBox="1"/>
          <p:nvPr/>
        </p:nvSpPr>
        <p:spPr>
          <a:xfrm>
            <a:off x="5823094" y="581892"/>
            <a:ext cx="2820196" cy="307777"/>
          </a:xfrm>
          <a:prstGeom prst="rect">
            <a:avLst/>
          </a:prstGeom>
          <a:noFill/>
        </p:spPr>
        <p:txBody>
          <a:bodyPr wrap="none" rtlCol="0">
            <a:spAutoFit/>
          </a:bodyPr>
          <a:lstStyle/>
          <a:p>
            <a:r>
              <a:rPr lang="en-US" sz="1400" b="1" dirty="0"/>
              <a:t>Define forecasting model structure</a:t>
            </a:r>
          </a:p>
        </p:txBody>
      </p:sp>
      <p:sp>
        <p:nvSpPr>
          <p:cNvPr id="7" name="TextBox 6">
            <a:extLst>
              <a:ext uri="{FF2B5EF4-FFF2-40B4-BE49-F238E27FC236}">
                <a16:creationId xmlns:a16="http://schemas.microsoft.com/office/drawing/2014/main" id="{97903A2D-D53A-FD40-9199-C5F2F7FB2CD2}"/>
              </a:ext>
            </a:extLst>
          </p:cNvPr>
          <p:cNvSpPr txBox="1"/>
          <p:nvPr/>
        </p:nvSpPr>
        <p:spPr>
          <a:xfrm>
            <a:off x="5979831" y="1084612"/>
            <a:ext cx="3303037" cy="2492990"/>
          </a:xfrm>
          <a:prstGeom prst="rect">
            <a:avLst/>
          </a:prstGeom>
          <a:noFill/>
        </p:spPr>
        <p:txBody>
          <a:bodyPr wrap="square" rtlCol="0">
            <a:spAutoFit/>
          </a:bodyPr>
          <a:lstStyle/>
          <a:p>
            <a:pPr marL="171450" indent="-171450">
              <a:buFont typeface="Arial" panose="020B0604020202020204" pitchFamily="34" charset="0"/>
              <a:buChar char="•"/>
            </a:pPr>
            <a:r>
              <a:rPr lang="en-US" sz="1200" dirty="0"/>
              <a:t>Analyze total number of pipeline records</a:t>
            </a:r>
          </a:p>
          <a:p>
            <a:pPr marL="171450" indent="-171450">
              <a:buFont typeface="Arial" panose="020B0604020202020204" pitchFamily="34" charset="0"/>
              <a:buChar char="•"/>
            </a:pPr>
            <a:r>
              <a:rPr lang="en-US" sz="1200" dirty="0"/>
              <a:t>Determine foundational model using product structure where at least 100 pipeline records exist for each product.</a:t>
            </a:r>
          </a:p>
          <a:p>
            <a:pPr marL="171450" indent="-171450">
              <a:buFont typeface="Arial" panose="020B0604020202020204" pitchFamily="34" charset="0"/>
              <a:buChar char="•"/>
            </a:pPr>
            <a:r>
              <a:rPr lang="en-US" sz="1200" dirty="0"/>
              <a:t>Determine whether a second variable can be included in the forecasting model based on number of pipeline records. </a:t>
            </a:r>
          </a:p>
          <a:p>
            <a:pPr marL="171450" indent="-171450">
              <a:buFont typeface="Arial" panose="020B0604020202020204" pitchFamily="34" charset="0"/>
              <a:buChar char="•"/>
            </a:pPr>
            <a:r>
              <a:rPr lang="en-US" sz="1200" dirty="0"/>
              <a:t>Determine whether sales channel or region can be incorporated into the forecasting model.</a:t>
            </a:r>
          </a:p>
          <a:p>
            <a:pPr marL="171450" indent="-171450">
              <a:buFont typeface="Arial" panose="020B0604020202020204" pitchFamily="34" charset="0"/>
              <a:buChar char="•"/>
            </a:pPr>
            <a:r>
              <a:rPr lang="en-US" sz="1200" dirty="0"/>
              <a:t>Determine whether opportunity identification source can be added to new leads forecasts</a:t>
            </a:r>
          </a:p>
          <a:p>
            <a:pPr marL="171450" indent="-171450">
              <a:buFont typeface="Arial" panose="020B0604020202020204" pitchFamily="34" charset="0"/>
              <a:buChar char="•"/>
            </a:pPr>
            <a:r>
              <a:rPr lang="en-US" sz="1200" dirty="0"/>
              <a:t>  </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1739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3" y="160097"/>
            <a:ext cx="9889857" cy="618247"/>
          </a:xfrm>
        </p:spPr>
        <p:txBody>
          <a:bodyPr/>
          <a:lstStyle/>
          <a:p>
            <a:pPr>
              <a:defRPr/>
            </a:pPr>
            <a:r>
              <a:rPr lang="en-US" sz="1800" dirty="0">
                <a:cs typeface="+mj-cs"/>
              </a:rPr>
              <a:t>Route-to-market mix, sales execution, and marketing plans frequently need to be adapted within the context of market conditions, resource constraints and sales challenges</a:t>
            </a:r>
          </a:p>
        </p:txBody>
      </p:sp>
      <p:sp>
        <p:nvSpPr>
          <p:cNvPr id="16387" name="Slide Number Placeholder 5"/>
          <p:cNvSpPr>
            <a:spLocks noGrp="1"/>
          </p:cNvSpPr>
          <p:nvPr>
            <p:ph type="sldNum" sz="quarter" idx="12"/>
          </p:nvPr>
        </p:nvSpPr>
        <p:spPr>
          <a:noFill/>
        </p:spPr>
        <p:txBody>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900">
                <a:solidFill>
                  <a:schemeClr val="accent1"/>
                </a:solidFill>
              </a:rPr>
              <a:t> </a:t>
            </a:r>
            <a:fld id="{04F09A70-8332-EC4C-B97A-F955A132102A}" type="slidenum">
              <a:rPr lang="en-US" sz="900">
                <a:solidFill>
                  <a:srgbClr val="777777"/>
                </a:solidFill>
              </a:rPr>
              <a:pPr eaLnBrk="1" hangingPunct="1"/>
              <a:t>18</a:t>
            </a:fld>
            <a:r>
              <a:rPr lang="en-US" sz="900"/>
              <a:t> </a:t>
            </a:r>
          </a:p>
        </p:txBody>
      </p:sp>
      <p:sp>
        <p:nvSpPr>
          <p:cNvPr id="3" name="Rectangle 2"/>
          <p:cNvSpPr/>
          <p:nvPr/>
        </p:nvSpPr>
        <p:spPr>
          <a:xfrm>
            <a:off x="259329" y="998639"/>
            <a:ext cx="2390067" cy="3970318"/>
          </a:xfrm>
          <a:prstGeom prst="rect">
            <a:avLst/>
          </a:prstGeom>
        </p:spPr>
        <p:txBody>
          <a:bodyPr wrap="square">
            <a:spAutoFit/>
          </a:bodyPr>
          <a:lstStyle/>
          <a:p>
            <a:r>
              <a:rPr lang="en-US" b="1" dirty="0"/>
              <a:t>Incremental actions analysis</a:t>
            </a:r>
          </a:p>
          <a:p>
            <a:endParaRPr lang="en-US" dirty="0"/>
          </a:p>
          <a:p>
            <a:r>
              <a:rPr lang="en-US" dirty="0"/>
              <a:t>Sales, marketing and offering teams experiencing chronic revenue growth and pipeline challenges that recognize the  need for remediation plans and model expected impact</a:t>
            </a:r>
          </a:p>
          <a:p>
            <a:endParaRPr lang="en-US" dirty="0"/>
          </a:p>
          <a:p>
            <a:endParaRPr lang="en-US" dirty="0"/>
          </a:p>
        </p:txBody>
      </p:sp>
      <p:sp>
        <p:nvSpPr>
          <p:cNvPr id="6" name="Rectangle 5"/>
          <p:cNvSpPr/>
          <p:nvPr/>
        </p:nvSpPr>
        <p:spPr>
          <a:xfrm>
            <a:off x="2897778" y="1057981"/>
            <a:ext cx="5765455" cy="3108543"/>
          </a:xfrm>
          <a:prstGeom prst="rect">
            <a:avLst/>
          </a:prstGeom>
        </p:spPr>
        <p:txBody>
          <a:bodyPr wrap="square">
            <a:spAutoFit/>
          </a:bodyPr>
          <a:lstStyle/>
          <a:p>
            <a:r>
              <a:rPr lang="en-US" sz="1400" dirty="0"/>
              <a:t>IDEA SCENARIO</a:t>
            </a:r>
          </a:p>
          <a:p>
            <a:r>
              <a:rPr lang="en-US" sz="1400" b="1" dirty="0"/>
              <a:t>Scenario</a:t>
            </a:r>
            <a:endParaRPr lang="en-US" sz="1400" dirty="0"/>
          </a:p>
          <a:p>
            <a:r>
              <a:rPr lang="en-US" sz="1400" dirty="0"/>
              <a:t>General Manager is looking at projected growth figures (current quarter and next quarter pipeline) and realizes that current course and speed will not result in target growth. They need to develop a plan of incremental sales, marketing and business development actions that can be implemented over the next 90 days.</a:t>
            </a:r>
          </a:p>
          <a:p>
            <a:endParaRPr lang="en-US" sz="1400" dirty="0"/>
          </a:p>
          <a:p>
            <a:r>
              <a:rPr lang="en-US" sz="1400" dirty="0"/>
              <a:t>This requires a deep understanding of sales, marketing, offering and competitive issues impacting the pipeline.  Not enough new leads? deals not progressing quickly enough? don't have access to the right decision makers. These insights will drive the marketing actions required. Once identified, marketing leaders need to be able to size the expected impact of the actions on the business</a:t>
            </a:r>
          </a:p>
        </p:txBody>
      </p:sp>
    </p:spTree>
    <p:extLst>
      <p:ext uri="{BB962C8B-B14F-4D97-AF65-F5344CB8AC3E}">
        <p14:creationId xmlns:p14="http://schemas.microsoft.com/office/powerpoint/2010/main" val="353991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04" y="52693"/>
            <a:ext cx="8107680" cy="460771"/>
          </a:xfrm>
        </p:spPr>
        <p:txBody>
          <a:bodyPr/>
          <a:lstStyle/>
          <a:p>
            <a:r>
              <a:rPr lang="en-US" dirty="0"/>
              <a:t>Scenario B:  Root cause analysis</a:t>
            </a:r>
          </a:p>
        </p:txBody>
      </p:sp>
      <p:graphicFrame>
        <p:nvGraphicFramePr>
          <p:cNvPr id="4" name="Chart 5"/>
          <p:cNvGraphicFramePr>
            <a:graphicFrameLocks/>
          </p:cNvGraphicFramePr>
          <p:nvPr>
            <p:extLst>
              <p:ext uri="{D42A27DB-BD31-4B8C-83A1-F6EECF244321}">
                <p14:modId xmlns:p14="http://schemas.microsoft.com/office/powerpoint/2010/main" val="426373453"/>
              </p:ext>
            </p:extLst>
          </p:nvPr>
        </p:nvGraphicFramePr>
        <p:xfrm>
          <a:off x="832042" y="1357731"/>
          <a:ext cx="2211479" cy="125919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8438" y="437091"/>
            <a:ext cx="444653" cy="707886"/>
          </a:xfrm>
          <a:prstGeom prst="rect">
            <a:avLst/>
          </a:prstGeom>
          <a:noFill/>
        </p:spPr>
        <p:txBody>
          <a:bodyPr wrap="none" rtlCol="0">
            <a:spAutoFit/>
          </a:bodyPr>
          <a:lstStyle/>
          <a:p>
            <a:r>
              <a:rPr lang="en-US" sz="4000" dirty="0"/>
              <a:t>1</a:t>
            </a:r>
          </a:p>
        </p:txBody>
      </p:sp>
      <p:sp>
        <p:nvSpPr>
          <p:cNvPr id="6" name="TextBox 5"/>
          <p:cNvSpPr txBox="1"/>
          <p:nvPr/>
        </p:nvSpPr>
        <p:spPr>
          <a:xfrm>
            <a:off x="810147" y="600440"/>
            <a:ext cx="2682240" cy="646331"/>
          </a:xfrm>
          <a:prstGeom prst="rect">
            <a:avLst/>
          </a:prstGeom>
          <a:noFill/>
        </p:spPr>
        <p:txBody>
          <a:bodyPr wrap="square" rtlCol="0">
            <a:spAutoFit/>
          </a:bodyPr>
          <a:lstStyle/>
          <a:p>
            <a:r>
              <a:rPr lang="en-US" dirty="0"/>
              <a:t>Pipeline analysis and visualization</a:t>
            </a:r>
          </a:p>
        </p:txBody>
      </p:sp>
      <p:sp>
        <p:nvSpPr>
          <p:cNvPr id="7" name="TextBox 6"/>
          <p:cNvSpPr txBox="1"/>
          <p:nvPr/>
        </p:nvSpPr>
        <p:spPr>
          <a:xfrm>
            <a:off x="3622890" y="437091"/>
            <a:ext cx="444653" cy="707886"/>
          </a:xfrm>
          <a:prstGeom prst="rect">
            <a:avLst/>
          </a:prstGeom>
          <a:noFill/>
        </p:spPr>
        <p:txBody>
          <a:bodyPr wrap="none" rtlCol="0">
            <a:spAutoFit/>
          </a:bodyPr>
          <a:lstStyle/>
          <a:p>
            <a:r>
              <a:rPr lang="en-US" sz="4000" dirty="0"/>
              <a:t>2</a:t>
            </a:r>
          </a:p>
        </p:txBody>
      </p:sp>
      <p:sp>
        <p:nvSpPr>
          <p:cNvPr id="8" name="TextBox 7"/>
          <p:cNvSpPr txBox="1"/>
          <p:nvPr/>
        </p:nvSpPr>
        <p:spPr>
          <a:xfrm>
            <a:off x="6468478" y="437091"/>
            <a:ext cx="444653" cy="707886"/>
          </a:xfrm>
          <a:prstGeom prst="rect">
            <a:avLst/>
          </a:prstGeom>
          <a:noFill/>
        </p:spPr>
        <p:txBody>
          <a:bodyPr wrap="none" rtlCol="0">
            <a:spAutoFit/>
          </a:bodyPr>
          <a:lstStyle/>
          <a:p>
            <a:r>
              <a:rPr lang="en-US" sz="4000" dirty="0"/>
              <a:t>3</a:t>
            </a:r>
          </a:p>
        </p:txBody>
      </p:sp>
      <p:sp>
        <p:nvSpPr>
          <p:cNvPr id="9" name="TextBox 8"/>
          <p:cNvSpPr txBox="1"/>
          <p:nvPr/>
        </p:nvSpPr>
        <p:spPr>
          <a:xfrm>
            <a:off x="282033" y="2625190"/>
            <a:ext cx="444653" cy="707886"/>
          </a:xfrm>
          <a:prstGeom prst="rect">
            <a:avLst/>
          </a:prstGeom>
          <a:noFill/>
        </p:spPr>
        <p:txBody>
          <a:bodyPr wrap="none" rtlCol="0">
            <a:spAutoFit/>
          </a:bodyPr>
          <a:lstStyle/>
          <a:p>
            <a:r>
              <a:rPr lang="en-US" sz="4000" dirty="0"/>
              <a:t>4</a:t>
            </a:r>
          </a:p>
        </p:txBody>
      </p:sp>
      <p:sp>
        <p:nvSpPr>
          <p:cNvPr id="10" name="TextBox 9"/>
          <p:cNvSpPr txBox="1"/>
          <p:nvPr/>
        </p:nvSpPr>
        <p:spPr>
          <a:xfrm>
            <a:off x="3533565" y="2625190"/>
            <a:ext cx="444653" cy="707886"/>
          </a:xfrm>
          <a:prstGeom prst="rect">
            <a:avLst/>
          </a:prstGeom>
          <a:noFill/>
        </p:spPr>
        <p:txBody>
          <a:bodyPr wrap="none" rtlCol="0">
            <a:spAutoFit/>
          </a:bodyPr>
          <a:lstStyle/>
          <a:p>
            <a:r>
              <a:rPr lang="en-US" sz="4000" dirty="0"/>
              <a:t>5</a:t>
            </a:r>
          </a:p>
        </p:txBody>
      </p:sp>
      <p:sp>
        <p:nvSpPr>
          <p:cNvPr id="11" name="TextBox 10"/>
          <p:cNvSpPr txBox="1"/>
          <p:nvPr/>
        </p:nvSpPr>
        <p:spPr>
          <a:xfrm>
            <a:off x="6433893" y="2625190"/>
            <a:ext cx="444653" cy="707886"/>
          </a:xfrm>
          <a:prstGeom prst="rect">
            <a:avLst/>
          </a:prstGeom>
          <a:noFill/>
        </p:spPr>
        <p:txBody>
          <a:bodyPr wrap="none" rtlCol="0">
            <a:spAutoFit/>
          </a:bodyPr>
          <a:lstStyle/>
          <a:p>
            <a:r>
              <a:rPr lang="en-US" sz="4000" dirty="0"/>
              <a:t>6</a:t>
            </a:r>
          </a:p>
        </p:txBody>
      </p:sp>
      <p:grpSp>
        <p:nvGrpSpPr>
          <p:cNvPr id="12" name="Group 11"/>
          <p:cNvGrpSpPr/>
          <p:nvPr/>
        </p:nvGrpSpPr>
        <p:grpSpPr>
          <a:xfrm>
            <a:off x="6864344" y="1040196"/>
            <a:ext cx="2518791" cy="1816492"/>
            <a:chOff x="987730" y="588042"/>
            <a:chExt cx="6742270" cy="4228990"/>
          </a:xfrm>
        </p:grpSpPr>
        <p:sp>
          <p:nvSpPr>
            <p:cNvPr id="13" name="Line 4"/>
            <p:cNvSpPr>
              <a:spLocks noChangeShapeType="1"/>
            </p:cNvSpPr>
            <p:nvPr/>
          </p:nvSpPr>
          <p:spPr bwMode="auto">
            <a:xfrm>
              <a:off x="2128030" y="2712118"/>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14" name="Text Box 5"/>
            <p:cNvSpPr txBox="1">
              <a:spLocks noChangeArrowheads="1"/>
            </p:cNvSpPr>
            <p:nvPr/>
          </p:nvSpPr>
          <p:spPr bwMode="auto">
            <a:xfrm>
              <a:off x="987730" y="2474482"/>
              <a:ext cx="1028540" cy="501577"/>
            </a:xfrm>
            <a:prstGeom prst="rect">
              <a:avLst/>
            </a:prstGeom>
            <a:noFill/>
            <a:ln>
              <a:noFill/>
            </a:ln>
            <a:effec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400" b="0" dirty="0">
                  <a:solidFill>
                    <a:srgbClr val="000000"/>
                  </a:solidFill>
                  <a:ea typeface="+mn-ea"/>
                </a:rPr>
                <a:t>Signings Growth</a:t>
              </a:r>
            </a:p>
          </p:txBody>
        </p:sp>
        <p:sp>
          <p:nvSpPr>
            <p:cNvPr id="15" name="Line 6"/>
            <p:cNvSpPr>
              <a:spLocks noChangeShapeType="1"/>
            </p:cNvSpPr>
            <p:nvPr/>
          </p:nvSpPr>
          <p:spPr bwMode="auto">
            <a:xfrm>
              <a:off x="2463310" y="1340518"/>
              <a:ext cx="0" cy="25991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16" name="Line 9"/>
            <p:cNvSpPr>
              <a:spLocks noChangeShapeType="1"/>
            </p:cNvSpPr>
            <p:nvPr/>
          </p:nvSpPr>
          <p:spPr bwMode="auto">
            <a:xfrm>
              <a:off x="2463310" y="2712118"/>
              <a:ext cx="67056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17" name="Line 13"/>
            <p:cNvSpPr>
              <a:spLocks noChangeShapeType="1"/>
            </p:cNvSpPr>
            <p:nvPr/>
          </p:nvSpPr>
          <p:spPr bwMode="auto">
            <a:xfrm>
              <a:off x="4474990" y="1383380"/>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18" name="Line 15"/>
            <p:cNvSpPr>
              <a:spLocks noChangeShapeType="1"/>
            </p:cNvSpPr>
            <p:nvPr/>
          </p:nvSpPr>
          <p:spPr bwMode="auto">
            <a:xfrm flipV="1">
              <a:off x="4810270" y="2197768"/>
              <a:ext cx="0" cy="1085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19" name="Line 16"/>
            <p:cNvSpPr>
              <a:spLocks noChangeShapeType="1"/>
            </p:cNvSpPr>
            <p:nvPr/>
          </p:nvSpPr>
          <p:spPr bwMode="auto">
            <a:xfrm>
              <a:off x="4810270" y="2197768"/>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20" name="Text Box 17"/>
            <p:cNvSpPr txBox="1">
              <a:spLocks noChangeArrowheads="1"/>
            </p:cNvSpPr>
            <p:nvPr/>
          </p:nvSpPr>
          <p:spPr bwMode="auto">
            <a:xfrm>
              <a:off x="5229371" y="2331118"/>
              <a:ext cx="2095500" cy="358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a:solidFill>
                    <a:srgbClr val="000000"/>
                  </a:solidFill>
                  <a:ea typeface="+mn-ea"/>
                </a:rPr>
                <a:t>Marketing Leads</a:t>
              </a:r>
            </a:p>
          </p:txBody>
        </p:sp>
        <p:sp>
          <p:nvSpPr>
            <p:cNvPr id="21" name="Text Box 18"/>
            <p:cNvSpPr txBox="1">
              <a:spLocks noChangeArrowheads="1"/>
            </p:cNvSpPr>
            <p:nvPr/>
          </p:nvSpPr>
          <p:spPr bwMode="auto">
            <a:xfrm>
              <a:off x="5229371" y="2613296"/>
              <a:ext cx="2095500" cy="358268"/>
            </a:xfrm>
            <a:prstGeom prst="rect">
              <a:avLst/>
            </a:prstGeom>
            <a:solidFill>
              <a:srgbClr val="FFFFFF"/>
            </a:solid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dirty="0">
                  <a:solidFill>
                    <a:srgbClr val="000000"/>
                  </a:solidFill>
                  <a:ea typeface="+mn-ea"/>
                </a:rPr>
                <a:t>S&amp;D Alignment</a:t>
              </a:r>
            </a:p>
          </p:txBody>
        </p:sp>
        <p:sp>
          <p:nvSpPr>
            <p:cNvPr id="22" name="Line 19"/>
            <p:cNvSpPr>
              <a:spLocks noChangeShapeType="1"/>
            </p:cNvSpPr>
            <p:nvPr/>
          </p:nvSpPr>
          <p:spPr bwMode="auto">
            <a:xfrm flipV="1">
              <a:off x="4894090" y="3851545"/>
              <a:ext cx="0" cy="75366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23" name="Line 20"/>
            <p:cNvSpPr>
              <a:spLocks noChangeShapeType="1"/>
            </p:cNvSpPr>
            <p:nvPr/>
          </p:nvSpPr>
          <p:spPr bwMode="auto">
            <a:xfrm>
              <a:off x="4894090" y="3851545"/>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24" name="Text Box 22"/>
            <p:cNvSpPr txBox="1">
              <a:spLocks noChangeArrowheads="1"/>
            </p:cNvSpPr>
            <p:nvPr/>
          </p:nvSpPr>
          <p:spPr bwMode="auto">
            <a:xfrm>
              <a:off x="5229370" y="3737245"/>
              <a:ext cx="2095500" cy="196454"/>
            </a:xfrm>
            <a:prstGeom prst="rect">
              <a:avLst/>
            </a:prstGeom>
            <a:solidFill>
              <a:srgbClr val="FFFFFF"/>
            </a:solidFill>
            <a:ln>
              <a:noFill/>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a:solidFill>
                    <a:srgbClr val="000000"/>
                  </a:solidFill>
                  <a:ea typeface="+mn-ea"/>
                </a:rPr>
                <a:t>Seller Coverage</a:t>
              </a:r>
            </a:p>
          </p:txBody>
        </p:sp>
        <p:sp>
          <p:nvSpPr>
            <p:cNvPr id="25" name="Line 23"/>
            <p:cNvSpPr>
              <a:spLocks noChangeShapeType="1"/>
            </p:cNvSpPr>
            <p:nvPr/>
          </p:nvSpPr>
          <p:spPr bwMode="auto">
            <a:xfrm flipV="1">
              <a:off x="4810270" y="911892"/>
              <a:ext cx="0" cy="8143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26" name="Line 24"/>
            <p:cNvSpPr>
              <a:spLocks noChangeShapeType="1"/>
            </p:cNvSpPr>
            <p:nvPr/>
          </p:nvSpPr>
          <p:spPr bwMode="auto">
            <a:xfrm>
              <a:off x="4810270" y="911893"/>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27" name="Text Box 25"/>
            <p:cNvSpPr txBox="1">
              <a:spLocks noChangeArrowheads="1"/>
            </p:cNvSpPr>
            <p:nvPr/>
          </p:nvSpPr>
          <p:spPr bwMode="auto">
            <a:xfrm>
              <a:off x="5215400" y="826168"/>
              <a:ext cx="2514600" cy="171450"/>
            </a:xfrm>
            <a:prstGeom prst="rect">
              <a:avLst/>
            </a:prstGeom>
            <a:noFill/>
            <a:ln>
              <a:noFill/>
            </a:ln>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1000" b="1">
                  <a:solidFill>
                    <a:schemeClr val="hlink"/>
                  </a:solidFill>
                  <a:latin typeface="Arial" charset="0"/>
                  <a:ea typeface="MS PGothic" charset="0"/>
                  <a:cs typeface="MS PGothic" charset="0"/>
                </a:defRPr>
              </a:lvl1pPr>
              <a:lvl2pPr marL="742950" indent="-285750" eaLnBrk="0" hangingPunct="0">
                <a:defRPr sz="1000" b="1">
                  <a:solidFill>
                    <a:schemeClr val="hlink"/>
                  </a:solidFill>
                  <a:latin typeface="Arial" charset="0"/>
                  <a:ea typeface="MS PGothic" charset="0"/>
                  <a:cs typeface="MS PGothic" charset="0"/>
                </a:defRPr>
              </a:lvl2pPr>
              <a:lvl3pPr marL="1143000" indent="-228600" eaLnBrk="0" hangingPunct="0">
                <a:defRPr sz="1000" b="1">
                  <a:solidFill>
                    <a:schemeClr val="hlink"/>
                  </a:solidFill>
                  <a:latin typeface="Arial" charset="0"/>
                  <a:ea typeface="MS PGothic" charset="0"/>
                  <a:cs typeface="MS PGothic" charset="0"/>
                </a:defRPr>
              </a:lvl3pPr>
              <a:lvl4pPr marL="1600200" indent="-228600" eaLnBrk="0" hangingPunct="0">
                <a:defRPr sz="1000" b="1">
                  <a:solidFill>
                    <a:schemeClr val="hlink"/>
                  </a:solidFill>
                  <a:latin typeface="Arial" charset="0"/>
                  <a:ea typeface="MS PGothic" charset="0"/>
                  <a:cs typeface="MS PGothic" charset="0"/>
                </a:defRPr>
              </a:lvl4pPr>
              <a:lvl5pPr marL="2057400" indent="-228600" eaLnBrk="0" hangingPunct="0">
                <a:defRPr sz="1000" b="1">
                  <a:solidFill>
                    <a:schemeClr val="hlink"/>
                  </a:solidFill>
                  <a:latin typeface="Arial" charset="0"/>
                  <a:ea typeface="MS PGothic" charset="0"/>
                  <a:cs typeface="MS PGothic" charset="0"/>
                </a:defRPr>
              </a:lvl5pPr>
              <a:lvl6pPr marL="2514600" indent="-228600" eaLnBrk="0" fontAlgn="base" hangingPunct="0">
                <a:spcBef>
                  <a:spcPct val="0"/>
                </a:spcBef>
                <a:spcAft>
                  <a:spcPct val="0"/>
                </a:spcAft>
                <a:defRPr sz="1000" b="1">
                  <a:solidFill>
                    <a:schemeClr val="hlink"/>
                  </a:solidFill>
                  <a:latin typeface="Arial" charset="0"/>
                  <a:ea typeface="MS PGothic" charset="0"/>
                  <a:cs typeface="MS PGothic" charset="0"/>
                </a:defRPr>
              </a:lvl6pPr>
              <a:lvl7pPr marL="2971800" indent="-228600" eaLnBrk="0" fontAlgn="base" hangingPunct="0">
                <a:spcBef>
                  <a:spcPct val="0"/>
                </a:spcBef>
                <a:spcAft>
                  <a:spcPct val="0"/>
                </a:spcAft>
                <a:defRPr sz="1000" b="1">
                  <a:solidFill>
                    <a:schemeClr val="hlink"/>
                  </a:solidFill>
                  <a:latin typeface="Arial" charset="0"/>
                  <a:ea typeface="MS PGothic" charset="0"/>
                  <a:cs typeface="MS PGothic" charset="0"/>
                </a:defRPr>
              </a:lvl7pPr>
              <a:lvl8pPr marL="3429000" indent="-228600" eaLnBrk="0" fontAlgn="base" hangingPunct="0">
                <a:spcBef>
                  <a:spcPct val="0"/>
                </a:spcBef>
                <a:spcAft>
                  <a:spcPct val="0"/>
                </a:spcAft>
                <a:defRPr sz="1000" b="1">
                  <a:solidFill>
                    <a:schemeClr val="hlink"/>
                  </a:solidFill>
                  <a:latin typeface="Arial" charset="0"/>
                  <a:ea typeface="MS PGothic" charset="0"/>
                  <a:cs typeface="MS PGothic" charset="0"/>
                </a:defRPr>
              </a:lvl8pPr>
              <a:lvl9pPr marL="3886200" indent="-228600" eaLnBrk="0" fontAlgn="base" hangingPunct="0">
                <a:spcBef>
                  <a:spcPct val="0"/>
                </a:spcBef>
                <a:spcAft>
                  <a:spcPct val="0"/>
                </a:spcAft>
                <a:defRPr sz="1000" b="1">
                  <a:solidFill>
                    <a:schemeClr val="hlink"/>
                  </a:solidFill>
                  <a:latin typeface="Arial" charset="0"/>
                  <a:ea typeface="MS PGothic" charset="0"/>
                  <a:cs typeface="MS PGothic" charset="0"/>
                </a:defRPr>
              </a:lvl9pPr>
            </a:lstStyle>
            <a:p>
              <a:pPr eaLnBrk="1" hangingPunct="1">
                <a:spcBef>
                  <a:spcPct val="50000"/>
                </a:spcBef>
              </a:pPr>
              <a:r>
                <a:rPr lang="en-US" sz="400" b="0">
                  <a:solidFill>
                    <a:srgbClr val="000000"/>
                  </a:solidFill>
                </a:rPr>
                <a:t>Aligned to Client Priorities/Needs</a:t>
              </a:r>
            </a:p>
          </p:txBody>
        </p:sp>
        <p:sp>
          <p:nvSpPr>
            <p:cNvPr id="28" name="Line 26"/>
            <p:cNvSpPr>
              <a:spLocks noChangeShapeType="1"/>
            </p:cNvSpPr>
            <p:nvPr/>
          </p:nvSpPr>
          <p:spPr bwMode="auto">
            <a:xfrm>
              <a:off x="4810270" y="1217883"/>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29" name="Text Box 27"/>
            <p:cNvSpPr txBox="1">
              <a:spLocks noChangeArrowheads="1"/>
            </p:cNvSpPr>
            <p:nvPr/>
          </p:nvSpPr>
          <p:spPr bwMode="auto">
            <a:xfrm>
              <a:off x="5206669" y="1367902"/>
              <a:ext cx="2514600" cy="182166"/>
            </a:xfrm>
            <a:prstGeom prst="rect">
              <a:avLst/>
            </a:prstGeom>
            <a:noFill/>
            <a:ln>
              <a:noFill/>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defRPr/>
              </a:pPr>
              <a:r>
                <a:rPr lang="en-US" sz="400" b="0">
                  <a:solidFill>
                    <a:srgbClr val="000000"/>
                  </a:solidFill>
                  <a:ea typeface="+mn-ea"/>
                </a:rPr>
                <a:t>Competitive Price</a:t>
              </a:r>
            </a:p>
          </p:txBody>
        </p:sp>
        <p:sp>
          <p:nvSpPr>
            <p:cNvPr id="30" name="Line 28"/>
            <p:cNvSpPr>
              <a:spLocks noChangeShapeType="1"/>
            </p:cNvSpPr>
            <p:nvPr/>
          </p:nvSpPr>
          <p:spPr bwMode="auto">
            <a:xfrm>
              <a:off x="4810270" y="1726280"/>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31" name="Text Box 29"/>
            <p:cNvSpPr txBox="1">
              <a:spLocks noChangeArrowheads="1"/>
            </p:cNvSpPr>
            <p:nvPr/>
          </p:nvSpPr>
          <p:spPr bwMode="auto">
            <a:xfrm>
              <a:off x="5196192" y="1665558"/>
              <a:ext cx="2514600" cy="322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000" b="1">
                  <a:solidFill>
                    <a:schemeClr val="hlink"/>
                  </a:solidFill>
                  <a:latin typeface="Arial" charset="0"/>
                  <a:ea typeface="MS PGothic" charset="0"/>
                  <a:cs typeface="MS PGothic" charset="0"/>
                </a:defRPr>
              </a:lvl1pPr>
              <a:lvl2pPr marL="742950" indent="-285750" eaLnBrk="0" hangingPunct="0">
                <a:defRPr sz="1000" b="1">
                  <a:solidFill>
                    <a:schemeClr val="hlink"/>
                  </a:solidFill>
                  <a:latin typeface="Arial" charset="0"/>
                  <a:ea typeface="MS PGothic" charset="0"/>
                  <a:cs typeface="MS PGothic" charset="0"/>
                </a:defRPr>
              </a:lvl2pPr>
              <a:lvl3pPr marL="1143000" indent="-228600" eaLnBrk="0" hangingPunct="0">
                <a:defRPr sz="1000" b="1">
                  <a:solidFill>
                    <a:schemeClr val="hlink"/>
                  </a:solidFill>
                  <a:latin typeface="Arial" charset="0"/>
                  <a:ea typeface="MS PGothic" charset="0"/>
                  <a:cs typeface="MS PGothic" charset="0"/>
                </a:defRPr>
              </a:lvl3pPr>
              <a:lvl4pPr marL="1600200" indent="-228600" eaLnBrk="0" hangingPunct="0">
                <a:defRPr sz="1000" b="1">
                  <a:solidFill>
                    <a:schemeClr val="hlink"/>
                  </a:solidFill>
                  <a:latin typeface="Arial" charset="0"/>
                  <a:ea typeface="MS PGothic" charset="0"/>
                  <a:cs typeface="MS PGothic" charset="0"/>
                </a:defRPr>
              </a:lvl4pPr>
              <a:lvl5pPr marL="2057400" indent="-228600" eaLnBrk="0" hangingPunct="0">
                <a:defRPr sz="1000" b="1">
                  <a:solidFill>
                    <a:schemeClr val="hlink"/>
                  </a:solidFill>
                  <a:latin typeface="Arial" charset="0"/>
                  <a:ea typeface="MS PGothic" charset="0"/>
                  <a:cs typeface="MS PGothic" charset="0"/>
                </a:defRPr>
              </a:lvl5pPr>
              <a:lvl6pPr marL="2514600" indent="-228600" eaLnBrk="0" fontAlgn="base" hangingPunct="0">
                <a:spcBef>
                  <a:spcPct val="0"/>
                </a:spcBef>
                <a:spcAft>
                  <a:spcPct val="0"/>
                </a:spcAft>
                <a:defRPr sz="1000" b="1">
                  <a:solidFill>
                    <a:schemeClr val="hlink"/>
                  </a:solidFill>
                  <a:latin typeface="Arial" charset="0"/>
                  <a:ea typeface="MS PGothic" charset="0"/>
                  <a:cs typeface="MS PGothic" charset="0"/>
                </a:defRPr>
              </a:lvl6pPr>
              <a:lvl7pPr marL="2971800" indent="-228600" eaLnBrk="0" fontAlgn="base" hangingPunct="0">
                <a:spcBef>
                  <a:spcPct val="0"/>
                </a:spcBef>
                <a:spcAft>
                  <a:spcPct val="0"/>
                </a:spcAft>
                <a:defRPr sz="1000" b="1">
                  <a:solidFill>
                    <a:schemeClr val="hlink"/>
                  </a:solidFill>
                  <a:latin typeface="Arial" charset="0"/>
                  <a:ea typeface="MS PGothic" charset="0"/>
                  <a:cs typeface="MS PGothic" charset="0"/>
                </a:defRPr>
              </a:lvl7pPr>
              <a:lvl8pPr marL="3429000" indent="-228600" eaLnBrk="0" fontAlgn="base" hangingPunct="0">
                <a:spcBef>
                  <a:spcPct val="0"/>
                </a:spcBef>
                <a:spcAft>
                  <a:spcPct val="0"/>
                </a:spcAft>
                <a:defRPr sz="1000" b="1">
                  <a:solidFill>
                    <a:schemeClr val="hlink"/>
                  </a:solidFill>
                  <a:latin typeface="Arial" charset="0"/>
                  <a:ea typeface="MS PGothic" charset="0"/>
                  <a:cs typeface="MS PGothic" charset="0"/>
                </a:defRPr>
              </a:lvl8pPr>
              <a:lvl9pPr marL="3886200" indent="-228600" eaLnBrk="0" fontAlgn="base" hangingPunct="0">
                <a:spcBef>
                  <a:spcPct val="0"/>
                </a:spcBef>
                <a:spcAft>
                  <a:spcPct val="0"/>
                </a:spcAft>
                <a:defRPr sz="1000" b="1">
                  <a:solidFill>
                    <a:schemeClr val="hlink"/>
                  </a:solidFill>
                  <a:latin typeface="Arial" charset="0"/>
                  <a:ea typeface="MS PGothic" charset="0"/>
                  <a:cs typeface="MS PGothic" charset="0"/>
                </a:defRPr>
              </a:lvl9pPr>
            </a:lstStyle>
            <a:p>
              <a:pPr eaLnBrk="1" hangingPunct="1"/>
              <a:r>
                <a:rPr lang="en-US" sz="400" b="0">
                  <a:solidFill>
                    <a:srgbClr val="000000"/>
                  </a:solidFill>
                </a:rPr>
                <a:t>Compelling Offerings / Value Proposition</a:t>
              </a:r>
            </a:p>
          </p:txBody>
        </p:sp>
        <p:sp>
          <p:nvSpPr>
            <p:cNvPr id="32" name="Text Box 31"/>
            <p:cNvSpPr txBox="1">
              <a:spLocks noChangeArrowheads="1"/>
            </p:cNvSpPr>
            <p:nvPr/>
          </p:nvSpPr>
          <p:spPr bwMode="auto">
            <a:xfrm>
              <a:off x="5185579" y="2888096"/>
              <a:ext cx="1580234" cy="358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dirty="0">
                  <a:solidFill>
                    <a:srgbClr val="000000"/>
                  </a:solidFill>
                  <a:ea typeface="+mn-ea"/>
                </a:rPr>
                <a:t>Alliances</a:t>
              </a:r>
            </a:p>
          </p:txBody>
        </p:sp>
        <p:sp>
          <p:nvSpPr>
            <p:cNvPr id="33" name="Line 32"/>
            <p:cNvSpPr>
              <a:spLocks noChangeShapeType="1"/>
            </p:cNvSpPr>
            <p:nvPr/>
          </p:nvSpPr>
          <p:spPr bwMode="auto">
            <a:xfrm>
              <a:off x="4810270" y="2712118"/>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34" name="Line 33"/>
            <p:cNvSpPr>
              <a:spLocks noChangeShapeType="1"/>
            </p:cNvSpPr>
            <p:nvPr/>
          </p:nvSpPr>
          <p:spPr bwMode="auto">
            <a:xfrm>
              <a:off x="4810270" y="3013345"/>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35" name="Line 34"/>
            <p:cNvSpPr>
              <a:spLocks noChangeShapeType="1"/>
            </p:cNvSpPr>
            <p:nvPr/>
          </p:nvSpPr>
          <p:spPr bwMode="auto">
            <a:xfrm>
              <a:off x="4810270" y="3283618"/>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36" name="Text Box 35"/>
            <p:cNvSpPr txBox="1">
              <a:spLocks noChangeArrowheads="1"/>
            </p:cNvSpPr>
            <p:nvPr/>
          </p:nvSpPr>
          <p:spPr bwMode="auto">
            <a:xfrm>
              <a:off x="5229370" y="3184796"/>
              <a:ext cx="2092008" cy="297656"/>
            </a:xfrm>
            <a:prstGeom prst="rect">
              <a:avLst/>
            </a:prstGeom>
            <a:solidFill>
              <a:srgbClr val="FFFFFF"/>
            </a:solidFill>
            <a:ln>
              <a:noFill/>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defRPr/>
              </a:pPr>
              <a:r>
                <a:rPr lang="en-US" sz="400" b="0" dirty="0">
                  <a:solidFill>
                    <a:srgbClr val="000000"/>
                  </a:solidFill>
                  <a:ea typeface="+mn-ea"/>
                </a:rPr>
                <a:t>Early Stage Business Development</a:t>
              </a:r>
            </a:p>
          </p:txBody>
        </p:sp>
        <p:sp>
          <p:nvSpPr>
            <p:cNvPr id="37" name="Line 36"/>
            <p:cNvSpPr>
              <a:spLocks noChangeShapeType="1"/>
            </p:cNvSpPr>
            <p:nvPr/>
          </p:nvSpPr>
          <p:spPr bwMode="auto">
            <a:xfrm>
              <a:off x="4894090" y="4230164"/>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38" name="Text Box 37"/>
            <p:cNvSpPr txBox="1">
              <a:spLocks noChangeArrowheads="1"/>
            </p:cNvSpPr>
            <p:nvPr/>
          </p:nvSpPr>
          <p:spPr bwMode="auto">
            <a:xfrm>
              <a:off x="5225878" y="4130151"/>
              <a:ext cx="2095500" cy="358268"/>
            </a:xfrm>
            <a:prstGeom prst="rect">
              <a:avLst/>
            </a:prstGeom>
            <a:solidFill>
              <a:srgbClr val="FFFFFF"/>
            </a:solidFill>
            <a:ln>
              <a:noFill/>
            </a:ln>
            <a:effec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a:solidFill>
                    <a:srgbClr val="000000"/>
                  </a:solidFill>
                  <a:ea typeface="+mn-ea"/>
                </a:rPr>
                <a:t>Seller Productivity</a:t>
              </a:r>
            </a:p>
          </p:txBody>
        </p:sp>
        <p:sp>
          <p:nvSpPr>
            <p:cNvPr id="39" name="Text Box 39"/>
            <p:cNvSpPr txBox="1">
              <a:spLocks noChangeArrowheads="1"/>
            </p:cNvSpPr>
            <p:nvPr/>
          </p:nvSpPr>
          <p:spPr bwMode="auto">
            <a:xfrm>
              <a:off x="5229371" y="4458764"/>
              <a:ext cx="2095500" cy="3582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dirty="0">
                  <a:solidFill>
                    <a:srgbClr val="000000"/>
                  </a:solidFill>
                  <a:ea typeface="+mn-ea"/>
                </a:rPr>
                <a:t>Seller Skills</a:t>
              </a:r>
            </a:p>
          </p:txBody>
        </p:sp>
        <p:sp>
          <p:nvSpPr>
            <p:cNvPr id="40" name="Line 40"/>
            <p:cNvSpPr>
              <a:spLocks noChangeShapeType="1"/>
            </p:cNvSpPr>
            <p:nvPr/>
          </p:nvSpPr>
          <p:spPr bwMode="auto">
            <a:xfrm>
              <a:off x="4894090" y="4605211"/>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41" name="Line 43"/>
            <p:cNvSpPr>
              <a:spLocks noChangeShapeType="1"/>
            </p:cNvSpPr>
            <p:nvPr/>
          </p:nvSpPr>
          <p:spPr bwMode="auto">
            <a:xfrm>
              <a:off x="4474990" y="2712118"/>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42" name="Line 44"/>
            <p:cNvSpPr>
              <a:spLocks noChangeShapeType="1"/>
            </p:cNvSpPr>
            <p:nvPr/>
          </p:nvSpPr>
          <p:spPr bwMode="auto">
            <a:xfrm>
              <a:off x="4558810" y="3936080"/>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43" name="Line 57"/>
            <p:cNvSpPr>
              <a:spLocks noChangeShapeType="1"/>
            </p:cNvSpPr>
            <p:nvPr/>
          </p:nvSpPr>
          <p:spPr bwMode="auto">
            <a:xfrm>
              <a:off x="2463310" y="1340518"/>
              <a:ext cx="67056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44" name="Line 58"/>
            <p:cNvSpPr>
              <a:spLocks noChangeShapeType="1"/>
            </p:cNvSpPr>
            <p:nvPr/>
          </p:nvSpPr>
          <p:spPr bwMode="auto">
            <a:xfrm>
              <a:off x="2463310" y="3939652"/>
              <a:ext cx="67056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45" name="Text Box 62"/>
            <p:cNvSpPr txBox="1">
              <a:spLocks noChangeArrowheads="1"/>
            </p:cNvSpPr>
            <p:nvPr/>
          </p:nvSpPr>
          <p:spPr bwMode="auto">
            <a:xfrm>
              <a:off x="5229370" y="2083467"/>
              <a:ext cx="2092008" cy="195263"/>
            </a:xfrm>
            <a:prstGeom prst="rect">
              <a:avLst/>
            </a:prstGeom>
            <a:noFill/>
            <a:ln>
              <a:noFill/>
            </a:ln>
            <a:effec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dirty="0">
                  <a:solidFill>
                    <a:srgbClr val="000000"/>
                  </a:solidFill>
                  <a:ea typeface="+mn-ea"/>
                </a:rPr>
                <a:t>Awareness / Preference</a:t>
              </a:r>
            </a:p>
          </p:txBody>
        </p:sp>
        <p:sp>
          <p:nvSpPr>
            <p:cNvPr id="46" name="Line 63"/>
            <p:cNvSpPr>
              <a:spLocks noChangeShapeType="1"/>
            </p:cNvSpPr>
            <p:nvPr/>
          </p:nvSpPr>
          <p:spPr bwMode="auto">
            <a:xfrm>
              <a:off x="4810270" y="2438274"/>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47" name="Text Box 64"/>
            <p:cNvSpPr txBox="1">
              <a:spLocks noChangeArrowheads="1"/>
            </p:cNvSpPr>
            <p:nvPr/>
          </p:nvSpPr>
          <p:spPr bwMode="auto">
            <a:xfrm>
              <a:off x="5487815" y="588042"/>
              <a:ext cx="929100" cy="358268"/>
            </a:xfrm>
            <a:prstGeom prst="rect">
              <a:avLst/>
            </a:prstGeom>
            <a:noFill/>
            <a:ln>
              <a:noFill/>
            </a:ln>
            <a:effectLst/>
            <a:extLst>
              <a:ext uri="{909E8E84-426E-40dd-AFC4-6F175D3DCCD1}">
                <a14:hiddenFill xmlns="" xmlns:a14="http://schemas.microsoft.com/office/drawing/2010/main">
                  <a:solidFill>
                    <a:srgbClr val="6666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a:solidFill>
                    <a:srgbClr val="0066CC"/>
                  </a:solidFill>
                  <a:ea typeface="+mn-ea"/>
                </a:rPr>
                <a:t>Drivers</a:t>
              </a:r>
            </a:p>
          </p:txBody>
        </p:sp>
        <p:sp>
          <p:nvSpPr>
            <p:cNvPr id="48" name="Text Box 65"/>
            <p:cNvSpPr txBox="1">
              <a:spLocks noChangeArrowheads="1"/>
            </p:cNvSpPr>
            <p:nvPr/>
          </p:nvSpPr>
          <p:spPr bwMode="auto">
            <a:xfrm>
              <a:off x="2477280" y="588042"/>
              <a:ext cx="2252662" cy="501577"/>
            </a:xfrm>
            <a:prstGeom prst="rect">
              <a:avLst/>
            </a:prstGeom>
            <a:noFill/>
            <a:ln>
              <a:noFill/>
            </a:ln>
            <a:effectLst/>
            <a:extLst>
              <a:ext uri="{909E8E84-426E-40dd-AFC4-6F175D3DCCD1}">
                <a14:hiddenFill xmlns="" xmlns:a14="http://schemas.microsoft.com/office/drawing/2010/main">
                  <a:solidFill>
                    <a:srgbClr val="6666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dirty="0">
                  <a:solidFill>
                    <a:srgbClr val="0066CC"/>
                  </a:solidFill>
                  <a:ea typeface="+mn-ea"/>
                </a:rPr>
                <a:t>Equation Variables </a:t>
              </a:r>
              <a:br>
                <a:rPr lang="en-US" sz="400" dirty="0">
                  <a:solidFill>
                    <a:srgbClr val="0066CC"/>
                  </a:solidFill>
                  <a:ea typeface="+mn-ea"/>
                </a:rPr>
              </a:br>
              <a:r>
                <a:rPr lang="en-US" sz="400" dirty="0">
                  <a:solidFill>
                    <a:srgbClr val="0066CC"/>
                  </a:solidFill>
                  <a:ea typeface="+mn-ea"/>
                </a:rPr>
                <a:t>(metrics)</a:t>
              </a:r>
            </a:p>
          </p:txBody>
        </p:sp>
        <p:sp>
          <p:nvSpPr>
            <p:cNvPr id="49" name="Text Box 50"/>
            <p:cNvSpPr txBox="1">
              <a:spLocks noChangeArrowheads="1"/>
            </p:cNvSpPr>
            <p:nvPr/>
          </p:nvSpPr>
          <p:spPr bwMode="auto">
            <a:xfrm>
              <a:off x="3142601" y="4105150"/>
              <a:ext cx="1503520" cy="5015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chemeClr val="hlink"/>
                  </a:solidFill>
                  <a:latin typeface="Arial" charset="0"/>
                  <a:ea typeface="MS PGothic" charset="0"/>
                  <a:cs typeface="MS PGothic" charset="0"/>
                </a:defRPr>
              </a:lvl1pPr>
              <a:lvl2pPr marL="742950" indent="-285750" eaLnBrk="0" hangingPunct="0">
                <a:defRPr sz="1000" b="1">
                  <a:solidFill>
                    <a:schemeClr val="hlink"/>
                  </a:solidFill>
                  <a:latin typeface="Arial" charset="0"/>
                  <a:ea typeface="MS PGothic" charset="0"/>
                  <a:cs typeface="MS PGothic" charset="0"/>
                </a:defRPr>
              </a:lvl2pPr>
              <a:lvl3pPr marL="1143000" indent="-228600" eaLnBrk="0" hangingPunct="0">
                <a:defRPr sz="1000" b="1">
                  <a:solidFill>
                    <a:schemeClr val="hlink"/>
                  </a:solidFill>
                  <a:latin typeface="Arial" charset="0"/>
                  <a:ea typeface="MS PGothic" charset="0"/>
                  <a:cs typeface="MS PGothic" charset="0"/>
                </a:defRPr>
              </a:lvl3pPr>
              <a:lvl4pPr marL="1600200" indent="-228600" eaLnBrk="0" hangingPunct="0">
                <a:defRPr sz="1000" b="1">
                  <a:solidFill>
                    <a:schemeClr val="hlink"/>
                  </a:solidFill>
                  <a:latin typeface="Arial" charset="0"/>
                  <a:ea typeface="MS PGothic" charset="0"/>
                  <a:cs typeface="MS PGothic" charset="0"/>
                </a:defRPr>
              </a:lvl4pPr>
              <a:lvl5pPr marL="2057400" indent="-228600" eaLnBrk="0" hangingPunct="0">
                <a:defRPr sz="1000" b="1">
                  <a:solidFill>
                    <a:schemeClr val="hlink"/>
                  </a:solidFill>
                  <a:latin typeface="Arial" charset="0"/>
                  <a:ea typeface="MS PGothic" charset="0"/>
                  <a:cs typeface="MS PGothic" charset="0"/>
                </a:defRPr>
              </a:lvl5pPr>
              <a:lvl6pPr marL="2514600" indent="-228600" eaLnBrk="0" fontAlgn="base" hangingPunct="0">
                <a:spcBef>
                  <a:spcPct val="0"/>
                </a:spcBef>
                <a:spcAft>
                  <a:spcPct val="0"/>
                </a:spcAft>
                <a:defRPr sz="1000" b="1">
                  <a:solidFill>
                    <a:schemeClr val="hlink"/>
                  </a:solidFill>
                  <a:latin typeface="Arial" charset="0"/>
                  <a:ea typeface="MS PGothic" charset="0"/>
                  <a:cs typeface="MS PGothic" charset="0"/>
                </a:defRPr>
              </a:lvl6pPr>
              <a:lvl7pPr marL="2971800" indent="-228600" eaLnBrk="0" fontAlgn="base" hangingPunct="0">
                <a:spcBef>
                  <a:spcPct val="0"/>
                </a:spcBef>
                <a:spcAft>
                  <a:spcPct val="0"/>
                </a:spcAft>
                <a:defRPr sz="1000" b="1">
                  <a:solidFill>
                    <a:schemeClr val="hlink"/>
                  </a:solidFill>
                  <a:latin typeface="Arial" charset="0"/>
                  <a:ea typeface="MS PGothic" charset="0"/>
                  <a:cs typeface="MS PGothic" charset="0"/>
                </a:defRPr>
              </a:lvl7pPr>
              <a:lvl8pPr marL="3429000" indent="-228600" eaLnBrk="0" fontAlgn="base" hangingPunct="0">
                <a:spcBef>
                  <a:spcPct val="0"/>
                </a:spcBef>
                <a:spcAft>
                  <a:spcPct val="0"/>
                </a:spcAft>
                <a:defRPr sz="1000" b="1">
                  <a:solidFill>
                    <a:schemeClr val="hlink"/>
                  </a:solidFill>
                  <a:latin typeface="Arial" charset="0"/>
                  <a:ea typeface="MS PGothic" charset="0"/>
                  <a:cs typeface="MS PGothic" charset="0"/>
                </a:defRPr>
              </a:lvl8pPr>
              <a:lvl9pPr marL="3886200" indent="-228600" eaLnBrk="0" fontAlgn="base" hangingPunct="0">
                <a:spcBef>
                  <a:spcPct val="0"/>
                </a:spcBef>
                <a:spcAft>
                  <a:spcPct val="0"/>
                </a:spcAft>
                <a:defRPr sz="1000" b="1">
                  <a:solidFill>
                    <a:schemeClr val="hlink"/>
                  </a:solidFill>
                  <a:latin typeface="Arial" charset="0"/>
                  <a:ea typeface="MS PGothic" charset="0"/>
                  <a:cs typeface="MS PGothic" charset="0"/>
                </a:defRPr>
              </a:lvl9pPr>
            </a:lstStyle>
            <a:p>
              <a:pPr eaLnBrk="1" hangingPunct="1"/>
              <a:r>
                <a:rPr lang="en-US" sz="400" b="0">
                  <a:solidFill>
                    <a:srgbClr val="000000"/>
                  </a:solidFill>
                </a:rPr>
                <a:t># of days to close</a:t>
              </a:r>
            </a:p>
          </p:txBody>
        </p:sp>
        <p:sp>
          <p:nvSpPr>
            <p:cNvPr id="50" name="Text Box 27"/>
            <p:cNvSpPr txBox="1">
              <a:spLocks noChangeArrowheads="1"/>
            </p:cNvSpPr>
            <p:nvPr/>
          </p:nvSpPr>
          <p:spPr bwMode="auto">
            <a:xfrm>
              <a:off x="5208415" y="1085233"/>
              <a:ext cx="2112963" cy="327422"/>
            </a:xfrm>
            <a:prstGeom prst="rect">
              <a:avLst/>
            </a:prstGeom>
            <a:solidFill>
              <a:srgbClr val="FFFFFF"/>
            </a:solidFill>
            <a:ln>
              <a:noFill/>
            </a:ln>
          </p:spPr>
          <p:txBody>
            <a:bodyPr/>
            <a:lstStyle>
              <a:lvl1pPr eaLnBrk="0" hangingPunct="0">
                <a:defRPr sz="1000" b="1">
                  <a:solidFill>
                    <a:schemeClr val="hlink"/>
                  </a:solidFill>
                  <a:latin typeface="Arial" charset="0"/>
                  <a:ea typeface="MS PGothic" charset="0"/>
                  <a:cs typeface="MS PGothic" charset="0"/>
                </a:defRPr>
              </a:lvl1pPr>
              <a:lvl2pPr marL="742950" indent="-285750" eaLnBrk="0" hangingPunct="0">
                <a:defRPr sz="1000" b="1">
                  <a:solidFill>
                    <a:schemeClr val="hlink"/>
                  </a:solidFill>
                  <a:latin typeface="Arial" charset="0"/>
                  <a:ea typeface="MS PGothic" charset="0"/>
                  <a:cs typeface="MS PGothic" charset="0"/>
                </a:defRPr>
              </a:lvl2pPr>
              <a:lvl3pPr marL="1143000" indent="-228600" eaLnBrk="0" hangingPunct="0">
                <a:defRPr sz="1000" b="1">
                  <a:solidFill>
                    <a:schemeClr val="hlink"/>
                  </a:solidFill>
                  <a:latin typeface="Arial" charset="0"/>
                  <a:ea typeface="MS PGothic" charset="0"/>
                  <a:cs typeface="MS PGothic" charset="0"/>
                </a:defRPr>
              </a:lvl3pPr>
              <a:lvl4pPr marL="1600200" indent="-228600" eaLnBrk="0" hangingPunct="0">
                <a:defRPr sz="1000" b="1">
                  <a:solidFill>
                    <a:schemeClr val="hlink"/>
                  </a:solidFill>
                  <a:latin typeface="Arial" charset="0"/>
                  <a:ea typeface="MS PGothic" charset="0"/>
                  <a:cs typeface="MS PGothic" charset="0"/>
                </a:defRPr>
              </a:lvl4pPr>
              <a:lvl5pPr marL="2057400" indent="-228600" eaLnBrk="0" hangingPunct="0">
                <a:defRPr sz="1000" b="1">
                  <a:solidFill>
                    <a:schemeClr val="hlink"/>
                  </a:solidFill>
                  <a:latin typeface="Arial" charset="0"/>
                  <a:ea typeface="MS PGothic" charset="0"/>
                  <a:cs typeface="MS PGothic" charset="0"/>
                </a:defRPr>
              </a:lvl5pPr>
              <a:lvl6pPr marL="2514600" indent="-228600" eaLnBrk="0" fontAlgn="base" hangingPunct="0">
                <a:spcBef>
                  <a:spcPct val="0"/>
                </a:spcBef>
                <a:spcAft>
                  <a:spcPct val="0"/>
                </a:spcAft>
                <a:defRPr sz="1000" b="1">
                  <a:solidFill>
                    <a:schemeClr val="hlink"/>
                  </a:solidFill>
                  <a:latin typeface="Arial" charset="0"/>
                  <a:ea typeface="MS PGothic" charset="0"/>
                  <a:cs typeface="MS PGothic" charset="0"/>
                </a:defRPr>
              </a:lvl6pPr>
              <a:lvl7pPr marL="2971800" indent="-228600" eaLnBrk="0" fontAlgn="base" hangingPunct="0">
                <a:spcBef>
                  <a:spcPct val="0"/>
                </a:spcBef>
                <a:spcAft>
                  <a:spcPct val="0"/>
                </a:spcAft>
                <a:defRPr sz="1000" b="1">
                  <a:solidFill>
                    <a:schemeClr val="hlink"/>
                  </a:solidFill>
                  <a:latin typeface="Arial" charset="0"/>
                  <a:ea typeface="MS PGothic" charset="0"/>
                  <a:cs typeface="MS PGothic" charset="0"/>
                </a:defRPr>
              </a:lvl7pPr>
              <a:lvl8pPr marL="3429000" indent="-228600" eaLnBrk="0" fontAlgn="base" hangingPunct="0">
                <a:spcBef>
                  <a:spcPct val="0"/>
                </a:spcBef>
                <a:spcAft>
                  <a:spcPct val="0"/>
                </a:spcAft>
                <a:defRPr sz="1000" b="1">
                  <a:solidFill>
                    <a:schemeClr val="hlink"/>
                  </a:solidFill>
                  <a:latin typeface="Arial" charset="0"/>
                  <a:ea typeface="MS PGothic" charset="0"/>
                  <a:cs typeface="MS PGothic" charset="0"/>
                </a:defRPr>
              </a:lvl8pPr>
              <a:lvl9pPr marL="3886200" indent="-228600" eaLnBrk="0" fontAlgn="base" hangingPunct="0">
                <a:spcBef>
                  <a:spcPct val="0"/>
                </a:spcBef>
                <a:spcAft>
                  <a:spcPct val="0"/>
                </a:spcAft>
                <a:defRPr sz="1000" b="1">
                  <a:solidFill>
                    <a:schemeClr val="hlink"/>
                  </a:solidFill>
                  <a:latin typeface="Arial" charset="0"/>
                  <a:ea typeface="MS PGothic" charset="0"/>
                  <a:cs typeface="MS PGothic" charset="0"/>
                </a:defRPr>
              </a:lvl9pPr>
            </a:lstStyle>
            <a:p>
              <a:pPr eaLnBrk="1" hangingPunct="1">
                <a:spcBef>
                  <a:spcPct val="50000"/>
                </a:spcBef>
              </a:pPr>
              <a:r>
                <a:rPr lang="en-US" sz="400" b="0">
                  <a:solidFill>
                    <a:srgbClr val="000000"/>
                  </a:solidFill>
                </a:rPr>
                <a:t>Growth Segments / Top Accounts</a:t>
              </a:r>
            </a:p>
          </p:txBody>
        </p:sp>
        <p:sp>
          <p:nvSpPr>
            <p:cNvPr id="51" name="Line 26"/>
            <p:cNvSpPr>
              <a:spLocks noChangeShapeType="1"/>
            </p:cNvSpPr>
            <p:nvPr/>
          </p:nvSpPr>
          <p:spPr bwMode="auto">
            <a:xfrm>
              <a:off x="4812017" y="1490536"/>
              <a:ext cx="3352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400"/>
            </a:p>
          </p:txBody>
        </p:sp>
        <p:sp>
          <p:nvSpPr>
            <p:cNvPr id="52" name="Text Box 8"/>
            <p:cNvSpPr txBox="1">
              <a:spLocks noChangeArrowheads="1"/>
            </p:cNvSpPr>
            <p:nvPr/>
          </p:nvSpPr>
          <p:spPr bwMode="auto">
            <a:xfrm>
              <a:off x="3137362" y="1132158"/>
              <a:ext cx="1508761" cy="644884"/>
            </a:xfrm>
            <a:prstGeom prst="rect">
              <a:avLst/>
            </a:prstGeom>
            <a:noFill/>
            <a:ln>
              <a:noFill/>
            </a:ln>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400" b="0" dirty="0">
                  <a:solidFill>
                    <a:srgbClr val="000000"/>
                  </a:solidFill>
                  <a:ea typeface="+mn-ea"/>
                </a:rPr>
                <a:t>Competitive Offering / Portfolio</a:t>
              </a:r>
            </a:p>
          </p:txBody>
        </p:sp>
        <p:sp>
          <p:nvSpPr>
            <p:cNvPr id="53" name="Text Box 10"/>
            <p:cNvSpPr txBox="1">
              <a:spLocks noChangeArrowheads="1"/>
            </p:cNvSpPr>
            <p:nvPr/>
          </p:nvSpPr>
          <p:spPr bwMode="auto">
            <a:xfrm>
              <a:off x="3053544" y="2526381"/>
              <a:ext cx="1508761" cy="501577"/>
            </a:xfrm>
            <a:prstGeom prst="rect">
              <a:avLst/>
            </a:prstGeom>
            <a:noFill/>
            <a:ln>
              <a:noFill/>
            </a:ln>
            <a:effectLst/>
          </p:spPr>
          <p:txBody>
            <a:bodyPr>
              <a:spAutoFit/>
            </a:bodyPr>
            <a:lstStyle>
              <a:defPPr>
                <a:defRPr lang="en-US"/>
              </a:defPPr>
              <a:lvl1pPr algn="l" eaLnBrk="1" hangingPunct="1">
                <a:defRPr sz="1200"/>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pPr>
                <a:defRPr/>
              </a:pPr>
              <a:r>
                <a:rPr lang="en-US" sz="400" b="0" dirty="0">
                  <a:solidFill>
                    <a:srgbClr val="000000"/>
                  </a:solidFill>
                  <a:ea typeface="+mn-ea"/>
                  <a:cs typeface="+mn-cs"/>
                </a:rPr>
                <a:t>Healthy Lead Stream</a:t>
              </a:r>
            </a:p>
          </p:txBody>
        </p:sp>
        <p:sp>
          <p:nvSpPr>
            <p:cNvPr id="54" name="Text Box 11"/>
            <p:cNvSpPr txBox="1">
              <a:spLocks noChangeArrowheads="1"/>
            </p:cNvSpPr>
            <p:nvPr/>
          </p:nvSpPr>
          <p:spPr bwMode="auto">
            <a:xfrm>
              <a:off x="3137362" y="3772964"/>
              <a:ext cx="1508761" cy="501577"/>
            </a:xfrm>
            <a:prstGeom prst="rect">
              <a:avLst/>
            </a:prstGeom>
            <a:noFill/>
            <a:ln>
              <a:noFill/>
            </a:ln>
            <a:effectLst/>
          </p:spPr>
          <p:txBody>
            <a:bodyPr>
              <a:spAutoFit/>
            </a:bodyPr>
            <a:lstStyle>
              <a:defPPr>
                <a:defRPr lang="en-US"/>
              </a:defPPr>
              <a:lvl1pPr algn="l" eaLnBrk="1" hangingPunct="1">
                <a:defRPr sz="1200"/>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pPr>
                <a:defRPr/>
              </a:pPr>
              <a:r>
                <a:rPr lang="en-US" sz="400" b="0" dirty="0">
                  <a:solidFill>
                    <a:srgbClr val="000000"/>
                  </a:solidFill>
                  <a:ea typeface="+mn-ea"/>
                  <a:cs typeface="+mn-cs"/>
                </a:rPr>
                <a:t>Strong Lead Progression</a:t>
              </a:r>
            </a:p>
          </p:txBody>
        </p:sp>
        <p:sp>
          <p:nvSpPr>
            <p:cNvPr id="55" name="Text Box 50"/>
            <p:cNvSpPr txBox="1">
              <a:spLocks noChangeArrowheads="1"/>
            </p:cNvSpPr>
            <p:nvPr/>
          </p:nvSpPr>
          <p:spPr bwMode="auto">
            <a:xfrm>
              <a:off x="1059326" y="4017043"/>
              <a:ext cx="1087914" cy="644884"/>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400" b="0">
                  <a:solidFill>
                    <a:srgbClr val="000000"/>
                  </a:solidFill>
                  <a:ea typeface="+mn-ea"/>
                </a:rPr>
                <a:t>Delivery Capacity / Utilization</a:t>
              </a:r>
            </a:p>
          </p:txBody>
        </p:sp>
        <p:cxnSp>
          <p:nvCxnSpPr>
            <p:cNvPr id="56" name="Straight Arrow Connector 55"/>
            <p:cNvCxnSpPr>
              <a:stCxn id="55" idx="0"/>
            </p:cNvCxnSpPr>
            <p:nvPr/>
          </p:nvCxnSpPr>
          <p:spPr bwMode="auto">
            <a:xfrm flipH="1" flipV="1">
              <a:off x="1593680" y="2914525"/>
              <a:ext cx="9604" cy="11025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7" name="TextBox 56"/>
          <p:cNvSpPr txBox="1"/>
          <p:nvPr/>
        </p:nvSpPr>
        <p:spPr>
          <a:xfrm>
            <a:off x="4027964" y="600440"/>
            <a:ext cx="2682240" cy="369332"/>
          </a:xfrm>
          <a:prstGeom prst="rect">
            <a:avLst/>
          </a:prstGeom>
          <a:noFill/>
        </p:spPr>
        <p:txBody>
          <a:bodyPr wrap="square" rtlCol="0">
            <a:spAutoFit/>
          </a:bodyPr>
          <a:lstStyle/>
          <a:p>
            <a:r>
              <a:rPr lang="en-US" dirty="0"/>
              <a:t>Analyze where gaps exist</a:t>
            </a:r>
          </a:p>
        </p:txBody>
      </p:sp>
      <p:sp>
        <p:nvSpPr>
          <p:cNvPr id="58" name="TextBox 57"/>
          <p:cNvSpPr txBox="1"/>
          <p:nvPr/>
        </p:nvSpPr>
        <p:spPr>
          <a:xfrm>
            <a:off x="7015874" y="600440"/>
            <a:ext cx="2682240" cy="369332"/>
          </a:xfrm>
          <a:prstGeom prst="rect">
            <a:avLst/>
          </a:prstGeom>
          <a:noFill/>
        </p:spPr>
        <p:txBody>
          <a:bodyPr wrap="square" rtlCol="0">
            <a:spAutoFit/>
          </a:bodyPr>
          <a:lstStyle/>
          <a:p>
            <a:r>
              <a:rPr lang="en-US" dirty="0"/>
              <a:t>Identify root cause issues</a:t>
            </a:r>
          </a:p>
        </p:txBody>
      </p:sp>
      <p:sp>
        <p:nvSpPr>
          <p:cNvPr id="59" name="TextBox 58"/>
          <p:cNvSpPr txBox="1"/>
          <p:nvPr/>
        </p:nvSpPr>
        <p:spPr>
          <a:xfrm>
            <a:off x="743589" y="2701845"/>
            <a:ext cx="2847328" cy="369332"/>
          </a:xfrm>
          <a:prstGeom prst="rect">
            <a:avLst/>
          </a:prstGeom>
          <a:noFill/>
        </p:spPr>
        <p:txBody>
          <a:bodyPr wrap="square" rtlCol="0">
            <a:spAutoFit/>
          </a:bodyPr>
          <a:lstStyle/>
          <a:p>
            <a:r>
              <a:rPr lang="en-US" dirty="0"/>
              <a:t>Determine tactics to address</a:t>
            </a:r>
          </a:p>
        </p:txBody>
      </p:sp>
      <p:sp>
        <p:nvSpPr>
          <p:cNvPr id="60" name="TextBox 59"/>
          <p:cNvSpPr txBox="1"/>
          <p:nvPr/>
        </p:nvSpPr>
        <p:spPr>
          <a:xfrm>
            <a:off x="3983301" y="2745640"/>
            <a:ext cx="2465023" cy="646331"/>
          </a:xfrm>
          <a:prstGeom prst="rect">
            <a:avLst/>
          </a:prstGeom>
          <a:noFill/>
        </p:spPr>
        <p:txBody>
          <a:bodyPr wrap="square" rtlCol="0">
            <a:spAutoFit/>
          </a:bodyPr>
          <a:lstStyle/>
          <a:p>
            <a:r>
              <a:rPr lang="en-US" dirty="0"/>
              <a:t>Frame tactics and size impact</a:t>
            </a:r>
          </a:p>
        </p:txBody>
      </p:sp>
      <p:sp>
        <p:nvSpPr>
          <p:cNvPr id="61" name="TextBox 60"/>
          <p:cNvSpPr txBox="1"/>
          <p:nvPr/>
        </p:nvSpPr>
        <p:spPr>
          <a:xfrm>
            <a:off x="7015004" y="2745641"/>
            <a:ext cx="2925706" cy="659641"/>
          </a:xfrm>
          <a:prstGeom prst="rect">
            <a:avLst/>
          </a:prstGeom>
          <a:noFill/>
        </p:spPr>
        <p:txBody>
          <a:bodyPr wrap="square" rtlCol="0">
            <a:spAutoFit/>
          </a:bodyPr>
          <a:lstStyle/>
          <a:p>
            <a:r>
              <a:rPr lang="en-US" dirty="0"/>
              <a:t>Drive account team execution</a:t>
            </a:r>
          </a:p>
        </p:txBody>
      </p:sp>
      <p:graphicFrame>
        <p:nvGraphicFramePr>
          <p:cNvPr id="62" name="Content Placeholder 3"/>
          <p:cNvGraphicFramePr>
            <a:graphicFrameLocks noGrp="1"/>
          </p:cNvGraphicFramePr>
          <p:nvPr>
            <p:ph idx="1"/>
            <p:extLst>
              <p:ext uri="{D42A27DB-BD31-4B8C-83A1-F6EECF244321}">
                <p14:modId xmlns:p14="http://schemas.microsoft.com/office/powerpoint/2010/main" val="3568789557"/>
              </p:ext>
            </p:extLst>
          </p:nvPr>
        </p:nvGraphicFramePr>
        <p:xfrm>
          <a:off x="131376" y="3225796"/>
          <a:ext cx="3656604" cy="1471514"/>
        </p:xfrm>
        <a:graphic>
          <a:graphicData uri="http://schemas.openxmlformats.org/drawingml/2006/chart">
            <c:chart xmlns:c="http://schemas.openxmlformats.org/drawingml/2006/chart" xmlns:r="http://schemas.openxmlformats.org/officeDocument/2006/relationships" r:id="rId4"/>
          </a:graphicData>
        </a:graphic>
      </p:graphicFrame>
      <p:pic>
        <p:nvPicPr>
          <p:cNvPr id="63"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60879" y="3140288"/>
            <a:ext cx="1440398" cy="104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 name="TextBox 63"/>
          <p:cNvSpPr txBox="1"/>
          <p:nvPr/>
        </p:nvSpPr>
        <p:spPr>
          <a:xfrm>
            <a:off x="4937967" y="4268131"/>
            <a:ext cx="1666630" cy="307777"/>
          </a:xfrm>
          <a:prstGeom prst="rect">
            <a:avLst/>
          </a:prstGeom>
          <a:noFill/>
        </p:spPr>
        <p:txBody>
          <a:bodyPr wrap="none" rtlCol="0">
            <a:spAutoFit/>
          </a:bodyPr>
          <a:lstStyle/>
          <a:p>
            <a:r>
              <a:rPr lang="en-US" sz="1400" dirty="0"/>
              <a:t>“let’s run an event!”</a:t>
            </a:r>
          </a:p>
        </p:txBody>
      </p:sp>
      <p:sp>
        <p:nvSpPr>
          <p:cNvPr id="65" name="TextBox 64"/>
          <p:cNvSpPr txBox="1"/>
          <p:nvPr/>
        </p:nvSpPr>
        <p:spPr>
          <a:xfrm>
            <a:off x="7203729" y="3580467"/>
            <a:ext cx="2025365" cy="861774"/>
          </a:xfrm>
          <a:prstGeom prst="rect">
            <a:avLst/>
          </a:prstGeom>
          <a:noFill/>
          <a:ln>
            <a:solidFill>
              <a:srgbClr val="4F81BD"/>
            </a:solidFill>
          </a:ln>
        </p:spPr>
        <p:txBody>
          <a:bodyPr wrap="square" rtlCol="0">
            <a:spAutoFit/>
          </a:bodyPr>
          <a:lstStyle/>
          <a:p>
            <a:pPr>
              <a:tabLst>
                <a:tab pos="339725" algn="l"/>
              </a:tabLst>
            </a:pPr>
            <a:r>
              <a:rPr lang="en-US" sz="1000" dirty="0"/>
              <a:t>To:  	 IOT Leaders</a:t>
            </a:r>
          </a:p>
          <a:p>
            <a:r>
              <a:rPr lang="en-US" sz="1000" dirty="0"/>
              <a:t>From:  General Manager</a:t>
            </a:r>
          </a:p>
          <a:p>
            <a:pPr>
              <a:tabLst>
                <a:tab pos="284163" algn="l"/>
              </a:tabLst>
            </a:pPr>
            <a:r>
              <a:rPr lang="en-US" sz="1000" dirty="0"/>
              <a:t>RE:       Pipeline &gt; New Event</a:t>
            </a:r>
          </a:p>
          <a:p>
            <a:endParaRPr lang="en-US" sz="1000" dirty="0"/>
          </a:p>
          <a:p>
            <a:endParaRPr lang="en-US" sz="1000" dirty="0"/>
          </a:p>
        </p:txBody>
      </p:sp>
      <p:graphicFrame>
        <p:nvGraphicFramePr>
          <p:cNvPr id="66" name="Chart 5"/>
          <p:cNvGraphicFramePr>
            <a:graphicFrameLocks/>
          </p:cNvGraphicFramePr>
          <p:nvPr>
            <p:extLst>
              <p:ext uri="{D42A27DB-BD31-4B8C-83A1-F6EECF244321}">
                <p14:modId xmlns:p14="http://schemas.microsoft.com/office/powerpoint/2010/main" val="1324719848"/>
              </p:ext>
            </p:extLst>
          </p:nvPr>
        </p:nvGraphicFramePr>
        <p:xfrm>
          <a:off x="3896588" y="1214496"/>
          <a:ext cx="2211479" cy="1259195"/>
        </p:xfrm>
        <a:graphic>
          <a:graphicData uri="http://schemas.openxmlformats.org/drawingml/2006/chart">
            <c:chart xmlns:c="http://schemas.openxmlformats.org/drawingml/2006/chart" xmlns:r="http://schemas.openxmlformats.org/officeDocument/2006/relationships" r:id="rId6"/>
          </a:graphicData>
        </a:graphic>
      </p:graphicFrame>
      <p:sp>
        <p:nvSpPr>
          <p:cNvPr id="67" name="Rectangle 66"/>
          <p:cNvSpPr/>
          <p:nvPr/>
        </p:nvSpPr>
        <p:spPr>
          <a:xfrm>
            <a:off x="4392535" y="1171971"/>
            <a:ext cx="218959" cy="437978"/>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164552" y="984807"/>
            <a:ext cx="1236236" cy="276999"/>
          </a:xfrm>
          <a:prstGeom prst="rect">
            <a:avLst/>
          </a:prstGeom>
          <a:noFill/>
        </p:spPr>
        <p:txBody>
          <a:bodyPr wrap="none" rtlCol="0">
            <a:spAutoFit/>
          </a:bodyPr>
          <a:lstStyle/>
          <a:p>
            <a:r>
              <a:rPr lang="en-US" sz="1200" dirty="0"/>
              <a:t>need more leads</a:t>
            </a:r>
          </a:p>
        </p:txBody>
      </p:sp>
      <p:cxnSp>
        <p:nvCxnSpPr>
          <p:cNvPr id="70" name="Straight Arrow Connector 69"/>
          <p:cNvCxnSpPr>
            <a:endCxn id="68" idx="1"/>
          </p:cNvCxnSpPr>
          <p:nvPr/>
        </p:nvCxnSpPr>
        <p:spPr>
          <a:xfrm flipV="1">
            <a:off x="4620915" y="1123307"/>
            <a:ext cx="543637" cy="231360"/>
          </a:xfrm>
          <a:prstGeom prst="straightConnector1">
            <a:avLst/>
          </a:prstGeom>
          <a:ln w="3175" cmpd="sng">
            <a:solidFill>
              <a:srgbClr val="C0504D"/>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5080782" y="1412596"/>
            <a:ext cx="257556" cy="531173"/>
          </a:xfrm>
          <a:prstGeom prst="straightConnector1">
            <a:avLst/>
          </a:prstGeom>
          <a:ln w="3175" cmpd="sng">
            <a:solidFill>
              <a:srgbClr val="C0504D"/>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30320" y="1235242"/>
            <a:ext cx="1421934" cy="276999"/>
          </a:xfrm>
          <a:prstGeom prst="rect">
            <a:avLst/>
          </a:prstGeom>
          <a:noFill/>
        </p:spPr>
        <p:txBody>
          <a:bodyPr wrap="none" rtlCol="0">
            <a:spAutoFit/>
          </a:bodyPr>
          <a:lstStyle/>
          <a:p>
            <a:r>
              <a:rPr lang="en-US" sz="1200" dirty="0"/>
              <a:t>VL &gt; QL progression</a:t>
            </a:r>
          </a:p>
        </p:txBody>
      </p:sp>
      <p:cxnSp>
        <p:nvCxnSpPr>
          <p:cNvPr id="76" name="Straight Arrow Connector 75"/>
          <p:cNvCxnSpPr/>
          <p:nvPr/>
        </p:nvCxnSpPr>
        <p:spPr>
          <a:xfrm flipV="1">
            <a:off x="5727803" y="1786912"/>
            <a:ext cx="243293" cy="402837"/>
          </a:xfrm>
          <a:prstGeom prst="straightConnector1">
            <a:avLst/>
          </a:prstGeom>
          <a:ln w="3175" cmpd="sng">
            <a:solidFill>
              <a:srgbClr val="C0504D"/>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5656505" y="1521325"/>
            <a:ext cx="761747" cy="276999"/>
          </a:xfrm>
          <a:prstGeom prst="rect">
            <a:avLst/>
          </a:prstGeom>
          <a:noFill/>
        </p:spPr>
        <p:txBody>
          <a:bodyPr wrap="none" rtlCol="0">
            <a:spAutoFit/>
          </a:bodyPr>
          <a:lstStyle/>
          <a:p>
            <a:r>
              <a:rPr lang="en-US" sz="1200" dirty="0"/>
              <a:t>Win Rate</a:t>
            </a:r>
          </a:p>
        </p:txBody>
      </p:sp>
      <p:sp>
        <p:nvSpPr>
          <p:cNvPr id="79" name="TextBox 78"/>
          <p:cNvSpPr txBox="1"/>
          <p:nvPr/>
        </p:nvSpPr>
        <p:spPr>
          <a:xfrm>
            <a:off x="3711174" y="3708958"/>
            <a:ext cx="1295064" cy="830997"/>
          </a:xfrm>
          <a:prstGeom prst="rect">
            <a:avLst/>
          </a:prstGeom>
          <a:noFill/>
        </p:spPr>
        <p:txBody>
          <a:bodyPr wrap="square" rtlCol="0">
            <a:spAutoFit/>
          </a:bodyPr>
          <a:lstStyle/>
          <a:p>
            <a:r>
              <a:rPr lang="en-US" sz="1200" dirty="0"/>
              <a:t>Reach         100</a:t>
            </a:r>
          </a:p>
          <a:p>
            <a:r>
              <a:rPr lang="en-US" sz="1200" dirty="0"/>
              <a:t>Response     30</a:t>
            </a:r>
          </a:p>
          <a:p>
            <a:r>
              <a:rPr lang="en-US" sz="1200" dirty="0"/>
              <a:t>Leads            10</a:t>
            </a:r>
          </a:p>
          <a:p>
            <a:r>
              <a:rPr lang="en-US" sz="1200" dirty="0"/>
              <a:t>Pipeline       $30M </a:t>
            </a:r>
          </a:p>
        </p:txBody>
      </p:sp>
    </p:spTree>
    <p:extLst>
      <p:ext uri="{BB962C8B-B14F-4D97-AF65-F5344CB8AC3E}">
        <p14:creationId xmlns:p14="http://schemas.microsoft.com/office/powerpoint/2010/main" val="403737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E8A9B84A-DE04-4E48-AA47-8D132EE482CC}"/>
              </a:ext>
            </a:extLst>
          </p:cNvPr>
          <p:cNvSpPr txBox="1">
            <a:spLocks noChangeArrowheads="1"/>
          </p:cNvSpPr>
          <p:nvPr/>
        </p:nvSpPr>
        <p:spPr>
          <a:xfrm>
            <a:off x="378542" y="226025"/>
            <a:ext cx="6172277" cy="370176"/>
          </a:xfrm>
          <a:prstGeom prst="rect">
            <a:avLst/>
          </a:prstGeom>
        </p:spPr>
        <p:txBody>
          <a:bodyPr vert="horz" lIns="83127" tIns="41564" rIns="83127" bIns="41564"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000" dirty="0">
                <a:cs typeface="+mj-cs"/>
              </a:rPr>
              <a:t>Conceptual Overview &gt; Route to Market Simulation</a:t>
            </a:r>
          </a:p>
        </p:txBody>
      </p:sp>
      <p:sp>
        <p:nvSpPr>
          <p:cNvPr id="3" name="Cross 2">
            <a:extLst>
              <a:ext uri="{FF2B5EF4-FFF2-40B4-BE49-F238E27FC236}">
                <a16:creationId xmlns:a16="http://schemas.microsoft.com/office/drawing/2014/main" id="{82E7349D-9320-2740-B4A2-12C65701E059}"/>
              </a:ext>
            </a:extLst>
          </p:cNvPr>
          <p:cNvSpPr/>
          <p:nvPr/>
        </p:nvSpPr>
        <p:spPr>
          <a:xfrm>
            <a:off x="2803566" y="1829489"/>
            <a:ext cx="1186805" cy="1055055"/>
          </a:xfrm>
          <a:prstGeom prst="plus">
            <a:avLst>
              <a:gd name="adj" fmla="val 39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ross 17">
            <a:extLst>
              <a:ext uri="{FF2B5EF4-FFF2-40B4-BE49-F238E27FC236}">
                <a16:creationId xmlns:a16="http://schemas.microsoft.com/office/drawing/2014/main" id="{7506996D-EAF9-8446-8C1A-A3CE7FAD2C28}"/>
              </a:ext>
            </a:extLst>
          </p:cNvPr>
          <p:cNvSpPr/>
          <p:nvPr/>
        </p:nvSpPr>
        <p:spPr>
          <a:xfrm>
            <a:off x="5898892" y="1829489"/>
            <a:ext cx="1186805" cy="1055055"/>
          </a:xfrm>
          <a:prstGeom prst="plus">
            <a:avLst>
              <a:gd name="adj" fmla="val 39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 name="Picture 1">
            <a:extLst>
              <a:ext uri="{FF2B5EF4-FFF2-40B4-BE49-F238E27FC236}">
                <a16:creationId xmlns:a16="http://schemas.microsoft.com/office/drawing/2014/main" id="{713D74DE-1892-7D40-B21C-28A62098A539}"/>
              </a:ext>
            </a:extLst>
          </p:cNvPr>
          <p:cNvPicPr>
            <a:picLocks noChangeAspect="1"/>
          </p:cNvPicPr>
          <p:nvPr/>
        </p:nvPicPr>
        <p:blipFill>
          <a:blip r:embed="rId3"/>
          <a:stretch>
            <a:fillRect/>
          </a:stretch>
        </p:blipFill>
        <p:spPr>
          <a:xfrm>
            <a:off x="378542" y="1179698"/>
            <a:ext cx="1486992" cy="483272"/>
          </a:xfrm>
          <a:prstGeom prst="rect">
            <a:avLst/>
          </a:prstGeom>
        </p:spPr>
      </p:pic>
      <p:pic>
        <p:nvPicPr>
          <p:cNvPr id="1026" name="Picture 2" descr="Markov-Chain Monte Carlo: MCMC | Real Statistics Using Excel">
            <a:extLst>
              <a:ext uri="{FF2B5EF4-FFF2-40B4-BE49-F238E27FC236}">
                <a16:creationId xmlns:a16="http://schemas.microsoft.com/office/drawing/2014/main" id="{F276C48C-892A-F148-8840-D96EA8448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361" y="1179698"/>
            <a:ext cx="1157669" cy="7606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Bayesian inference concepts | Vose Software">
            <a:extLst>
              <a:ext uri="{FF2B5EF4-FFF2-40B4-BE49-F238E27FC236}">
                <a16:creationId xmlns:a16="http://schemas.microsoft.com/office/drawing/2014/main" id="{94ABE7D4-E8EF-8D48-8130-17A4E71203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7194" y="2634561"/>
            <a:ext cx="2464012" cy="12633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20_Fig2_delta-coamps-oct7 » Yale Climate Connections">
            <a:extLst>
              <a:ext uri="{FF2B5EF4-FFF2-40B4-BE49-F238E27FC236}">
                <a16:creationId xmlns:a16="http://schemas.microsoft.com/office/drawing/2014/main" id="{83F0603D-3F26-144A-BED5-A58CA38B26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1068" y="1140507"/>
            <a:ext cx="1996222" cy="14940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ractive Future Radar Forecast Next 12 to 72 Hours">
            <a:extLst>
              <a:ext uri="{FF2B5EF4-FFF2-40B4-BE49-F238E27FC236}">
                <a16:creationId xmlns:a16="http://schemas.microsoft.com/office/drawing/2014/main" id="{6CB820A9-CC9E-A048-8F12-DA339FEC30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9962" y="2029269"/>
            <a:ext cx="1787525" cy="12369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Nate Silver won the election with Data Science (Revolutions)">
            <a:extLst>
              <a:ext uri="{FF2B5EF4-FFF2-40B4-BE49-F238E27FC236}">
                <a16:creationId xmlns:a16="http://schemas.microsoft.com/office/drawing/2014/main" id="{572E32FC-2EC4-6A49-BB07-AD7748FFF8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107" y="1759519"/>
            <a:ext cx="1562634" cy="9738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5BD01FC-F156-DA48-98D9-5D593730FD97}"/>
              </a:ext>
            </a:extLst>
          </p:cNvPr>
          <p:cNvPicPr>
            <a:picLocks noChangeAspect="1"/>
          </p:cNvPicPr>
          <p:nvPr/>
        </p:nvPicPr>
        <p:blipFill>
          <a:blip r:embed="rId9"/>
          <a:stretch>
            <a:fillRect/>
          </a:stretch>
        </p:blipFill>
        <p:spPr>
          <a:xfrm>
            <a:off x="611195" y="2867243"/>
            <a:ext cx="2023233" cy="350694"/>
          </a:xfrm>
          <a:prstGeom prst="rect">
            <a:avLst/>
          </a:prstGeom>
        </p:spPr>
      </p:pic>
      <p:sp>
        <p:nvSpPr>
          <p:cNvPr id="12" name="Rectangle 2">
            <a:extLst>
              <a:ext uri="{FF2B5EF4-FFF2-40B4-BE49-F238E27FC236}">
                <a16:creationId xmlns:a16="http://schemas.microsoft.com/office/drawing/2014/main" id="{B94D4B32-6CFD-FE48-8847-AA4FFBEE5789}"/>
              </a:ext>
            </a:extLst>
          </p:cNvPr>
          <p:cNvSpPr txBox="1">
            <a:spLocks noChangeArrowheads="1"/>
          </p:cNvSpPr>
          <p:nvPr/>
        </p:nvSpPr>
        <p:spPr>
          <a:xfrm>
            <a:off x="261108" y="4125347"/>
            <a:ext cx="2542458" cy="481019"/>
          </a:xfrm>
          <a:prstGeom prst="rect">
            <a:avLst/>
          </a:prstGeom>
        </p:spPr>
        <p:txBody>
          <a:bodyPr vert="horz" lIns="83127" tIns="41564" rIns="83127" bIns="41564"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lgn="ctr">
              <a:defRPr/>
            </a:pPr>
            <a:r>
              <a:rPr lang="en-US" sz="1800" dirty="0">
                <a:cs typeface="+mj-cs"/>
              </a:rPr>
              <a:t>21</a:t>
            </a:r>
            <a:r>
              <a:rPr lang="en-US" sz="1800" baseline="30000" dirty="0">
                <a:cs typeface="+mj-cs"/>
              </a:rPr>
              <a:t>st</a:t>
            </a:r>
            <a:r>
              <a:rPr lang="en-US" sz="1800" dirty="0">
                <a:cs typeface="+mj-cs"/>
              </a:rPr>
              <a:t> century statistics and data science</a:t>
            </a:r>
          </a:p>
        </p:txBody>
      </p:sp>
      <p:sp>
        <p:nvSpPr>
          <p:cNvPr id="13" name="Rectangle 2">
            <a:extLst>
              <a:ext uri="{FF2B5EF4-FFF2-40B4-BE49-F238E27FC236}">
                <a16:creationId xmlns:a16="http://schemas.microsoft.com/office/drawing/2014/main" id="{9A229E3F-469A-5E4E-B413-17968BB76FDF}"/>
              </a:ext>
            </a:extLst>
          </p:cNvPr>
          <p:cNvSpPr txBox="1">
            <a:spLocks noChangeArrowheads="1"/>
          </p:cNvSpPr>
          <p:nvPr/>
        </p:nvSpPr>
        <p:spPr>
          <a:xfrm>
            <a:off x="3622374" y="4125348"/>
            <a:ext cx="2542458" cy="481019"/>
          </a:xfrm>
          <a:prstGeom prst="rect">
            <a:avLst/>
          </a:prstGeom>
        </p:spPr>
        <p:txBody>
          <a:bodyPr vert="horz" lIns="83127" tIns="41564" rIns="83127" bIns="41564"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lgn="ctr">
              <a:defRPr/>
            </a:pPr>
            <a:r>
              <a:rPr lang="en-US" sz="1800" dirty="0">
                <a:cs typeface="+mj-cs"/>
              </a:rPr>
              <a:t>Sophisticated modeling and simulation</a:t>
            </a:r>
          </a:p>
        </p:txBody>
      </p:sp>
      <p:sp>
        <p:nvSpPr>
          <p:cNvPr id="14" name="Rectangle 2">
            <a:extLst>
              <a:ext uri="{FF2B5EF4-FFF2-40B4-BE49-F238E27FC236}">
                <a16:creationId xmlns:a16="http://schemas.microsoft.com/office/drawing/2014/main" id="{1C87557F-D501-0D40-957B-9D201D39A513}"/>
              </a:ext>
            </a:extLst>
          </p:cNvPr>
          <p:cNvSpPr txBox="1">
            <a:spLocks noChangeArrowheads="1"/>
          </p:cNvSpPr>
          <p:nvPr/>
        </p:nvSpPr>
        <p:spPr>
          <a:xfrm>
            <a:off x="6815015" y="4164426"/>
            <a:ext cx="3243385" cy="767083"/>
          </a:xfrm>
          <a:prstGeom prst="rect">
            <a:avLst/>
          </a:prstGeom>
        </p:spPr>
        <p:txBody>
          <a:bodyPr vert="horz" lIns="83127" tIns="41564" rIns="83127" bIns="41564"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lgn="ctr">
              <a:defRPr/>
            </a:pPr>
            <a:r>
              <a:rPr lang="en-US" sz="1800" dirty="0">
                <a:cs typeface="+mj-cs"/>
              </a:rPr>
              <a:t>Revolutionary visualization, animation and user experience</a:t>
            </a:r>
          </a:p>
        </p:txBody>
      </p:sp>
    </p:spTree>
    <p:extLst>
      <p:ext uri="{BB962C8B-B14F-4D97-AF65-F5344CB8AC3E}">
        <p14:creationId xmlns:p14="http://schemas.microsoft.com/office/powerpoint/2010/main" val="72133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4">
            <a:extLst>
              <a:ext uri="{FF2B5EF4-FFF2-40B4-BE49-F238E27FC236}">
                <a16:creationId xmlns:a16="http://schemas.microsoft.com/office/drawing/2014/main" id="{2874E346-9694-E94B-A1BF-8608353A10C6}"/>
              </a:ext>
            </a:extLst>
          </p:cNvPr>
          <p:cNvSpPr>
            <a:spLocks noChangeShapeType="1"/>
          </p:cNvSpPr>
          <p:nvPr/>
        </p:nvSpPr>
        <p:spPr bwMode="auto">
          <a:xfrm>
            <a:off x="1954762" y="286107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68" name="Text Box 5">
            <a:extLst>
              <a:ext uri="{FF2B5EF4-FFF2-40B4-BE49-F238E27FC236}">
                <a16:creationId xmlns:a16="http://schemas.microsoft.com/office/drawing/2014/main" id="{F15B3484-3DA8-BD4E-A0A5-E5E6D41BB71A}"/>
              </a:ext>
            </a:extLst>
          </p:cNvPr>
          <p:cNvSpPr txBox="1">
            <a:spLocks noChangeArrowheads="1"/>
          </p:cNvSpPr>
          <p:nvPr/>
        </p:nvSpPr>
        <p:spPr bwMode="auto">
          <a:xfrm>
            <a:off x="964575" y="2670602"/>
            <a:ext cx="762779"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050" dirty="0"/>
              <a:t>Revenue Growth</a:t>
            </a:r>
          </a:p>
        </p:txBody>
      </p:sp>
      <p:sp>
        <p:nvSpPr>
          <p:cNvPr id="11269" name="Line 6">
            <a:extLst>
              <a:ext uri="{FF2B5EF4-FFF2-40B4-BE49-F238E27FC236}">
                <a16:creationId xmlns:a16="http://schemas.microsoft.com/office/drawing/2014/main" id="{938285AE-EB30-BA41-9BAC-A5543D0CA9C6}"/>
              </a:ext>
            </a:extLst>
          </p:cNvPr>
          <p:cNvSpPr>
            <a:spLocks noChangeShapeType="1"/>
          </p:cNvSpPr>
          <p:nvPr/>
        </p:nvSpPr>
        <p:spPr bwMode="auto">
          <a:xfrm>
            <a:off x="2183362" y="1480763"/>
            <a:ext cx="0" cy="2686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70" name="Text Box 8">
            <a:extLst>
              <a:ext uri="{FF2B5EF4-FFF2-40B4-BE49-F238E27FC236}">
                <a16:creationId xmlns:a16="http://schemas.microsoft.com/office/drawing/2014/main" id="{8DADD7C7-F239-654C-9AEC-2AEDF641DA98}"/>
              </a:ext>
            </a:extLst>
          </p:cNvPr>
          <p:cNvSpPr txBox="1">
            <a:spLocks noChangeArrowheads="1"/>
          </p:cNvSpPr>
          <p:nvPr/>
        </p:nvSpPr>
        <p:spPr bwMode="auto">
          <a:xfrm>
            <a:off x="2735034" y="1281113"/>
            <a:ext cx="1028700" cy="577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Competitive Offering / Portfolio</a:t>
            </a:r>
          </a:p>
        </p:txBody>
      </p:sp>
      <p:sp>
        <p:nvSpPr>
          <p:cNvPr id="11271" name="Line 9">
            <a:extLst>
              <a:ext uri="{FF2B5EF4-FFF2-40B4-BE49-F238E27FC236}">
                <a16:creationId xmlns:a16="http://schemas.microsoft.com/office/drawing/2014/main" id="{74F48E13-05F2-6F43-96E0-A3C4282C1487}"/>
              </a:ext>
            </a:extLst>
          </p:cNvPr>
          <p:cNvSpPr>
            <a:spLocks noChangeShapeType="1"/>
          </p:cNvSpPr>
          <p:nvPr/>
        </p:nvSpPr>
        <p:spPr bwMode="auto">
          <a:xfrm>
            <a:off x="2220684" y="2861072"/>
            <a:ext cx="45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72" name="Text Box 10">
            <a:extLst>
              <a:ext uri="{FF2B5EF4-FFF2-40B4-BE49-F238E27FC236}">
                <a16:creationId xmlns:a16="http://schemas.microsoft.com/office/drawing/2014/main" id="{60975B4C-C1CF-A047-9705-2459C526935D}"/>
              </a:ext>
            </a:extLst>
          </p:cNvPr>
          <p:cNvSpPr txBox="1">
            <a:spLocks noChangeArrowheads="1"/>
          </p:cNvSpPr>
          <p:nvPr/>
        </p:nvSpPr>
        <p:spPr bwMode="auto">
          <a:xfrm>
            <a:off x="2677884" y="2675335"/>
            <a:ext cx="102870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t>Healthy Lead Stream</a:t>
            </a:r>
          </a:p>
        </p:txBody>
      </p:sp>
      <p:sp>
        <p:nvSpPr>
          <p:cNvPr id="11273" name="Text Box 11">
            <a:extLst>
              <a:ext uri="{FF2B5EF4-FFF2-40B4-BE49-F238E27FC236}">
                <a16:creationId xmlns:a16="http://schemas.microsoft.com/office/drawing/2014/main" id="{4B91FF17-4F61-E94A-9A6C-0AC113CC2818}"/>
              </a:ext>
            </a:extLst>
          </p:cNvPr>
          <p:cNvSpPr txBox="1">
            <a:spLocks noChangeArrowheads="1"/>
          </p:cNvSpPr>
          <p:nvPr/>
        </p:nvSpPr>
        <p:spPr bwMode="auto">
          <a:xfrm>
            <a:off x="2735034" y="3989785"/>
            <a:ext cx="102870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Strong Lead Progression</a:t>
            </a:r>
          </a:p>
        </p:txBody>
      </p:sp>
      <p:sp>
        <p:nvSpPr>
          <p:cNvPr id="11274" name="Line 13">
            <a:extLst>
              <a:ext uri="{FF2B5EF4-FFF2-40B4-BE49-F238E27FC236}">
                <a16:creationId xmlns:a16="http://schemas.microsoft.com/office/drawing/2014/main" id="{F03E8646-DBED-6146-82E1-9A498DD20126}"/>
              </a:ext>
            </a:extLst>
          </p:cNvPr>
          <p:cNvSpPr>
            <a:spLocks noChangeShapeType="1"/>
          </p:cNvSpPr>
          <p:nvPr/>
        </p:nvSpPr>
        <p:spPr bwMode="auto">
          <a:xfrm>
            <a:off x="3657599" y="1532335"/>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75" name="Line 15">
            <a:extLst>
              <a:ext uri="{FF2B5EF4-FFF2-40B4-BE49-F238E27FC236}">
                <a16:creationId xmlns:a16="http://schemas.microsoft.com/office/drawing/2014/main" id="{F5632536-8D0A-7B43-9F26-94F9EBDDF2D0}"/>
              </a:ext>
            </a:extLst>
          </p:cNvPr>
          <p:cNvSpPr>
            <a:spLocks noChangeShapeType="1"/>
          </p:cNvSpPr>
          <p:nvPr/>
        </p:nvSpPr>
        <p:spPr bwMode="auto">
          <a:xfrm flipH="1" flipV="1">
            <a:off x="3951517" y="2346724"/>
            <a:ext cx="1191" cy="13775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76" name="Line 16">
            <a:extLst>
              <a:ext uri="{FF2B5EF4-FFF2-40B4-BE49-F238E27FC236}">
                <a16:creationId xmlns:a16="http://schemas.microsoft.com/office/drawing/2014/main" id="{02CB2559-B280-1A47-9E72-98A15048D651}"/>
              </a:ext>
            </a:extLst>
          </p:cNvPr>
          <p:cNvSpPr>
            <a:spLocks noChangeShapeType="1"/>
          </p:cNvSpPr>
          <p:nvPr/>
        </p:nvSpPr>
        <p:spPr bwMode="auto">
          <a:xfrm>
            <a:off x="3932856" y="234672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77" name="Text Box 17">
            <a:extLst>
              <a:ext uri="{FF2B5EF4-FFF2-40B4-BE49-F238E27FC236}">
                <a16:creationId xmlns:a16="http://schemas.microsoft.com/office/drawing/2014/main" id="{A46DFC61-A2BA-E94E-B1C8-5BA2B4B0801C}"/>
              </a:ext>
            </a:extLst>
          </p:cNvPr>
          <p:cNvSpPr txBox="1">
            <a:spLocks noChangeArrowheads="1"/>
          </p:cNvSpPr>
          <p:nvPr/>
        </p:nvSpPr>
        <p:spPr bwMode="auto">
          <a:xfrm>
            <a:off x="4237266" y="2480072"/>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Marketing Leads</a:t>
            </a:r>
          </a:p>
        </p:txBody>
      </p:sp>
      <p:sp>
        <p:nvSpPr>
          <p:cNvPr id="11278" name="Text Box 18">
            <a:extLst>
              <a:ext uri="{FF2B5EF4-FFF2-40B4-BE49-F238E27FC236}">
                <a16:creationId xmlns:a16="http://schemas.microsoft.com/office/drawing/2014/main" id="{3F0D0D88-3115-EE4A-822D-AD04D7D61DB1}"/>
              </a:ext>
            </a:extLst>
          </p:cNvPr>
          <p:cNvSpPr txBox="1">
            <a:spLocks noChangeArrowheads="1"/>
          </p:cNvSpPr>
          <p:nvPr/>
        </p:nvSpPr>
        <p:spPr bwMode="auto">
          <a:xfrm>
            <a:off x="4237266" y="2743200"/>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t>Industry Alignment</a:t>
            </a:r>
          </a:p>
        </p:txBody>
      </p:sp>
      <p:sp>
        <p:nvSpPr>
          <p:cNvPr id="11279" name="Line 19">
            <a:extLst>
              <a:ext uri="{FF2B5EF4-FFF2-40B4-BE49-F238E27FC236}">
                <a16:creationId xmlns:a16="http://schemas.microsoft.com/office/drawing/2014/main" id="{8FA54906-B438-FD47-B831-70ADE1D2C8C5}"/>
              </a:ext>
            </a:extLst>
          </p:cNvPr>
          <p:cNvSpPr>
            <a:spLocks noChangeShapeType="1"/>
          </p:cNvSpPr>
          <p:nvPr/>
        </p:nvSpPr>
        <p:spPr bwMode="auto">
          <a:xfrm flipV="1">
            <a:off x="3924691" y="4000501"/>
            <a:ext cx="0" cy="83581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80" name="Line 20">
            <a:extLst>
              <a:ext uri="{FF2B5EF4-FFF2-40B4-BE49-F238E27FC236}">
                <a16:creationId xmlns:a16="http://schemas.microsoft.com/office/drawing/2014/main" id="{6B931269-81D0-0B48-A1D2-E49F8DC78B61}"/>
              </a:ext>
            </a:extLst>
          </p:cNvPr>
          <p:cNvSpPr>
            <a:spLocks noChangeShapeType="1"/>
          </p:cNvSpPr>
          <p:nvPr/>
        </p:nvSpPr>
        <p:spPr bwMode="auto">
          <a:xfrm>
            <a:off x="3924691" y="40005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81" name="Text Box 22">
            <a:extLst>
              <a:ext uri="{FF2B5EF4-FFF2-40B4-BE49-F238E27FC236}">
                <a16:creationId xmlns:a16="http://schemas.microsoft.com/office/drawing/2014/main" id="{84F50009-DE54-BF46-96C9-EB6689C2A7D4}"/>
              </a:ext>
            </a:extLst>
          </p:cNvPr>
          <p:cNvSpPr txBox="1">
            <a:spLocks noChangeArrowheads="1"/>
          </p:cNvSpPr>
          <p:nvPr/>
        </p:nvSpPr>
        <p:spPr bwMode="auto">
          <a:xfrm>
            <a:off x="4210441" y="3886200"/>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Seller Coverage</a:t>
            </a:r>
          </a:p>
        </p:txBody>
      </p:sp>
      <p:sp>
        <p:nvSpPr>
          <p:cNvPr id="11282" name="Line 23">
            <a:extLst>
              <a:ext uri="{FF2B5EF4-FFF2-40B4-BE49-F238E27FC236}">
                <a16:creationId xmlns:a16="http://schemas.microsoft.com/office/drawing/2014/main" id="{7112D877-3892-2C4A-BD5B-861B5C6C68ED}"/>
              </a:ext>
            </a:extLst>
          </p:cNvPr>
          <p:cNvSpPr>
            <a:spLocks noChangeShapeType="1"/>
          </p:cNvSpPr>
          <p:nvPr/>
        </p:nvSpPr>
        <p:spPr bwMode="auto">
          <a:xfrm flipV="1">
            <a:off x="3886199" y="1060847"/>
            <a:ext cx="0" cy="8143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83" name="Line 24">
            <a:extLst>
              <a:ext uri="{FF2B5EF4-FFF2-40B4-BE49-F238E27FC236}">
                <a16:creationId xmlns:a16="http://schemas.microsoft.com/office/drawing/2014/main" id="{AE6C3059-05BA-DF47-B231-41297EF538BD}"/>
              </a:ext>
            </a:extLst>
          </p:cNvPr>
          <p:cNvSpPr>
            <a:spLocks noChangeShapeType="1"/>
          </p:cNvSpPr>
          <p:nvPr/>
        </p:nvSpPr>
        <p:spPr bwMode="auto">
          <a:xfrm>
            <a:off x="3886199" y="1060847"/>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84" name="Text Box 25">
            <a:extLst>
              <a:ext uri="{FF2B5EF4-FFF2-40B4-BE49-F238E27FC236}">
                <a16:creationId xmlns:a16="http://schemas.microsoft.com/office/drawing/2014/main" id="{4DD5845E-D519-A94E-A068-E4DA934D2829}"/>
              </a:ext>
            </a:extLst>
          </p:cNvPr>
          <p:cNvSpPr txBox="1">
            <a:spLocks noChangeArrowheads="1"/>
          </p:cNvSpPr>
          <p:nvPr/>
        </p:nvSpPr>
        <p:spPr bwMode="auto">
          <a:xfrm>
            <a:off x="4171949" y="848744"/>
            <a:ext cx="142875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t>Aligned to Client Priorities / Needs</a:t>
            </a:r>
          </a:p>
        </p:txBody>
      </p:sp>
      <p:sp>
        <p:nvSpPr>
          <p:cNvPr id="11285" name="Line 26">
            <a:extLst>
              <a:ext uri="{FF2B5EF4-FFF2-40B4-BE49-F238E27FC236}">
                <a16:creationId xmlns:a16="http://schemas.microsoft.com/office/drawing/2014/main" id="{D8BB8385-DA39-6349-BA37-4252BD97B9B5}"/>
              </a:ext>
            </a:extLst>
          </p:cNvPr>
          <p:cNvSpPr>
            <a:spLocks noChangeShapeType="1"/>
          </p:cNvSpPr>
          <p:nvPr/>
        </p:nvSpPr>
        <p:spPr bwMode="auto">
          <a:xfrm>
            <a:off x="3886199" y="1366838"/>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86" name="Text Box 27">
            <a:extLst>
              <a:ext uri="{FF2B5EF4-FFF2-40B4-BE49-F238E27FC236}">
                <a16:creationId xmlns:a16="http://schemas.microsoft.com/office/drawing/2014/main" id="{FA326A0C-B1FC-3544-B6EC-DE867910BC65}"/>
              </a:ext>
            </a:extLst>
          </p:cNvPr>
          <p:cNvSpPr txBox="1">
            <a:spLocks noChangeArrowheads="1"/>
          </p:cNvSpPr>
          <p:nvPr/>
        </p:nvSpPr>
        <p:spPr bwMode="auto">
          <a:xfrm>
            <a:off x="4156471" y="1516856"/>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Competitive Price</a:t>
            </a:r>
          </a:p>
        </p:txBody>
      </p:sp>
      <p:sp>
        <p:nvSpPr>
          <p:cNvPr id="11287" name="Line 28">
            <a:extLst>
              <a:ext uri="{FF2B5EF4-FFF2-40B4-BE49-F238E27FC236}">
                <a16:creationId xmlns:a16="http://schemas.microsoft.com/office/drawing/2014/main" id="{D57BD1A4-27D3-154A-8D17-BF4267401A1D}"/>
              </a:ext>
            </a:extLst>
          </p:cNvPr>
          <p:cNvSpPr>
            <a:spLocks noChangeShapeType="1"/>
          </p:cNvSpPr>
          <p:nvPr/>
        </p:nvSpPr>
        <p:spPr bwMode="auto">
          <a:xfrm>
            <a:off x="3886199" y="1875235"/>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88" name="Text Box 29">
            <a:extLst>
              <a:ext uri="{FF2B5EF4-FFF2-40B4-BE49-F238E27FC236}">
                <a16:creationId xmlns:a16="http://schemas.microsoft.com/office/drawing/2014/main" id="{0EAC4AF7-1864-524D-B0DB-33DB4B3BD8B4}"/>
              </a:ext>
            </a:extLst>
          </p:cNvPr>
          <p:cNvSpPr txBox="1">
            <a:spLocks noChangeArrowheads="1"/>
          </p:cNvSpPr>
          <p:nvPr/>
        </p:nvSpPr>
        <p:spPr bwMode="auto">
          <a:xfrm>
            <a:off x="4149328" y="1741885"/>
            <a:ext cx="188595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Compelling Value Proposition / Differentiation</a:t>
            </a:r>
          </a:p>
        </p:txBody>
      </p:sp>
      <p:sp>
        <p:nvSpPr>
          <p:cNvPr id="11289" name="Text Box 31">
            <a:extLst>
              <a:ext uri="{FF2B5EF4-FFF2-40B4-BE49-F238E27FC236}">
                <a16:creationId xmlns:a16="http://schemas.microsoft.com/office/drawing/2014/main" id="{5C831580-535F-1A4A-BB93-A652B0FBC523}"/>
              </a:ext>
            </a:extLst>
          </p:cNvPr>
          <p:cNvSpPr txBox="1">
            <a:spLocks noChangeArrowheads="1"/>
          </p:cNvSpPr>
          <p:nvPr/>
        </p:nvSpPr>
        <p:spPr bwMode="auto">
          <a:xfrm>
            <a:off x="4255927" y="3028950"/>
            <a:ext cx="1863329"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t>Business Partner leads</a:t>
            </a:r>
          </a:p>
        </p:txBody>
      </p:sp>
      <p:sp>
        <p:nvSpPr>
          <p:cNvPr id="11290" name="Line 32">
            <a:extLst>
              <a:ext uri="{FF2B5EF4-FFF2-40B4-BE49-F238E27FC236}">
                <a16:creationId xmlns:a16="http://schemas.microsoft.com/office/drawing/2014/main" id="{F51CF0E6-0C93-2444-96B3-FAC4CE525594}"/>
              </a:ext>
            </a:extLst>
          </p:cNvPr>
          <p:cNvSpPr>
            <a:spLocks noChangeShapeType="1"/>
          </p:cNvSpPr>
          <p:nvPr/>
        </p:nvSpPr>
        <p:spPr bwMode="auto">
          <a:xfrm>
            <a:off x="3951516" y="286107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1" name="Line 33">
            <a:extLst>
              <a:ext uri="{FF2B5EF4-FFF2-40B4-BE49-F238E27FC236}">
                <a16:creationId xmlns:a16="http://schemas.microsoft.com/office/drawing/2014/main" id="{6F206E9F-5BFE-D14C-BD1A-66BC029B3889}"/>
              </a:ext>
            </a:extLst>
          </p:cNvPr>
          <p:cNvSpPr>
            <a:spLocks noChangeShapeType="1"/>
          </p:cNvSpPr>
          <p:nvPr/>
        </p:nvSpPr>
        <p:spPr bwMode="auto">
          <a:xfrm>
            <a:off x="3951516" y="31623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2" name="Line 34">
            <a:extLst>
              <a:ext uri="{FF2B5EF4-FFF2-40B4-BE49-F238E27FC236}">
                <a16:creationId xmlns:a16="http://schemas.microsoft.com/office/drawing/2014/main" id="{E738A593-CC0D-1348-B038-E2DB962D2BCF}"/>
              </a:ext>
            </a:extLst>
          </p:cNvPr>
          <p:cNvSpPr>
            <a:spLocks noChangeShapeType="1"/>
          </p:cNvSpPr>
          <p:nvPr/>
        </p:nvSpPr>
        <p:spPr bwMode="auto">
          <a:xfrm>
            <a:off x="3951516" y="343257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3" name="Text Box 35">
            <a:extLst>
              <a:ext uri="{FF2B5EF4-FFF2-40B4-BE49-F238E27FC236}">
                <a16:creationId xmlns:a16="http://schemas.microsoft.com/office/drawing/2014/main" id="{F9ACAD72-1A9D-0A46-A509-16F7A4C97AB2}"/>
              </a:ext>
            </a:extLst>
          </p:cNvPr>
          <p:cNvSpPr txBox="1">
            <a:spLocks noChangeArrowheads="1"/>
          </p:cNvSpPr>
          <p:nvPr/>
        </p:nvSpPr>
        <p:spPr bwMode="auto">
          <a:xfrm>
            <a:off x="4255926" y="3257550"/>
            <a:ext cx="171450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t>Early Stage Business Development</a:t>
            </a:r>
          </a:p>
        </p:txBody>
      </p:sp>
      <p:sp>
        <p:nvSpPr>
          <p:cNvPr id="11294" name="Line 36">
            <a:extLst>
              <a:ext uri="{FF2B5EF4-FFF2-40B4-BE49-F238E27FC236}">
                <a16:creationId xmlns:a16="http://schemas.microsoft.com/office/drawing/2014/main" id="{8DB77DCE-C0C9-E140-B251-CBC7A69879F9}"/>
              </a:ext>
            </a:extLst>
          </p:cNvPr>
          <p:cNvSpPr>
            <a:spLocks noChangeShapeType="1"/>
          </p:cNvSpPr>
          <p:nvPr/>
        </p:nvSpPr>
        <p:spPr bwMode="auto">
          <a:xfrm>
            <a:off x="3924691" y="4291013"/>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5" name="Text Box 37">
            <a:extLst>
              <a:ext uri="{FF2B5EF4-FFF2-40B4-BE49-F238E27FC236}">
                <a16:creationId xmlns:a16="http://schemas.microsoft.com/office/drawing/2014/main" id="{D607B888-92A2-4D4F-8F7F-557A16E86C9A}"/>
              </a:ext>
            </a:extLst>
          </p:cNvPr>
          <p:cNvSpPr txBox="1">
            <a:spLocks noChangeArrowheads="1"/>
          </p:cNvSpPr>
          <p:nvPr/>
        </p:nvSpPr>
        <p:spPr bwMode="auto">
          <a:xfrm>
            <a:off x="4210441" y="4186238"/>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Seller Productivity</a:t>
            </a:r>
          </a:p>
        </p:txBody>
      </p:sp>
      <p:sp>
        <p:nvSpPr>
          <p:cNvPr id="11296" name="Line 38">
            <a:extLst>
              <a:ext uri="{FF2B5EF4-FFF2-40B4-BE49-F238E27FC236}">
                <a16:creationId xmlns:a16="http://schemas.microsoft.com/office/drawing/2014/main" id="{058DC2A5-0CAA-9B47-A399-7D25A791AEDA}"/>
              </a:ext>
            </a:extLst>
          </p:cNvPr>
          <p:cNvSpPr>
            <a:spLocks noChangeShapeType="1"/>
          </p:cNvSpPr>
          <p:nvPr/>
        </p:nvSpPr>
        <p:spPr bwMode="auto">
          <a:xfrm>
            <a:off x="3924691" y="4545806"/>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7" name="Text Box 39">
            <a:extLst>
              <a:ext uri="{FF2B5EF4-FFF2-40B4-BE49-F238E27FC236}">
                <a16:creationId xmlns:a16="http://schemas.microsoft.com/office/drawing/2014/main" id="{BA06CB39-F459-4245-94EC-7BA41A9B4E52}"/>
              </a:ext>
            </a:extLst>
          </p:cNvPr>
          <p:cNvSpPr txBox="1">
            <a:spLocks noChangeArrowheads="1"/>
          </p:cNvSpPr>
          <p:nvPr/>
        </p:nvSpPr>
        <p:spPr bwMode="auto">
          <a:xfrm>
            <a:off x="4238429" y="4428543"/>
            <a:ext cx="1806179"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Progression /Closing Tactics</a:t>
            </a:r>
          </a:p>
        </p:txBody>
      </p:sp>
      <p:sp>
        <p:nvSpPr>
          <p:cNvPr id="11298" name="Line 40">
            <a:extLst>
              <a:ext uri="{FF2B5EF4-FFF2-40B4-BE49-F238E27FC236}">
                <a16:creationId xmlns:a16="http://schemas.microsoft.com/office/drawing/2014/main" id="{9F945C69-28BA-5641-9AC7-E5E8CD377A99}"/>
              </a:ext>
            </a:extLst>
          </p:cNvPr>
          <p:cNvSpPr>
            <a:spLocks noChangeShapeType="1"/>
          </p:cNvSpPr>
          <p:nvPr/>
        </p:nvSpPr>
        <p:spPr bwMode="auto">
          <a:xfrm>
            <a:off x="3924691" y="483631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9" name="Line 43">
            <a:extLst>
              <a:ext uri="{FF2B5EF4-FFF2-40B4-BE49-F238E27FC236}">
                <a16:creationId xmlns:a16="http://schemas.microsoft.com/office/drawing/2014/main" id="{6C817E73-A292-DF44-92CA-F3CDED8EC37F}"/>
              </a:ext>
            </a:extLst>
          </p:cNvPr>
          <p:cNvSpPr>
            <a:spLocks noChangeShapeType="1"/>
          </p:cNvSpPr>
          <p:nvPr/>
        </p:nvSpPr>
        <p:spPr bwMode="auto">
          <a:xfrm>
            <a:off x="3722916" y="286107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00" name="Line 44">
            <a:extLst>
              <a:ext uri="{FF2B5EF4-FFF2-40B4-BE49-F238E27FC236}">
                <a16:creationId xmlns:a16="http://schemas.microsoft.com/office/drawing/2014/main" id="{A7EC17BD-434F-5E4F-AA43-FFFE4F1E245E}"/>
              </a:ext>
            </a:extLst>
          </p:cNvPr>
          <p:cNvSpPr>
            <a:spLocks noChangeShapeType="1"/>
          </p:cNvSpPr>
          <p:nvPr/>
        </p:nvSpPr>
        <p:spPr bwMode="auto">
          <a:xfrm>
            <a:off x="3696091" y="417195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01" name="Text Box 45">
            <a:extLst>
              <a:ext uri="{FF2B5EF4-FFF2-40B4-BE49-F238E27FC236}">
                <a16:creationId xmlns:a16="http://schemas.microsoft.com/office/drawing/2014/main" id="{83BB0C14-E6D0-9843-881E-9DED939DB145}"/>
              </a:ext>
            </a:extLst>
          </p:cNvPr>
          <p:cNvSpPr txBox="1">
            <a:spLocks noChangeArrowheads="1"/>
          </p:cNvSpPr>
          <p:nvPr/>
        </p:nvSpPr>
        <p:spPr bwMode="auto">
          <a:xfrm>
            <a:off x="6599635" y="451249"/>
            <a:ext cx="1552028" cy="276999"/>
          </a:xfrm>
          <a:prstGeom prst="rect">
            <a:avLst/>
          </a:prstGeom>
          <a:noFill/>
          <a:ln>
            <a:noFill/>
          </a:ln>
          <a:effectLst/>
          <a:extLst>
            <a:ext uri="{909E8E84-426E-40dd-AFC4-6F175D3DCCD1}">
              <a14:hiddenFill xmlns:a14="http://schemas.microsoft.com/office/drawing/2010/main" xmlns="">
                <a:solidFill>
                  <a:srgbClr val="6666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b="1">
                <a:solidFill>
                  <a:srgbClr val="0066CC"/>
                </a:solidFill>
              </a:rPr>
              <a:t>Diagnostic Metrics</a:t>
            </a:r>
          </a:p>
        </p:txBody>
      </p:sp>
      <p:sp>
        <p:nvSpPr>
          <p:cNvPr id="11302" name="Text Box 46">
            <a:extLst>
              <a:ext uri="{FF2B5EF4-FFF2-40B4-BE49-F238E27FC236}">
                <a16:creationId xmlns:a16="http://schemas.microsoft.com/office/drawing/2014/main" id="{424D6C74-2AB1-BF49-A0B5-6FBE73D7E6C8}"/>
              </a:ext>
            </a:extLst>
          </p:cNvPr>
          <p:cNvSpPr txBox="1">
            <a:spLocks noChangeArrowheads="1"/>
          </p:cNvSpPr>
          <p:nvPr/>
        </p:nvSpPr>
        <p:spPr bwMode="auto">
          <a:xfrm>
            <a:off x="6721078" y="1863329"/>
            <a:ext cx="22514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GBS banking partner/AP</a:t>
            </a:r>
          </a:p>
          <a:p>
            <a:pPr algn="l" eaLnBrk="1" hangingPunct="1">
              <a:defRPr/>
            </a:pPr>
            <a:r>
              <a:rPr lang="en-US" sz="900"/>
              <a:t> feedback</a:t>
            </a:r>
          </a:p>
        </p:txBody>
      </p:sp>
      <p:sp>
        <p:nvSpPr>
          <p:cNvPr id="11303" name="Text Box 47">
            <a:extLst>
              <a:ext uri="{FF2B5EF4-FFF2-40B4-BE49-F238E27FC236}">
                <a16:creationId xmlns:a16="http://schemas.microsoft.com/office/drawing/2014/main" id="{3E422732-F7DA-1741-A432-7539D27EF7CF}"/>
              </a:ext>
            </a:extLst>
          </p:cNvPr>
          <p:cNvSpPr txBox="1">
            <a:spLocks noChangeArrowheads="1"/>
          </p:cNvSpPr>
          <p:nvPr/>
        </p:nvSpPr>
        <p:spPr bwMode="auto">
          <a:xfrm>
            <a:off x="6743700" y="1635919"/>
            <a:ext cx="142875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Won-Loss Analysis</a:t>
            </a:r>
          </a:p>
        </p:txBody>
      </p:sp>
      <p:sp>
        <p:nvSpPr>
          <p:cNvPr id="11304" name="Text Box 48">
            <a:extLst>
              <a:ext uri="{FF2B5EF4-FFF2-40B4-BE49-F238E27FC236}">
                <a16:creationId xmlns:a16="http://schemas.microsoft.com/office/drawing/2014/main" id="{22469867-3217-2946-8859-971C02728BA3}"/>
              </a:ext>
            </a:extLst>
          </p:cNvPr>
          <p:cNvSpPr txBox="1">
            <a:spLocks noChangeArrowheads="1"/>
          </p:cNvSpPr>
          <p:nvPr/>
        </p:nvSpPr>
        <p:spPr bwMode="auto">
          <a:xfrm>
            <a:off x="6743702" y="1428750"/>
            <a:ext cx="1994769"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VP$M Growth Initiatives </a:t>
            </a:r>
          </a:p>
        </p:txBody>
      </p:sp>
      <p:sp>
        <p:nvSpPr>
          <p:cNvPr id="11305" name="Text Box 49">
            <a:extLst>
              <a:ext uri="{FF2B5EF4-FFF2-40B4-BE49-F238E27FC236}">
                <a16:creationId xmlns:a16="http://schemas.microsoft.com/office/drawing/2014/main" id="{40E9B3E8-0DF3-F845-8CF2-E299B3E4635B}"/>
              </a:ext>
            </a:extLst>
          </p:cNvPr>
          <p:cNvSpPr txBox="1">
            <a:spLocks noChangeArrowheads="1"/>
          </p:cNvSpPr>
          <p:nvPr/>
        </p:nvSpPr>
        <p:spPr bwMode="auto">
          <a:xfrm>
            <a:off x="6743701" y="2253854"/>
            <a:ext cx="1540669"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Industry Analyst Rankings</a:t>
            </a:r>
          </a:p>
        </p:txBody>
      </p:sp>
      <p:sp>
        <p:nvSpPr>
          <p:cNvPr id="11306" name="Text Box 50">
            <a:extLst>
              <a:ext uri="{FF2B5EF4-FFF2-40B4-BE49-F238E27FC236}">
                <a16:creationId xmlns:a16="http://schemas.microsoft.com/office/drawing/2014/main" id="{C106136D-29E7-394C-AAFD-587BD8DEEC43}"/>
              </a:ext>
            </a:extLst>
          </p:cNvPr>
          <p:cNvSpPr txBox="1">
            <a:spLocks noChangeArrowheads="1"/>
          </p:cNvSpPr>
          <p:nvPr/>
        </p:nvSpPr>
        <p:spPr bwMode="auto">
          <a:xfrm>
            <a:off x="2382610" y="3112295"/>
            <a:ext cx="139898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New Leads / Month </a:t>
            </a:r>
            <a:br>
              <a:rPr lang="en-US" sz="900" dirty="0"/>
            </a:br>
            <a:r>
              <a:rPr lang="en-US" sz="900" dirty="0"/>
              <a:t>    (last 12 months)</a:t>
            </a:r>
          </a:p>
          <a:p>
            <a:pPr algn="l" eaLnBrk="1" hangingPunct="1">
              <a:defRPr/>
            </a:pPr>
            <a:r>
              <a:rPr lang="en-US" sz="900" dirty="0"/>
              <a:t>ID &gt; VL Progression velocity</a:t>
            </a:r>
          </a:p>
        </p:txBody>
      </p:sp>
      <p:sp>
        <p:nvSpPr>
          <p:cNvPr id="11307" name="Text Box 52">
            <a:extLst>
              <a:ext uri="{FF2B5EF4-FFF2-40B4-BE49-F238E27FC236}">
                <a16:creationId xmlns:a16="http://schemas.microsoft.com/office/drawing/2014/main" id="{598D2CD8-5E8B-FD44-9E0C-6CFE4F8C9BFF}"/>
              </a:ext>
            </a:extLst>
          </p:cNvPr>
          <p:cNvSpPr txBox="1">
            <a:spLocks noChangeArrowheads="1"/>
          </p:cNvSpPr>
          <p:nvPr/>
        </p:nvSpPr>
        <p:spPr bwMode="auto">
          <a:xfrm>
            <a:off x="6743700" y="3257550"/>
            <a:ext cx="13144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Non-competitive proposals / Win Rate</a:t>
            </a:r>
          </a:p>
        </p:txBody>
      </p:sp>
      <p:sp>
        <p:nvSpPr>
          <p:cNvPr id="11308" name="Text Box 53">
            <a:extLst>
              <a:ext uri="{FF2B5EF4-FFF2-40B4-BE49-F238E27FC236}">
                <a16:creationId xmlns:a16="http://schemas.microsoft.com/office/drawing/2014/main" id="{EBEC0B60-29A1-AF4D-A023-78F412ED6DA5}"/>
              </a:ext>
            </a:extLst>
          </p:cNvPr>
          <p:cNvSpPr txBox="1">
            <a:spLocks noChangeArrowheads="1"/>
          </p:cNvSpPr>
          <p:nvPr/>
        </p:nvSpPr>
        <p:spPr bwMode="auto">
          <a:xfrm>
            <a:off x="6743700" y="4187429"/>
            <a:ext cx="12001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Pipeline  / Seller</a:t>
            </a:r>
          </a:p>
          <a:p>
            <a:pPr algn="l" eaLnBrk="1" hangingPunct="1">
              <a:defRPr/>
            </a:pPr>
            <a:r>
              <a:rPr lang="en-US" sz="900"/>
              <a:t>Progression / Seller</a:t>
            </a:r>
          </a:p>
        </p:txBody>
      </p:sp>
      <p:sp>
        <p:nvSpPr>
          <p:cNvPr id="11309" name="Text Box 54">
            <a:extLst>
              <a:ext uri="{FF2B5EF4-FFF2-40B4-BE49-F238E27FC236}">
                <a16:creationId xmlns:a16="http://schemas.microsoft.com/office/drawing/2014/main" id="{0BBEEDEB-86AF-DB48-AFA2-829B84BE286A}"/>
              </a:ext>
            </a:extLst>
          </p:cNvPr>
          <p:cNvSpPr txBox="1">
            <a:spLocks noChangeArrowheads="1"/>
          </p:cNvSpPr>
          <p:nvPr/>
        </p:nvSpPr>
        <p:spPr bwMode="auto">
          <a:xfrm>
            <a:off x="6743700" y="3886200"/>
            <a:ext cx="1600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OO / Seller</a:t>
            </a:r>
          </a:p>
          <a:p>
            <a:pPr algn="l" eaLnBrk="1" hangingPunct="1">
              <a:defRPr/>
            </a:pPr>
            <a:r>
              <a:rPr lang="en-US" sz="900"/>
              <a:t>Number of Sellers / Trend</a:t>
            </a:r>
          </a:p>
        </p:txBody>
      </p:sp>
      <p:sp>
        <p:nvSpPr>
          <p:cNvPr id="11310" name="Text Box 55">
            <a:extLst>
              <a:ext uri="{FF2B5EF4-FFF2-40B4-BE49-F238E27FC236}">
                <a16:creationId xmlns:a16="http://schemas.microsoft.com/office/drawing/2014/main" id="{B11DE26C-2E97-A546-A98A-8E73091F22C9}"/>
              </a:ext>
            </a:extLst>
          </p:cNvPr>
          <p:cNvSpPr txBox="1">
            <a:spLocks noChangeArrowheads="1"/>
          </p:cNvSpPr>
          <p:nvPr/>
        </p:nvSpPr>
        <p:spPr bwMode="auto">
          <a:xfrm>
            <a:off x="6743700" y="4529138"/>
            <a:ext cx="16573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Downloads / Seller Feedback</a:t>
            </a:r>
          </a:p>
        </p:txBody>
      </p:sp>
      <p:sp>
        <p:nvSpPr>
          <p:cNvPr id="11311" name="Text Box 56">
            <a:extLst>
              <a:ext uri="{FF2B5EF4-FFF2-40B4-BE49-F238E27FC236}">
                <a16:creationId xmlns:a16="http://schemas.microsoft.com/office/drawing/2014/main" id="{BE7BDFB6-B197-B847-8D46-B42B9DCCBEB0}"/>
              </a:ext>
            </a:extLst>
          </p:cNvPr>
          <p:cNvSpPr txBox="1">
            <a:spLocks noChangeArrowheads="1"/>
          </p:cNvSpPr>
          <p:nvPr/>
        </p:nvSpPr>
        <p:spPr bwMode="auto">
          <a:xfrm>
            <a:off x="6743700" y="4777979"/>
            <a:ext cx="160020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Seller Competency Ratings</a:t>
            </a:r>
          </a:p>
        </p:txBody>
      </p:sp>
      <p:sp>
        <p:nvSpPr>
          <p:cNvPr id="11312" name="Line 57">
            <a:extLst>
              <a:ext uri="{FF2B5EF4-FFF2-40B4-BE49-F238E27FC236}">
                <a16:creationId xmlns:a16="http://schemas.microsoft.com/office/drawing/2014/main" id="{415D9F9F-CB41-D041-BD86-C10FD44D1F28}"/>
              </a:ext>
            </a:extLst>
          </p:cNvPr>
          <p:cNvSpPr>
            <a:spLocks noChangeShapeType="1"/>
          </p:cNvSpPr>
          <p:nvPr/>
        </p:nvSpPr>
        <p:spPr bwMode="auto">
          <a:xfrm>
            <a:off x="2204782" y="1489472"/>
            <a:ext cx="45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13" name="Line 58">
            <a:extLst>
              <a:ext uri="{FF2B5EF4-FFF2-40B4-BE49-F238E27FC236}">
                <a16:creationId xmlns:a16="http://schemas.microsoft.com/office/drawing/2014/main" id="{B0A49CA2-92C8-5A40-88BC-9513286D37EB}"/>
              </a:ext>
            </a:extLst>
          </p:cNvPr>
          <p:cNvSpPr>
            <a:spLocks noChangeShapeType="1"/>
          </p:cNvSpPr>
          <p:nvPr/>
        </p:nvSpPr>
        <p:spPr bwMode="auto">
          <a:xfrm>
            <a:off x="2220684" y="4175522"/>
            <a:ext cx="45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14" name="Text Box 62">
            <a:extLst>
              <a:ext uri="{FF2B5EF4-FFF2-40B4-BE49-F238E27FC236}">
                <a16:creationId xmlns:a16="http://schemas.microsoft.com/office/drawing/2014/main" id="{9F7B1F54-CE97-4448-9223-4A9B9CB789F7}"/>
              </a:ext>
            </a:extLst>
          </p:cNvPr>
          <p:cNvSpPr txBox="1">
            <a:spLocks noChangeArrowheads="1"/>
          </p:cNvSpPr>
          <p:nvPr/>
        </p:nvSpPr>
        <p:spPr bwMode="auto">
          <a:xfrm>
            <a:off x="4237266" y="2127914"/>
            <a:ext cx="160020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t>Awareness / Preference</a:t>
            </a:r>
          </a:p>
        </p:txBody>
      </p:sp>
      <p:sp>
        <p:nvSpPr>
          <p:cNvPr id="11315" name="Line 63">
            <a:extLst>
              <a:ext uri="{FF2B5EF4-FFF2-40B4-BE49-F238E27FC236}">
                <a16:creationId xmlns:a16="http://schemas.microsoft.com/office/drawing/2014/main" id="{F8AA1C3A-FF5C-8249-A73A-4A98F4E9E1F1}"/>
              </a:ext>
            </a:extLst>
          </p:cNvPr>
          <p:cNvSpPr>
            <a:spLocks noChangeShapeType="1"/>
          </p:cNvSpPr>
          <p:nvPr/>
        </p:nvSpPr>
        <p:spPr bwMode="auto">
          <a:xfrm>
            <a:off x="3951516" y="258722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16" name="Text Box 64">
            <a:extLst>
              <a:ext uri="{FF2B5EF4-FFF2-40B4-BE49-F238E27FC236}">
                <a16:creationId xmlns:a16="http://schemas.microsoft.com/office/drawing/2014/main" id="{2D5FFA94-5E26-194B-B0F3-5BF326C464BD}"/>
              </a:ext>
            </a:extLst>
          </p:cNvPr>
          <p:cNvSpPr txBox="1">
            <a:spLocks noChangeArrowheads="1"/>
          </p:cNvSpPr>
          <p:nvPr/>
        </p:nvSpPr>
        <p:spPr bwMode="auto">
          <a:xfrm>
            <a:off x="4429464" y="448396"/>
            <a:ext cx="712054" cy="276999"/>
          </a:xfrm>
          <a:prstGeom prst="rect">
            <a:avLst/>
          </a:prstGeom>
          <a:noFill/>
          <a:ln>
            <a:noFill/>
          </a:ln>
          <a:effectLst/>
          <a:extLst>
            <a:ext uri="{909E8E84-426E-40dd-AFC4-6F175D3DCCD1}">
              <a14:hiddenFill xmlns:a14="http://schemas.microsoft.com/office/drawing/2010/main" xmlns="">
                <a:solidFill>
                  <a:srgbClr val="6666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b="1" dirty="0">
                <a:solidFill>
                  <a:srgbClr val="0066CC"/>
                </a:solidFill>
              </a:rPr>
              <a:t>Drivers</a:t>
            </a:r>
          </a:p>
        </p:txBody>
      </p:sp>
      <p:sp>
        <p:nvSpPr>
          <p:cNvPr id="11317" name="Text Box 65">
            <a:extLst>
              <a:ext uri="{FF2B5EF4-FFF2-40B4-BE49-F238E27FC236}">
                <a16:creationId xmlns:a16="http://schemas.microsoft.com/office/drawing/2014/main" id="{42448DF6-40DA-1D4E-8A0D-7223343BA5A2}"/>
              </a:ext>
            </a:extLst>
          </p:cNvPr>
          <p:cNvSpPr txBox="1">
            <a:spLocks noChangeArrowheads="1"/>
          </p:cNvSpPr>
          <p:nvPr/>
        </p:nvSpPr>
        <p:spPr bwMode="auto">
          <a:xfrm>
            <a:off x="1967860" y="736999"/>
            <a:ext cx="2320772" cy="461665"/>
          </a:xfrm>
          <a:prstGeom prst="rect">
            <a:avLst/>
          </a:prstGeom>
          <a:noFill/>
          <a:ln>
            <a:noFill/>
          </a:ln>
          <a:effectLst/>
          <a:extLst>
            <a:ext uri="{909E8E84-426E-40dd-AFC4-6F175D3DCCD1}">
              <a14:hiddenFill xmlns:a14="http://schemas.microsoft.com/office/drawing/2010/main" xmlns="">
                <a:solidFill>
                  <a:srgbClr val="6666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dirty="0">
                <a:solidFill>
                  <a:srgbClr val="0066CC"/>
                </a:solidFill>
              </a:rPr>
              <a:t>Equation Variables </a:t>
            </a:r>
            <a:br>
              <a:rPr lang="en-US" sz="1200" b="1" dirty="0">
                <a:solidFill>
                  <a:srgbClr val="0066CC"/>
                </a:solidFill>
              </a:rPr>
            </a:br>
            <a:r>
              <a:rPr lang="en-US" sz="1200" b="1" dirty="0">
                <a:solidFill>
                  <a:srgbClr val="0066CC"/>
                </a:solidFill>
              </a:rPr>
              <a:t>(metrics)</a:t>
            </a:r>
          </a:p>
        </p:txBody>
      </p:sp>
      <p:sp>
        <p:nvSpPr>
          <p:cNvPr id="11318" name="Text Box 66">
            <a:extLst>
              <a:ext uri="{FF2B5EF4-FFF2-40B4-BE49-F238E27FC236}">
                <a16:creationId xmlns:a16="http://schemas.microsoft.com/office/drawing/2014/main" id="{77778A0D-D39D-1341-929D-E1BD44C072F5}"/>
              </a:ext>
            </a:extLst>
          </p:cNvPr>
          <p:cNvSpPr txBox="1">
            <a:spLocks noChangeArrowheads="1"/>
          </p:cNvSpPr>
          <p:nvPr/>
        </p:nvSpPr>
        <p:spPr bwMode="auto">
          <a:xfrm>
            <a:off x="6743700" y="700089"/>
            <a:ext cx="1428750"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Market Size / Growth</a:t>
            </a:r>
          </a:p>
          <a:p>
            <a:pPr algn="l" eaLnBrk="1" hangingPunct="1">
              <a:defRPr/>
            </a:pPr>
            <a:endParaRPr lang="en-US" sz="900"/>
          </a:p>
          <a:p>
            <a:pPr algn="l" eaLnBrk="1" hangingPunct="1">
              <a:defRPr/>
            </a:pPr>
            <a:r>
              <a:rPr lang="en-US" sz="900"/>
              <a:t>Relative Market Share  </a:t>
            </a:r>
          </a:p>
        </p:txBody>
      </p:sp>
      <p:sp>
        <p:nvSpPr>
          <p:cNvPr id="11319" name="Text Box 49">
            <a:extLst>
              <a:ext uri="{FF2B5EF4-FFF2-40B4-BE49-F238E27FC236}">
                <a16:creationId xmlns:a16="http://schemas.microsoft.com/office/drawing/2014/main" id="{5CDCB2D8-767B-A942-B09F-490048DBB553}"/>
              </a:ext>
            </a:extLst>
          </p:cNvPr>
          <p:cNvSpPr txBox="1">
            <a:spLocks noChangeArrowheads="1"/>
          </p:cNvSpPr>
          <p:nvPr/>
        </p:nvSpPr>
        <p:spPr bwMode="auto">
          <a:xfrm>
            <a:off x="6743700" y="2699147"/>
            <a:ext cx="12001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Validated Leads from S&amp;D / Pipeline</a:t>
            </a:r>
          </a:p>
        </p:txBody>
      </p:sp>
      <p:sp>
        <p:nvSpPr>
          <p:cNvPr id="11320" name="Text Box 50">
            <a:extLst>
              <a:ext uri="{FF2B5EF4-FFF2-40B4-BE49-F238E27FC236}">
                <a16:creationId xmlns:a16="http://schemas.microsoft.com/office/drawing/2014/main" id="{92DD3DD9-61FC-D44C-9CB1-E461954E9FA4}"/>
              </a:ext>
            </a:extLst>
          </p:cNvPr>
          <p:cNvSpPr txBox="1">
            <a:spLocks noChangeArrowheads="1"/>
          </p:cNvSpPr>
          <p:nvPr/>
        </p:nvSpPr>
        <p:spPr bwMode="auto">
          <a:xfrm>
            <a:off x="806836" y="3922011"/>
            <a:ext cx="109077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Pull forward opportunities </a:t>
            </a:r>
          </a:p>
        </p:txBody>
      </p:sp>
      <p:sp>
        <p:nvSpPr>
          <p:cNvPr id="11321" name="Text Box 49">
            <a:extLst>
              <a:ext uri="{FF2B5EF4-FFF2-40B4-BE49-F238E27FC236}">
                <a16:creationId xmlns:a16="http://schemas.microsoft.com/office/drawing/2014/main" id="{D3F316E5-8883-C14D-A9D0-E6426BE0809B}"/>
              </a:ext>
            </a:extLst>
          </p:cNvPr>
          <p:cNvSpPr txBox="1">
            <a:spLocks noChangeArrowheads="1"/>
          </p:cNvSpPr>
          <p:nvPr/>
        </p:nvSpPr>
        <p:spPr bwMode="auto">
          <a:xfrm>
            <a:off x="6743700" y="3086100"/>
            <a:ext cx="165735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BVA-BVI conversion rate</a:t>
            </a:r>
          </a:p>
        </p:txBody>
      </p:sp>
      <p:sp>
        <p:nvSpPr>
          <p:cNvPr id="11322" name="Text Box 47">
            <a:extLst>
              <a:ext uri="{FF2B5EF4-FFF2-40B4-BE49-F238E27FC236}">
                <a16:creationId xmlns:a16="http://schemas.microsoft.com/office/drawing/2014/main" id="{656B3E39-233E-C644-AF77-67FA039F6805}"/>
              </a:ext>
            </a:extLst>
          </p:cNvPr>
          <p:cNvSpPr txBox="1">
            <a:spLocks noChangeArrowheads="1"/>
          </p:cNvSpPr>
          <p:nvPr/>
        </p:nvSpPr>
        <p:spPr bwMode="auto">
          <a:xfrm>
            <a:off x="2382608" y="1865711"/>
            <a:ext cx="1469062"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Client Satisfaction (NPS)</a:t>
            </a:r>
          </a:p>
          <a:p>
            <a:pPr algn="l" eaLnBrk="1" hangingPunct="1">
              <a:defRPr/>
            </a:pPr>
            <a:r>
              <a:rPr lang="en-US" sz="900" dirty="0"/>
              <a:t>References / Success Stories</a:t>
            </a:r>
          </a:p>
        </p:txBody>
      </p:sp>
      <p:sp>
        <p:nvSpPr>
          <p:cNvPr id="11323" name="Text Box 50">
            <a:extLst>
              <a:ext uri="{FF2B5EF4-FFF2-40B4-BE49-F238E27FC236}">
                <a16:creationId xmlns:a16="http://schemas.microsoft.com/office/drawing/2014/main" id="{7E9220E9-5049-564B-B226-D24AB1197DAF}"/>
              </a:ext>
            </a:extLst>
          </p:cNvPr>
          <p:cNvSpPr txBox="1">
            <a:spLocks noChangeArrowheads="1"/>
          </p:cNvSpPr>
          <p:nvPr/>
        </p:nvSpPr>
        <p:spPr bwMode="auto">
          <a:xfrm>
            <a:off x="2382609" y="4358879"/>
            <a:ext cx="1496616"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Win Rate (quarterly) </a:t>
            </a:r>
          </a:p>
          <a:p>
            <a:pPr algn="l" eaLnBrk="1" hangingPunct="1">
              <a:defRPr/>
            </a:pPr>
            <a:r>
              <a:rPr lang="en-US" sz="900" dirty="0"/>
              <a:t>VL &gt; QL Progression velocity</a:t>
            </a:r>
          </a:p>
        </p:txBody>
      </p:sp>
      <p:sp>
        <p:nvSpPr>
          <p:cNvPr id="11324" name="Text Box 49">
            <a:extLst>
              <a:ext uri="{FF2B5EF4-FFF2-40B4-BE49-F238E27FC236}">
                <a16:creationId xmlns:a16="http://schemas.microsoft.com/office/drawing/2014/main" id="{25782440-B082-864D-A994-82E46D54305C}"/>
              </a:ext>
            </a:extLst>
          </p:cNvPr>
          <p:cNvSpPr txBox="1">
            <a:spLocks noChangeArrowheads="1"/>
          </p:cNvSpPr>
          <p:nvPr/>
        </p:nvSpPr>
        <p:spPr bwMode="auto">
          <a:xfrm>
            <a:off x="6729413" y="2474119"/>
            <a:ext cx="154186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VL$M Top 5 Tactics </a:t>
            </a:r>
          </a:p>
        </p:txBody>
      </p:sp>
      <p:sp>
        <p:nvSpPr>
          <p:cNvPr id="11325" name="Text Box 27">
            <a:extLst>
              <a:ext uri="{FF2B5EF4-FFF2-40B4-BE49-F238E27FC236}">
                <a16:creationId xmlns:a16="http://schemas.microsoft.com/office/drawing/2014/main" id="{A0022800-7632-9740-8012-B2487009D1E4}"/>
              </a:ext>
            </a:extLst>
          </p:cNvPr>
          <p:cNvSpPr txBox="1">
            <a:spLocks noChangeArrowheads="1"/>
          </p:cNvSpPr>
          <p:nvPr/>
        </p:nvSpPr>
        <p:spPr bwMode="auto">
          <a:xfrm>
            <a:off x="4157662" y="1276350"/>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Growth Segments</a:t>
            </a:r>
          </a:p>
        </p:txBody>
      </p:sp>
      <p:sp>
        <p:nvSpPr>
          <p:cNvPr id="11326" name="Line 26">
            <a:extLst>
              <a:ext uri="{FF2B5EF4-FFF2-40B4-BE49-F238E27FC236}">
                <a16:creationId xmlns:a16="http://schemas.microsoft.com/office/drawing/2014/main" id="{F66AE08C-4A20-3B42-ACE6-A6C96843FB41}"/>
              </a:ext>
            </a:extLst>
          </p:cNvPr>
          <p:cNvSpPr>
            <a:spLocks noChangeShapeType="1"/>
          </p:cNvSpPr>
          <p:nvPr/>
        </p:nvSpPr>
        <p:spPr bwMode="auto">
          <a:xfrm>
            <a:off x="3887390" y="1639491"/>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cxnSp>
        <p:nvCxnSpPr>
          <p:cNvPr id="3" name="Straight Arrow Connector 2">
            <a:extLst>
              <a:ext uri="{FF2B5EF4-FFF2-40B4-BE49-F238E27FC236}">
                <a16:creationId xmlns:a16="http://schemas.microsoft.com/office/drawing/2014/main" id="{DD37FFC6-F104-0F46-9181-56B0240BF4A2}"/>
              </a:ext>
            </a:extLst>
          </p:cNvPr>
          <p:cNvCxnSpPr>
            <a:cxnSpLocks/>
            <a:stCxn id="11320" idx="0"/>
            <a:endCxn id="11268" idx="2"/>
          </p:cNvCxnSpPr>
          <p:nvPr/>
        </p:nvCxnSpPr>
        <p:spPr bwMode="auto">
          <a:xfrm flipH="1" flipV="1">
            <a:off x="1345965" y="3086100"/>
            <a:ext cx="6260" cy="835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329" name="Text Box 48">
            <a:extLst>
              <a:ext uri="{FF2B5EF4-FFF2-40B4-BE49-F238E27FC236}">
                <a16:creationId xmlns:a16="http://schemas.microsoft.com/office/drawing/2014/main" id="{91B7423D-AE8E-BE4F-9A4D-381D2EC5B5F3}"/>
              </a:ext>
            </a:extLst>
          </p:cNvPr>
          <p:cNvSpPr txBox="1">
            <a:spLocks noChangeArrowheads="1"/>
          </p:cNvSpPr>
          <p:nvPr/>
        </p:nvSpPr>
        <p:spPr bwMode="auto">
          <a:xfrm>
            <a:off x="6743700" y="1200150"/>
            <a:ext cx="165735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Core/Invest Account Growth</a:t>
            </a:r>
          </a:p>
        </p:txBody>
      </p:sp>
      <p:sp>
        <p:nvSpPr>
          <p:cNvPr id="17473" name="Slide Number Placeholder 3">
            <a:extLst>
              <a:ext uri="{FF2B5EF4-FFF2-40B4-BE49-F238E27FC236}">
                <a16:creationId xmlns:a16="http://schemas.microsoft.com/office/drawing/2014/main" id="{A7191FDB-6527-1F43-9D8B-CD786D570A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ＭＳ Ｐゴシック" panose="020B0600070205080204" pitchFamily="34" charset="-128"/>
              </a:defRPr>
            </a:lvl1pPr>
            <a:lvl2pPr marL="557213" indent="-214313" eaLnBrk="0" hangingPunct="0">
              <a:defRPr sz="1800">
                <a:solidFill>
                  <a:schemeClr val="tx1"/>
                </a:solidFill>
                <a:latin typeface="Arial" panose="020B0604020202020204" pitchFamily="34" charset="0"/>
                <a:ea typeface="ＭＳ Ｐゴシック" panose="020B0600070205080204" pitchFamily="34" charset="-128"/>
              </a:defRPr>
            </a:lvl2pPr>
            <a:lvl3pPr marL="857250" indent="-171450" eaLnBrk="0" hangingPunct="0">
              <a:defRPr sz="1800">
                <a:solidFill>
                  <a:schemeClr val="tx1"/>
                </a:solidFill>
                <a:latin typeface="Arial" panose="020B0604020202020204" pitchFamily="34" charset="0"/>
                <a:ea typeface="ＭＳ Ｐゴシック" panose="020B0600070205080204" pitchFamily="34" charset="-128"/>
              </a:defRPr>
            </a:lvl3pPr>
            <a:lvl4pPr marL="1200150" indent="-171450" eaLnBrk="0" hangingPunct="0">
              <a:defRPr sz="1800">
                <a:solidFill>
                  <a:schemeClr val="tx1"/>
                </a:solidFill>
                <a:latin typeface="Arial" panose="020B0604020202020204" pitchFamily="34" charset="0"/>
                <a:ea typeface="ＭＳ Ｐゴシック" panose="020B0600070205080204" pitchFamily="34" charset="-128"/>
              </a:defRPr>
            </a:lvl4pPr>
            <a:lvl5pPr marL="1543050" indent="-171450" eaLnBrk="0" hangingPunct="0">
              <a:defRPr sz="1800">
                <a:solidFill>
                  <a:schemeClr val="tx1"/>
                </a:solidFill>
                <a:latin typeface="Arial" panose="020B0604020202020204" pitchFamily="34" charset="0"/>
                <a:ea typeface="ＭＳ Ｐゴシック" panose="020B0600070205080204" pitchFamily="34" charset="-128"/>
              </a:defRPr>
            </a:lvl5pPr>
            <a:lvl6pPr marL="18859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eaLnBrk="1" hangingPunct="1"/>
            <a:fld id="{C8B68465-2FF2-4F42-93B9-BB8A8F3A5FC7}" type="slidenum">
              <a:rPr lang="en-US" altLang="en-US" sz="600"/>
              <a:pPr eaLnBrk="1" hangingPunct="1"/>
              <a:t>20</a:t>
            </a:fld>
            <a:endParaRPr lang="en-US" altLang="en-US" sz="600"/>
          </a:p>
        </p:txBody>
      </p:sp>
      <p:sp>
        <p:nvSpPr>
          <p:cNvPr id="11331" name="Line 34">
            <a:extLst>
              <a:ext uri="{FF2B5EF4-FFF2-40B4-BE49-F238E27FC236}">
                <a16:creationId xmlns:a16="http://schemas.microsoft.com/office/drawing/2014/main" id="{2B84F49E-0B08-B243-98B0-EF614C4C1C52}"/>
              </a:ext>
            </a:extLst>
          </p:cNvPr>
          <p:cNvSpPr>
            <a:spLocks noChangeShapeType="1"/>
          </p:cNvSpPr>
          <p:nvPr/>
        </p:nvSpPr>
        <p:spPr bwMode="auto">
          <a:xfrm>
            <a:off x="3951516" y="3724275"/>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33" name="Text Box 52">
            <a:extLst>
              <a:ext uri="{FF2B5EF4-FFF2-40B4-BE49-F238E27FC236}">
                <a16:creationId xmlns:a16="http://schemas.microsoft.com/office/drawing/2014/main" id="{C862D969-5524-F64B-A925-68F946288022}"/>
              </a:ext>
            </a:extLst>
          </p:cNvPr>
          <p:cNvSpPr txBox="1">
            <a:spLocks noChangeArrowheads="1"/>
          </p:cNvSpPr>
          <p:nvPr/>
        </p:nvSpPr>
        <p:spPr bwMode="auto">
          <a:xfrm>
            <a:off x="6743700" y="3567113"/>
            <a:ext cx="1600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Future Quarter Pipeline growth rate</a:t>
            </a:r>
          </a:p>
        </p:txBody>
      </p:sp>
      <p:sp>
        <p:nvSpPr>
          <p:cNvPr id="72" name="Text Box 1">
            <a:extLst>
              <a:ext uri="{FF2B5EF4-FFF2-40B4-BE49-F238E27FC236}">
                <a16:creationId xmlns:a16="http://schemas.microsoft.com/office/drawing/2014/main" id="{A8A662A5-93C7-5644-97EE-F162189B7B33}"/>
              </a:ext>
            </a:extLst>
          </p:cNvPr>
          <p:cNvSpPr txBox="1">
            <a:spLocks noChangeArrowheads="1"/>
          </p:cNvSpPr>
          <p:nvPr/>
        </p:nvSpPr>
        <p:spPr bwMode="auto">
          <a:xfrm>
            <a:off x="137449" y="127892"/>
            <a:ext cx="6223870" cy="38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buSzPct val="100000"/>
            </a:pPr>
            <a:r>
              <a:rPr lang="en-US" altLang="en-US" sz="2000" dirty="0">
                <a:solidFill>
                  <a:srgbClr val="366092"/>
                </a:solidFill>
                <a:latin typeface="IBM Plex Sans" panose="020B0503050203000203" pitchFamily="34" charset="77"/>
              </a:rPr>
              <a:t>Pipeline growth algorithm and diagnostic metrics</a:t>
            </a:r>
          </a:p>
        </p:txBody>
      </p:sp>
      <p:sp>
        <p:nvSpPr>
          <p:cNvPr id="69" name="Text Box 35">
            <a:extLst>
              <a:ext uri="{FF2B5EF4-FFF2-40B4-BE49-F238E27FC236}">
                <a16:creationId xmlns:a16="http://schemas.microsoft.com/office/drawing/2014/main" id="{7B73AB37-5BDC-6D48-A0EC-3191995AB38B}"/>
              </a:ext>
            </a:extLst>
          </p:cNvPr>
          <p:cNvSpPr txBox="1">
            <a:spLocks noChangeArrowheads="1"/>
          </p:cNvSpPr>
          <p:nvPr/>
        </p:nvSpPr>
        <p:spPr bwMode="auto">
          <a:xfrm>
            <a:off x="4233769" y="3638090"/>
            <a:ext cx="171450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t>Whitespace Accounts</a:t>
            </a:r>
          </a:p>
        </p:txBody>
      </p:sp>
    </p:spTree>
    <p:extLst>
      <p:ext uri="{BB962C8B-B14F-4D97-AF65-F5344CB8AC3E}">
        <p14:creationId xmlns:p14="http://schemas.microsoft.com/office/powerpoint/2010/main" val="1932457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5">
            <a:extLst>
              <a:ext uri="{FF2B5EF4-FFF2-40B4-BE49-F238E27FC236}">
                <a16:creationId xmlns:a16="http://schemas.microsoft.com/office/drawing/2014/main" id="{F15B3484-3DA8-BD4E-A0A5-E5E6D41BB71A}"/>
              </a:ext>
            </a:extLst>
          </p:cNvPr>
          <p:cNvSpPr txBox="1">
            <a:spLocks noChangeArrowheads="1"/>
          </p:cNvSpPr>
          <p:nvPr/>
        </p:nvSpPr>
        <p:spPr bwMode="auto">
          <a:xfrm>
            <a:off x="3629435" y="1885035"/>
            <a:ext cx="100649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400" b="1" dirty="0"/>
              <a:t>Revenue Growth</a:t>
            </a:r>
          </a:p>
        </p:txBody>
      </p:sp>
      <p:sp>
        <p:nvSpPr>
          <p:cNvPr id="11269" name="Line 6">
            <a:extLst>
              <a:ext uri="{FF2B5EF4-FFF2-40B4-BE49-F238E27FC236}">
                <a16:creationId xmlns:a16="http://schemas.microsoft.com/office/drawing/2014/main" id="{938285AE-EB30-BA41-9BAC-A5543D0CA9C6}"/>
              </a:ext>
            </a:extLst>
          </p:cNvPr>
          <p:cNvSpPr>
            <a:spLocks noChangeShapeType="1"/>
          </p:cNvSpPr>
          <p:nvPr/>
        </p:nvSpPr>
        <p:spPr bwMode="auto">
          <a:xfrm>
            <a:off x="4776122" y="1291403"/>
            <a:ext cx="0" cy="2686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71" name="Line 9">
            <a:extLst>
              <a:ext uri="{FF2B5EF4-FFF2-40B4-BE49-F238E27FC236}">
                <a16:creationId xmlns:a16="http://schemas.microsoft.com/office/drawing/2014/main" id="{74F48E13-05F2-6F43-96E0-A3C4282C1487}"/>
              </a:ext>
            </a:extLst>
          </p:cNvPr>
          <p:cNvSpPr>
            <a:spLocks noChangeShapeType="1"/>
          </p:cNvSpPr>
          <p:nvPr/>
        </p:nvSpPr>
        <p:spPr bwMode="auto">
          <a:xfrm>
            <a:off x="4791627" y="1307189"/>
            <a:ext cx="45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72" name="Text Box 10">
            <a:extLst>
              <a:ext uri="{FF2B5EF4-FFF2-40B4-BE49-F238E27FC236}">
                <a16:creationId xmlns:a16="http://schemas.microsoft.com/office/drawing/2014/main" id="{60975B4C-C1CF-A047-9705-2459C526935D}"/>
              </a:ext>
            </a:extLst>
          </p:cNvPr>
          <p:cNvSpPr txBox="1">
            <a:spLocks noChangeArrowheads="1"/>
          </p:cNvSpPr>
          <p:nvPr/>
        </p:nvSpPr>
        <p:spPr bwMode="auto">
          <a:xfrm>
            <a:off x="5370730" y="1013339"/>
            <a:ext cx="127198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400" b="1" dirty="0">
                <a:solidFill>
                  <a:srgbClr val="C00000"/>
                </a:solidFill>
              </a:rPr>
              <a:t>Healthy Lead Stream</a:t>
            </a:r>
          </a:p>
        </p:txBody>
      </p:sp>
      <p:sp>
        <p:nvSpPr>
          <p:cNvPr id="11273" name="Text Box 11">
            <a:extLst>
              <a:ext uri="{FF2B5EF4-FFF2-40B4-BE49-F238E27FC236}">
                <a16:creationId xmlns:a16="http://schemas.microsoft.com/office/drawing/2014/main" id="{4B91FF17-4F61-E94A-9A6C-0AC113CC2818}"/>
              </a:ext>
            </a:extLst>
          </p:cNvPr>
          <p:cNvSpPr txBox="1">
            <a:spLocks noChangeArrowheads="1"/>
          </p:cNvSpPr>
          <p:nvPr/>
        </p:nvSpPr>
        <p:spPr bwMode="auto">
          <a:xfrm>
            <a:off x="5337181" y="3645487"/>
            <a:ext cx="122813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400" b="1" dirty="0">
                <a:solidFill>
                  <a:srgbClr val="FFC000"/>
                </a:solidFill>
              </a:rPr>
              <a:t>Strong Lead Progression</a:t>
            </a:r>
          </a:p>
        </p:txBody>
      </p:sp>
      <p:sp>
        <p:nvSpPr>
          <p:cNvPr id="11275" name="Line 15">
            <a:extLst>
              <a:ext uri="{FF2B5EF4-FFF2-40B4-BE49-F238E27FC236}">
                <a16:creationId xmlns:a16="http://schemas.microsoft.com/office/drawing/2014/main" id="{F5632536-8D0A-7B43-9F26-94F9EBDDF2D0}"/>
              </a:ext>
            </a:extLst>
          </p:cNvPr>
          <p:cNvSpPr>
            <a:spLocks noChangeShapeType="1"/>
          </p:cNvSpPr>
          <p:nvPr/>
        </p:nvSpPr>
        <p:spPr bwMode="auto">
          <a:xfrm flipH="1" flipV="1">
            <a:off x="6819523" y="707281"/>
            <a:ext cx="8931" cy="147696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200">
              <a:latin typeface="Arial" charset="0"/>
              <a:ea typeface="ＭＳ Ｐゴシック" charset="0"/>
            </a:endParaRPr>
          </a:p>
        </p:txBody>
      </p:sp>
      <p:sp>
        <p:nvSpPr>
          <p:cNvPr id="11277" name="Text Box 17">
            <a:extLst>
              <a:ext uri="{FF2B5EF4-FFF2-40B4-BE49-F238E27FC236}">
                <a16:creationId xmlns:a16="http://schemas.microsoft.com/office/drawing/2014/main" id="{A46DFC61-A2BA-E94E-B1C8-5BA2B4B0801C}"/>
              </a:ext>
            </a:extLst>
          </p:cNvPr>
          <p:cNvSpPr txBox="1">
            <a:spLocks noChangeArrowheads="1"/>
          </p:cNvSpPr>
          <p:nvPr/>
        </p:nvSpPr>
        <p:spPr bwMode="auto">
          <a:xfrm>
            <a:off x="7113013" y="940044"/>
            <a:ext cx="142875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2"/>
                </a:solidFill>
              </a:rPr>
              <a:t>Marketing Leads</a:t>
            </a:r>
          </a:p>
        </p:txBody>
      </p:sp>
      <p:sp>
        <p:nvSpPr>
          <p:cNvPr id="11278" name="Text Box 18">
            <a:extLst>
              <a:ext uri="{FF2B5EF4-FFF2-40B4-BE49-F238E27FC236}">
                <a16:creationId xmlns:a16="http://schemas.microsoft.com/office/drawing/2014/main" id="{3F0D0D88-3115-EE4A-822D-AD04D7D61DB1}"/>
              </a:ext>
            </a:extLst>
          </p:cNvPr>
          <p:cNvSpPr txBox="1">
            <a:spLocks noChangeArrowheads="1"/>
          </p:cNvSpPr>
          <p:nvPr/>
        </p:nvSpPr>
        <p:spPr bwMode="auto">
          <a:xfrm>
            <a:off x="7113013" y="1203172"/>
            <a:ext cx="142875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2"/>
                </a:solidFill>
              </a:rPr>
              <a:t>Industry Sellers</a:t>
            </a:r>
          </a:p>
        </p:txBody>
      </p:sp>
      <p:sp>
        <p:nvSpPr>
          <p:cNvPr id="11279" name="Line 19">
            <a:extLst>
              <a:ext uri="{FF2B5EF4-FFF2-40B4-BE49-F238E27FC236}">
                <a16:creationId xmlns:a16="http://schemas.microsoft.com/office/drawing/2014/main" id="{8FA54906-B438-FD47-B831-70ADE1D2C8C5}"/>
              </a:ext>
            </a:extLst>
          </p:cNvPr>
          <p:cNvSpPr>
            <a:spLocks noChangeShapeType="1"/>
          </p:cNvSpPr>
          <p:nvPr/>
        </p:nvSpPr>
        <p:spPr bwMode="auto">
          <a:xfrm flipH="1" flipV="1">
            <a:off x="6818294" y="3149782"/>
            <a:ext cx="5" cy="137755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81" name="Text Box 22">
            <a:extLst>
              <a:ext uri="{FF2B5EF4-FFF2-40B4-BE49-F238E27FC236}">
                <a16:creationId xmlns:a16="http://schemas.microsoft.com/office/drawing/2014/main" id="{84F50009-DE54-BF46-96C9-EB6689C2A7D4}"/>
              </a:ext>
            </a:extLst>
          </p:cNvPr>
          <p:cNvSpPr txBox="1">
            <a:spLocks noChangeArrowheads="1"/>
          </p:cNvSpPr>
          <p:nvPr/>
        </p:nvSpPr>
        <p:spPr bwMode="auto">
          <a:xfrm>
            <a:off x="7145984" y="3006977"/>
            <a:ext cx="142875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3">
                    <a:lumMod val="50000"/>
                  </a:schemeClr>
                </a:solidFill>
              </a:rPr>
              <a:t>Seller Coverage</a:t>
            </a:r>
          </a:p>
        </p:txBody>
      </p:sp>
      <p:sp>
        <p:nvSpPr>
          <p:cNvPr id="11289" name="Text Box 31">
            <a:extLst>
              <a:ext uri="{FF2B5EF4-FFF2-40B4-BE49-F238E27FC236}">
                <a16:creationId xmlns:a16="http://schemas.microsoft.com/office/drawing/2014/main" id="{5C831580-535F-1A4A-BB93-A652B0FBC523}"/>
              </a:ext>
            </a:extLst>
          </p:cNvPr>
          <p:cNvSpPr txBox="1">
            <a:spLocks noChangeArrowheads="1"/>
          </p:cNvSpPr>
          <p:nvPr/>
        </p:nvSpPr>
        <p:spPr bwMode="auto">
          <a:xfrm>
            <a:off x="7131674" y="1488922"/>
            <a:ext cx="186332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3">
                    <a:lumMod val="50000"/>
                  </a:schemeClr>
                </a:solidFill>
              </a:rPr>
              <a:t>Business Partner leads</a:t>
            </a:r>
          </a:p>
        </p:txBody>
      </p:sp>
      <p:sp>
        <p:nvSpPr>
          <p:cNvPr id="11290" name="Line 32">
            <a:extLst>
              <a:ext uri="{FF2B5EF4-FFF2-40B4-BE49-F238E27FC236}">
                <a16:creationId xmlns:a16="http://schemas.microsoft.com/office/drawing/2014/main" id="{F51CF0E6-0C93-2444-96B3-FAC4CE525594}"/>
              </a:ext>
            </a:extLst>
          </p:cNvPr>
          <p:cNvSpPr>
            <a:spLocks noChangeShapeType="1"/>
          </p:cNvSpPr>
          <p:nvPr/>
        </p:nvSpPr>
        <p:spPr bwMode="auto">
          <a:xfrm>
            <a:off x="6827263" y="1321044"/>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200">
              <a:latin typeface="Arial" charset="0"/>
              <a:ea typeface="ＭＳ Ｐゴシック" charset="0"/>
            </a:endParaRPr>
          </a:p>
        </p:txBody>
      </p:sp>
      <p:sp>
        <p:nvSpPr>
          <p:cNvPr id="11291" name="Line 33">
            <a:extLst>
              <a:ext uri="{FF2B5EF4-FFF2-40B4-BE49-F238E27FC236}">
                <a16:creationId xmlns:a16="http://schemas.microsoft.com/office/drawing/2014/main" id="{6F206E9F-5BFE-D14C-BD1A-66BC029B3889}"/>
              </a:ext>
            </a:extLst>
          </p:cNvPr>
          <p:cNvSpPr>
            <a:spLocks noChangeShapeType="1"/>
          </p:cNvSpPr>
          <p:nvPr/>
        </p:nvSpPr>
        <p:spPr bwMode="auto">
          <a:xfrm>
            <a:off x="6827263" y="162227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200">
              <a:latin typeface="Arial" charset="0"/>
              <a:ea typeface="ＭＳ Ｐゴシック" charset="0"/>
            </a:endParaRPr>
          </a:p>
        </p:txBody>
      </p:sp>
      <p:sp>
        <p:nvSpPr>
          <p:cNvPr id="11292" name="Line 34">
            <a:extLst>
              <a:ext uri="{FF2B5EF4-FFF2-40B4-BE49-F238E27FC236}">
                <a16:creationId xmlns:a16="http://schemas.microsoft.com/office/drawing/2014/main" id="{E738A593-CC0D-1348-B038-E2DB962D2BCF}"/>
              </a:ext>
            </a:extLst>
          </p:cNvPr>
          <p:cNvSpPr>
            <a:spLocks noChangeShapeType="1"/>
          </p:cNvSpPr>
          <p:nvPr/>
        </p:nvSpPr>
        <p:spPr bwMode="auto">
          <a:xfrm>
            <a:off x="6827263" y="1892544"/>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200">
              <a:latin typeface="Arial" charset="0"/>
              <a:ea typeface="ＭＳ Ｐゴシック" charset="0"/>
            </a:endParaRPr>
          </a:p>
        </p:txBody>
      </p:sp>
      <p:sp>
        <p:nvSpPr>
          <p:cNvPr id="11293" name="Text Box 35">
            <a:extLst>
              <a:ext uri="{FF2B5EF4-FFF2-40B4-BE49-F238E27FC236}">
                <a16:creationId xmlns:a16="http://schemas.microsoft.com/office/drawing/2014/main" id="{F9ACAD72-1A9D-0A46-A509-16F7A4C97AB2}"/>
              </a:ext>
            </a:extLst>
          </p:cNvPr>
          <p:cNvSpPr txBox="1">
            <a:spLocks noChangeArrowheads="1"/>
          </p:cNvSpPr>
          <p:nvPr/>
        </p:nvSpPr>
        <p:spPr bwMode="auto">
          <a:xfrm>
            <a:off x="7131672" y="1800651"/>
            <a:ext cx="193510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3">
                    <a:lumMod val="50000"/>
                  </a:schemeClr>
                </a:solidFill>
              </a:rPr>
              <a:t>Business Development</a:t>
            </a:r>
          </a:p>
        </p:txBody>
      </p:sp>
      <p:sp>
        <p:nvSpPr>
          <p:cNvPr id="11294" name="Line 36">
            <a:extLst>
              <a:ext uri="{FF2B5EF4-FFF2-40B4-BE49-F238E27FC236}">
                <a16:creationId xmlns:a16="http://schemas.microsoft.com/office/drawing/2014/main" id="{8DB77DCE-C0C9-E140-B251-CBC7A69879F9}"/>
              </a:ext>
            </a:extLst>
          </p:cNvPr>
          <p:cNvSpPr>
            <a:spLocks noChangeShapeType="1"/>
          </p:cNvSpPr>
          <p:nvPr/>
        </p:nvSpPr>
        <p:spPr bwMode="auto">
          <a:xfrm>
            <a:off x="6818299" y="3483261"/>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5" name="Text Box 37">
            <a:extLst>
              <a:ext uri="{FF2B5EF4-FFF2-40B4-BE49-F238E27FC236}">
                <a16:creationId xmlns:a16="http://schemas.microsoft.com/office/drawing/2014/main" id="{D607B888-92A2-4D4F-8F7F-557A16E86C9A}"/>
              </a:ext>
            </a:extLst>
          </p:cNvPr>
          <p:cNvSpPr txBox="1">
            <a:spLocks noChangeArrowheads="1"/>
          </p:cNvSpPr>
          <p:nvPr/>
        </p:nvSpPr>
        <p:spPr bwMode="auto">
          <a:xfrm>
            <a:off x="7121840" y="3391571"/>
            <a:ext cx="142875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2"/>
                </a:solidFill>
              </a:rPr>
              <a:t>Seller Productivity</a:t>
            </a:r>
          </a:p>
        </p:txBody>
      </p:sp>
      <p:sp>
        <p:nvSpPr>
          <p:cNvPr id="11296" name="Line 38">
            <a:extLst>
              <a:ext uri="{FF2B5EF4-FFF2-40B4-BE49-F238E27FC236}">
                <a16:creationId xmlns:a16="http://schemas.microsoft.com/office/drawing/2014/main" id="{058DC2A5-0CAA-9B47-A399-7D25A791AEDA}"/>
              </a:ext>
            </a:extLst>
          </p:cNvPr>
          <p:cNvSpPr>
            <a:spLocks noChangeShapeType="1"/>
          </p:cNvSpPr>
          <p:nvPr/>
        </p:nvSpPr>
        <p:spPr bwMode="auto">
          <a:xfrm>
            <a:off x="6818299" y="383503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7" name="Text Box 39">
            <a:extLst>
              <a:ext uri="{FF2B5EF4-FFF2-40B4-BE49-F238E27FC236}">
                <a16:creationId xmlns:a16="http://schemas.microsoft.com/office/drawing/2014/main" id="{BA06CB39-F459-4245-94EC-7BA41A9B4E52}"/>
              </a:ext>
            </a:extLst>
          </p:cNvPr>
          <p:cNvSpPr txBox="1">
            <a:spLocks noChangeArrowheads="1"/>
          </p:cNvSpPr>
          <p:nvPr/>
        </p:nvSpPr>
        <p:spPr bwMode="auto">
          <a:xfrm>
            <a:off x="7159383" y="3692917"/>
            <a:ext cx="180617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rgbClr val="FFC000"/>
                </a:solidFill>
              </a:rPr>
              <a:t>Progression Tactics</a:t>
            </a:r>
          </a:p>
        </p:txBody>
      </p:sp>
      <p:sp>
        <p:nvSpPr>
          <p:cNvPr id="11298" name="Line 40">
            <a:extLst>
              <a:ext uri="{FF2B5EF4-FFF2-40B4-BE49-F238E27FC236}">
                <a16:creationId xmlns:a16="http://schemas.microsoft.com/office/drawing/2014/main" id="{9F945C69-28BA-5641-9AC7-E5E8CD377A99}"/>
              </a:ext>
            </a:extLst>
          </p:cNvPr>
          <p:cNvSpPr>
            <a:spLocks noChangeShapeType="1"/>
          </p:cNvSpPr>
          <p:nvPr/>
        </p:nvSpPr>
        <p:spPr bwMode="auto">
          <a:xfrm>
            <a:off x="6818294" y="417459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299" name="Line 43">
            <a:extLst>
              <a:ext uri="{FF2B5EF4-FFF2-40B4-BE49-F238E27FC236}">
                <a16:creationId xmlns:a16="http://schemas.microsoft.com/office/drawing/2014/main" id="{6C817E73-A292-DF44-92CA-F3CDED8EC37F}"/>
              </a:ext>
            </a:extLst>
          </p:cNvPr>
          <p:cNvSpPr>
            <a:spLocks noChangeShapeType="1"/>
          </p:cNvSpPr>
          <p:nvPr/>
        </p:nvSpPr>
        <p:spPr bwMode="auto">
          <a:xfrm>
            <a:off x="6598663" y="1321044"/>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00" name="Line 44">
            <a:extLst>
              <a:ext uri="{FF2B5EF4-FFF2-40B4-BE49-F238E27FC236}">
                <a16:creationId xmlns:a16="http://schemas.microsoft.com/office/drawing/2014/main" id="{A7EC17BD-434F-5E4F-AA43-FFFE4F1E245E}"/>
              </a:ext>
            </a:extLst>
          </p:cNvPr>
          <p:cNvSpPr>
            <a:spLocks noChangeShapeType="1"/>
          </p:cNvSpPr>
          <p:nvPr/>
        </p:nvSpPr>
        <p:spPr bwMode="auto">
          <a:xfrm>
            <a:off x="6589699" y="3862966"/>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02" name="Text Box 46">
            <a:extLst>
              <a:ext uri="{FF2B5EF4-FFF2-40B4-BE49-F238E27FC236}">
                <a16:creationId xmlns:a16="http://schemas.microsoft.com/office/drawing/2014/main" id="{424D6C74-2AB1-BF49-A0B5-6FBE73D7E6C8}"/>
              </a:ext>
            </a:extLst>
          </p:cNvPr>
          <p:cNvSpPr txBox="1">
            <a:spLocks noChangeArrowheads="1"/>
          </p:cNvSpPr>
          <p:nvPr/>
        </p:nvSpPr>
        <p:spPr bwMode="auto">
          <a:xfrm>
            <a:off x="9215268" y="1518813"/>
            <a:ext cx="22514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GBS banking partner/AP</a:t>
            </a:r>
          </a:p>
          <a:p>
            <a:pPr algn="l" eaLnBrk="1" hangingPunct="1">
              <a:defRPr/>
            </a:pPr>
            <a:r>
              <a:rPr lang="en-US" sz="900"/>
              <a:t> feedback</a:t>
            </a:r>
          </a:p>
        </p:txBody>
      </p:sp>
      <p:sp>
        <p:nvSpPr>
          <p:cNvPr id="11303" name="Text Box 47">
            <a:extLst>
              <a:ext uri="{FF2B5EF4-FFF2-40B4-BE49-F238E27FC236}">
                <a16:creationId xmlns:a16="http://schemas.microsoft.com/office/drawing/2014/main" id="{3E422732-F7DA-1741-A432-7539D27EF7CF}"/>
              </a:ext>
            </a:extLst>
          </p:cNvPr>
          <p:cNvSpPr txBox="1">
            <a:spLocks noChangeArrowheads="1"/>
          </p:cNvSpPr>
          <p:nvPr/>
        </p:nvSpPr>
        <p:spPr bwMode="auto">
          <a:xfrm>
            <a:off x="9237890" y="1291403"/>
            <a:ext cx="142875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Won-Loss Analysis</a:t>
            </a:r>
          </a:p>
        </p:txBody>
      </p:sp>
      <p:sp>
        <p:nvSpPr>
          <p:cNvPr id="11304" name="Text Box 48">
            <a:extLst>
              <a:ext uri="{FF2B5EF4-FFF2-40B4-BE49-F238E27FC236}">
                <a16:creationId xmlns:a16="http://schemas.microsoft.com/office/drawing/2014/main" id="{22469867-3217-2946-8859-971C02728BA3}"/>
              </a:ext>
            </a:extLst>
          </p:cNvPr>
          <p:cNvSpPr txBox="1">
            <a:spLocks noChangeArrowheads="1"/>
          </p:cNvSpPr>
          <p:nvPr/>
        </p:nvSpPr>
        <p:spPr bwMode="auto">
          <a:xfrm>
            <a:off x="9237892" y="1084234"/>
            <a:ext cx="1994769"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VP$M Growth Initiatives </a:t>
            </a:r>
          </a:p>
        </p:txBody>
      </p:sp>
      <p:sp>
        <p:nvSpPr>
          <p:cNvPr id="11305" name="Text Box 49">
            <a:extLst>
              <a:ext uri="{FF2B5EF4-FFF2-40B4-BE49-F238E27FC236}">
                <a16:creationId xmlns:a16="http://schemas.microsoft.com/office/drawing/2014/main" id="{40E9B3E8-0DF3-F845-8CF2-E299B3E4635B}"/>
              </a:ext>
            </a:extLst>
          </p:cNvPr>
          <p:cNvSpPr txBox="1">
            <a:spLocks noChangeArrowheads="1"/>
          </p:cNvSpPr>
          <p:nvPr/>
        </p:nvSpPr>
        <p:spPr bwMode="auto">
          <a:xfrm>
            <a:off x="9237891" y="1909338"/>
            <a:ext cx="1540669"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Industry Analyst Rankings</a:t>
            </a:r>
          </a:p>
        </p:txBody>
      </p:sp>
      <p:sp>
        <p:nvSpPr>
          <p:cNvPr id="11306" name="Text Box 50">
            <a:extLst>
              <a:ext uri="{FF2B5EF4-FFF2-40B4-BE49-F238E27FC236}">
                <a16:creationId xmlns:a16="http://schemas.microsoft.com/office/drawing/2014/main" id="{C106136D-29E7-394C-AAFD-587BD8DEEC43}"/>
              </a:ext>
            </a:extLst>
          </p:cNvPr>
          <p:cNvSpPr txBox="1">
            <a:spLocks noChangeArrowheads="1"/>
          </p:cNvSpPr>
          <p:nvPr/>
        </p:nvSpPr>
        <p:spPr bwMode="auto">
          <a:xfrm>
            <a:off x="5258357" y="1572267"/>
            <a:ext cx="139898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New Leads / Month </a:t>
            </a:r>
            <a:br>
              <a:rPr lang="en-US" sz="900" dirty="0"/>
            </a:br>
            <a:r>
              <a:rPr lang="en-US" sz="900" dirty="0"/>
              <a:t>    (last 12 months)</a:t>
            </a:r>
          </a:p>
          <a:p>
            <a:pPr algn="l" eaLnBrk="1" hangingPunct="1">
              <a:defRPr/>
            </a:pPr>
            <a:r>
              <a:rPr lang="en-US" sz="900" dirty="0"/>
              <a:t>ID &gt; VL Progression velocity</a:t>
            </a:r>
          </a:p>
        </p:txBody>
      </p:sp>
      <p:sp>
        <p:nvSpPr>
          <p:cNvPr id="11307" name="Text Box 52">
            <a:extLst>
              <a:ext uri="{FF2B5EF4-FFF2-40B4-BE49-F238E27FC236}">
                <a16:creationId xmlns:a16="http://schemas.microsoft.com/office/drawing/2014/main" id="{598D2CD8-5E8B-FD44-9E0C-6CFE4F8C9BFF}"/>
              </a:ext>
            </a:extLst>
          </p:cNvPr>
          <p:cNvSpPr txBox="1">
            <a:spLocks noChangeArrowheads="1"/>
          </p:cNvSpPr>
          <p:nvPr/>
        </p:nvSpPr>
        <p:spPr bwMode="auto">
          <a:xfrm>
            <a:off x="9237890" y="2913034"/>
            <a:ext cx="13144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Non-competitive proposals / Win Rate</a:t>
            </a:r>
          </a:p>
        </p:txBody>
      </p:sp>
      <p:sp>
        <p:nvSpPr>
          <p:cNvPr id="11308" name="Text Box 53">
            <a:extLst>
              <a:ext uri="{FF2B5EF4-FFF2-40B4-BE49-F238E27FC236}">
                <a16:creationId xmlns:a16="http://schemas.microsoft.com/office/drawing/2014/main" id="{EBEC0B60-29A1-AF4D-A023-78F412ED6DA5}"/>
              </a:ext>
            </a:extLst>
          </p:cNvPr>
          <p:cNvSpPr txBox="1">
            <a:spLocks noChangeArrowheads="1"/>
          </p:cNvSpPr>
          <p:nvPr/>
        </p:nvSpPr>
        <p:spPr bwMode="auto">
          <a:xfrm>
            <a:off x="9237890" y="3842913"/>
            <a:ext cx="12001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Pipeline  / Seller</a:t>
            </a:r>
          </a:p>
          <a:p>
            <a:pPr algn="l" eaLnBrk="1" hangingPunct="1">
              <a:defRPr/>
            </a:pPr>
            <a:r>
              <a:rPr lang="en-US" sz="900"/>
              <a:t>Progression / Seller</a:t>
            </a:r>
          </a:p>
        </p:txBody>
      </p:sp>
      <p:sp>
        <p:nvSpPr>
          <p:cNvPr id="11309" name="Text Box 54">
            <a:extLst>
              <a:ext uri="{FF2B5EF4-FFF2-40B4-BE49-F238E27FC236}">
                <a16:creationId xmlns:a16="http://schemas.microsoft.com/office/drawing/2014/main" id="{0BBEEDEB-86AF-DB48-AFA2-829B84BE286A}"/>
              </a:ext>
            </a:extLst>
          </p:cNvPr>
          <p:cNvSpPr txBox="1">
            <a:spLocks noChangeArrowheads="1"/>
          </p:cNvSpPr>
          <p:nvPr/>
        </p:nvSpPr>
        <p:spPr bwMode="auto">
          <a:xfrm>
            <a:off x="9237890" y="3541684"/>
            <a:ext cx="1600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OO / Seller</a:t>
            </a:r>
          </a:p>
          <a:p>
            <a:pPr algn="l" eaLnBrk="1" hangingPunct="1">
              <a:defRPr/>
            </a:pPr>
            <a:r>
              <a:rPr lang="en-US" sz="900"/>
              <a:t>Number of Sellers / Trend</a:t>
            </a:r>
          </a:p>
        </p:txBody>
      </p:sp>
      <p:sp>
        <p:nvSpPr>
          <p:cNvPr id="11310" name="Text Box 55">
            <a:extLst>
              <a:ext uri="{FF2B5EF4-FFF2-40B4-BE49-F238E27FC236}">
                <a16:creationId xmlns:a16="http://schemas.microsoft.com/office/drawing/2014/main" id="{B11DE26C-2E97-A546-A98A-8E73091F22C9}"/>
              </a:ext>
            </a:extLst>
          </p:cNvPr>
          <p:cNvSpPr txBox="1">
            <a:spLocks noChangeArrowheads="1"/>
          </p:cNvSpPr>
          <p:nvPr/>
        </p:nvSpPr>
        <p:spPr bwMode="auto">
          <a:xfrm>
            <a:off x="9237890" y="4184622"/>
            <a:ext cx="16573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Downloads / Seller Feedback</a:t>
            </a:r>
          </a:p>
        </p:txBody>
      </p:sp>
      <p:sp>
        <p:nvSpPr>
          <p:cNvPr id="11311" name="Text Box 56">
            <a:extLst>
              <a:ext uri="{FF2B5EF4-FFF2-40B4-BE49-F238E27FC236}">
                <a16:creationId xmlns:a16="http://schemas.microsoft.com/office/drawing/2014/main" id="{BE7BDFB6-B197-B847-8D46-B42B9DCCBEB0}"/>
              </a:ext>
            </a:extLst>
          </p:cNvPr>
          <p:cNvSpPr txBox="1">
            <a:spLocks noChangeArrowheads="1"/>
          </p:cNvSpPr>
          <p:nvPr/>
        </p:nvSpPr>
        <p:spPr bwMode="auto">
          <a:xfrm>
            <a:off x="9237890" y="4433463"/>
            <a:ext cx="160020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Seller Competency Ratings</a:t>
            </a:r>
          </a:p>
        </p:txBody>
      </p:sp>
      <p:sp>
        <p:nvSpPr>
          <p:cNvPr id="11313" name="Line 58">
            <a:extLst>
              <a:ext uri="{FF2B5EF4-FFF2-40B4-BE49-F238E27FC236}">
                <a16:creationId xmlns:a16="http://schemas.microsoft.com/office/drawing/2014/main" id="{B0A49CA2-92C8-5A40-88BC-9513286D37EB}"/>
              </a:ext>
            </a:extLst>
          </p:cNvPr>
          <p:cNvSpPr>
            <a:spLocks noChangeShapeType="1"/>
          </p:cNvSpPr>
          <p:nvPr/>
        </p:nvSpPr>
        <p:spPr bwMode="auto">
          <a:xfrm>
            <a:off x="4795633" y="3963523"/>
            <a:ext cx="45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1314" name="Text Box 62">
            <a:extLst>
              <a:ext uri="{FF2B5EF4-FFF2-40B4-BE49-F238E27FC236}">
                <a16:creationId xmlns:a16="http://schemas.microsoft.com/office/drawing/2014/main" id="{9F7B1F54-CE97-4448-9223-4A9B9CB789F7}"/>
              </a:ext>
            </a:extLst>
          </p:cNvPr>
          <p:cNvSpPr txBox="1">
            <a:spLocks noChangeArrowheads="1"/>
          </p:cNvSpPr>
          <p:nvPr/>
        </p:nvSpPr>
        <p:spPr bwMode="auto">
          <a:xfrm>
            <a:off x="7113013" y="504757"/>
            <a:ext cx="1600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3">
                    <a:lumMod val="50000"/>
                  </a:schemeClr>
                </a:solidFill>
              </a:rPr>
              <a:t>Awareness / Preference</a:t>
            </a:r>
          </a:p>
        </p:txBody>
      </p:sp>
      <p:sp>
        <p:nvSpPr>
          <p:cNvPr id="11315" name="Line 63">
            <a:extLst>
              <a:ext uri="{FF2B5EF4-FFF2-40B4-BE49-F238E27FC236}">
                <a16:creationId xmlns:a16="http://schemas.microsoft.com/office/drawing/2014/main" id="{F8AA1C3A-FF5C-8249-A73A-4A98F4E9E1F1}"/>
              </a:ext>
            </a:extLst>
          </p:cNvPr>
          <p:cNvSpPr>
            <a:spLocks noChangeShapeType="1"/>
          </p:cNvSpPr>
          <p:nvPr/>
        </p:nvSpPr>
        <p:spPr bwMode="auto">
          <a:xfrm>
            <a:off x="6827263" y="1047201"/>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200">
              <a:latin typeface="Arial" charset="0"/>
              <a:ea typeface="ＭＳ Ｐゴシック" charset="0"/>
            </a:endParaRPr>
          </a:p>
        </p:txBody>
      </p:sp>
      <p:sp>
        <p:nvSpPr>
          <p:cNvPr id="11318" name="Text Box 66">
            <a:extLst>
              <a:ext uri="{FF2B5EF4-FFF2-40B4-BE49-F238E27FC236}">
                <a16:creationId xmlns:a16="http://schemas.microsoft.com/office/drawing/2014/main" id="{77778A0D-D39D-1341-929D-E1BD44C072F5}"/>
              </a:ext>
            </a:extLst>
          </p:cNvPr>
          <p:cNvSpPr txBox="1">
            <a:spLocks noChangeArrowheads="1"/>
          </p:cNvSpPr>
          <p:nvPr/>
        </p:nvSpPr>
        <p:spPr bwMode="auto">
          <a:xfrm>
            <a:off x="9237890" y="355573"/>
            <a:ext cx="1428750"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Market Size / Growth</a:t>
            </a:r>
          </a:p>
          <a:p>
            <a:pPr algn="l" eaLnBrk="1" hangingPunct="1">
              <a:defRPr/>
            </a:pPr>
            <a:endParaRPr lang="en-US" sz="900"/>
          </a:p>
          <a:p>
            <a:pPr algn="l" eaLnBrk="1" hangingPunct="1">
              <a:defRPr/>
            </a:pPr>
            <a:r>
              <a:rPr lang="en-US" sz="900"/>
              <a:t>Relative Market Share  </a:t>
            </a:r>
          </a:p>
        </p:txBody>
      </p:sp>
      <p:sp>
        <p:nvSpPr>
          <p:cNvPr id="11319" name="Text Box 49">
            <a:extLst>
              <a:ext uri="{FF2B5EF4-FFF2-40B4-BE49-F238E27FC236}">
                <a16:creationId xmlns:a16="http://schemas.microsoft.com/office/drawing/2014/main" id="{5CDCB2D8-767B-A942-B09F-490048DBB553}"/>
              </a:ext>
            </a:extLst>
          </p:cNvPr>
          <p:cNvSpPr txBox="1">
            <a:spLocks noChangeArrowheads="1"/>
          </p:cNvSpPr>
          <p:nvPr/>
        </p:nvSpPr>
        <p:spPr bwMode="auto">
          <a:xfrm>
            <a:off x="9237890" y="2354631"/>
            <a:ext cx="12001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Validated Leads from S&amp;D / Pipeline</a:t>
            </a:r>
          </a:p>
        </p:txBody>
      </p:sp>
      <p:sp>
        <p:nvSpPr>
          <p:cNvPr id="11320" name="Text Box 50">
            <a:extLst>
              <a:ext uri="{FF2B5EF4-FFF2-40B4-BE49-F238E27FC236}">
                <a16:creationId xmlns:a16="http://schemas.microsoft.com/office/drawing/2014/main" id="{92DD3DD9-61FC-D44C-9CB1-E461954E9FA4}"/>
              </a:ext>
            </a:extLst>
          </p:cNvPr>
          <p:cNvSpPr txBox="1">
            <a:spLocks noChangeArrowheads="1"/>
          </p:cNvSpPr>
          <p:nvPr/>
        </p:nvSpPr>
        <p:spPr bwMode="auto">
          <a:xfrm>
            <a:off x="3517026" y="3919808"/>
            <a:ext cx="130552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t>Pull forward opportunities </a:t>
            </a:r>
          </a:p>
        </p:txBody>
      </p:sp>
      <p:sp>
        <p:nvSpPr>
          <p:cNvPr id="11321" name="Text Box 49">
            <a:extLst>
              <a:ext uri="{FF2B5EF4-FFF2-40B4-BE49-F238E27FC236}">
                <a16:creationId xmlns:a16="http://schemas.microsoft.com/office/drawing/2014/main" id="{D3F316E5-8883-C14D-A9D0-E6426BE0809B}"/>
              </a:ext>
            </a:extLst>
          </p:cNvPr>
          <p:cNvSpPr txBox="1">
            <a:spLocks noChangeArrowheads="1"/>
          </p:cNvSpPr>
          <p:nvPr/>
        </p:nvSpPr>
        <p:spPr bwMode="auto">
          <a:xfrm>
            <a:off x="9237890" y="2741584"/>
            <a:ext cx="165735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BVA-BVI conversion rate</a:t>
            </a:r>
          </a:p>
        </p:txBody>
      </p:sp>
      <p:sp>
        <p:nvSpPr>
          <p:cNvPr id="11322" name="Text Box 47">
            <a:extLst>
              <a:ext uri="{FF2B5EF4-FFF2-40B4-BE49-F238E27FC236}">
                <a16:creationId xmlns:a16="http://schemas.microsoft.com/office/drawing/2014/main" id="{656B3E39-233E-C644-AF77-67FA039F6805}"/>
              </a:ext>
            </a:extLst>
          </p:cNvPr>
          <p:cNvSpPr txBox="1">
            <a:spLocks noChangeArrowheads="1"/>
          </p:cNvSpPr>
          <p:nvPr/>
        </p:nvSpPr>
        <p:spPr bwMode="auto">
          <a:xfrm>
            <a:off x="83618" y="3325298"/>
            <a:ext cx="116685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t>Support NPS</a:t>
            </a:r>
          </a:p>
        </p:txBody>
      </p:sp>
      <p:sp>
        <p:nvSpPr>
          <p:cNvPr id="11323" name="Text Box 50">
            <a:extLst>
              <a:ext uri="{FF2B5EF4-FFF2-40B4-BE49-F238E27FC236}">
                <a16:creationId xmlns:a16="http://schemas.microsoft.com/office/drawing/2014/main" id="{7E9220E9-5049-564B-B226-D24AB1197DAF}"/>
              </a:ext>
            </a:extLst>
          </p:cNvPr>
          <p:cNvSpPr txBox="1">
            <a:spLocks noChangeArrowheads="1"/>
          </p:cNvSpPr>
          <p:nvPr/>
        </p:nvSpPr>
        <p:spPr bwMode="auto">
          <a:xfrm>
            <a:off x="5276217" y="4230006"/>
            <a:ext cx="1496616"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Win Rate (quarterly) </a:t>
            </a:r>
          </a:p>
          <a:p>
            <a:pPr algn="l" eaLnBrk="1" hangingPunct="1">
              <a:defRPr/>
            </a:pPr>
            <a:r>
              <a:rPr lang="en-US" sz="900" dirty="0"/>
              <a:t>VL &gt; QL Progression velocity</a:t>
            </a:r>
          </a:p>
        </p:txBody>
      </p:sp>
      <p:sp>
        <p:nvSpPr>
          <p:cNvPr id="11324" name="Text Box 49">
            <a:extLst>
              <a:ext uri="{FF2B5EF4-FFF2-40B4-BE49-F238E27FC236}">
                <a16:creationId xmlns:a16="http://schemas.microsoft.com/office/drawing/2014/main" id="{25782440-B082-864D-A994-82E46D54305C}"/>
              </a:ext>
            </a:extLst>
          </p:cNvPr>
          <p:cNvSpPr txBox="1">
            <a:spLocks noChangeArrowheads="1"/>
          </p:cNvSpPr>
          <p:nvPr/>
        </p:nvSpPr>
        <p:spPr bwMode="auto">
          <a:xfrm>
            <a:off x="9223603" y="2129603"/>
            <a:ext cx="154186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VL$M Top 5 Tactics </a:t>
            </a:r>
          </a:p>
        </p:txBody>
      </p:sp>
      <p:sp>
        <p:nvSpPr>
          <p:cNvPr id="11329" name="Text Box 48">
            <a:extLst>
              <a:ext uri="{FF2B5EF4-FFF2-40B4-BE49-F238E27FC236}">
                <a16:creationId xmlns:a16="http://schemas.microsoft.com/office/drawing/2014/main" id="{91B7423D-AE8E-BE4F-9A4D-381D2EC5B5F3}"/>
              </a:ext>
            </a:extLst>
          </p:cNvPr>
          <p:cNvSpPr txBox="1">
            <a:spLocks noChangeArrowheads="1"/>
          </p:cNvSpPr>
          <p:nvPr/>
        </p:nvSpPr>
        <p:spPr bwMode="auto">
          <a:xfrm>
            <a:off x="9237890" y="855634"/>
            <a:ext cx="1657350"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dirty="0"/>
              <a:t>Core/Invest Account Growth</a:t>
            </a:r>
          </a:p>
        </p:txBody>
      </p:sp>
      <p:sp>
        <p:nvSpPr>
          <p:cNvPr id="17473" name="Slide Number Placeholder 3">
            <a:extLst>
              <a:ext uri="{FF2B5EF4-FFF2-40B4-BE49-F238E27FC236}">
                <a16:creationId xmlns:a16="http://schemas.microsoft.com/office/drawing/2014/main" id="{A7191FDB-6527-1F43-9D8B-CD786D570A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ＭＳ Ｐゴシック" panose="020B0600070205080204" pitchFamily="34" charset="-128"/>
              </a:defRPr>
            </a:lvl1pPr>
            <a:lvl2pPr marL="557213" indent="-214313" eaLnBrk="0" hangingPunct="0">
              <a:defRPr sz="1800">
                <a:solidFill>
                  <a:schemeClr val="tx1"/>
                </a:solidFill>
                <a:latin typeface="Arial" panose="020B0604020202020204" pitchFamily="34" charset="0"/>
                <a:ea typeface="ＭＳ Ｐゴシック" panose="020B0600070205080204" pitchFamily="34" charset="-128"/>
              </a:defRPr>
            </a:lvl2pPr>
            <a:lvl3pPr marL="857250" indent="-171450" eaLnBrk="0" hangingPunct="0">
              <a:defRPr sz="1800">
                <a:solidFill>
                  <a:schemeClr val="tx1"/>
                </a:solidFill>
                <a:latin typeface="Arial" panose="020B0604020202020204" pitchFamily="34" charset="0"/>
                <a:ea typeface="ＭＳ Ｐゴシック" panose="020B0600070205080204" pitchFamily="34" charset="-128"/>
              </a:defRPr>
            </a:lvl3pPr>
            <a:lvl4pPr marL="1200150" indent="-171450" eaLnBrk="0" hangingPunct="0">
              <a:defRPr sz="1800">
                <a:solidFill>
                  <a:schemeClr val="tx1"/>
                </a:solidFill>
                <a:latin typeface="Arial" panose="020B0604020202020204" pitchFamily="34" charset="0"/>
                <a:ea typeface="ＭＳ Ｐゴシック" panose="020B0600070205080204" pitchFamily="34" charset="-128"/>
              </a:defRPr>
            </a:lvl4pPr>
            <a:lvl5pPr marL="1543050" indent="-171450" eaLnBrk="0" hangingPunct="0">
              <a:defRPr sz="1800">
                <a:solidFill>
                  <a:schemeClr val="tx1"/>
                </a:solidFill>
                <a:latin typeface="Arial" panose="020B0604020202020204" pitchFamily="34" charset="0"/>
                <a:ea typeface="ＭＳ Ｐゴシック" panose="020B0600070205080204" pitchFamily="34" charset="-128"/>
              </a:defRPr>
            </a:lvl5pPr>
            <a:lvl6pPr marL="18859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algn="ctr"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eaLnBrk="1" hangingPunct="1"/>
            <a:fld id="{C8B68465-2FF2-4F42-93B9-BB8A8F3A5FC7}" type="slidenum">
              <a:rPr lang="en-US" altLang="en-US" sz="600"/>
              <a:pPr eaLnBrk="1" hangingPunct="1"/>
              <a:t>21</a:t>
            </a:fld>
            <a:endParaRPr lang="en-US" altLang="en-US" sz="600"/>
          </a:p>
        </p:txBody>
      </p:sp>
      <p:sp>
        <p:nvSpPr>
          <p:cNvPr id="11331" name="Line 34">
            <a:extLst>
              <a:ext uri="{FF2B5EF4-FFF2-40B4-BE49-F238E27FC236}">
                <a16:creationId xmlns:a16="http://schemas.microsoft.com/office/drawing/2014/main" id="{2B84F49E-0B08-B243-98B0-EF614C4C1C52}"/>
              </a:ext>
            </a:extLst>
          </p:cNvPr>
          <p:cNvSpPr>
            <a:spLocks noChangeShapeType="1"/>
          </p:cNvSpPr>
          <p:nvPr/>
        </p:nvSpPr>
        <p:spPr bwMode="auto">
          <a:xfrm>
            <a:off x="6827263" y="2184247"/>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200">
              <a:latin typeface="Arial" charset="0"/>
              <a:ea typeface="ＭＳ Ｐゴシック" charset="0"/>
            </a:endParaRPr>
          </a:p>
        </p:txBody>
      </p:sp>
      <p:sp>
        <p:nvSpPr>
          <p:cNvPr id="11333" name="Text Box 52">
            <a:extLst>
              <a:ext uri="{FF2B5EF4-FFF2-40B4-BE49-F238E27FC236}">
                <a16:creationId xmlns:a16="http://schemas.microsoft.com/office/drawing/2014/main" id="{C862D969-5524-F64B-A925-68F946288022}"/>
              </a:ext>
            </a:extLst>
          </p:cNvPr>
          <p:cNvSpPr txBox="1">
            <a:spLocks noChangeArrowheads="1"/>
          </p:cNvSpPr>
          <p:nvPr/>
        </p:nvSpPr>
        <p:spPr bwMode="auto">
          <a:xfrm>
            <a:off x="9237890" y="3222597"/>
            <a:ext cx="1600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900"/>
              <a:t>Future Quarter Pipeline growth rate</a:t>
            </a:r>
          </a:p>
        </p:txBody>
      </p:sp>
      <p:sp>
        <p:nvSpPr>
          <p:cNvPr id="69" name="Text Box 35">
            <a:extLst>
              <a:ext uri="{FF2B5EF4-FFF2-40B4-BE49-F238E27FC236}">
                <a16:creationId xmlns:a16="http://schemas.microsoft.com/office/drawing/2014/main" id="{7B73AB37-5BDC-6D48-A0EC-3191995AB38B}"/>
              </a:ext>
            </a:extLst>
          </p:cNvPr>
          <p:cNvSpPr txBox="1">
            <a:spLocks noChangeArrowheads="1"/>
          </p:cNvSpPr>
          <p:nvPr/>
        </p:nvSpPr>
        <p:spPr bwMode="auto">
          <a:xfrm>
            <a:off x="7109516" y="2098062"/>
            <a:ext cx="17145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rgbClr val="FFC000"/>
                </a:solidFill>
              </a:rPr>
              <a:t>Whitespace Accounts</a:t>
            </a:r>
          </a:p>
        </p:txBody>
      </p:sp>
      <p:sp>
        <p:nvSpPr>
          <p:cNvPr id="71" name="Text Box 8">
            <a:extLst>
              <a:ext uri="{FF2B5EF4-FFF2-40B4-BE49-F238E27FC236}">
                <a16:creationId xmlns:a16="http://schemas.microsoft.com/office/drawing/2014/main" id="{290A98EC-002F-5A48-81DB-52033F9420E2}"/>
              </a:ext>
            </a:extLst>
          </p:cNvPr>
          <p:cNvSpPr txBox="1">
            <a:spLocks noChangeArrowheads="1"/>
          </p:cNvSpPr>
          <p:nvPr/>
        </p:nvSpPr>
        <p:spPr bwMode="auto">
          <a:xfrm>
            <a:off x="1678705" y="945130"/>
            <a:ext cx="1202970"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400" b="1" dirty="0">
                <a:solidFill>
                  <a:schemeClr val="accent3">
                    <a:lumMod val="50000"/>
                  </a:schemeClr>
                </a:solidFill>
              </a:rPr>
              <a:t>Competitive Offering / Portfolio</a:t>
            </a:r>
          </a:p>
        </p:txBody>
      </p:sp>
      <p:sp>
        <p:nvSpPr>
          <p:cNvPr id="75" name="Line 23">
            <a:extLst>
              <a:ext uri="{FF2B5EF4-FFF2-40B4-BE49-F238E27FC236}">
                <a16:creationId xmlns:a16="http://schemas.microsoft.com/office/drawing/2014/main" id="{13A943B9-6051-8041-886F-45821FD9DA8F}"/>
              </a:ext>
            </a:extLst>
          </p:cNvPr>
          <p:cNvSpPr>
            <a:spLocks noChangeShapeType="1"/>
          </p:cNvSpPr>
          <p:nvPr/>
        </p:nvSpPr>
        <p:spPr bwMode="auto">
          <a:xfrm flipH="1" flipV="1">
            <a:off x="1598205" y="778841"/>
            <a:ext cx="1373" cy="1174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76" name="Line 24">
            <a:extLst>
              <a:ext uri="{FF2B5EF4-FFF2-40B4-BE49-F238E27FC236}">
                <a16:creationId xmlns:a16="http://schemas.microsoft.com/office/drawing/2014/main" id="{90C7BF55-B51A-704E-A3B6-0822AFB4F5A2}"/>
              </a:ext>
            </a:extLst>
          </p:cNvPr>
          <p:cNvSpPr>
            <a:spLocks noChangeShapeType="1"/>
          </p:cNvSpPr>
          <p:nvPr/>
        </p:nvSpPr>
        <p:spPr bwMode="auto">
          <a:xfrm>
            <a:off x="1348822" y="778841"/>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77" name="Text Box 25">
            <a:extLst>
              <a:ext uri="{FF2B5EF4-FFF2-40B4-BE49-F238E27FC236}">
                <a16:creationId xmlns:a16="http://schemas.microsoft.com/office/drawing/2014/main" id="{2B3814C0-B770-7640-85E6-F4EDDCA5DB65}"/>
              </a:ext>
            </a:extLst>
          </p:cNvPr>
          <p:cNvSpPr txBox="1">
            <a:spLocks noChangeArrowheads="1"/>
          </p:cNvSpPr>
          <p:nvPr/>
        </p:nvSpPr>
        <p:spPr bwMode="auto">
          <a:xfrm>
            <a:off x="96726" y="499532"/>
            <a:ext cx="1428750"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solidFill>
                  <a:schemeClr val="accent3"/>
                </a:solidFill>
              </a:rPr>
              <a:t>Aligned to Client Priorities / Needs</a:t>
            </a:r>
          </a:p>
        </p:txBody>
      </p:sp>
      <p:sp>
        <p:nvSpPr>
          <p:cNvPr id="78" name="Line 26">
            <a:extLst>
              <a:ext uri="{FF2B5EF4-FFF2-40B4-BE49-F238E27FC236}">
                <a16:creationId xmlns:a16="http://schemas.microsoft.com/office/drawing/2014/main" id="{65983445-1D2F-E344-88AA-D3AD7D1ACB2E}"/>
              </a:ext>
            </a:extLst>
          </p:cNvPr>
          <p:cNvSpPr>
            <a:spLocks noChangeShapeType="1"/>
          </p:cNvSpPr>
          <p:nvPr/>
        </p:nvSpPr>
        <p:spPr bwMode="auto">
          <a:xfrm>
            <a:off x="1348822" y="108483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79" name="Text Box 27">
            <a:extLst>
              <a:ext uri="{FF2B5EF4-FFF2-40B4-BE49-F238E27FC236}">
                <a16:creationId xmlns:a16="http://schemas.microsoft.com/office/drawing/2014/main" id="{2AB5562A-A661-4940-BC4B-F2FCDF3F24B5}"/>
              </a:ext>
            </a:extLst>
          </p:cNvPr>
          <p:cNvSpPr txBox="1">
            <a:spLocks noChangeArrowheads="1"/>
          </p:cNvSpPr>
          <p:nvPr/>
        </p:nvSpPr>
        <p:spPr bwMode="auto">
          <a:xfrm>
            <a:off x="11973" y="1458592"/>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a:t>Competitive Price</a:t>
            </a:r>
          </a:p>
        </p:txBody>
      </p:sp>
      <p:sp>
        <p:nvSpPr>
          <p:cNvPr id="80" name="Line 28">
            <a:extLst>
              <a:ext uri="{FF2B5EF4-FFF2-40B4-BE49-F238E27FC236}">
                <a16:creationId xmlns:a16="http://schemas.microsoft.com/office/drawing/2014/main" id="{BB4773A2-2221-A543-BACA-94700FFF1531}"/>
              </a:ext>
            </a:extLst>
          </p:cNvPr>
          <p:cNvSpPr>
            <a:spLocks noChangeShapeType="1"/>
          </p:cNvSpPr>
          <p:nvPr/>
        </p:nvSpPr>
        <p:spPr bwMode="auto">
          <a:xfrm>
            <a:off x="1348822" y="159322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81" name="Text Box 29">
            <a:extLst>
              <a:ext uri="{FF2B5EF4-FFF2-40B4-BE49-F238E27FC236}">
                <a16:creationId xmlns:a16="http://schemas.microsoft.com/office/drawing/2014/main" id="{D5788FE5-9A6B-2243-89DD-C81B1D1094A5}"/>
              </a:ext>
            </a:extLst>
          </p:cNvPr>
          <p:cNvSpPr txBox="1">
            <a:spLocks noChangeArrowheads="1"/>
          </p:cNvSpPr>
          <p:nvPr/>
        </p:nvSpPr>
        <p:spPr bwMode="auto">
          <a:xfrm>
            <a:off x="-49741" y="1790890"/>
            <a:ext cx="1290156" cy="577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050" dirty="0"/>
              <a:t>Compelling Value Proposition / Differentiation</a:t>
            </a:r>
          </a:p>
        </p:txBody>
      </p:sp>
      <p:sp>
        <p:nvSpPr>
          <p:cNvPr id="83" name="Text Box 27">
            <a:extLst>
              <a:ext uri="{FF2B5EF4-FFF2-40B4-BE49-F238E27FC236}">
                <a16:creationId xmlns:a16="http://schemas.microsoft.com/office/drawing/2014/main" id="{6F99D3EC-E9F4-294D-96F7-7C1675A0A51C}"/>
              </a:ext>
            </a:extLst>
          </p:cNvPr>
          <p:cNvSpPr txBox="1">
            <a:spLocks noChangeArrowheads="1"/>
          </p:cNvSpPr>
          <p:nvPr/>
        </p:nvSpPr>
        <p:spPr bwMode="auto">
          <a:xfrm>
            <a:off x="13164" y="1218088"/>
            <a:ext cx="142875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050" dirty="0">
                <a:solidFill>
                  <a:srgbClr val="C00000"/>
                </a:solidFill>
              </a:rPr>
              <a:t>Growth Segments</a:t>
            </a:r>
          </a:p>
        </p:txBody>
      </p:sp>
      <p:sp>
        <p:nvSpPr>
          <p:cNvPr id="84" name="Line 26">
            <a:extLst>
              <a:ext uri="{FF2B5EF4-FFF2-40B4-BE49-F238E27FC236}">
                <a16:creationId xmlns:a16="http://schemas.microsoft.com/office/drawing/2014/main" id="{510AB9F5-2606-254F-932D-06B0183925EA}"/>
              </a:ext>
            </a:extLst>
          </p:cNvPr>
          <p:cNvSpPr>
            <a:spLocks noChangeShapeType="1"/>
          </p:cNvSpPr>
          <p:nvPr/>
        </p:nvSpPr>
        <p:spPr bwMode="auto">
          <a:xfrm>
            <a:off x="1350013" y="1357485"/>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87" name="Line 6">
            <a:extLst>
              <a:ext uri="{FF2B5EF4-FFF2-40B4-BE49-F238E27FC236}">
                <a16:creationId xmlns:a16="http://schemas.microsoft.com/office/drawing/2014/main" id="{8FC634CD-B0E4-1640-995C-53B355CBCDC9}"/>
              </a:ext>
            </a:extLst>
          </p:cNvPr>
          <p:cNvSpPr>
            <a:spLocks noChangeShapeType="1"/>
          </p:cNvSpPr>
          <p:nvPr/>
        </p:nvSpPr>
        <p:spPr bwMode="auto">
          <a:xfrm>
            <a:off x="3418382" y="1277473"/>
            <a:ext cx="0" cy="2686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88" name="Line 9">
            <a:extLst>
              <a:ext uri="{FF2B5EF4-FFF2-40B4-BE49-F238E27FC236}">
                <a16:creationId xmlns:a16="http://schemas.microsoft.com/office/drawing/2014/main" id="{54C67439-30FD-4146-BC5C-9EA51DC67A54}"/>
              </a:ext>
            </a:extLst>
          </p:cNvPr>
          <p:cNvSpPr>
            <a:spLocks noChangeShapeType="1"/>
          </p:cNvSpPr>
          <p:nvPr/>
        </p:nvSpPr>
        <p:spPr bwMode="auto">
          <a:xfrm>
            <a:off x="2962831" y="1265549"/>
            <a:ext cx="45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89" name="Line 58">
            <a:extLst>
              <a:ext uri="{FF2B5EF4-FFF2-40B4-BE49-F238E27FC236}">
                <a16:creationId xmlns:a16="http://schemas.microsoft.com/office/drawing/2014/main" id="{2D87E5B6-91E3-434D-A640-849DAF7D7446}"/>
              </a:ext>
            </a:extLst>
          </p:cNvPr>
          <p:cNvSpPr>
            <a:spLocks noChangeShapeType="1"/>
          </p:cNvSpPr>
          <p:nvPr/>
        </p:nvSpPr>
        <p:spPr bwMode="auto">
          <a:xfrm>
            <a:off x="2952978" y="3949593"/>
            <a:ext cx="45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90" name="Text Box 8">
            <a:extLst>
              <a:ext uri="{FF2B5EF4-FFF2-40B4-BE49-F238E27FC236}">
                <a16:creationId xmlns:a16="http://schemas.microsoft.com/office/drawing/2014/main" id="{237D39C8-B061-3543-98A1-ACF1441CC5E0}"/>
              </a:ext>
            </a:extLst>
          </p:cNvPr>
          <p:cNvSpPr txBox="1">
            <a:spLocks noChangeArrowheads="1"/>
          </p:cNvSpPr>
          <p:nvPr/>
        </p:nvSpPr>
        <p:spPr bwMode="auto">
          <a:xfrm>
            <a:off x="3470932" y="3352565"/>
            <a:ext cx="113359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r>
              <a:rPr lang="en-US" sz="1400" b="1" dirty="0"/>
              <a:t>Sales </a:t>
            </a:r>
            <a:r>
              <a:rPr lang="en-US" sz="1400" b="1" dirty="0" err="1"/>
              <a:t>Mgmt</a:t>
            </a:r>
            <a:endParaRPr lang="en-US" sz="1400" b="1" dirty="0"/>
          </a:p>
        </p:txBody>
      </p:sp>
      <p:sp>
        <p:nvSpPr>
          <p:cNvPr id="91" name="Text Box 50">
            <a:extLst>
              <a:ext uri="{FF2B5EF4-FFF2-40B4-BE49-F238E27FC236}">
                <a16:creationId xmlns:a16="http://schemas.microsoft.com/office/drawing/2014/main" id="{552A1C89-04C8-144B-A1F9-716B3524EC42}"/>
              </a:ext>
            </a:extLst>
          </p:cNvPr>
          <p:cNvSpPr txBox="1">
            <a:spLocks noChangeArrowheads="1"/>
          </p:cNvSpPr>
          <p:nvPr/>
        </p:nvSpPr>
        <p:spPr bwMode="auto">
          <a:xfrm>
            <a:off x="3525226" y="4432432"/>
            <a:ext cx="153285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t>Strategic deals</a:t>
            </a:r>
          </a:p>
        </p:txBody>
      </p:sp>
      <p:sp>
        <p:nvSpPr>
          <p:cNvPr id="92" name="Line 28">
            <a:extLst>
              <a:ext uri="{FF2B5EF4-FFF2-40B4-BE49-F238E27FC236}">
                <a16:creationId xmlns:a16="http://schemas.microsoft.com/office/drawing/2014/main" id="{8B178FD6-FA4B-2F4A-804F-A6FFEE9D5DAC}"/>
              </a:ext>
            </a:extLst>
          </p:cNvPr>
          <p:cNvSpPr>
            <a:spLocks noChangeShapeType="1"/>
          </p:cNvSpPr>
          <p:nvPr/>
        </p:nvSpPr>
        <p:spPr bwMode="auto">
          <a:xfrm>
            <a:off x="1362677" y="1925736"/>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93" name="Text Box 8">
            <a:extLst>
              <a:ext uri="{FF2B5EF4-FFF2-40B4-BE49-F238E27FC236}">
                <a16:creationId xmlns:a16="http://schemas.microsoft.com/office/drawing/2014/main" id="{BD3DDEBF-71B0-CD40-A6EA-5659AA36EC5D}"/>
              </a:ext>
            </a:extLst>
          </p:cNvPr>
          <p:cNvSpPr txBox="1">
            <a:spLocks noChangeArrowheads="1"/>
          </p:cNvSpPr>
          <p:nvPr/>
        </p:nvSpPr>
        <p:spPr bwMode="auto">
          <a:xfrm>
            <a:off x="1705357" y="3646589"/>
            <a:ext cx="114774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400" b="1" dirty="0">
                <a:solidFill>
                  <a:schemeClr val="accent3">
                    <a:lumMod val="50000"/>
                  </a:schemeClr>
                </a:solidFill>
              </a:rPr>
              <a:t>Client Experience</a:t>
            </a:r>
          </a:p>
        </p:txBody>
      </p:sp>
      <p:sp>
        <p:nvSpPr>
          <p:cNvPr id="94" name="Line 23">
            <a:extLst>
              <a:ext uri="{FF2B5EF4-FFF2-40B4-BE49-F238E27FC236}">
                <a16:creationId xmlns:a16="http://schemas.microsoft.com/office/drawing/2014/main" id="{44C948E9-B739-EF43-8628-D05ED749796B}"/>
              </a:ext>
            </a:extLst>
          </p:cNvPr>
          <p:cNvSpPr>
            <a:spLocks noChangeShapeType="1"/>
          </p:cNvSpPr>
          <p:nvPr/>
        </p:nvSpPr>
        <p:spPr bwMode="auto">
          <a:xfrm flipH="1" flipV="1">
            <a:off x="1495969" y="3462601"/>
            <a:ext cx="1373" cy="1174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95" name="Line 24">
            <a:extLst>
              <a:ext uri="{FF2B5EF4-FFF2-40B4-BE49-F238E27FC236}">
                <a16:creationId xmlns:a16="http://schemas.microsoft.com/office/drawing/2014/main" id="{08459A8F-A5CF-FD4E-90A4-B43BF5AF0744}"/>
              </a:ext>
            </a:extLst>
          </p:cNvPr>
          <p:cNvSpPr>
            <a:spLocks noChangeShapeType="1"/>
          </p:cNvSpPr>
          <p:nvPr/>
        </p:nvSpPr>
        <p:spPr bwMode="auto">
          <a:xfrm>
            <a:off x="1246586" y="3462601"/>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96" name="Line 26">
            <a:extLst>
              <a:ext uri="{FF2B5EF4-FFF2-40B4-BE49-F238E27FC236}">
                <a16:creationId xmlns:a16="http://schemas.microsoft.com/office/drawing/2014/main" id="{7963CDED-BCB3-754C-BFD5-FE774647EFD6}"/>
              </a:ext>
            </a:extLst>
          </p:cNvPr>
          <p:cNvSpPr>
            <a:spLocks noChangeShapeType="1"/>
          </p:cNvSpPr>
          <p:nvPr/>
        </p:nvSpPr>
        <p:spPr bwMode="auto">
          <a:xfrm>
            <a:off x="1246586" y="3768592"/>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97" name="Line 28">
            <a:extLst>
              <a:ext uri="{FF2B5EF4-FFF2-40B4-BE49-F238E27FC236}">
                <a16:creationId xmlns:a16="http://schemas.microsoft.com/office/drawing/2014/main" id="{D26B49DA-3862-E043-9CF2-16209E35E8BE}"/>
              </a:ext>
            </a:extLst>
          </p:cNvPr>
          <p:cNvSpPr>
            <a:spLocks noChangeShapeType="1"/>
          </p:cNvSpPr>
          <p:nvPr/>
        </p:nvSpPr>
        <p:spPr bwMode="auto">
          <a:xfrm>
            <a:off x="1246586" y="427698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98" name="Line 26">
            <a:extLst>
              <a:ext uri="{FF2B5EF4-FFF2-40B4-BE49-F238E27FC236}">
                <a16:creationId xmlns:a16="http://schemas.microsoft.com/office/drawing/2014/main" id="{ADC728DE-6EDE-9F4E-8EF6-E64810597588}"/>
              </a:ext>
            </a:extLst>
          </p:cNvPr>
          <p:cNvSpPr>
            <a:spLocks noChangeShapeType="1"/>
          </p:cNvSpPr>
          <p:nvPr/>
        </p:nvSpPr>
        <p:spPr bwMode="auto">
          <a:xfrm>
            <a:off x="1247777" y="4041245"/>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99" name="Line 28">
            <a:extLst>
              <a:ext uri="{FF2B5EF4-FFF2-40B4-BE49-F238E27FC236}">
                <a16:creationId xmlns:a16="http://schemas.microsoft.com/office/drawing/2014/main" id="{82B3FAD9-93B9-D442-8871-77740780BA0F}"/>
              </a:ext>
            </a:extLst>
          </p:cNvPr>
          <p:cNvSpPr>
            <a:spLocks noChangeShapeType="1"/>
          </p:cNvSpPr>
          <p:nvPr/>
        </p:nvSpPr>
        <p:spPr bwMode="auto">
          <a:xfrm>
            <a:off x="1232731" y="4637206"/>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00" name="Text Box 25">
            <a:extLst>
              <a:ext uri="{FF2B5EF4-FFF2-40B4-BE49-F238E27FC236}">
                <a16:creationId xmlns:a16="http://schemas.microsoft.com/office/drawing/2014/main" id="{7123D6F6-AFA2-E54C-A824-3F692DD83FE7}"/>
              </a:ext>
            </a:extLst>
          </p:cNvPr>
          <p:cNvSpPr txBox="1">
            <a:spLocks noChangeArrowheads="1"/>
          </p:cNvSpPr>
          <p:nvPr/>
        </p:nvSpPr>
        <p:spPr bwMode="auto">
          <a:xfrm>
            <a:off x="75220" y="957469"/>
            <a:ext cx="1168825" cy="26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defRPr/>
            </a:pPr>
            <a:r>
              <a:rPr lang="en-US" sz="1050" dirty="0">
                <a:solidFill>
                  <a:srgbClr val="C00000"/>
                </a:solidFill>
              </a:rPr>
              <a:t>Offering NPS</a:t>
            </a:r>
          </a:p>
        </p:txBody>
      </p:sp>
      <p:sp>
        <p:nvSpPr>
          <p:cNvPr id="101" name="Line 36">
            <a:extLst>
              <a:ext uri="{FF2B5EF4-FFF2-40B4-BE49-F238E27FC236}">
                <a16:creationId xmlns:a16="http://schemas.microsoft.com/office/drawing/2014/main" id="{2A559EAF-AA06-CC40-B90C-CC7FB7E05D9C}"/>
              </a:ext>
            </a:extLst>
          </p:cNvPr>
          <p:cNvSpPr>
            <a:spLocks noChangeShapeType="1"/>
          </p:cNvSpPr>
          <p:nvPr/>
        </p:nvSpPr>
        <p:spPr bwMode="auto">
          <a:xfrm>
            <a:off x="6818294" y="3150747"/>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02" name="Text Box 47">
            <a:extLst>
              <a:ext uri="{FF2B5EF4-FFF2-40B4-BE49-F238E27FC236}">
                <a16:creationId xmlns:a16="http://schemas.microsoft.com/office/drawing/2014/main" id="{613A126C-82A5-7645-87A8-B6A415BB6F0F}"/>
              </a:ext>
            </a:extLst>
          </p:cNvPr>
          <p:cNvSpPr txBox="1">
            <a:spLocks noChangeArrowheads="1"/>
          </p:cNvSpPr>
          <p:nvPr/>
        </p:nvSpPr>
        <p:spPr bwMode="auto">
          <a:xfrm>
            <a:off x="-160579" y="3630098"/>
            <a:ext cx="142691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t>Experience NPS</a:t>
            </a:r>
          </a:p>
        </p:txBody>
      </p:sp>
      <p:sp>
        <p:nvSpPr>
          <p:cNvPr id="103" name="Text Box 50">
            <a:extLst>
              <a:ext uri="{FF2B5EF4-FFF2-40B4-BE49-F238E27FC236}">
                <a16:creationId xmlns:a16="http://schemas.microsoft.com/office/drawing/2014/main" id="{34319EFD-D50B-724D-AA09-3D430DC3BA4F}"/>
              </a:ext>
            </a:extLst>
          </p:cNvPr>
          <p:cNvSpPr txBox="1">
            <a:spLocks noChangeArrowheads="1"/>
          </p:cNvSpPr>
          <p:nvPr/>
        </p:nvSpPr>
        <p:spPr bwMode="auto">
          <a:xfrm>
            <a:off x="3414387" y="4723379"/>
            <a:ext cx="153285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t>Special Incentives</a:t>
            </a:r>
          </a:p>
        </p:txBody>
      </p:sp>
      <p:sp>
        <p:nvSpPr>
          <p:cNvPr id="104" name="Line 63">
            <a:extLst>
              <a:ext uri="{FF2B5EF4-FFF2-40B4-BE49-F238E27FC236}">
                <a16:creationId xmlns:a16="http://schemas.microsoft.com/office/drawing/2014/main" id="{FFC6B937-A2BC-8D46-B756-3A12FA9595C1}"/>
              </a:ext>
            </a:extLst>
          </p:cNvPr>
          <p:cNvSpPr>
            <a:spLocks noChangeShapeType="1"/>
          </p:cNvSpPr>
          <p:nvPr/>
        </p:nvSpPr>
        <p:spPr bwMode="auto">
          <a:xfrm>
            <a:off x="6813403" y="700833"/>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200">
              <a:latin typeface="Arial" charset="0"/>
              <a:ea typeface="ＭＳ Ｐゴシック" charset="0"/>
            </a:endParaRPr>
          </a:p>
        </p:txBody>
      </p:sp>
      <p:sp>
        <p:nvSpPr>
          <p:cNvPr id="105" name="Text Box 39">
            <a:extLst>
              <a:ext uri="{FF2B5EF4-FFF2-40B4-BE49-F238E27FC236}">
                <a16:creationId xmlns:a16="http://schemas.microsoft.com/office/drawing/2014/main" id="{3DCF810E-7188-5947-8CBB-8422B6E29964}"/>
              </a:ext>
            </a:extLst>
          </p:cNvPr>
          <p:cNvSpPr txBox="1">
            <a:spLocks noChangeArrowheads="1"/>
          </p:cNvSpPr>
          <p:nvPr/>
        </p:nvSpPr>
        <p:spPr bwMode="auto">
          <a:xfrm>
            <a:off x="7145984" y="4054170"/>
            <a:ext cx="180617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3">
                    <a:lumMod val="50000"/>
                  </a:schemeClr>
                </a:solidFill>
              </a:rPr>
              <a:t>Client Events</a:t>
            </a:r>
          </a:p>
        </p:txBody>
      </p:sp>
      <p:sp>
        <p:nvSpPr>
          <p:cNvPr id="106" name="Line 28">
            <a:extLst>
              <a:ext uri="{FF2B5EF4-FFF2-40B4-BE49-F238E27FC236}">
                <a16:creationId xmlns:a16="http://schemas.microsoft.com/office/drawing/2014/main" id="{4B7D8E47-340F-414C-8999-1D1F8D3BC426}"/>
              </a:ext>
            </a:extLst>
          </p:cNvPr>
          <p:cNvSpPr>
            <a:spLocks noChangeShapeType="1"/>
          </p:cNvSpPr>
          <p:nvPr/>
        </p:nvSpPr>
        <p:spPr bwMode="auto">
          <a:xfrm>
            <a:off x="1515077" y="2078136"/>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500">
              <a:latin typeface="Arial" charset="0"/>
              <a:ea typeface="ＭＳ Ｐゴシック" charset="0"/>
            </a:endParaRPr>
          </a:p>
        </p:txBody>
      </p:sp>
      <p:sp>
        <p:nvSpPr>
          <p:cNvPr id="107" name="Text Box 47">
            <a:extLst>
              <a:ext uri="{FF2B5EF4-FFF2-40B4-BE49-F238E27FC236}">
                <a16:creationId xmlns:a16="http://schemas.microsoft.com/office/drawing/2014/main" id="{172DF587-E6B8-8B4C-A3B1-2D6DE0DBD4E8}"/>
              </a:ext>
            </a:extLst>
          </p:cNvPr>
          <p:cNvSpPr txBox="1">
            <a:spLocks noChangeArrowheads="1"/>
          </p:cNvSpPr>
          <p:nvPr/>
        </p:nvSpPr>
        <p:spPr bwMode="auto">
          <a:xfrm>
            <a:off x="-132873" y="3948753"/>
            <a:ext cx="142691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t>Digital Experience</a:t>
            </a:r>
          </a:p>
        </p:txBody>
      </p:sp>
      <p:sp>
        <p:nvSpPr>
          <p:cNvPr id="108" name="Text Box 62">
            <a:extLst>
              <a:ext uri="{FF2B5EF4-FFF2-40B4-BE49-F238E27FC236}">
                <a16:creationId xmlns:a16="http://schemas.microsoft.com/office/drawing/2014/main" id="{565BC84B-E19B-EA4B-8B91-A4A4E0F8B351}"/>
              </a:ext>
            </a:extLst>
          </p:cNvPr>
          <p:cNvSpPr txBox="1">
            <a:spLocks noChangeArrowheads="1"/>
          </p:cNvSpPr>
          <p:nvPr/>
        </p:nvSpPr>
        <p:spPr bwMode="auto">
          <a:xfrm>
            <a:off x="-107602" y="4462467"/>
            <a:ext cx="16002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defRPr/>
            </a:pPr>
            <a:r>
              <a:rPr lang="en-US" sz="1200" dirty="0">
                <a:solidFill>
                  <a:schemeClr val="accent3">
                    <a:lumMod val="50000"/>
                  </a:schemeClr>
                </a:solidFill>
              </a:rPr>
              <a:t>Trial Conversion</a:t>
            </a:r>
          </a:p>
        </p:txBody>
      </p:sp>
      <p:sp>
        <p:nvSpPr>
          <p:cNvPr id="109" name="Text Box 1">
            <a:extLst>
              <a:ext uri="{FF2B5EF4-FFF2-40B4-BE49-F238E27FC236}">
                <a16:creationId xmlns:a16="http://schemas.microsoft.com/office/drawing/2014/main" id="{1109B73A-C71E-3844-884C-3B72A4755429}"/>
              </a:ext>
            </a:extLst>
          </p:cNvPr>
          <p:cNvSpPr txBox="1">
            <a:spLocks noChangeArrowheads="1"/>
          </p:cNvSpPr>
          <p:nvPr/>
        </p:nvSpPr>
        <p:spPr bwMode="auto">
          <a:xfrm>
            <a:off x="7759088" y="4309549"/>
            <a:ext cx="2109913" cy="81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buSzPct val="100000"/>
            </a:pPr>
            <a:r>
              <a:rPr lang="en-US" altLang="en-US" sz="1400" dirty="0">
                <a:solidFill>
                  <a:srgbClr val="366092"/>
                </a:solidFill>
                <a:latin typeface="IBM Plex Sans" panose="020B0503050203000203" pitchFamily="34" charset="77"/>
              </a:rPr>
              <a:t>Automatically color code based on pipeline metrics vs. average or  </a:t>
            </a:r>
          </a:p>
        </p:txBody>
      </p:sp>
      <p:sp>
        <p:nvSpPr>
          <p:cNvPr id="110" name="Rectangle 2">
            <a:extLst>
              <a:ext uri="{FF2B5EF4-FFF2-40B4-BE49-F238E27FC236}">
                <a16:creationId xmlns:a16="http://schemas.microsoft.com/office/drawing/2014/main" id="{57FCFA19-966C-BC4D-A2AA-0F56DF190BDE}"/>
              </a:ext>
            </a:extLst>
          </p:cNvPr>
          <p:cNvSpPr txBox="1">
            <a:spLocks noChangeArrowheads="1"/>
          </p:cNvSpPr>
          <p:nvPr/>
        </p:nvSpPr>
        <p:spPr>
          <a:xfrm>
            <a:off x="96726" y="52401"/>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cs typeface="+mj-cs"/>
              </a:rPr>
              <a:t>Strategic Pipeline Insights Visualizations - I</a:t>
            </a:r>
          </a:p>
        </p:txBody>
      </p:sp>
    </p:spTree>
    <p:extLst>
      <p:ext uri="{BB962C8B-B14F-4D97-AF65-F5344CB8AC3E}">
        <p14:creationId xmlns:p14="http://schemas.microsoft.com/office/powerpoint/2010/main" val="294508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 </a:t>
            </a:r>
            <a:fld id="{E6DA209F-10AF-2D41-A336-F85CE315D0EB}" type="slidenum">
              <a:rPr lang="en-US" smtClean="0">
                <a:solidFill>
                  <a:srgbClr val="777777"/>
                </a:solidFill>
              </a:rPr>
              <a:pPr>
                <a:defRPr/>
              </a:pPr>
              <a:t>22</a:t>
            </a:fld>
            <a:r>
              <a:rPr lang="en-US">
                <a:solidFill>
                  <a:schemeClr val="tx1"/>
                </a:solidFill>
              </a:rPr>
              <a:t> </a:t>
            </a:r>
          </a:p>
        </p:txBody>
      </p:sp>
      <p:sp>
        <p:nvSpPr>
          <p:cNvPr id="7" name="Title 1"/>
          <p:cNvSpPr txBox="1">
            <a:spLocks/>
          </p:cNvSpPr>
          <p:nvPr/>
        </p:nvSpPr>
        <p:spPr bwMode="auto">
          <a:xfrm>
            <a:off x="305325" y="183910"/>
            <a:ext cx="9230311" cy="7358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b"/>
          <a:lstStyle>
            <a:lvl1pPr algn="l" rtl="0" eaLnBrk="0" fontAlgn="base" hangingPunct="0">
              <a:spcBef>
                <a:spcPct val="0"/>
              </a:spcBef>
              <a:spcAft>
                <a:spcPct val="0"/>
              </a:spcAft>
              <a:defRPr sz="2000" b="1">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2000" b="1">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2000" b="1">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2000" b="1">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2000" b="1">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2000" b="1">
                <a:solidFill>
                  <a:schemeClr val="accent1"/>
                </a:solidFill>
                <a:latin typeface="Arial" charset="0"/>
              </a:defRPr>
            </a:lvl6pPr>
            <a:lvl7pPr marL="914400" algn="l" rtl="0" fontAlgn="base">
              <a:spcBef>
                <a:spcPct val="0"/>
              </a:spcBef>
              <a:spcAft>
                <a:spcPct val="0"/>
              </a:spcAft>
              <a:defRPr sz="2000" b="1">
                <a:solidFill>
                  <a:schemeClr val="accent1"/>
                </a:solidFill>
                <a:latin typeface="Arial" charset="0"/>
              </a:defRPr>
            </a:lvl7pPr>
            <a:lvl8pPr marL="1371600" algn="l" rtl="0" fontAlgn="base">
              <a:spcBef>
                <a:spcPct val="0"/>
              </a:spcBef>
              <a:spcAft>
                <a:spcPct val="0"/>
              </a:spcAft>
              <a:defRPr sz="2000" b="1">
                <a:solidFill>
                  <a:schemeClr val="accent1"/>
                </a:solidFill>
                <a:latin typeface="Arial" charset="0"/>
              </a:defRPr>
            </a:lvl8pPr>
            <a:lvl9pPr marL="1828800" algn="l" rtl="0" fontAlgn="base">
              <a:spcBef>
                <a:spcPct val="0"/>
              </a:spcBef>
              <a:spcAft>
                <a:spcPct val="0"/>
              </a:spcAft>
              <a:defRPr sz="2000" b="1">
                <a:solidFill>
                  <a:schemeClr val="accent1"/>
                </a:solidFill>
                <a:latin typeface="Arial" charset="0"/>
              </a:defRPr>
            </a:lvl9pPr>
          </a:lstStyle>
          <a:p>
            <a:pPr>
              <a:defRPr/>
            </a:pPr>
            <a:r>
              <a:rPr lang="en-US" sz="2400" b="0" dirty="0"/>
              <a:t>AI can help understand expected impact of marketing mix and tactics on pipeline and signings</a:t>
            </a:r>
          </a:p>
        </p:txBody>
      </p:sp>
      <p:sp>
        <p:nvSpPr>
          <p:cNvPr id="8" name="Content Placeholder 2"/>
          <p:cNvSpPr txBox="1">
            <a:spLocks/>
          </p:cNvSpPr>
          <p:nvPr/>
        </p:nvSpPr>
        <p:spPr bwMode="auto">
          <a:xfrm>
            <a:off x="533159" y="1131860"/>
            <a:ext cx="9046270" cy="34559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168275" indent="-168275" algn="l" rtl="0" eaLnBrk="0" fontAlgn="base" hangingPunct="0">
              <a:spcBef>
                <a:spcPct val="20000"/>
              </a:spcBef>
              <a:spcAft>
                <a:spcPct val="0"/>
              </a:spcAft>
              <a:buClr>
                <a:schemeClr val="tx2"/>
              </a:buClr>
              <a:buFont typeface="Wingdings" charset="0"/>
              <a:buChar char="§"/>
              <a:defRPr sz="1600">
                <a:solidFill>
                  <a:schemeClr val="tx2"/>
                </a:solidFill>
                <a:latin typeface="+mn-lt"/>
                <a:ea typeface="ＭＳ Ｐゴシック" charset="0"/>
                <a:cs typeface="ＭＳ Ｐゴシック" charset="0"/>
              </a:defRPr>
            </a:lvl1pPr>
            <a:lvl2pPr marL="628650" indent="-171450" algn="l" rtl="0" eaLnBrk="0" fontAlgn="base" hangingPunct="0">
              <a:spcBef>
                <a:spcPct val="20000"/>
              </a:spcBef>
              <a:spcAft>
                <a:spcPct val="0"/>
              </a:spcAft>
              <a:buClr>
                <a:schemeClr val="tx1"/>
              </a:buClr>
              <a:buFont typeface="Arial" charset="0"/>
              <a:buChar char="–"/>
              <a:defRPr sz="1400">
                <a:solidFill>
                  <a:schemeClr val="tx2"/>
                </a:solidFill>
                <a:latin typeface="+mn-lt"/>
                <a:ea typeface="ＭＳ Ｐゴシック" charset="0"/>
              </a:defRPr>
            </a:lvl2pPr>
            <a:lvl3pPr marL="1085850" indent="-171450" algn="l" rtl="0" eaLnBrk="0" fontAlgn="base" hangingPunct="0">
              <a:spcBef>
                <a:spcPct val="20000"/>
              </a:spcBef>
              <a:spcAft>
                <a:spcPct val="0"/>
              </a:spcAft>
              <a:buClr>
                <a:schemeClr val="tx2"/>
              </a:buClr>
              <a:buFont typeface="Wingdings" charset="0"/>
              <a:buChar char="§"/>
              <a:defRPr sz="1200">
                <a:solidFill>
                  <a:schemeClr val="tx2"/>
                </a:solidFill>
                <a:latin typeface="+mn-lt"/>
                <a:ea typeface="ＭＳ Ｐゴシック" charset="0"/>
              </a:defRPr>
            </a:lvl3pPr>
            <a:lvl4pPr marL="1543050" indent="-171450" algn="l" rtl="0" eaLnBrk="0" fontAlgn="base" hangingPunct="0">
              <a:spcBef>
                <a:spcPct val="20000"/>
              </a:spcBef>
              <a:spcAft>
                <a:spcPct val="0"/>
              </a:spcAft>
              <a:buClr>
                <a:schemeClr val="tx1"/>
              </a:buClr>
              <a:buFont typeface="Arial" charset="0"/>
              <a:buChar char="–"/>
              <a:defRPr sz="1200">
                <a:solidFill>
                  <a:schemeClr val="tx2"/>
                </a:solidFill>
                <a:latin typeface="+mn-lt"/>
                <a:ea typeface="ＭＳ Ｐゴシック" charset="0"/>
              </a:defRPr>
            </a:lvl4pPr>
            <a:lvl5pPr marL="2000250" indent="-171450" algn="l" rtl="0" eaLnBrk="0" fontAlgn="base" hangingPunct="0">
              <a:spcBef>
                <a:spcPct val="20000"/>
              </a:spcBef>
              <a:spcAft>
                <a:spcPct val="0"/>
              </a:spcAft>
              <a:buClr>
                <a:schemeClr val="accent1"/>
              </a:buClr>
              <a:buFont typeface="Wingdings" charset="0"/>
              <a:buChar char="§"/>
              <a:defRPr sz="1200">
                <a:solidFill>
                  <a:schemeClr val="tx2"/>
                </a:solidFill>
                <a:latin typeface="+mn-lt"/>
                <a:ea typeface="ＭＳ Ｐゴシック" charset="0"/>
              </a:defRPr>
            </a:lvl5pPr>
            <a:lvl6pPr marL="2457450" indent="-171450" algn="l" rtl="0" fontAlgn="base">
              <a:spcBef>
                <a:spcPct val="20000"/>
              </a:spcBef>
              <a:spcAft>
                <a:spcPct val="0"/>
              </a:spcAft>
              <a:buClr>
                <a:schemeClr val="accent1"/>
              </a:buClr>
              <a:buFont typeface="Wingdings" pitchFamily="2" charset="2"/>
              <a:buChar char="§"/>
              <a:defRPr sz="1200">
                <a:solidFill>
                  <a:schemeClr val="tx2"/>
                </a:solidFill>
                <a:latin typeface="+mn-lt"/>
              </a:defRPr>
            </a:lvl6pPr>
            <a:lvl7pPr marL="2914650" indent="-171450" algn="l" rtl="0" fontAlgn="base">
              <a:spcBef>
                <a:spcPct val="20000"/>
              </a:spcBef>
              <a:spcAft>
                <a:spcPct val="0"/>
              </a:spcAft>
              <a:buClr>
                <a:schemeClr val="accent1"/>
              </a:buClr>
              <a:buFont typeface="Wingdings" pitchFamily="2" charset="2"/>
              <a:buChar char="§"/>
              <a:defRPr sz="1200">
                <a:solidFill>
                  <a:schemeClr val="tx2"/>
                </a:solidFill>
                <a:latin typeface="+mn-lt"/>
              </a:defRPr>
            </a:lvl7pPr>
            <a:lvl8pPr marL="3371850" indent="-171450" algn="l" rtl="0" fontAlgn="base">
              <a:spcBef>
                <a:spcPct val="20000"/>
              </a:spcBef>
              <a:spcAft>
                <a:spcPct val="0"/>
              </a:spcAft>
              <a:buClr>
                <a:schemeClr val="accent1"/>
              </a:buClr>
              <a:buFont typeface="Wingdings" pitchFamily="2" charset="2"/>
              <a:buChar char="§"/>
              <a:defRPr sz="1200">
                <a:solidFill>
                  <a:schemeClr val="tx2"/>
                </a:solidFill>
                <a:latin typeface="+mn-lt"/>
              </a:defRPr>
            </a:lvl8pPr>
            <a:lvl9pPr marL="3829050" indent="-171450" algn="l" rtl="0" fontAlgn="base">
              <a:spcBef>
                <a:spcPct val="20000"/>
              </a:spcBef>
              <a:spcAft>
                <a:spcPct val="0"/>
              </a:spcAft>
              <a:buClr>
                <a:schemeClr val="accent1"/>
              </a:buClr>
              <a:buFont typeface="Wingdings" pitchFamily="2" charset="2"/>
              <a:buChar char="§"/>
              <a:defRPr sz="1200">
                <a:solidFill>
                  <a:schemeClr val="tx2"/>
                </a:solidFill>
                <a:latin typeface="+mn-lt"/>
              </a:defRPr>
            </a:lvl9pPr>
          </a:lstStyle>
          <a:p>
            <a:pPr>
              <a:buFont typeface="Arial" panose="020B0604020202020204" pitchFamily="34" charset="0"/>
              <a:buChar char="•"/>
              <a:defRPr/>
            </a:pPr>
            <a:r>
              <a:rPr lang="en-US" sz="1400" dirty="0">
                <a:solidFill>
                  <a:srgbClr val="000000"/>
                </a:solidFill>
                <a:cs typeface="+mn-cs"/>
              </a:rPr>
              <a:t>R</a:t>
            </a:r>
            <a:r>
              <a:rPr lang="en-US" sz="1400" b="0" dirty="0">
                <a:solidFill>
                  <a:srgbClr val="000000"/>
                </a:solidFill>
                <a:cs typeface="+mn-cs"/>
              </a:rPr>
              <a:t>ich data exists to inform route-to-market initiatives</a:t>
            </a:r>
            <a:endParaRPr lang="en-US" sz="1400" dirty="0">
              <a:solidFill>
                <a:srgbClr val="000000"/>
              </a:solidFill>
              <a:cs typeface="+mn-cs"/>
            </a:endParaRPr>
          </a:p>
          <a:p>
            <a:pPr>
              <a:buFont typeface="Arial" panose="020B0604020202020204" pitchFamily="34" charset="0"/>
              <a:buChar char="•"/>
              <a:defRPr/>
            </a:pPr>
            <a:r>
              <a:rPr lang="en-US" sz="1400" dirty="0">
                <a:solidFill>
                  <a:srgbClr val="000000"/>
                </a:solidFill>
                <a:cs typeface="+mn-cs"/>
              </a:rPr>
              <a:t>E</a:t>
            </a:r>
            <a:r>
              <a:rPr lang="en-US" sz="1400" b="0" dirty="0">
                <a:solidFill>
                  <a:srgbClr val="000000"/>
                </a:solidFill>
                <a:cs typeface="+mn-cs"/>
              </a:rPr>
              <a:t>xplosion of data on effectiveness of business development and marketing actions thorough improvements in CRM and marketing operations systems</a:t>
            </a:r>
          </a:p>
          <a:p>
            <a:pPr>
              <a:buFont typeface="Arial" panose="020B0604020202020204" pitchFamily="34" charset="0"/>
              <a:buChar char="•"/>
              <a:defRPr/>
            </a:pPr>
            <a:r>
              <a:rPr lang="en-US" sz="1400" dirty="0">
                <a:solidFill>
                  <a:srgbClr val="000000"/>
                </a:solidFill>
                <a:cs typeface="+mn-cs"/>
              </a:rPr>
              <a:t>O</a:t>
            </a:r>
            <a:r>
              <a:rPr lang="en-US" sz="1400" b="0" dirty="0">
                <a:solidFill>
                  <a:srgbClr val="000000"/>
                </a:solidFill>
                <a:cs typeface="+mn-cs"/>
              </a:rPr>
              <a:t>ptimization </a:t>
            </a:r>
            <a:r>
              <a:rPr lang="en-US" sz="1400" dirty="0">
                <a:solidFill>
                  <a:srgbClr val="000000"/>
                </a:solidFill>
                <a:cs typeface="+mn-cs"/>
              </a:rPr>
              <a:t>across</a:t>
            </a:r>
            <a:r>
              <a:rPr lang="en-US" sz="1400" b="0" dirty="0">
                <a:solidFill>
                  <a:srgbClr val="000000"/>
                </a:solidFill>
                <a:cs typeface="+mn-cs"/>
              </a:rPr>
              <a:t> sales, marketing, and business development needs to be driven by a deep understanding of sales dynamics, pipeline challenges and constraining factors</a:t>
            </a:r>
          </a:p>
          <a:p>
            <a:pPr>
              <a:buFont typeface="Arial" panose="020B0604020202020204" pitchFamily="34" charset="0"/>
              <a:buChar char="•"/>
              <a:defRPr/>
            </a:pPr>
            <a:r>
              <a:rPr lang="en-US" sz="1400" dirty="0">
                <a:solidFill>
                  <a:srgbClr val="000000"/>
                </a:solidFill>
                <a:cs typeface="+mn-cs"/>
              </a:rPr>
              <a:t>C</a:t>
            </a:r>
            <a:r>
              <a:rPr lang="en-US" sz="1400" b="0" dirty="0">
                <a:solidFill>
                  <a:srgbClr val="000000"/>
                </a:solidFill>
                <a:cs typeface="+mn-cs"/>
              </a:rPr>
              <a:t>ampaign and tactic effectiveness data is under-utilized to optimize marketing and business development efforts </a:t>
            </a:r>
          </a:p>
          <a:p>
            <a:pPr>
              <a:buFont typeface="Arial" panose="020B0604020202020204" pitchFamily="34" charset="0"/>
              <a:buChar char="•"/>
              <a:defRPr/>
            </a:pPr>
            <a:r>
              <a:rPr lang="en-US" sz="1400" dirty="0">
                <a:solidFill>
                  <a:srgbClr val="000000"/>
                </a:solidFill>
                <a:cs typeface="+mn-cs"/>
              </a:rPr>
              <a:t>P</a:t>
            </a:r>
            <a:r>
              <a:rPr lang="en-US" sz="1400" b="0" dirty="0">
                <a:solidFill>
                  <a:srgbClr val="000000"/>
                </a:solidFill>
                <a:cs typeface="+mn-cs"/>
              </a:rPr>
              <a:t>redictive analytics can be applied through scenario analysis to model impact of changes in mix</a:t>
            </a:r>
            <a:br>
              <a:rPr lang="en-US" sz="1400" b="0" dirty="0">
                <a:solidFill>
                  <a:srgbClr val="000000"/>
                </a:solidFill>
                <a:cs typeface="+mn-cs"/>
              </a:rPr>
            </a:br>
            <a:r>
              <a:rPr lang="en-US" sz="1400" b="0" dirty="0">
                <a:solidFill>
                  <a:srgbClr val="000000"/>
                </a:solidFill>
                <a:cs typeface="+mn-cs"/>
              </a:rPr>
              <a:t>  - expected top line impact of existing pipeline</a:t>
            </a:r>
            <a:br>
              <a:rPr lang="en-US" sz="1400" b="0" dirty="0">
                <a:solidFill>
                  <a:srgbClr val="000000"/>
                </a:solidFill>
                <a:cs typeface="+mn-cs"/>
              </a:rPr>
            </a:br>
            <a:r>
              <a:rPr lang="en-US" sz="1400" b="0" dirty="0">
                <a:solidFill>
                  <a:srgbClr val="000000"/>
                </a:solidFill>
                <a:cs typeface="+mn-cs"/>
              </a:rPr>
              <a:t>  - expected top line impact of new leads that will be created at ‘current course and speed’</a:t>
            </a:r>
            <a:br>
              <a:rPr lang="en-US" sz="1400" b="0" dirty="0">
                <a:solidFill>
                  <a:srgbClr val="000000"/>
                </a:solidFill>
                <a:cs typeface="+mn-cs"/>
              </a:rPr>
            </a:br>
            <a:r>
              <a:rPr lang="en-US" sz="1400" b="0" dirty="0">
                <a:solidFill>
                  <a:srgbClr val="000000"/>
                </a:solidFill>
                <a:cs typeface="+mn-cs"/>
              </a:rPr>
              <a:t>  - scenario analysis for incremental marketing and business development tactics</a:t>
            </a:r>
          </a:p>
          <a:p>
            <a:pPr>
              <a:buFont typeface="Arial" panose="020B0604020202020204" pitchFamily="34" charset="0"/>
              <a:buChar char="•"/>
              <a:defRPr/>
            </a:pPr>
            <a:endParaRPr lang="en-US" sz="1400" b="0" dirty="0">
              <a:solidFill>
                <a:srgbClr val="000000"/>
              </a:solidFill>
              <a:cs typeface="+mn-cs"/>
            </a:endParaRPr>
          </a:p>
        </p:txBody>
      </p:sp>
    </p:spTree>
    <p:extLst>
      <p:ext uri="{BB962C8B-B14F-4D97-AF65-F5344CB8AC3E}">
        <p14:creationId xmlns:p14="http://schemas.microsoft.com/office/powerpoint/2010/main" val="188773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8B19CE-14BA-994C-AC7B-B43CF7AB447B}"/>
              </a:ext>
            </a:extLst>
          </p:cNvPr>
          <p:cNvSpPr/>
          <p:nvPr/>
        </p:nvSpPr>
        <p:spPr>
          <a:xfrm>
            <a:off x="952018" y="598990"/>
            <a:ext cx="4175567" cy="3767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07E8897F-5888-F641-BCA9-03DC60A5643D}"/>
              </a:ext>
            </a:extLst>
          </p:cNvPr>
          <p:cNvCxnSpPr>
            <a:cxnSpLocks/>
          </p:cNvCxnSpPr>
          <p:nvPr/>
        </p:nvCxnSpPr>
        <p:spPr>
          <a:xfrm>
            <a:off x="2323618" y="598990"/>
            <a:ext cx="0" cy="376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329063-A554-A34F-B626-509F19345114}"/>
              </a:ext>
            </a:extLst>
          </p:cNvPr>
          <p:cNvCxnSpPr>
            <a:cxnSpLocks/>
          </p:cNvCxnSpPr>
          <p:nvPr/>
        </p:nvCxnSpPr>
        <p:spPr>
          <a:xfrm>
            <a:off x="3705346" y="598990"/>
            <a:ext cx="0" cy="376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5FEE93A-3C21-D04B-85E8-FFDD54751770}"/>
              </a:ext>
            </a:extLst>
          </p:cNvPr>
          <p:cNvCxnSpPr>
            <a:cxnSpLocks/>
          </p:cNvCxnSpPr>
          <p:nvPr/>
        </p:nvCxnSpPr>
        <p:spPr>
          <a:xfrm>
            <a:off x="952018" y="1857738"/>
            <a:ext cx="41755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04D4FF-B29A-9042-ABDA-FD7ED4332EF6}"/>
              </a:ext>
            </a:extLst>
          </p:cNvPr>
          <p:cNvCxnSpPr>
            <a:cxnSpLocks/>
          </p:cNvCxnSpPr>
          <p:nvPr/>
        </p:nvCxnSpPr>
        <p:spPr>
          <a:xfrm>
            <a:off x="952018" y="3065845"/>
            <a:ext cx="417556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19F63F-69A4-8A41-8FE3-F644C9912032}"/>
              </a:ext>
            </a:extLst>
          </p:cNvPr>
          <p:cNvSpPr txBox="1"/>
          <p:nvPr/>
        </p:nvSpPr>
        <p:spPr>
          <a:xfrm>
            <a:off x="1104723" y="4432055"/>
            <a:ext cx="820200" cy="507831"/>
          </a:xfrm>
          <a:prstGeom prst="rect">
            <a:avLst/>
          </a:prstGeom>
          <a:noFill/>
        </p:spPr>
        <p:txBody>
          <a:bodyPr wrap="square" rtlCol="0">
            <a:spAutoFit/>
          </a:bodyPr>
          <a:lstStyle/>
          <a:p>
            <a:pPr algn="ctr"/>
            <a:r>
              <a:rPr lang="en-US" sz="1350" dirty="0"/>
              <a:t>Current Quarter</a:t>
            </a:r>
          </a:p>
        </p:txBody>
      </p:sp>
      <p:sp>
        <p:nvSpPr>
          <p:cNvPr id="14" name="TextBox 13">
            <a:extLst>
              <a:ext uri="{FF2B5EF4-FFF2-40B4-BE49-F238E27FC236}">
                <a16:creationId xmlns:a16="http://schemas.microsoft.com/office/drawing/2014/main" id="{B5A328CC-3F0D-1C46-A8AF-8ED550707D6A}"/>
              </a:ext>
            </a:extLst>
          </p:cNvPr>
          <p:cNvSpPr txBox="1"/>
          <p:nvPr/>
        </p:nvSpPr>
        <p:spPr>
          <a:xfrm>
            <a:off x="2465393" y="4427715"/>
            <a:ext cx="820200" cy="507831"/>
          </a:xfrm>
          <a:prstGeom prst="rect">
            <a:avLst/>
          </a:prstGeom>
          <a:noFill/>
        </p:spPr>
        <p:txBody>
          <a:bodyPr wrap="square" rtlCol="0">
            <a:spAutoFit/>
          </a:bodyPr>
          <a:lstStyle/>
          <a:p>
            <a:pPr algn="ctr"/>
            <a:r>
              <a:rPr lang="en-US" sz="1350" dirty="0"/>
              <a:t>Annual Planning</a:t>
            </a:r>
          </a:p>
        </p:txBody>
      </p:sp>
      <p:sp>
        <p:nvSpPr>
          <p:cNvPr id="15" name="TextBox 14">
            <a:extLst>
              <a:ext uri="{FF2B5EF4-FFF2-40B4-BE49-F238E27FC236}">
                <a16:creationId xmlns:a16="http://schemas.microsoft.com/office/drawing/2014/main" id="{24AC7EB0-9394-1B43-80B5-843CC4AD8C6C}"/>
              </a:ext>
            </a:extLst>
          </p:cNvPr>
          <p:cNvSpPr txBox="1"/>
          <p:nvPr/>
        </p:nvSpPr>
        <p:spPr>
          <a:xfrm>
            <a:off x="3740337" y="4427715"/>
            <a:ext cx="1510318" cy="507831"/>
          </a:xfrm>
          <a:prstGeom prst="rect">
            <a:avLst/>
          </a:prstGeom>
          <a:noFill/>
        </p:spPr>
        <p:txBody>
          <a:bodyPr wrap="square" rtlCol="0">
            <a:spAutoFit/>
          </a:bodyPr>
          <a:lstStyle/>
          <a:p>
            <a:pPr algn="ctr"/>
            <a:r>
              <a:rPr lang="en-US" sz="1350" dirty="0"/>
              <a:t>Strategic  Planning </a:t>
            </a:r>
            <a:br>
              <a:rPr lang="en-US" sz="1350" dirty="0"/>
            </a:br>
            <a:r>
              <a:rPr lang="en-US" sz="1350" dirty="0"/>
              <a:t>(2 -5 years)</a:t>
            </a:r>
          </a:p>
        </p:txBody>
      </p:sp>
      <p:sp>
        <p:nvSpPr>
          <p:cNvPr id="16" name="Rectangle 2">
            <a:extLst>
              <a:ext uri="{FF2B5EF4-FFF2-40B4-BE49-F238E27FC236}">
                <a16:creationId xmlns:a16="http://schemas.microsoft.com/office/drawing/2014/main" id="{E8A9B84A-DE04-4E48-AA47-8D132EE482CC}"/>
              </a:ext>
            </a:extLst>
          </p:cNvPr>
          <p:cNvSpPr txBox="1">
            <a:spLocks noChangeArrowheads="1"/>
          </p:cNvSpPr>
          <p:nvPr/>
        </p:nvSpPr>
        <p:spPr>
          <a:xfrm>
            <a:off x="235663" y="94755"/>
            <a:ext cx="5492751" cy="370176"/>
          </a:xfrm>
          <a:prstGeom prst="rect">
            <a:avLst/>
          </a:prstGeom>
        </p:spPr>
        <p:txBody>
          <a:bodyPr vert="horz" lIns="83127" tIns="41564" rIns="83127" bIns="41564"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000" dirty="0">
                <a:cs typeface="+mj-cs"/>
              </a:rPr>
              <a:t>Route to Market Simulation Use Cases</a:t>
            </a:r>
          </a:p>
        </p:txBody>
      </p:sp>
      <p:sp>
        <p:nvSpPr>
          <p:cNvPr id="17" name="TextBox 16">
            <a:extLst>
              <a:ext uri="{FF2B5EF4-FFF2-40B4-BE49-F238E27FC236}">
                <a16:creationId xmlns:a16="http://schemas.microsoft.com/office/drawing/2014/main" id="{CD37A4FC-B4AA-1E44-BF0C-7D9CD6D07043}"/>
              </a:ext>
            </a:extLst>
          </p:cNvPr>
          <p:cNvSpPr txBox="1"/>
          <p:nvPr/>
        </p:nvSpPr>
        <p:spPr>
          <a:xfrm>
            <a:off x="2026170" y="3221775"/>
            <a:ext cx="1021456" cy="830997"/>
          </a:xfrm>
          <a:prstGeom prst="rect">
            <a:avLst/>
          </a:prstGeom>
          <a:solidFill>
            <a:schemeClr val="bg1"/>
          </a:solidFill>
        </p:spPr>
        <p:txBody>
          <a:bodyPr wrap="square" rtlCol="0">
            <a:spAutoFit/>
          </a:bodyPr>
          <a:lstStyle/>
          <a:p>
            <a:r>
              <a:rPr lang="en-US" sz="1200" dirty="0"/>
              <a:t>h.  Market conditioning and demand generation</a:t>
            </a:r>
          </a:p>
        </p:txBody>
      </p:sp>
      <p:sp>
        <p:nvSpPr>
          <p:cNvPr id="18" name="TextBox 17">
            <a:extLst>
              <a:ext uri="{FF2B5EF4-FFF2-40B4-BE49-F238E27FC236}">
                <a16:creationId xmlns:a16="http://schemas.microsoft.com/office/drawing/2014/main" id="{FE07166D-FBE5-E24C-9AAC-238F4107E8EE}"/>
              </a:ext>
            </a:extLst>
          </p:cNvPr>
          <p:cNvSpPr txBox="1"/>
          <p:nvPr/>
        </p:nvSpPr>
        <p:spPr>
          <a:xfrm>
            <a:off x="2463376" y="2547866"/>
            <a:ext cx="1013089" cy="461665"/>
          </a:xfrm>
          <a:prstGeom prst="rect">
            <a:avLst/>
          </a:prstGeom>
          <a:noFill/>
        </p:spPr>
        <p:txBody>
          <a:bodyPr wrap="square" rtlCol="0">
            <a:spAutoFit/>
          </a:bodyPr>
          <a:lstStyle/>
          <a:p>
            <a:r>
              <a:rPr lang="en-US" sz="1200" dirty="0"/>
              <a:t>g.  Seller productivity</a:t>
            </a:r>
          </a:p>
        </p:txBody>
      </p:sp>
      <p:sp>
        <p:nvSpPr>
          <p:cNvPr id="19" name="TextBox 18">
            <a:extLst>
              <a:ext uri="{FF2B5EF4-FFF2-40B4-BE49-F238E27FC236}">
                <a16:creationId xmlns:a16="http://schemas.microsoft.com/office/drawing/2014/main" id="{E784FEAA-3AEE-D248-A121-F1074728EAB5}"/>
              </a:ext>
            </a:extLst>
          </p:cNvPr>
          <p:cNvSpPr txBox="1"/>
          <p:nvPr/>
        </p:nvSpPr>
        <p:spPr>
          <a:xfrm>
            <a:off x="2429271" y="1846821"/>
            <a:ext cx="1276075" cy="646331"/>
          </a:xfrm>
          <a:prstGeom prst="rect">
            <a:avLst/>
          </a:prstGeom>
          <a:noFill/>
        </p:spPr>
        <p:txBody>
          <a:bodyPr wrap="square" rtlCol="0">
            <a:spAutoFit/>
          </a:bodyPr>
          <a:lstStyle/>
          <a:p>
            <a:r>
              <a:rPr lang="en-US" sz="1200" dirty="0"/>
              <a:t>e.  Business partner ecosystem</a:t>
            </a:r>
          </a:p>
        </p:txBody>
      </p:sp>
      <p:sp>
        <p:nvSpPr>
          <p:cNvPr id="20" name="TextBox 19">
            <a:extLst>
              <a:ext uri="{FF2B5EF4-FFF2-40B4-BE49-F238E27FC236}">
                <a16:creationId xmlns:a16="http://schemas.microsoft.com/office/drawing/2014/main" id="{800F2C73-F8B2-334E-B847-721E0F0CAB9A}"/>
              </a:ext>
            </a:extLst>
          </p:cNvPr>
          <p:cNvSpPr txBox="1"/>
          <p:nvPr/>
        </p:nvSpPr>
        <p:spPr>
          <a:xfrm>
            <a:off x="2401151" y="1331547"/>
            <a:ext cx="1214135" cy="461665"/>
          </a:xfrm>
          <a:prstGeom prst="rect">
            <a:avLst/>
          </a:prstGeom>
          <a:noFill/>
        </p:spPr>
        <p:txBody>
          <a:bodyPr wrap="square" rtlCol="0">
            <a:spAutoFit/>
          </a:bodyPr>
          <a:lstStyle/>
          <a:p>
            <a:r>
              <a:rPr lang="en-US" sz="1200" dirty="0"/>
              <a:t>d.  Competitive insights</a:t>
            </a:r>
          </a:p>
        </p:txBody>
      </p:sp>
      <p:sp>
        <p:nvSpPr>
          <p:cNvPr id="21" name="TextBox 20">
            <a:extLst>
              <a:ext uri="{FF2B5EF4-FFF2-40B4-BE49-F238E27FC236}">
                <a16:creationId xmlns:a16="http://schemas.microsoft.com/office/drawing/2014/main" id="{E0434EC6-DFE4-B648-93DC-B97433D09EBD}"/>
              </a:ext>
            </a:extLst>
          </p:cNvPr>
          <p:cNvSpPr txBox="1"/>
          <p:nvPr/>
        </p:nvSpPr>
        <p:spPr>
          <a:xfrm>
            <a:off x="1041093" y="2133873"/>
            <a:ext cx="1321623" cy="830997"/>
          </a:xfrm>
          <a:prstGeom prst="rect">
            <a:avLst/>
          </a:prstGeom>
          <a:noFill/>
        </p:spPr>
        <p:txBody>
          <a:bodyPr wrap="square" rtlCol="0">
            <a:spAutoFit/>
          </a:bodyPr>
          <a:lstStyle/>
          <a:p>
            <a:r>
              <a:rPr lang="en-US" sz="1200" dirty="0"/>
              <a:t>f.  Lead generation and opportunity prioritization</a:t>
            </a:r>
          </a:p>
        </p:txBody>
      </p:sp>
      <p:sp>
        <p:nvSpPr>
          <p:cNvPr id="22" name="TextBox 21">
            <a:extLst>
              <a:ext uri="{FF2B5EF4-FFF2-40B4-BE49-F238E27FC236}">
                <a16:creationId xmlns:a16="http://schemas.microsoft.com/office/drawing/2014/main" id="{67E1A9C5-17A7-D64A-A328-1FFC81081E4D}"/>
              </a:ext>
            </a:extLst>
          </p:cNvPr>
          <p:cNvSpPr txBox="1"/>
          <p:nvPr/>
        </p:nvSpPr>
        <p:spPr>
          <a:xfrm>
            <a:off x="3907925" y="1317344"/>
            <a:ext cx="1130441" cy="461665"/>
          </a:xfrm>
          <a:prstGeom prst="rect">
            <a:avLst/>
          </a:prstGeom>
          <a:noFill/>
        </p:spPr>
        <p:txBody>
          <a:bodyPr wrap="square" rtlCol="0">
            <a:spAutoFit/>
          </a:bodyPr>
          <a:lstStyle/>
          <a:p>
            <a:r>
              <a:rPr lang="en-US" sz="1200" dirty="0"/>
              <a:t>b.  New product launch</a:t>
            </a:r>
          </a:p>
        </p:txBody>
      </p:sp>
      <p:sp>
        <p:nvSpPr>
          <p:cNvPr id="23" name="TextBox 22">
            <a:extLst>
              <a:ext uri="{FF2B5EF4-FFF2-40B4-BE49-F238E27FC236}">
                <a16:creationId xmlns:a16="http://schemas.microsoft.com/office/drawing/2014/main" id="{A54BA76B-04A0-0648-BCC1-1E822F6499E9}"/>
              </a:ext>
            </a:extLst>
          </p:cNvPr>
          <p:cNvSpPr txBox="1"/>
          <p:nvPr/>
        </p:nvSpPr>
        <p:spPr>
          <a:xfrm>
            <a:off x="3629125" y="776950"/>
            <a:ext cx="1130441" cy="461665"/>
          </a:xfrm>
          <a:prstGeom prst="rect">
            <a:avLst/>
          </a:prstGeom>
          <a:noFill/>
        </p:spPr>
        <p:txBody>
          <a:bodyPr wrap="square" rtlCol="0">
            <a:spAutoFit/>
          </a:bodyPr>
          <a:lstStyle/>
          <a:p>
            <a:pPr algn="ctr"/>
            <a:r>
              <a:rPr lang="en-US" sz="1200" dirty="0"/>
              <a:t>a.  Acquisition synergies</a:t>
            </a:r>
          </a:p>
        </p:txBody>
      </p:sp>
      <p:sp>
        <p:nvSpPr>
          <p:cNvPr id="24" name="TextBox 23">
            <a:extLst>
              <a:ext uri="{FF2B5EF4-FFF2-40B4-BE49-F238E27FC236}">
                <a16:creationId xmlns:a16="http://schemas.microsoft.com/office/drawing/2014/main" id="{717BB2B7-0E4B-1F4E-8434-01A0F56FC0EF}"/>
              </a:ext>
            </a:extLst>
          </p:cNvPr>
          <p:cNvSpPr txBox="1"/>
          <p:nvPr/>
        </p:nvSpPr>
        <p:spPr>
          <a:xfrm>
            <a:off x="1701904" y="716329"/>
            <a:ext cx="1188572" cy="461665"/>
          </a:xfrm>
          <a:prstGeom prst="rect">
            <a:avLst/>
          </a:prstGeom>
          <a:solidFill>
            <a:schemeClr val="bg1"/>
          </a:solidFill>
        </p:spPr>
        <p:txBody>
          <a:bodyPr wrap="square" rtlCol="0">
            <a:spAutoFit/>
          </a:bodyPr>
          <a:lstStyle/>
          <a:p>
            <a:pPr algn="ctr"/>
            <a:r>
              <a:rPr lang="en-US" sz="1200" dirty="0"/>
              <a:t>c.  Pipeline root cause analysis</a:t>
            </a:r>
          </a:p>
        </p:txBody>
      </p:sp>
      <p:cxnSp>
        <p:nvCxnSpPr>
          <p:cNvPr id="5" name="Straight Arrow Connector 4">
            <a:extLst>
              <a:ext uri="{FF2B5EF4-FFF2-40B4-BE49-F238E27FC236}">
                <a16:creationId xmlns:a16="http://schemas.microsoft.com/office/drawing/2014/main" id="{E96A86F3-A2C9-EF45-9F86-D75DE5569B05}"/>
              </a:ext>
            </a:extLst>
          </p:cNvPr>
          <p:cNvCxnSpPr/>
          <p:nvPr/>
        </p:nvCxnSpPr>
        <p:spPr>
          <a:xfrm>
            <a:off x="750094" y="650081"/>
            <a:ext cx="0" cy="36147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AA2136-B553-D446-9E50-BC9DE64AABA3}"/>
              </a:ext>
            </a:extLst>
          </p:cNvPr>
          <p:cNvSpPr txBox="1"/>
          <p:nvPr/>
        </p:nvSpPr>
        <p:spPr>
          <a:xfrm rot="16200000">
            <a:off x="363057" y="1082266"/>
            <a:ext cx="799642" cy="300082"/>
          </a:xfrm>
          <a:prstGeom prst="rect">
            <a:avLst/>
          </a:prstGeom>
          <a:solidFill>
            <a:schemeClr val="bg1"/>
          </a:solidFill>
        </p:spPr>
        <p:txBody>
          <a:bodyPr wrap="none" rtlCol="0">
            <a:spAutoFit/>
          </a:bodyPr>
          <a:lstStyle/>
          <a:p>
            <a:r>
              <a:rPr lang="en-US" sz="1350" dirty="0"/>
              <a:t>Strategic</a:t>
            </a:r>
          </a:p>
        </p:txBody>
      </p:sp>
      <p:sp>
        <p:nvSpPr>
          <p:cNvPr id="12" name="TextBox 11">
            <a:extLst>
              <a:ext uri="{FF2B5EF4-FFF2-40B4-BE49-F238E27FC236}">
                <a16:creationId xmlns:a16="http://schemas.microsoft.com/office/drawing/2014/main" id="{28C14036-AA6C-8F48-824F-92B1A8B8F635}"/>
              </a:ext>
            </a:extLst>
          </p:cNvPr>
          <p:cNvSpPr txBox="1"/>
          <p:nvPr/>
        </p:nvSpPr>
        <p:spPr>
          <a:xfrm rot="16200000">
            <a:off x="409514" y="3497036"/>
            <a:ext cx="706732" cy="300082"/>
          </a:xfrm>
          <a:prstGeom prst="rect">
            <a:avLst/>
          </a:prstGeom>
          <a:solidFill>
            <a:schemeClr val="bg1"/>
          </a:solidFill>
        </p:spPr>
        <p:txBody>
          <a:bodyPr wrap="none" rtlCol="0">
            <a:spAutoFit/>
          </a:bodyPr>
          <a:lstStyle/>
          <a:p>
            <a:r>
              <a:rPr lang="en-US" sz="1350" dirty="0"/>
              <a:t>Tactical</a:t>
            </a:r>
          </a:p>
        </p:txBody>
      </p:sp>
      <p:sp>
        <p:nvSpPr>
          <p:cNvPr id="25" name="TextBox 24">
            <a:extLst>
              <a:ext uri="{FF2B5EF4-FFF2-40B4-BE49-F238E27FC236}">
                <a16:creationId xmlns:a16="http://schemas.microsoft.com/office/drawing/2014/main" id="{2506145E-8B62-C842-952F-B28D7C1F0C7C}"/>
              </a:ext>
            </a:extLst>
          </p:cNvPr>
          <p:cNvSpPr txBox="1"/>
          <p:nvPr/>
        </p:nvSpPr>
        <p:spPr>
          <a:xfrm>
            <a:off x="997031" y="3241004"/>
            <a:ext cx="1021456" cy="830997"/>
          </a:xfrm>
          <a:prstGeom prst="rect">
            <a:avLst/>
          </a:prstGeom>
          <a:solidFill>
            <a:schemeClr val="bg1"/>
          </a:solidFill>
        </p:spPr>
        <p:txBody>
          <a:bodyPr wrap="square" rtlCol="0">
            <a:spAutoFit/>
          </a:bodyPr>
          <a:lstStyle/>
          <a:p>
            <a:r>
              <a:rPr lang="en-US" sz="1200" dirty="0"/>
              <a:t>i.  Current quarter / next quarter actions</a:t>
            </a:r>
          </a:p>
        </p:txBody>
      </p:sp>
      <p:sp>
        <p:nvSpPr>
          <p:cNvPr id="27" name="TextBox 26">
            <a:extLst>
              <a:ext uri="{FF2B5EF4-FFF2-40B4-BE49-F238E27FC236}">
                <a16:creationId xmlns:a16="http://schemas.microsoft.com/office/drawing/2014/main" id="{0B8F4627-37E9-2040-A003-9D57D8C4BD4A}"/>
              </a:ext>
            </a:extLst>
          </p:cNvPr>
          <p:cNvSpPr txBox="1"/>
          <p:nvPr/>
        </p:nvSpPr>
        <p:spPr>
          <a:xfrm>
            <a:off x="3705347" y="2006723"/>
            <a:ext cx="1461332" cy="646331"/>
          </a:xfrm>
          <a:prstGeom prst="rect">
            <a:avLst/>
          </a:prstGeom>
          <a:noFill/>
        </p:spPr>
        <p:txBody>
          <a:bodyPr wrap="square" rtlCol="0">
            <a:spAutoFit/>
          </a:bodyPr>
          <a:lstStyle/>
          <a:p>
            <a:r>
              <a:rPr lang="en-US" sz="1200" dirty="0"/>
              <a:t>j.  Constraining factors and R2M Optimization</a:t>
            </a:r>
          </a:p>
        </p:txBody>
      </p:sp>
      <p:graphicFrame>
        <p:nvGraphicFramePr>
          <p:cNvPr id="3" name="Table 7">
            <a:extLst>
              <a:ext uri="{FF2B5EF4-FFF2-40B4-BE49-F238E27FC236}">
                <a16:creationId xmlns:a16="http://schemas.microsoft.com/office/drawing/2014/main" id="{2057C855-52C0-3344-A44B-2225C4E20F24}"/>
              </a:ext>
            </a:extLst>
          </p:cNvPr>
          <p:cNvGraphicFramePr>
            <a:graphicFrameLocks noGrp="1"/>
          </p:cNvGraphicFramePr>
          <p:nvPr>
            <p:extLst>
              <p:ext uri="{D42A27DB-BD31-4B8C-83A1-F6EECF244321}">
                <p14:modId xmlns:p14="http://schemas.microsoft.com/office/powerpoint/2010/main" val="2151725972"/>
              </p:ext>
            </p:extLst>
          </p:nvPr>
        </p:nvGraphicFramePr>
        <p:xfrm>
          <a:off x="5865670" y="279845"/>
          <a:ext cx="3701411" cy="4521352"/>
        </p:xfrm>
        <a:graphic>
          <a:graphicData uri="http://schemas.openxmlformats.org/drawingml/2006/table">
            <a:tbl>
              <a:tblPr firstRow="1" bandRow="1">
                <a:tableStyleId>{5940675A-B579-460E-94D1-54222C63F5DA}</a:tableStyleId>
              </a:tblPr>
              <a:tblGrid>
                <a:gridCol w="1872611">
                  <a:extLst>
                    <a:ext uri="{9D8B030D-6E8A-4147-A177-3AD203B41FA5}">
                      <a16:colId xmlns:a16="http://schemas.microsoft.com/office/drawing/2014/main" val="2352067429"/>
                    </a:ext>
                  </a:extLst>
                </a:gridCol>
                <a:gridCol w="365760">
                  <a:extLst>
                    <a:ext uri="{9D8B030D-6E8A-4147-A177-3AD203B41FA5}">
                      <a16:colId xmlns:a16="http://schemas.microsoft.com/office/drawing/2014/main" val="1008971676"/>
                    </a:ext>
                  </a:extLst>
                </a:gridCol>
                <a:gridCol w="365760">
                  <a:extLst>
                    <a:ext uri="{9D8B030D-6E8A-4147-A177-3AD203B41FA5}">
                      <a16:colId xmlns:a16="http://schemas.microsoft.com/office/drawing/2014/main" val="3429187265"/>
                    </a:ext>
                  </a:extLst>
                </a:gridCol>
                <a:gridCol w="365760">
                  <a:extLst>
                    <a:ext uri="{9D8B030D-6E8A-4147-A177-3AD203B41FA5}">
                      <a16:colId xmlns:a16="http://schemas.microsoft.com/office/drawing/2014/main" val="1836829834"/>
                    </a:ext>
                  </a:extLst>
                </a:gridCol>
                <a:gridCol w="365760">
                  <a:extLst>
                    <a:ext uri="{9D8B030D-6E8A-4147-A177-3AD203B41FA5}">
                      <a16:colId xmlns:a16="http://schemas.microsoft.com/office/drawing/2014/main" val="4254828321"/>
                    </a:ext>
                  </a:extLst>
                </a:gridCol>
                <a:gridCol w="365760">
                  <a:extLst>
                    <a:ext uri="{9D8B030D-6E8A-4147-A177-3AD203B41FA5}">
                      <a16:colId xmlns:a16="http://schemas.microsoft.com/office/drawing/2014/main" val="3419731168"/>
                    </a:ext>
                  </a:extLst>
                </a:gridCol>
              </a:tblGrid>
              <a:tr h="783768">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Machine Learning</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Artificial Intelligence</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Cluster Analysis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Multi-variate regression</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a:t>Monte Carlo Simulation</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3970930"/>
                  </a:ext>
                </a:extLst>
              </a:tr>
              <a:tr h="340036">
                <a:tc>
                  <a:txBody>
                    <a:bodyPr/>
                    <a:lstStyle/>
                    <a:p>
                      <a:pPr marL="228600" indent="-228600">
                        <a:buAutoNum type="alphaLcPeriod"/>
                      </a:pPr>
                      <a:r>
                        <a:rPr lang="en-US" sz="1000" dirty="0"/>
                        <a:t>Acquisition synergies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2010422"/>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  New product launch</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29426"/>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  Pipeline root cause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582076"/>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  Competitive and market insights / positioning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5272521"/>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  Business partner ecosystem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7286983"/>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  Lead generation and opportunity prioritization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544330"/>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  Seller productivity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812086"/>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  Market conditioning and business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198542"/>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i</a:t>
                      </a:r>
                      <a:r>
                        <a:rPr lang="en-US" sz="1000" dirty="0"/>
                        <a:t>. Pipeline recovery actions, impact and timing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3826120"/>
                  </a:ext>
                </a:extLst>
              </a:tr>
              <a:tr h="340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j.  Constraining factors  / R2M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5885558"/>
                  </a:ext>
                </a:extLst>
              </a:tr>
            </a:tbl>
          </a:graphicData>
        </a:graphic>
      </p:graphicFrame>
      <p:sp>
        <p:nvSpPr>
          <p:cNvPr id="8" name="Oval 7">
            <a:extLst>
              <a:ext uri="{FF2B5EF4-FFF2-40B4-BE49-F238E27FC236}">
                <a16:creationId xmlns:a16="http://schemas.microsoft.com/office/drawing/2014/main" id="{05B03285-4CCA-E640-81B4-110DF0D0116B}"/>
              </a:ext>
            </a:extLst>
          </p:cNvPr>
          <p:cNvSpPr/>
          <p:nvPr/>
        </p:nvSpPr>
        <p:spPr>
          <a:xfrm>
            <a:off x="9261790" y="1114989"/>
            <a:ext cx="206930" cy="2023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86B0AE-4E8E-F944-9471-48CA87A64EE2}"/>
              </a:ext>
            </a:extLst>
          </p:cNvPr>
          <p:cNvSpPr/>
          <p:nvPr/>
        </p:nvSpPr>
        <p:spPr>
          <a:xfrm>
            <a:off x="9269318" y="1500265"/>
            <a:ext cx="206930" cy="2023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73D9344-24DC-284B-87E5-4CC1BCC042C4}"/>
              </a:ext>
            </a:extLst>
          </p:cNvPr>
          <p:cNvSpPr/>
          <p:nvPr/>
        </p:nvSpPr>
        <p:spPr>
          <a:xfrm>
            <a:off x="7813847" y="2964870"/>
            <a:ext cx="206930" cy="2023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8B62BA8-4245-A54B-9A54-F39EA255BB2D}"/>
              </a:ext>
            </a:extLst>
          </p:cNvPr>
          <p:cNvSpPr/>
          <p:nvPr/>
        </p:nvSpPr>
        <p:spPr>
          <a:xfrm>
            <a:off x="8181039" y="1865339"/>
            <a:ext cx="206930" cy="2023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7EAA5CE-76A8-4749-8066-B76DC6231A60}"/>
              </a:ext>
            </a:extLst>
          </p:cNvPr>
          <p:cNvSpPr/>
          <p:nvPr/>
        </p:nvSpPr>
        <p:spPr>
          <a:xfrm>
            <a:off x="8173711" y="4078138"/>
            <a:ext cx="206930" cy="2023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9FD9AB-6E09-D844-88C9-7DCA1027FD31}"/>
              </a:ext>
            </a:extLst>
          </p:cNvPr>
          <p:cNvSpPr/>
          <p:nvPr/>
        </p:nvSpPr>
        <p:spPr>
          <a:xfrm>
            <a:off x="8177466" y="4509624"/>
            <a:ext cx="206930" cy="2023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F82AE6-8B99-0948-B59E-270CB568BE06}"/>
              </a:ext>
            </a:extLst>
          </p:cNvPr>
          <p:cNvSpPr/>
          <p:nvPr/>
        </p:nvSpPr>
        <p:spPr>
          <a:xfrm>
            <a:off x="9269318" y="4509623"/>
            <a:ext cx="206930" cy="2023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01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10"/>
          <p:cNvSpPr>
            <a:spLocks noChangeArrowheads="1"/>
          </p:cNvSpPr>
          <p:nvPr/>
        </p:nvSpPr>
        <p:spPr bwMode="auto">
          <a:xfrm>
            <a:off x="3509990" y="2943039"/>
            <a:ext cx="1340455" cy="1074354"/>
          </a:xfrm>
          <a:prstGeom prst="hexagon">
            <a:avLst>
              <a:gd name="adj" fmla="val 30755"/>
              <a:gd name="vf" fmla="val 115470"/>
            </a:avLst>
          </a:prstGeom>
          <a:solidFill>
            <a:schemeClr val="tx2">
              <a:lumMod val="40000"/>
              <a:lumOff val="60000"/>
            </a:schemeClr>
          </a:solidFill>
          <a:ln w="9525">
            <a:solidFill>
              <a:schemeClr val="tx1"/>
            </a:solidFill>
            <a:miter lim="800000"/>
            <a:headEnd/>
            <a:tailEnd/>
          </a:ln>
        </p:spPr>
        <p:txBody>
          <a:bodyPr wrap="none" anchor="ctr"/>
          <a:lstStyle/>
          <a:p>
            <a:endParaRPr lang="en-US"/>
          </a:p>
        </p:txBody>
      </p:sp>
      <p:sp>
        <p:nvSpPr>
          <p:cNvPr id="39" name="AutoShape 6"/>
          <p:cNvSpPr>
            <a:spLocks noChangeArrowheads="1"/>
          </p:cNvSpPr>
          <p:nvPr/>
        </p:nvSpPr>
        <p:spPr bwMode="auto">
          <a:xfrm>
            <a:off x="3508955" y="1816726"/>
            <a:ext cx="1340455" cy="1074354"/>
          </a:xfrm>
          <a:prstGeom prst="hexagon">
            <a:avLst>
              <a:gd name="adj" fmla="val 30755"/>
              <a:gd name="vf" fmla="val 115470"/>
            </a:avLst>
          </a:prstGeom>
          <a:solidFill>
            <a:schemeClr val="accent1"/>
          </a:solidFill>
          <a:ln w="9525">
            <a:solidFill>
              <a:schemeClr val="tx1"/>
            </a:solidFill>
            <a:miter lim="800000"/>
            <a:headEnd/>
            <a:tailEnd/>
          </a:ln>
        </p:spPr>
        <p:txBody>
          <a:bodyPr wrap="none" anchor="ctr"/>
          <a:lstStyle/>
          <a:p>
            <a:endParaRPr lang="en-US"/>
          </a:p>
        </p:txBody>
      </p:sp>
      <p:sp>
        <p:nvSpPr>
          <p:cNvPr id="17409" name="Rectangle 2"/>
          <p:cNvSpPr>
            <a:spLocks noGrp="1" noChangeArrowheads="1"/>
          </p:cNvSpPr>
          <p:nvPr>
            <p:ph type="title" idx="4294967295"/>
          </p:nvPr>
        </p:nvSpPr>
        <p:spPr>
          <a:xfrm>
            <a:off x="69849" y="51311"/>
            <a:ext cx="4869007" cy="407194"/>
          </a:xfrm>
        </p:spPr>
        <p:txBody>
          <a:bodyPr>
            <a:noAutofit/>
          </a:bodyPr>
          <a:lstStyle/>
          <a:p>
            <a:pPr>
              <a:defRPr/>
            </a:pPr>
            <a:r>
              <a:rPr lang="en-US" sz="2200" dirty="0">
                <a:cs typeface="+mj-cs"/>
              </a:rPr>
              <a:t>Go-to market digital twin overview</a:t>
            </a:r>
          </a:p>
        </p:txBody>
      </p:sp>
      <p:sp>
        <p:nvSpPr>
          <p:cNvPr id="17410" name="Rectangle 3"/>
          <p:cNvSpPr>
            <a:spLocks noGrp="1" noChangeArrowheads="1"/>
          </p:cNvSpPr>
          <p:nvPr>
            <p:ph type="body" idx="4294967295"/>
          </p:nvPr>
        </p:nvSpPr>
        <p:spPr>
          <a:xfrm>
            <a:off x="5395644" y="69919"/>
            <a:ext cx="4322384" cy="1087369"/>
          </a:xfrm>
          <a:solidFill>
            <a:srgbClr val="FFFFFF"/>
          </a:solidFill>
        </p:spPr>
        <p:txBody>
          <a:bodyPr>
            <a:noAutofit/>
          </a:bodyPr>
          <a:lstStyle/>
          <a:p>
            <a:pPr marL="174625" indent="-174625">
              <a:defRPr/>
            </a:pPr>
            <a:r>
              <a:rPr lang="en-US" sz="1200" dirty="0">
                <a:solidFill>
                  <a:srgbClr val="000000"/>
                </a:solidFill>
                <a:cs typeface="+mn-cs"/>
              </a:rPr>
              <a:t>Identify tactics most impactful at addressing pipeline challenges </a:t>
            </a:r>
            <a:endParaRPr lang="en-US" sz="1200" dirty="0">
              <a:solidFill>
                <a:srgbClr val="000000"/>
              </a:solidFill>
            </a:endParaRPr>
          </a:p>
          <a:p>
            <a:pPr marL="174625" indent="-174625">
              <a:defRPr/>
            </a:pPr>
            <a:r>
              <a:rPr lang="en-US" sz="1200" dirty="0">
                <a:solidFill>
                  <a:srgbClr val="000000"/>
                </a:solidFill>
                <a:cs typeface="+mn-cs"/>
              </a:rPr>
              <a:t>Understand expected outcomes from marketing tactics based on simple framing</a:t>
            </a:r>
          </a:p>
        </p:txBody>
      </p:sp>
      <p:sp>
        <p:nvSpPr>
          <p:cNvPr id="18436" name="Text Box 5"/>
          <p:cNvSpPr txBox="1">
            <a:spLocks noChangeArrowheads="1"/>
          </p:cNvSpPr>
          <p:nvPr/>
        </p:nvSpPr>
        <p:spPr bwMode="auto">
          <a:xfrm>
            <a:off x="3557082" y="1941584"/>
            <a:ext cx="119402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200" dirty="0">
                <a:solidFill>
                  <a:srgbClr val="D9D9D9"/>
                </a:solidFill>
              </a:rPr>
              <a:t>pipeline visualization and simulation</a:t>
            </a:r>
          </a:p>
        </p:txBody>
      </p:sp>
      <p:sp>
        <p:nvSpPr>
          <p:cNvPr id="18437" name="AutoShape 6"/>
          <p:cNvSpPr>
            <a:spLocks noChangeArrowheads="1"/>
          </p:cNvSpPr>
          <p:nvPr/>
        </p:nvSpPr>
        <p:spPr bwMode="auto">
          <a:xfrm>
            <a:off x="3487930" y="678879"/>
            <a:ext cx="1340455" cy="1074354"/>
          </a:xfrm>
          <a:prstGeom prst="hexagon">
            <a:avLst>
              <a:gd name="adj" fmla="val 30755"/>
              <a:gd name="vf" fmla="val 115470"/>
            </a:avLst>
          </a:prstGeom>
          <a:solidFill>
            <a:schemeClr val="tx2">
              <a:lumMod val="40000"/>
              <a:lumOff val="60000"/>
            </a:schemeClr>
          </a:solidFill>
          <a:ln w="9525">
            <a:solidFill>
              <a:schemeClr val="tx1"/>
            </a:solidFill>
            <a:miter lim="800000"/>
            <a:headEnd/>
            <a:tailEnd/>
          </a:ln>
        </p:spPr>
        <p:txBody>
          <a:bodyPr wrap="none" anchor="ctr"/>
          <a:lstStyle/>
          <a:p>
            <a:endParaRPr lang="en-US"/>
          </a:p>
        </p:txBody>
      </p:sp>
      <p:sp>
        <p:nvSpPr>
          <p:cNvPr id="17415" name="Text Box 8"/>
          <p:cNvSpPr txBox="1">
            <a:spLocks noChangeArrowheads="1"/>
          </p:cNvSpPr>
          <p:nvPr/>
        </p:nvSpPr>
        <p:spPr bwMode="auto">
          <a:xfrm>
            <a:off x="3623057" y="3163103"/>
            <a:ext cx="1089328" cy="461665"/>
          </a:xfrm>
          <a:prstGeom prst="rect">
            <a:avLst/>
          </a:prstGeom>
          <a:noFill/>
          <a:ln w="9525">
            <a:noFill/>
            <a:miter lim="800000"/>
            <a:headEnd/>
            <a:tailEnd/>
          </a:ln>
        </p:spPr>
        <p:txBody>
          <a:bodyPr>
            <a:spAutoFit/>
          </a:bodyPr>
          <a:lstStyle/>
          <a:p>
            <a:pPr algn="ctr">
              <a:defRPr/>
            </a:pPr>
            <a:r>
              <a:rPr lang="en-US" sz="1200" b="1" dirty="0">
                <a:solidFill>
                  <a:schemeClr val="bg1">
                    <a:lumMod val="85000"/>
                  </a:schemeClr>
                </a:solidFill>
                <a:latin typeface="Arial"/>
                <a:cs typeface="Arial"/>
              </a:rPr>
              <a:t>growth blueprint</a:t>
            </a:r>
          </a:p>
        </p:txBody>
      </p:sp>
      <p:sp>
        <p:nvSpPr>
          <p:cNvPr id="17416" name="Text Box 9"/>
          <p:cNvSpPr txBox="1">
            <a:spLocks noChangeArrowheads="1"/>
          </p:cNvSpPr>
          <p:nvPr/>
        </p:nvSpPr>
        <p:spPr bwMode="auto">
          <a:xfrm>
            <a:off x="3608359" y="915700"/>
            <a:ext cx="1197779" cy="646331"/>
          </a:xfrm>
          <a:prstGeom prst="rect">
            <a:avLst/>
          </a:prstGeom>
          <a:noFill/>
          <a:ln w="9525">
            <a:noFill/>
            <a:miter lim="800000"/>
            <a:headEnd/>
            <a:tailEnd/>
          </a:ln>
        </p:spPr>
        <p:txBody>
          <a:bodyPr wrap="square">
            <a:spAutoFit/>
          </a:bodyPr>
          <a:lstStyle/>
          <a:p>
            <a:pPr algn="ctr">
              <a:defRPr/>
            </a:pPr>
            <a:r>
              <a:rPr lang="en-US" sz="1200" b="1" dirty="0" err="1">
                <a:solidFill>
                  <a:schemeClr val="bg1">
                    <a:lumMod val="85000"/>
                  </a:schemeClr>
                </a:solidFill>
                <a:latin typeface="Arial"/>
                <a:cs typeface="Arial"/>
              </a:rPr>
              <a:t>gtm</a:t>
            </a:r>
            <a:r>
              <a:rPr lang="en-US" sz="1200" b="1" dirty="0">
                <a:solidFill>
                  <a:schemeClr val="bg1">
                    <a:lumMod val="85000"/>
                  </a:schemeClr>
                </a:solidFill>
                <a:latin typeface="Arial"/>
                <a:cs typeface="Arial"/>
              </a:rPr>
              <a:t> / </a:t>
            </a:r>
            <a:br>
              <a:rPr lang="en-US" sz="1200" b="1" dirty="0">
                <a:solidFill>
                  <a:schemeClr val="bg1">
                    <a:lumMod val="85000"/>
                  </a:schemeClr>
                </a:solidFill>
                <a:latin typeface="Arial"/>
                <a:cs typeface="Arial"/>
              </a:rPr>
            </a:br>
            <a:r>
              <a:rPr lang="en-US" sz="1200" b="1" dirty="0">
                <a:solidFill>
                  <a:schemeClr val="bg1">
                    <a:lumMod val="85000"/>
                  </a:schemeClr>
                </a:solidFill>
                <a:latin typeface="Arial"/>
                <a:cs typeface="Arial"/>
              </a:rPr>
              <a:t>tactic  insights</a:t>
            </a:r>
          </a:p>
        </p:txBody>
      </p:sp>
      <p:sp>
        <p:nvSpPr>
          <p:cNvPr id="18441" name="AutoShape 10"/>
          <p:cNvSpPr>
            <a:spLocks noChangeArrowheads="1"/>
          </p:cNvSpPr>
          <p:nvPr/>
        </p:nvSpPr>
        <p:spPr bwMode="auto">
          <a:xfrm>
            <a:off x="2448912" y="2374558"/>
            <a:ext cx="1340455" cy="1074354"/>
          </a:xfrm>
          <a:prstGeom prst="hexagon">
            <a:avLst>
              <a:gd name="adj" fmla="val 30755"/>
              <a:gd name="vf" fmla="val 115470"/>
            </a:avLst>
          </a:prstGeom>
          <a:solidFill>
            <a:schemeClr val="tx2">
              <a:lumMod val="40000"/>
              <a:lumOff val="60000"/>
            </a:schemeClr>
          </a:solidFill>
          <a:ln w="9525">
            <a:solidFill>
              <a:schemeClr val="tx1"/>
            </a:solidFill>
            <a:miter lim="800000"/>
            <a:headEnd/>
            <a:tailEnd/>
          </a:ln>
        </p:spPr>
        <p:txBody>
          <a:bodyPr wrap="none" anchor="ctr"/>
          <a:lstStyle/>
          <a:p>
            <a:endParaRPr lang="en-US"/>
          </a:p>
        </p:txBody>
      </p:sp>
      <p:sp>
        <p:nvSpPr>
          <p:cNvPr id="17418" name="Text Box 11"/>
          <p:cNvSpPr txBox="1">
            <a:spLocks noChangeArrowheads="1"/>
          </p:cNvSpPr>
          <p:nvPr/>
        </p:nvSpPr>
        <p:spPr bwMode="auto">
          <a:xfrm>
            <a:off x="2577664" y="2538716"/>
            <a:ext cx="1066045" cy="646331"/>
          </a:xfrm>
          <a:prstGeom prst="rect">
            <a:avLst/>
          </a:prstGeom>
          <a:noFill/>
          <a:ln w="9525">
            <a:noFill/>
            <a:miter lim="800000"/>
            <a:headEnd/>
            <a:tailEnd/>
          </a:ln>
        </p:spPr>
        <p:txBody>
          <a:bodyPr>
            <a:spAutoFit/>
          </a:bodyPr>
          <a:lstStyle/>
          <a:p>
            <a:pPr algn="ctr">
              <a:defRPr/>
            </a:pPr>
            <a:r>
              <a:rPr lang="en-US" sz="1200" b="1" dirty="0">
                <a:solidFill>
                  <a:schemeClr val="bg1">
                    <a:lumMod val="85000"/>
                  </a:schemeClr>
                </a:solidFill>
                <a:latin typeface="Arial"/>
                <a:cs typeface="Arial"/>
              </a:rPr>
              <a:t>client agenda builder</a:t>
            </a:r>
          </a:p>
        </p:txBody>
      </p:sp>
      <p:sp>
        <p:nvSpPr>
          <p:cNvPr id="18443" name="AutoShape 12"/>
          <p:cNvSpPr>
            <a:spLocks noChangeArrowheads="1"/>
          </p:cNvSpPr>
          <p:nvPr/>
        </p:nvSpPr>
        <p:spPr bwMode="auto">
          <a:xfrm>
            <a:off x="2448912" y="1256961"/>
            <a:ext cx="1340455" cy="1074354"/>
          </a:xfrm>
          <a:prstGeom prst="hexagon">
            <a:avLst>
              <a:gd name="adj" fmla="val 30755"/>
              <a:gd name="vf" fmla="val 115470"/>
            </a:avLst>
          </a:prstGeom>
          <a:solidFill>
            <a:schemeClr val="tx2">
              <a:lumMod val="40000"/>
              <a:lumOff val="60000"/>
            </a:schemeClr>
          </a:solidFill>
          <a:ln w="9525">
            <a:solidFill>
              <a:schemeClr val="tx1"/>
            </a:solidFill>
            <a:miter lim="800000"/>
            <a:headEnd/>
            <a:tailEnd/>
          </a:ln>
        </p:spPr>
        <p:txBody>
          <a:bodyPr wrap="none" anchor="ctr"/>
          <a:lstStyle/>
          <a:p>
            <a:endParaRPr lang="en-US"/>
          </a:p>
        </p:txBody>
      </p:sp>
      <p:sp>
        <p:nvSpPr>
          <p:cNvPr id="18444" name="Text Box 13"/>
          <p:cNvSpPr txBox="1">
            <a:spLocks noChangeArrowheads="1"/>
          </p:cNvSpPr>
          <p:nvPr/>
        </p:nvSpPr>
        <p:spPr bwMode="auto">
          <a:xfrm>
            <a:off x="2562146" y="1551777"/>
            <a:ext cx="108932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200" dirty="0">
                <a:solidFill>
                  <a:srgbClr val="D9D9D9"/>
                </a:solidFill>
              </a:rPr>
              <a:t>pipeline root cause </a:t>
            </a:r>
          </a:p>
        </p:txBody>
      </p:sp>
      <p:sp>
        <p:nvSpPr>
          <p:cNvPr id="18445" name="AutoShape 14"/>
          <p:cNvSpPr>
            <a:spLocks noChangeArrowheads="1"/>
          </p:cNvSpPr>
          <p:nvPr/>
        </p:nvSpPr>
        <p:spPr bwMode="auto">
          <a:xfrm>
            <a:off x="4553831" y="1229343"/>
            <a:ext cx="1340455" cy="1074354"/>
          </a:xfrm>
          <a:prstGeom prst="hexagon">
            <a:avLst>
              <a:gd name="adj" fmla="val 30755"/>
              <a:gd name="vf" fmla="val 115470"/>
            </a:avLst>
          </a:prstGeom>
          <a:solidFill>
            <a:schemeClr val="accent1"/>
          </a:solidFill>
          <a:ln w="9525">
            <a:solidFill>
              <a:schemeClr val="tx1"/>
            </a:solidFill>
            <a:miter lim="800000"/>
            <a:headEnd/>
            <a:tailEnd/>
          </a:ln>
        </p:spPr>
        <p:txBody>
          <a:bodyPr wrap="none" anchor="ctr"/>
          <a:lstStyle/>
          <a:p>
            <a:endParaRPr lang="en-US"/>
          </a:p>
        </p:txBody>
      </p:sp>
      <p:sp>
        <p:nvSpPr>
          <p:cNvPr id="18446" name="Text Box 15"/>
          <p:cNvSpPr txBox="1">
            <a:spLocks noChangeArrowheads="1"/>
          </p:cNvSpPr>
          <p:nvPr/>
        </p:nvSpPr>
        <p:spPr bwMode="auto">
          <a:xfrm>
            <a:off x="4692294" y="1395025"/>
            <a:ext cx="108932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200" dirty="0">
                <a:solidFill>
                  <a:srgbClr val="D9D9D9"/>
                </a:solidFill>
                <a:latin typeface="Arial"/>
                <a:cs typeface="Arial"/>
              </a:rPr>
              <a:t>scenario analysis</a:t>
            </a:r>
          </a:p>
        </p:txBody>
      </p:sp>
      <p:sp>
        <p:nvSpPr>
          <p:cNvPr id="18447" name="AutoShape 16"/>
          <p:cNvSpPr>
            <a:spLocks noChangeArrowheads="1"/>
          </p:cNvSpPr>
          <p:nvPr/>
        </p:nvSpPr>
        <p:spPr bwMode="auto">
          <a:xfrm>
            <a:off x="4594297" y="2338373"/>
            <a:ext cx="1340455" cy="1074354"/>
          </a:xfrm>
          <a:prstGeom prst="hexagon">
            <a:avLst>
              <a:gd name="adj" fmla="val 30755"/>
              <a:gd name="vf" fmla="val 115470"/>
            </a:avLst>
          </a:prstGeom>
          <a:solidFill>
            <a:schemeClr val="tx2">
              <a:lumMod val="40000"/>
              <a:lumOff val="60000"/>
            </a:schemeClr>
          </a:solidFill>
          <a:ln w="9525">
            <a:solidFill>
              <a:schemeClr val="tx1"/>
            </a:solidFill>
            <a:miter lim="800000"/>
            <a:headEnd/>
            <a:tailEnd/>
          </a:ln>
        </p:spPr>
        <p:txBody>
          <a:bodyPr wrap="none" anchor="ctr"/>
          <a:lstStyle/>
          <a:p>
            <a:endParaRPr lang="en-US"/>
          </a:p>
        </p:txBody>
      </p:sp>
      <p:sp>
        <p:nvSpPr>
          <p:cNvPr id="18448" name="Text Box 17"/>
          <p:cNvSpPr txBox="1">
            <a:spLocks noChangeArrowheads="1"/>
          </p:cNvSpPr>
          <p:nvPr/>
        </p:nvSpPr>
        <p:spPr bwMode="auto">
          <a:xfrm>
            <a:off x="4749375" y="2535636"/>
            <a:ext cx="10968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200" dirty="0">
                <a:solidFill>
                  <a:srgbClr val="D9D9D9"/>
                </a:solidFill>
                <a:latin typeface="Arial"/>
                <a:cs typeface="Arial"/>
              </a:rPr>
              <a:t>RTM mix optimizer</a:t>
            </a:r>
          </a:p>
        </p:txBody>
      </p:sp>
      <p:sp>
        <p:nvSpPr>
          <p:cNvPr id="18449" name="Line 18"/>
          <p:cNvSpPr>
            <a:spLocks noChangeShapeType="1"/>
          </p:cNvSpPr>
          <p:nvPr/>
        </p:nvSpPr>
        <p:spPr bwMode="auto">
          <a:xfrm>
            <a:off x="5414621" y="226348"/>
            <a:ext cx="11642" cy="8251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0" name="Line 19"/>
          <p:cNvSpPr>
            <a:spLocks noChangeShapeType="1"/>
          </p:cNvSpPr>
          <p:nvPr/>
        </p:nvSpPr>
        <p:spPr bwMode="auto">
          <a:xfrm flipH="1">
            <a:off x="4689511" y="460031"/>
            <a:ext cx="720121" cy="5214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1" name="Line 20"/>
          <p:cNvSpPr>
            <a:spLocks noChangeShapeType="1"/>
          </p:cNvSpPr>
          <p:nvPr/>
        </p:nvSpPr>
        <p:spPr bwMode="auto">
          <a:xfrm>
            <a:off x="6513927" y="1313096"/>
            <a:ext cx="13447" cy="1150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2" name="Line 21"/>
          <p:cNvSpPr>
            <a:spLocks noChangeShapeType="1"/>
          </p:cNvSpPr>
          <p:nvPr/>
        </p:nvSpPr>
        <p:spPr bwMode="auto">
          <a:xfrm flipH="1">
            <a:off x="5896225" y="1770824"/>
            <a:ext cx="621998" cy="7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3" name="Rectangle 22"/>
          <p:cNvSpPr>
            <a:spLocks noChangeArrowheads="1"/>
          </p:cNvSpPr>
          <p:nvPr/>
        </p:nvSpPr>
        <p:spPr bwMode="auto">
          <a:xfrm>
            <a:off x="6597223" y="1274466"/>
            <a:ext cx="3432887" cy="1206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3038" indent="-173038" eaLnBrk="0" hangingPunct="0">
              <a:spcBef>
                <a:spcPct val="50000"/>
              </a:spcBef>
              <a:buClr>
                <a:schemeClr val="tx1"/>
              </a:buClr>
              <a:buFont typeface="Wingdings" charset="0"/>
              <a:buChar char="§"/>
            </a:pPr>
            <a:r>
              <a:rPr lang="en-US" sz="1200" dirty="0"/>
              <a:t>F</a:t>
            </a:r>
            <a:r>
              <a:rPr lang="en-US" sz="1200" b="0" dirty="0"/>
              <a:t>orecast impact of proposed go-to market model on pipeline, signings and revenue growth</a:t>
            </a:r>
          </a:p>
          <a:p>
            <a:pPr marL="173038" indent="-173038" eaLnBrk="0" hangingPunct="0">
              <a:spcBef>
                <a:spcPct val="50000"/>
              </a:spcBef>
              <a:buClr>
                <a:schemeClr val="tx1"/>
              </a:buClr>
              <a:buFont typeface="Wingdings" charset="0"/>
              <a:buChar char="§"/>
            </a:pPr>
            <a:r>
              <a:rPr lang="en-US" sz="1200" dirty="0">
                <a:solidFill>
                  <a:srgbClr val="000000"/>
                </a:solidFill>
              </a:rPr>
              <a:t>Understand expected outcomes from sales and marketing tactics based on proposed resource levels and historical tactic productivity</a:t>
            </a:r>
          </a:p>
        </p:txBody>
      </p:sp>
      <p:sp>
        <p:nvSpPr>
          <p:cNvPr id="18454" name="Line 23"/>
          <p:cNvSpPr>
            <a:spLocks noChangeShapeType="1"/>
          </p:cNvSpPr>
          <p:nvPr/>
        </p:nvSpPr>
        <p:spPr bwMode="auto">
          <a:xfrm>
            <a:off x="7554398" y="2739325"/>
            <a:ext cx="23283" cy="1944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5" name="Line 24"/>
          <p:cNvSpPr>
            <a:spLocks noChangeShapeType="1"/>
          </p:cNvSpPr>
          <p:nvPr/>
        </p:nvSpPr>
        <p:spPr bwMode="auto">
          <a:xfrm flipH="1">
            <a:off x="5918538" y="2846856"/>
            <a:ext cx="1635525" cy="182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6" name="Rectangle 25"/>
          <p:cNvSpPr>
            <a:spLocks noChangeArrowheads="1"/>
          </p:cNvSpPr>
          <p:nvPr/>
        </p:nvSpPr>
        <p:spPr bwMode="auto">
          <a:xfrm>
            <a:off x="7678651" y="2504070"/>
            <a:ext cx="2353804" cy="2570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3038" indent="-173038" eaLnBrk="0" hangingPunct="0">
              <a:spcBef>
                <a:spcPct val="50000"/>
              </a:spcBef>
              <a:buClr>
                <a:schemeClr val="tx1"/>
              </a:buClr>
              <a:buFont typeface="Wingdings" charset="0"/>
              <a:buChar char="§"/>
            </a:pPr>
            <a:r>
              <a:rPr lang="en-US" sz="1200" b="0" dirty="0"/>
              <a:t>Build scenarios based on mapping tactics to </a:t>
            </a:r>
            <a:r>
              <a:rPr lang="en-US" sz="1200" dirty="0"/>
              <a:t>growth</a:t>
            </a:r>
            <a:r>
              <a:rPr lang="en-US" sz="1200" b="0" dirty="0"/>
              <a:t> objectives</a:t>
            </a:r>
          </a:p>
          <a:p>
            <a:pPr marL="173038" indent="-173038" eaLnBrk="0" hangingPunct="0">
              <a:spcBef>
                <a:spcPct val="50000"/>
              </a:spcBef>
              <a:buClr>
                <a:schemeClr val="tx1"/>
              </a:buClr>
              <a:buFont typeface="Wingdings" charset="0"/>
              <a:buChar char="§"/>
            </a:pPr>
            <a:r>
              <a:rPr lang="en-US" sz="1200" b="0" dirty="0"/>
              <a:t>Model key </a:t>
            </a:r>
            <a:r>
              <a:rPr lang="en-US" sz="1200" dirty="0"/>
              <a:t>GTM </a:t>
            </a:r>
            <a:r>
              <a:rPr lang="en-US" sz="1200" b="0" dirty="0"/>
              <a:t>outcomes associated with different marketing / sales mix scenarios</a:t>
            </a:r>
          </a:p>
          <a:p>
            <a:pPr marL="173038" indent="-173038" eaLnBrk="0" hangingPunct="0">
              <a:spcBef>
                <a:spcPct val="50000"/>
              </a:spcBef>
              <a:buClr>
                <a:schemeClr val="tx1"/>
              </a:buClr>
              <a:buFont typeface="Wingdings" charset="0"/>
              <a:buChar char="§"/>
            </a:pPr>
            <a:r>
              <a:rPr lang="en-US" sz="1200" b="0" dirty="0"/>
              <a:t>Evaluate trade-offs between growth, margin and cash objectives </a:t>
            </a:r>
          </a:p>
        </p:txBody>
      </p:sp>
      <p:sp>
        <p:nvSpPr>
          <p:cNvPr id="18457" name="Line 26"/>
          <p:cNvSpPr>
            <a:spLocks noChangeShapeType="1"/>
          </p:cNvSpPr>
          <p:nvPr/>
        </p:nvSpPr>
        <p:spPr bwMode="auto">
          <a:xfrm flipH="1">
            <a:off x="3942231" y="4005801"/>
            <a:ext cx="1663" cy="21312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8" name="Line 27"/>
          <p:cNvSpPr>
            <a:spLocks noChangeShapeType="1"/>
          </p:cNvSpPr>
          <p:nvPr/>
        </p:nvSpPr>
        <p:spPr bwMode="auto">
          <a:xfrm flipH="1" flipV="1">
            <a:off x="2662483" y="4216309"/>
            <a:ext cx="1940832" cy="119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9" name="Line 28"/>
          <p:cNvSpPr>
            <a:spLocks noChangeShapeType="1"/>
          </p:cNvSpPr>
          <p:nvPr/>
        </p:nvSpPr>
        <p:spPr bwMode="auto">
          <a:xfrm>
            <a:off x="4543386" y="2846856"/>
            <a:ext cx="580240" cy="9416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60" name="Line 29"/>
          <p:cNvSpPr>
            <a:spLocks noChangeShapeType="1"/>
          </p:cNvSpPr>
          <p:nvPr/>
        </p:nvSpPr>
        <p:spPr bwMode="auto">
          <a:xfrm>
            <a:off x="5117543" y="3520171"/>
            <a:ext cx="23283" cy="914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61" name="Rectangle 30"/>
          <p:cNvSpPr>
            <a:spLocks noChangeArrowheads="1"/>
          </p:cNvSpPr>
          <p:nvPr/>
        </p:nvSpPr>
        <p:spPr bwMode="auto">
          <a:xfrm>
            <a:off x="5227266" y="3517798"/>
            <a:ext cx="2306652" cy="1165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3038" indent="-173038" eaLnBrk="0" hangingPunct="0">
              <a:spcBef>
                <a:spcPct val="50000"/>
              </a:spcBef>
              <a:buClr>
                <a:schemeClr val="tx1"/>
              </a:buClr>
              <a:buFont typeface="Wingdings" charset="0"/>
              <a:buChar char="§"/>
            </a:pPr>
            <a:r>
              <a:rPr lang="en-US" sz="1200" b="0" dirty="0"/>
              <a:t>Forecast pipeline dynamics,  throughput, and revenue impact based on historical pipeline </a:t>
            </a:r>
            <a:r>
              <a:rPr lang="en-US" sz="1200" dirty="0"/>
              <a:t>velocity metrics and defined scenarios</a:t>
            </a:r>
            <a:endParaRPr lang="en-US" sz="1200" b="0" dirty="0"/>
          </a:p>
        </p:txBody>
      </p:sp>
      <p:sp>
        <p:nvSpPr>
          <p:cNvPr id="18463" name="Rectangle 32"/>
          <p:cNvSpPr>
            <a:spLocks noChangeArrowheads="1"/>
          </p:cNvSpPr>
          <p:nvPr/>
        </p:nvSpPr>
        <p:spPr bwMode="auto">
          <a:xfrm>
            <a:off x="31967" y="2875550"/>
            <a:ext cx="2047261" cy="13788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3038" indent="-173038" eaLnBrk="0" hangingPunct="0">
              <a:spcBef>
                <a:spcPct val="50000"/>
              </a:spcBef>
              <a:buClr>
                <a:schemeClr val="tx1"/>
              </a:buClr>
              <a:buFont typeface="Wingdings" charset="0"/>
              <a:buChar char="§"/>
            </a:pPr>
            <a:r>
              <a:rPr lang="en-US" sz="1200" dirty="0">
                <a:solidFill>
                  <a:srgbClr val="000000"/>
                </a:solidFill>
              </a:rPr>
              <a:t>Identify sales, marketing, and business development actions that align to clients’ key issues</a:t>
            </a:r>
            <a:endParaRPr lang="en-US" sz="1200" b="0" dirty="0">
              <a:solidFill>
                <a:srgbClr val="000000"/>
              </a:solidFill>
            </a:endParaRPr>
          </a:p>
        </p:txBody>
      </p:sp>
      <p:sp>
        <p:nvSpPr>
          <p:cNvPr id="18464" name="Line 33"/>
          <p:cNvSpPr>
            <a:spLocks noChangeShapeType="1"/>
          </p:cNvSpPr>
          <p:nvPr/>
        </p:nvSpPr>
        <p:spPr bwMode="auto">
          <a:xfrm>
            <a:off x="2091052" y="865006"/>
            <a:ext cx="2367" cy="148886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65" name="Line 34"/>
          <p:cNvSpPr>
            <a:spLocks noChangeShapeType="1"/>
          </p:cNvSpPr>
          <p:nvPr/>
        </p:nvSpPr>
        <p:spPr bwMode="auto">
          <a:xfrm flipH="1" flipV="1">
            <a:off x="2102000" y="1784759"/>
            <a:ext cx="350334" cy="1094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66" name="Line 35"/>
          <p:cNvSpPr>
            <a:spLocks noChangeShapeType="1"/>
          </p:cNvSpPr>
          <p:nvPr/>
        </p:nvSpPr>
        <p:spPr bwMode="auto">
          <a:xfrm>
            <a:off x="2027456" y="2790754"/>
            <a:ext cx="23283" cy="1143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67" name="Line 36"/>
          <p:cNvSpPr>
            <a:spLocks noChangeShapeType="1"/>
          </p:cNvSpPr>
          <p:nvPr/>
        </p:nvSpPr>
        <p:spPr bwMode="auto">
          <a:xfrm flipH="1">
            <a:off x="2031476" y="2901063"/>
            <a:ext cx="419100" cy="7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68" name="Rectangle 37"/>
          <p:cNvSpPr>
            <a:spLocks noChangeArrowheads="1"/>
          </p:cNvSpPr>
          <p:nvPr/>
        </p:nvSpPr>
        <p:spPr bwMode="auto">
          <a:xfrm>
            <a:off x="69849" y="459093"/>
            <a:ext cx="2106439" cy="2296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3038" indent="-173038" eaLnBrk="0" hangingPunct="0">
              <a:spcBef>
                <a:spcPct val="50000"/>
              </a:spcBef>
              <a:buClr>
                <a:schemeClr val="tx1"/>
              </a:buClr>
              <a:buFont typeface="Wingdings" charset="0"/>
              <a:buChar char="§"/>
            </a:pPr>
            <a:r>
              <a:rPr lang="en-US" sz="1200" dirty="0"/>
              <a:t>Identify pipeline dynamics with greatest potential for business impact </a:t>
            </a:r>
          </a:p>
          <a:p>
            <a:pPr marL="173038" indent="-173038" eaLnBrk="0" hangingPunct="0">
              <a:spcBef>
                <a:spcPct val="50000"/>
              </a:spcBef>
              <a:buClr>
                <a:schemeClr val="tx1"/>
              </a:buClr>
              <a:buFont typeface="Wingdings" charset="0"/>
              <a:buChar char="§"/>
            </a:pPr>
            <a:r>
              <a:rPr lang="en-US" sz="1200" dirty="0"/>
              <a:t>Identify constraining factors </a:t>
            </a:r>
          </a:p>
          <a:p>
            <a:pPr marL="173038" indent="-173038" eaLnBrk="0" hangingPunct="0">
              <a:spcBef>
                <a:spcPct val="50000"/>
              </a:spcBef>
              <a:buClr>
                <a:schemeClr val="tx1"/>
              </a:buClr>
              <a:buFont typeface="Wingdings" charset="0"/>
              <a:buChar char="§"/>
            </a:pPr>
            <a:r>
              <a:rPr lang="en-US" sz="1200" dirty="0"/>
              <a:t>Determine root cause issues impacting growth</a:t>
            </a:r>
            <a:endParaRPr lang="en-US" sz="1200" b="0" dirty="0"/>
          </a:p>
        </p:txBody>
      </p:sp>
      <p:sp>
        <p:nvSpPr>
          <p:cNvPr id="38" name="Rectangle 3"/>
          <p:cNvSpPr txBox="1">
            <a:spLocks noChangeArrowheads="1"/>
          </p:cNvSpPr>
          <p:nvPr/>
        </p:nvSpPr>
        <p:spPr>
          <a:xfrm>
            <a:off x="2091052" y="4314527"/>
            <a:ext cx="2991329" cy="737884"/>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4625" indent="-174625">
              <a:defRPr/>
            </a:pPr>
            <a:r>
              <a:rPr lang="en-US" sz="1200" dirty="0">
                <a:solidFill>
                  <a:srgbClr val="000000"/>
                </a:solidFill>
              </a:rPr>
              <a:t>Overlay incremental actions on current projections to assess overall impact on pipeline and signings </a:t>
            </a:r>
          </a:p>
        </p:txBody>
      </p:sp>
      <p:sp>
        <p:nvSpPr>
          <p:cNvPr id="2" name="Freeform 1">
            <a:extLst>
              <a:ext uri="{FF2B5EF4-FFF2-40B4-BE49-F238E27FC236}">
                <a16:creationId xmlns:a16="http://schemas.microsoft.com/office/drawing/2014/main" id="{80263BEC-F8FA-624D-8321-7AED44E30C4E}"/>
              </a:ext>
            </a:extLst>
          </p:cNvPr>
          <p:cNvSpPr/>
          <p:nvPr/>
        </p:nvSpPr>
        <p:spPr>
          <a:xfrm>
            <a:off x="3421855" y="1157288"/>
            <a:ext cx="2550319" cy="1814512"/>
          </a:xfrm>
          <a:custGeom>
            <a:avLst/>
            <a:gdLst>
              <a:gd name="connsiteX0" fmla="*/ 0 w 2550319"/>
              <a:gd name="connsiteY0" fmla="*/ 1214437 h 1814512"/>
              <a:gd name="connsiteX1" fmla="*/ 364331 w 2550319"/>
              <a:gd name="connsiteY1" fmla="*/ 642937 h 1814512"/>
              <a:gd name="connsiteX2" fmla="*/ 1050131 w 2550319"/>
              <a:gd name="connsiteY2" fmla="*/ 635794 h 1814512"/>
              <a:gd name="connsiteX3" fmla="*/ 1435894 w 2550319"/>
              <a:gd name="connsiteY3" fmla="*/ 7144 h 1814512"/>
              <a:gd name="connsiteX4" fmla="*/ 2164556 w 2550319"/>
              <a:gd name="connsiteY4" fmla="*/ 0 h 1814512"/>
              <a:gd name="connsiteX5" fmla="*/ 2550319 w 2550319"/>
              <a:gd name="connsiteY5" fmla="*/ 635794 h 1814512"/>
              <a:gd name="connsiteX6" fmla="*/ 2171700 w 2550319"/>
              <a:gd name="connsiteY6" fmla="*/ 1214437 h 1814512"/>
              <a:gd name="connsiteX7" fmla="*/ 1428750 w 2550319"/>
              <a:gd name="connsiteY7" fmla="*/ 1207294 h 1814512"/>
              <a:gd name="connsiteX8" fmla="*/ 1078706 w 2550319"/>
              <a:gd name="connsiteY8" fmla="*/ 1814512 h 1814512"/>
              <a:gd name="connsiteX9" fmla="*/ 335756 w 2550319"/>
              <a:gd name="connsiteY9" fmla="*/ 1793081 h 1814512"/>
              <a:gd name="connsiteX10" fmla="*/ 0 w 2550319"/>
              <a:gd name="connsiteY10" fmla="*/ 1214437 h 181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0319" h="1814512">
                <a:moveTo>
                  <a:pt x="0" y="1214437"/>
                </a:moveTo>
                <a:lnTo>
                  <a:pt x="364331" y="642937"/>
                </a:lnTo>
                <a:lnTo>
                  <a:pt x="1050131" y="635794"/>
                </a:lnTo>
                <a:lnTo>
                  <a:pt x="1435894" y="7144"/>
                </a:lnTo>
                <a:lnTo>
                  <a:pt x="2164556" y="0"/>
                </a:lnTo>
                <a:lnTo>
                  <a:pt x="2550319" y="635794"/>
                </a:lnTo>
                <a:lnTo>
                  <a:pt x="2171700" y="1214437"/>
                </a:lnTo>
                <a:lnTo>
                  <a:pt x="1428750" y="1207294"/>
                </a:lnTo>
                <a:lnTo>
                  <a:pt x="1078706" y="1814512"/>
                </a:lnTo>
                <a:lnTo>
                  <a:pt x="335756" y="1793081"/>
                </a:lnTo>
                <a:lnTo>
                  <a:pt x="0" y="1214437"/>
                </a:ln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18971EB-99F6-B04A-B202-50AB044F6D80}"/>
              </a:ext>
            </a:extLst>
          </p:cNvPr>
          <p:cNvSpPr txBox="1"/>
          <p:nvPr/>
        </p:nvSpPr>
        <p:spPr>
          <a:xfrm>
            <a:off x="5344896" y="842034"/>
            <a:ext cx="1293944" cy="369332"/>
          </a:xfrm>
          <a:prstGeom prst="rect">
            <a:avLst/>
          </a:prstGeom>
          <a:noFill/>
        </p:spPr>
        <p:txBody>
          <a:bodyPr wrap="none" rtlCol="0">
            <a:spAutoFit/>
          </a:bodyPr>
          <a:lstStyle/>
          <a:p>
            <a:r>
              <a:rPr lang="en-US" dirty="0">
                <a:solidFill>
                  <a:schemeClr val="accent6">
                    <a:lumMod val="75000"/>
                  </a:schemeClr>
                </a:solidFill>
              </a:rPr>
              <a:t>MVP Model</a:t>
            </a:r>
          </a:p>
        </p:txBody>
      </p:sp>
    </p:spTree>
    <p:extLst>
      <p:ext uri="{BB962C8B-B14F-4D97-AF65-F5344CB8AC3E}">
        <p14:creationId xmlns:p14="http://schemas.microsoft.com/office/powerpoint/2010/main" val="310239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62" y="114540"/>
            <a:ext cx="8107680" cy="460771"/>
          </a:xfrm>
        </p:spPr>
        <p:txBody>
          <a:bodyPr/>
          <a:lstStyle/>
          <a:p>
            <a:r>
              <a:rPr lang="en-US" sz="2000" dirty="0"/>
              <a:t>Scenario Analysis Use Cases</a:t>
            </a:r>
          </a:p>
        </p:txBody>
      </p:sp>
      <p:sp>
        <p:nvSpPr>
          <p:cNvPr id="3" name="Content Placeholder 2"/>
          <p:cNvSpPr>
            <a:spLocks noGrp="1"/>
          </p:cNvSpPr>
          <p:nvPr>
            <p:ph idx="1"/>
          </p:nvPr>
        </p:nvSpPr>
        <p:spPr>
          <a:xfrm>
            <a:off x="452135" y="1325542"/>
            <a:ext cx="2763741" cy="1351379"/>
          </a:xfrm>
        </p:spPr>
        <p:txBody>
          <a:bodyPr>
            <a:noAutofit/>
          </a:bodyPr>
          <a:lstStyle/>
          <a:p>
            <a:pPr marL="176213" indent="-176213"/>
            <a:r>
              <a:rPr lang="en-US" sz="1050" dirty="0"/>
              <a:t>What is the impact on a 10% increase in validated leads based on a 30% increase in awareness and preference in target accounts?</a:t>
            </a:r>
          </a:p>
          <a:p>
            <a:pPr marL="176213" indent="-176213"/>
            <a:r>
              <a:rPr lang="en-US" sz="1050" dirty="0"/>
              <a:t>What is the impact on won pipeline of 30% increase in validated leads from digital demand programs  </a:t>
            </a:r>
          </a:p>
          <a:p>
            <a:endParaRPr lang="en-US" sz="1050" dirty="0"/>
          </a:p>
        </p:txBody>
      </p:sp>
      <p:sp>
        <p:nvSpPr>
          <p:cNvPr id="4" name="TextBox 3">
            <a:extLst>
              <a:ext uri="{FF2B5EF4-FFF2-40B4-BE49-F238E27FC236}">
                <a16:creationId xmlns:a16="http://schemas.microsoft.com/office/drawing/2014/main" id="{ED8F1B79-6FFC-8440-A647-BFD9859206F6}"/>
              </a:ext>
            </a:extLst>
          </p:cNvPr>
          <p:cNvSpPr txBox="1"/>
          <p:nvPr/>
        </p:nvSpPr>
        <p:spPr>
          <a:xfrm>
            <a:off x="109577" y="748256"/>
            <a:ext cx="418704" cy="646331"/>
          </a:xfrm>
          <a:prstGeom prst="rect">
            <a:avLst/>
          </a:prstGeom>
          <a:noFill/>
        </p:spPr>
        <p:txBody>
          <a:bodyPr wrap="none" rtlCol="0">
            <a:spAutoFit/>
          </a:bodyPr>
          <a:lstStyle/>
          <a:p>
            <a:r>
              <a:rPr lang="en-US" sz="3600" dirty="0">
                <a:solidFill>
                  <a:schemeClr val="accent1">
                    <a:lumMod val="75000"/>
                  </a:schemeClr>
                </a:solidFill>
              </a:rPr>
              <a:t>1</a:t>
            </a:r>
          </a:p>
        </p:txBody>
      </p:sp>
      <p:sp>
        <p:nvSpPr>
          <p:cNvPr id="5" name="TextBox 4">
            <a:extLst>
              <a:ext uri="{FF2B5EF4-FFF2-40B4-BE49-F238E27FC236}">
                <a16:creationId xmlns:a16="http://schemas.microsoft.com/office/drawing/2014/main" id="{2E8E3429-C79F-8C45-B4DC-A8758CDA24C7}"/>
              </a:ext>
            </a:extLst>
          </p:cNvPr>
          <p:cNvSpPr txBox="1"/>
          <p:nvPr/>
        </p:nvSpPr>
        <p:spPr>
          <a:xfrm>
            <a:off x="490481" y="886755"/>
            <a:ext cx="2350496" cy="369332"/>
          </a:xfrm>
          <a:prstGeom prst="rect">
            <a:avLst/>
          </a:prstGeom>
          <a:noFill/>
        </p:spPr>
        <p:txBody>
          <a:bodyPr wrap="square" rtlCol="0">
            <a:spAutoFit/>
          </a:bodyPr>
          <a:lstStyle/>
          <a:p>
            <a:r>
              <a:rPr lang="en-US" dirty="0"/>
              <a:t>Market Conditioning</a:t>
            </a:r>
          </a:p>
        </p:txBody>
      </p:sp>
      <p:sp>
        <p:nvSpPr>
          <p:cNvPr id="6" name="TextBox 5">
            <a:extLst>
              <a:ext uri="{FF2B5EF4-FFF2-40B4-BE49-F238E27FC236}">
                <a16:creationId xmlns:a16="http://schemas.microsoft.com/office/drawing/2014/main" id="{11568484-23B3-9D44-9AD1-D83DAFE0864E}"/>
              </a:ext>
            </a:extLst>
          </p:cNvPr>
          <p:cNvSpPr txBox="1"/>
          <p:nvPr/>
        </p:nvSpPr>
        <p:spPr>
          <a:xfrm>
            <a:off x="3385452" y="748256"/>
            <a:ext cx="418704" cy="646331"/>
          </a:xfrm>
          <a:prstGeom prst="rect">
            <a:avLst/>
          </a:prstGeom>
          <a:noFill/>
        </p:spPr>
        <p:txBody>
          <a:bodyPr wrap="none" rtlCol="0">
            <a:spAutoFit/>
          </a:bodyPr>
          <a:lstStyle/>
          <a:p>
            <a:r>
              <a:rPr lang="en-US" sz="3600" dirty="0">
                <a:solidFill>
                  <a:schemeClr val="accent1">
                    <a:lumMod val="75000"/>
                  </a:schemeClr>
                </a:solidFill>
              </a:rPr>
              <a:t>2</a:t>
            </a:r>
          </a:p>
        </p:txBody>
      </p:sp>
      <p:sp>
        <p:nvSpPr>
          <p:cNvPr id="7" name="TextBox 6">
            <a:extLst>
              <a:ext uri="{FF2B5EF4-FFF2-40B4-BE49-F238E27FC236}">
                <a16:creationId xmlns:a16="http://schemas.microsoft.com/office/drawing/2014/main" id="{9D65C634-C1DC-DE49-960F-932302BA380B}"/>
              </a:ext>
            </a:extLst>
          </p:cNvPr>
          <p:cNvSpPr txBox="1"/>
          <p:nvPr/>
        </p:nvSpPr>
        <p:spPr>
          <a:xfrm>
            <a:off x="3913614" y="891382"/>
            <a:ext cx="2350496" cy="369332"/>
          </a:xfrm>
          <a:prstGeom prst="rect">
            <a:avLst/>
          </a:prstGeom>
          <a:noFill/>
        </p:spPr>
        <p:txBody>
          <a:bodyPr wrap="square" rtlCol="0">
            <a:spAutoFit/>
          </a:bodyPr>
          <a:lstStyle/>
          <a:p>
            <a:r>
              <a:rPr lang="en-US" dirty="0"/>
              <a:t>Seller Productivity</a:t>
            </a:r>
          </a:p>
        </p:txBody>
      </p:sp>
      <p:sp>
        <p:nvSpPr>
          <p:cNvPr id="8" name="TextBox 7">
            <a:extLst>
              <a:ext uri="{FF2B5EF4-FFF2-40B4-BE49-F238E27FC236}">
                <a16:creationId xmlns:a16="http://schemas.microsoft.com/office/drawing/2014/main" id="{FA9F5A72-27BB-DD49-B9B6-2A45C69D0842}"/>
              </a:ext>
            </a:extLst>
          </p:cNvPr>
          <p:cNvSpPr txBox="1"/>
          <p:nvPr/>
        </p:nvSpPr>
        <p:spPr>
          <a:xfrm>
            <a:off x="6699127" y="748256"/>
            <a:ext cx="418704" cy="646331"/>
          </a:xfrm>
          <a:prstGeom prst="rect">
            <a:avLst/>
          </a:prstGeom>
          <a:noFill/>
        </p:spPr>
        <p:txBody>
          <a:bodyPr wrap="none" rtlCol="0">
            <a:spAutoFit/>
          </a:bodyPr>
          <a:lstStyle/>
          <a:p>
            <a:r>
              <a:rPr lang="en-US" sz="3600" dirty="0">
                <a:solidFill>
                  <a:schemeClr val="accent1">
                    <a:lumMod val="75000"/>
                  </a:schemeClr>
                </a:solidFill>
              </a:rPr>
              <a:t>3</a:t>
            </a:r>
          </a:p>
        </p:txBody>
      </p:sp>
      <p:sp>
        <p:nvSpPr>
          <p:cNvPr id="9" name="TextBox 8">
            <a:extLst>
              <a:ext uri="{FF2B5EF4-FFF2-40B4-BE49-F238E27FC236}">
                <a16:creationId xmlns:a16="http://schemas.microsoft.com/office/drawing/2014/main" id="{C8AC21F5-0EBD-6547-965D-3E562E43CE73}"/>
              </a:ext>
            </a:extLst>
          </p:cNvPr>
          <p:cNvSpPr txBox="1"/>
          <p:nvPr/>
        </p:nvSpPr>
        <p:spPr>
          <a:xfrm>
            <a:off x="7117831" y="878494"/>
            <a:ext cx="2778852" cy="369332"/>
          </a:xfrm>
          <a:prstGeom prst="rect">
            <a:avLst/>
          </a:prstGeom>
          <a:noFill/>
        </p:spPr>
        <p:txBody>
          <a:bodyPr wrap="square" rtlCol="0">
            <a:spAutoFit/>
          </a:bodyPr>
          <a:lstStyle/>
          <a:p>
            <a:r>
              <a:rPr lang="en-US" dirty="0"/>
              <a:t>Business Partner Ecosystem</a:t>
            </a:r>
          </a:p>
        </p:txBody>
      </p:sp>
      <p:sp>
        <p:nvSpPr>
          <p:cNvPr id="10" name="Content Placeholder 2">
            <a:extLst>
              <a:ext uri="{FF2B5EF4-FFF2-40B4-BE49-F238E27FC236}">
                <a16:creationId xmlns:a16="http://schemas.microsoft.com/office/drawing/2014/main" id="{334AABC2-5F27-8944-90B7-B2B81FEA6EC2}"/>
              </a:ext>
            </a:extLst>
          </p:cNvPr>
          <p:cNvSpPr txBox="1">
            <a:spLocks/>
          </p:cNvSpPr>
          <p:nvPr/>
        </p:nvSpPr>
        <p:spPr>
          <a:xfrm>
            <a:off x="490481" y="3809705"/>
            <a:ext cx="2763741" cy="8539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a:r>
              <a:rPr lang="en-US" sz="1200" dirty="0"/>
              <a:t>What opportunity attributes has the highest correlation with win and loss  probability vs. key competitors</a:t>
            </a:r>
          </a:p>
          <a:p>
            <a:pPr marL="176213" indent="-176213"/>
            <a:endParaRPr lang="en-US" sz="1200" dirty="0"/>
          </a:p>
          <a:p>
            <a:endParaRPr lang="en-US" sz="1200" dirty="0"/>
          </a:p>
        </p:txBody>
      </p:sp>
      <p:sp>
        <p:nvSpPr>
          <p:cNvPr id="11" name="TextBox 10">
            <a:extLst>
              <a:ext uri="{FF2B5EF4-FFF2-40B4-BE49-F238E27FC236}">
                <a16:creationId xmlns:a16="http://schemas.microsoft.com/office/drawing/2014/main" id="{BD48CA93-C373-2246-A389-BC0536411CFA}"/>
              </a:ext>
            </a:extLst>
          </p:cNvPr>
          <p:cNvSpPr txBox="1"/>
          <p:nvPr/>
        </p:nvSpPr>
        <p:spPr>
          <a:xfrm>
            <a:off x="109577" y="2949177"/>
            <a:ext cx="418704" cy="646331"/>
          </a:xfrm>
          <a:prstGeom prst="rect">
            <a:avLst/>
          </a:prstGeom>
          <a:noFill/>
        </p:spPr>
        <p:txBody>
          <a:bodyPr wrap="none" rtlCol="0">
            <a:spAutoFit/>
          </a:bodyPr>
          <a:lstStyle/>
          <a:p>
            <a:r>
              <a:rPr lang="en-US" sz="3600" dirty="0">
                <a:solidFill>
                  <a:schemeClr val="accent1">
                    <a:lumMod val="75000"/>
                  </a:schemeClr>
                </a:solidFill>
              </a:rPr>
              <a:t>4</a:t>
            </a:r>
          </a:p>
        </p:txBody>
      </p:sp>
      <p:sp>
        <p:nvSpPr>
          <p:cNvPr id="12" name="TextBox 11">
            <a:extLst>
              <a:ext uri="{FF2B5EF4-FFF2-40B4-BE49-F238E27FC236}">
                <a16:creationId xmlns:a16="http://schemas.microsoft.com/office/drawing/2014/main" id="{0FC29372-CB65-2A44-BB53-EF0CF517EB6C}"/>
              </a:ext>
            </a:extLst>
          </p:cNvPr>
          <p:cNvSpPr txBox="1"/>
          <p:nvPr/>
        </p:nvSpPr>
        <p:spPr>
          <a:xfrm>
            <a:off x="652947" y="3087676"/>
            <a:ext cx="2350496" cy="369332"/>
          </a:xfrm>
          <a:prstGeom prst="rect">
            <a:avLst/>
          </a:prstGeom>
          <a:noFill/>
        </p:spPr>
        <p:txBody>
          <a:bodyPr wrap="square" rtlCol="0">
            <a:spAutoFit/>
          </a:bodyPr>
          <a:lstStyle/>
          <a:p>
            <a:r>
              <a:rPr lang="en-US" dirty="0"/>
              <a:t>Competitive Insights</a:t>
            </a:r>
          </a:p>
        </p:txBody>
      </p:sp>
      <p:sp>
        <p:nvSpPr>
          <p:cNvPr id="13" name="TextBox 12">
            <a:extLst>
              <a:ext uri="{FF2B5EF4-FFF2-40B4-BE49-F238E27FC236}">
                <a16:creationId xmlns:a16="http://schemas.microsoft.com/office/drawing/2014/main" id="{51174262-14ED-164F-B5EB-23B8400EA690}"/>
              </a:ext>
            </a:extLst>
          </p:cNvPr>
          <p:cNvSpPr txBox="1"/>
          <p:nvPr/>
        </p:nvSpPr>
        <p:spPr>
          <a:xfrm>
            <a:off x="3385452" y="2949177"/>
            <a:ext cx="418704" cy="646331"/>
          </a:xfrm>
          <a:prstGeom prst="rect">
            <a:avLst/>
          </a:prstGeom>
          <a:noFill/>
        </p:spPr>
        <p:txBody>
          <a:bodyPr wrap="none" rtlCol="0">
            <a:spAutoFit/>
          </a:bodyPr>
          <a:lstStyle/>
          <a:p>
            <a:r>
              <a:rPr lang="en-US" sz="3600" dirty="0">
                <a:solidFill>
                  <a:schemeClr val="accent1">
                    <a:lumMod val="75000"/>
                  </a:schemeClr>
                </a:solidFill>
              </a:rPr>
              <a:t>5</a:t>
            </a:r>
          </a:p>
        </p:txBody>
      </p:sp>
      <p:sp>
        <p:nvSpPr>
          <p:cNvPr id="14" name="TextBox 13">
            <a:extLst>
              <a:ext uri="{FF2B5EF4-FFF2-40B4-BE49-F238E27FC236}">
                <a16:creationId xmlns:a16="http://schemas.microsoft.com/office/drawing/2014/main" id="{6955BD4A-945A-0444-87BF-1143E9F9BA68}"/>
              </a:ext>
            </a:extLst>
          </p:cNvPr>
          <p:cNvSpPr txBox="1"/>
          <p:nvPr/>
        </p:nvSpPr>
        <p:spPr>
          <a:xfrm>
            <a:off x="3853951" y="3087676"/>
            <a:ext cx="2845175" cy="646331"/>
          </a:xfrm>
          <a:prstGeom prst="rect">
            <a:avLst/>
          </a:prstGeom>
          <a:noFill/>
        </p:spPr>
        <p:txBody>
          <a:bodyPr wrap="square" rtlCol="0">
            <a:spAutoFit/>
          </a:bodyPr>
          <a:lstStyle/>
          <a:p>
            <a:r>
              <a:rPr lang="en-US" dirty="0"/>
              <a:t>Lead generation and opportunity prioritization</a:t>
            </a:r>
          </a:p>
        </p:txBody>
      </p:sp>
      <p:sp>
        <p:nvSpPr>
          <p:cNvPr id="15" name="TextBox 14">
            <a:extLst>
              <a:ext uri="{FF2B5EF4-FFF2-40B4-BE49-F238E27FC236}">
                <a16:creationId xmlns:a16="http://schemas.microsoft.com/office/drawing/2014/main" id="{0A2EF11D-984A-3A4E-997A-199AF82CC7C1}"/>
              </a:ext>
            </a:extLst>
          </p:cNvPr>
          <p:cNvSpPr txBox="1"/>
          <p:nvPr/>
        </p:nvSpPr>
        <p:spPr>
          <a:xfrm>
            <a:off x="6699127" y="2949177"/>
            <a:ext cx="418704" cy="646331"/>
          </a:xfrm>
          <a:prstGeom prst="rect">
            <a:avLst/>
          </a:prstGeom>
          <a:noFill/>
        </p:spPr>
        <p:txBody>
          <a:bodyPr wrap="none" rtlCol="0">
            <a:spAutoFit/>
          </a:bodyPr>
          <a:lstStyle/>
          <a:p>
            <a:r>
              <a:rPr lang="en-US" sz="3600" dirty="0">
                <a:solidFill>
                  <a:schemeClr val="accent1">
                    <a:lumMod val="75000"/>
                  </a:schemeClr>
                </a:solidFill>
              </a:rPr>
              <a:t>6</a:t>
            </a:r>
          </a:p>
        </p:txBody>
      </p:sp>
      <p:sp>
        <p:nvSpPr>
          <p:cNvPr id="16" name="TextBox 15">
            <a:extLst>
              <a:ext uri="{FF2B5EF4-FFF2-40B4-BE49-F238E27FC236}">
                <a16:creationId xmlns:a16="http://schemas.microsoft.com/office/drawing/2014/main" id="{054808D7-16DC-1149-9241-8FB11DE0F9E3}"/>
              </a:ext>
            </a:extLst>
          </p:cNvPr>
          <p:cNvSpPr txBox="1"/>
          <p:nvPr/>
        </p:nvSpPr>
        <p:spPr>
          <a:xfrm>
            <a:off x="7219662" y="3087676"/>
            <a:ext cx="2350496" cy="369332"/>
          </a:xfrm>
          <a:prstGeom prst="rect">
            <a:avLst/>
          </a:prstGeom>
          <a:noFill/>
        </p:spPr>
        <p:txBody>
          <a:bodyPr wrap="square" rtlCol="0">
            <a:spAutoFit/>
          </a:bodyPr>
          <a:lstStyle/>
          <a:p>
            <a:r>
              <a:rPr lang="en-US" dirty="0"/>
              <a:t>New Product Launch</a:t>
            </a:r>
          </a:p>
        </p:txBody>
      </p:sp>
      <p:sp>
        <p:nvSpPr>
          <p:cNvPr id="17" name="Content Placeholder 2">
            <a:extLst>
              <a:ext uri="{FF2B5EF4-FFF2-40B4-BE49-F238E27FC236}">
                <a16:creationId xmlns:a16="http://schemas.microsoft.com/office/drawing/2014/main" id="{A678BD54-92BB-7749-96DD-936542B37693}"/>
              </a:ext>
            </a:extLst>
          </p:cNvPr>
          <p:cNvSpPr txBox="1">
            <a:spLocks/>
          </p:cNvSpPr>
          <p:nvPr/>
        </p:nvSpPr>
        <p:spPr>
          <a:xfrm>
            <a:off x="3590187" y="3809705"/>
            <a:ext cx="2763741" cy="13513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a:r>
              <a:rPr lang="en-US" sz="1050" dirty="0"/>
              <a:t>What are the opportunity attributes that have the highest impact on pipeline progression velocity and win rate?</a:t>
            </a:r>
          </a:p>
          <a:p>
            <a:pPr marL="176213" indent="-176213"/>
            <a:endParaRPr lang="en-US" sz="1050" dirty="0"/>
          </a:p>
          <a:p>
            <a:endParaRPr lang="en-US" sz="1050" dirty="0"/>
          </a:p>
        </p:txBody>
      </p:sp>
      <p:sp>
        <p:nvSpPr>
          <p:cNvPr id="18" name="Content Placeholder 2">
            <a:extLst>
              <a:ext uri="{FF2B5EF4-FFF2-40B4-BE49-F238E27FC236}">
                <a16:creationId xmlns:a16="http://schemas.microsoft.com/office/drawing/2014/main" id="{30D0C70D-CA65-7843-9D63-409460AA22F1}"/>
              </a:ext>
            </a:extLst>
          </p:cNvPr>
          <p:cNvSpPr txBox="1">
            <a:spLocks/>
          </p:cNvSpPr>
          <p:nvPr/>
        </p:nvSpPr>
        <p:spPr>
          <a:xfrm>
            <a:off x="6933725" y="3809706"/>
            <a:ext cx="2763741" cy="13513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a:r>
              <a:rPr lang="en-US" sz="1050" dirty="0"/>
              <a:t>What are number of new leads, lead progression rates, identified opportunities, opportunity progression and win rates required to attain growth targets for a new product?</a:t>
            </a:r>
          </a:p>
          <a:p>
            <a:pPr marL="176213" indent="-176213"/>
            <a:r>
              <a:rPr lang="en-US" sz="1050" dirty="0"/>
              <a:t>How many resources are required and what is the optimal route-to-market mix</a:t>
            </a:r>
          </a:p>
          <a:p>
            <a:endParaRPr lang="en-US" sz="1050" dirty="0"/>
          </a:p>
        </p:txBody>
      </p:sp>
      <p:sp>
        <p:nvSpPr>
          <p:cNvPr id="19" name="Content Placeholder 2">
            <a:extLst>
              <a:ext uri="{FF2B5EF4-FFF2-40B4-BE49-F238E27FC236}">
                <a16:creationId xmlns:a16="http://schemas.microsoft.com/office/drawing/2014/main" id="{EE3459C3-F7D8-9147-AA4E-4FE8C6093E3D}"/>
              </a:ext>
            </a:extLst>
          </p:cNvPr>
          <p:cNvSpPr txBox="1">
            <a:spLocks/>
          </p:cNvSpPr>
          <p:nvPr/>
        </p:nvSpPr>
        <p:spPr>
          <a:xfrm>
            <a:off x="3551841" y="1325542"/>
            <a:ext cx="2763741" cy="15479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a:r>
              <a:rPr lang="en-US" sz="1050" dirty="0"/>
              <a:t>What sales communities are most productive at identifying new leads and opportunities?</a:t>
            </a:r>
          </a:p>
          <a:p>
            <a:pPr marL="176213" indent="-176213"/>
            <a:r>
              <a:rPr lang="en-US" sz="1050" dirty="0"/>
              <a:t>What are opportunity attributes that have the highest correlation with sales productivity?</a:t>
            </a:r>
          </a:p>
          <a:p>
            <a:pPr marL="176213" indent="-176213"/>
            <a:r>
              <a:rPr lang="en-US" sz="1050" dirty="0"/>
              <a:t>What is the expected impact of incremental sales resources across the sales cycle </a:t>
            </a:r>
          </a:p>
          <a:p>
            <a:pPr marL="176213" indent="-176213"/>
            <a:endParaRPr lang="en-US" sz="1050" dirty="0"/>
          </a:p>
          <a:p>
            <a:endParaRPr lang="en-US" sz="1050" dirty="0"/>
          </a:p>
        </p:txBody>
      </p:sp>
      <p:sp>
        <p:nvSpPr>
          <p:cNvPr id="20" name="Content Placeholder 2">
            <a:extLst>
              <a:ext uri="{FF2B5EF4-FFF2-40B4-BE49-F238E27FC236}">
                <a16:creationId xmlns:a16="http://schemas.microsoft.com/office/drawing/2014/main" id="{9195E2A5-C657-DA49-B326-A6E625F4ABBB}"/>
              </a:ext>
            </a:extLst>
          </p:cNvPr>
          <p:cNvSpPr txBox="1">
            <a:spLocks/>
          </p:cNvSpPr>
          <p:nvPr/>
        </p:nvSpPr>
        <p:spPr>
          <a:xfrm>
            <a:off x="6933725" y="1325542"/>
            <a:ext cx="2763741" cy="14851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a:r>
              <a:rPr lang="en-US" sz="1050" dirty="0"/>
              <a:t>How many business partners are required to support target revenue growth</a:t>
            </a:r>
          </a:p>
          <a:p>
            <a:pPr marL="176213" indent="-176213"/>
            <a:r>
              <a:rPr lang="en-US" sz="1050" dirty="0"/>
              <a:t>What are opportunity or business partner  attributes that drive highest and lowest business partner sales productivity?</a:t>
            </a:r>
          </a:p>
          <a:p>
            <a:pPr marL="176213" indent="-176213"/>
            <a:r>
              <a:rPr lang="en-US" sz="1050" dirty="0"/>
              <a:t>What is the impact of increased demand generation programs and lead passing to business partners?</a:t>
            </a:r>
          </a:p>
          <a:p>
            <a:pPr marL="176213" indent="-176213"/>
            <a:endParaRPr lang="en-US" sz="1050" dirty="0"/>
          </a:p>
          <a:p>
            <a:endParaRPr lang="en-US" sz="1050" dirty="0"/>
          </a:p>
        </p:txBody>
      </p:sp>
    </p:spTree>
    <p:extLst>
      <p:ext uri="{BB962C8B-B14F-4D97-AF65-F5344CB8AC3E}">
        <p14:creationId xmlns:p14="http://schemas.microsoft.com/office/powerpoint/2010/main" val="323010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1"/>
          <p:cNvSpPr txBox="1">
            <a:spLocks noChangeArrowheads="1"/>
          </p:cNvSpPr>
          <p:nvPr/>
        </p:nvSpPr>
        <p:spPr bwMode="auto">
          <a:xfrm>
            <a:off x="803275" y="537298"/>
            <a:ext cx="563789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dash"/>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600" dirty="0"/>
              <a:t>Pipeline forecasting model simulation reflects how opportunities progress through the sales cycle </a:t>
            </a:r>
            <a:endParaRPr lang="en-US" dirty="0"/>
          </a:p>
        </p:txBody>
      </p:sp>
      <p:sp>
        <p:nvSpPr>
          <p:cNvPr id="19458" name="Title 1"/>
          <p:cNvSpPr txBox="1">
            <a:spLocks/>
          </p:cNvSpPr>
          <p:nvPr/>
        </p:nvSpPr>
        <p:spPr bwMode="auto">
          <a:xfrm>
            <a:off x="176288" y="146447"/>
            <a:ext cx="9095467"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lnSpc>
                <a:spcPct val="90000"/>
              </a:lnSpc>
            </a:pPr>
            <a:r>
              <a:rPr lang="en-US" sz="2000" dirty="0">
                <a:solidFill>
                  <a:schemeClr val="accent1"/>
                </a:solidFill>
              </a:rPr>
              <a:t>Simulation Design and Structure</a:t>
            </a:r>
          </a:p>
        </p:txBody>
      </p:sp>
      <p:sp>
        <p:nvSpPr>
          <p:cNvPr id="18436" name="Rectangle 28"/>
          <p:cNvSpPr>
            <a:spLocks noChangeArrowheads="1"/>
          </p:cNvSpPr>
          <p:nvPr/>
        </p:nvSpPr>
        <p:spPr bwMode="auto">
          <a:xfrm>
            <a:off x="335946" y="1352549"/>
            <a:ext cx="1215723" cy="285750"/>
          </a:xfrm>
          <a:prstGeom prst="rect">
            <a:avLst/>
          </a:prstGeom>
          <a:solidFill>
            <a:schemeClr val="accent1">
              <a:lumMod val="75000"/>
            </a:schemeClr>
          </a:solidFill>
          <a:ln w="9525">
            <a:noFill/>
            <a:miter lim="800000"/>
            <a:headEnd/>
            <a:tailEnd/>
          </a:ln>
        </p:spPr>
        <p:txBody>
          <a:bodyPr wrap="none" lIns="0" tIns="0" rIns="0" bIns="0" anchor="ctr"/>
          <a:lstStyle/>
          <a:p>
            <a:pPr algn="ctr">
              <a:lnSpc>
                <a:spcPct val="90000"/>
              </a:lnSpc>
              <a:spcBef>
                <a:spcPct val="50000"/>
              </a:spcBef>
              <a:defRPr/>
            </a:pPr>
            <a:r>
              <a:rPr lang="en-US" altLang="zh-CN" sz="1500" dirty="0">
                <a:solidFill>
                  <a:schemeClr val="bg1"/>
                </a:solidFill>
                <a:ea typeface="SimSun" pitchFamily="2" charset="-122"/>
                <a:cs typeface="+mn-cs"/>
              </a:rPr>
              <a:t>Engage</a:t>
            </a:r>
            <a:endParaRPr lang="zh-CN" altLang="en-US" sz="1500" dirty="0">
              <a:solidFill>
                <a:schemeClr val="bg1"/>
              </a:solidFill>
              <a:ea typeface="SimSun" pitchFamily="2" charset="-122"/>
              <a:cs typeface="+mn-cs"/>
            </a:endParaRPr>
          </a:p>
        </p:txBody>
      </p:sp>
      <p:sp>
        <p:nvSpPr>
          <p:cNvPr id="18437" name="Rectangle 28"/>
          <p:cNvSpPr>
            <a:spLocks noChangeArrowheads="1"/>
          </p:cNvSpPr>
          <p:nvPr/>
        </p:nvSpPr>
        <p:spPr bwMode="auto">
          <a:xfrm>
            <a:off x="5749321" y="3868340"/>
            <a:ext cx="1217386" cy="285750"/>
          </a:xfrm>
          <a:prstGeom prst="rect">
            <a:avLst/>
          </a:prstGeom>
          <a:solidFill>
            <a:schemeClr val="accent1">
              <a:lumMod val="75000"/>
            </a:schemeClr>
          </a:solidFill>
          <a:ln w="9525">
            <a:noFill/>
            <a:miter lim="800000"/>
            <a:headEnd/>
            <a:tailEnd/>
          </a:ln>
        </p:spPr>
        <p:txBody>
          <a:bodyPr wrap="none" lIns="0" tIns="0" rIns="0" bIns="0" anchor="ctr"/>
          <a:lstStyle/>
          <a:p>
            <a:pPr algn="ctr">
              <a:lnSpc>
                <a:spcPct val="90000"/>
              </a:lnSpc>
              <a:spcBef>
                <a:spcPct val="50000"/>
              </a:spcBef>
              <a:defRPr/>
            </a:pPr>
            <a:r>
              <a:rPr lang="en-US" altLang="zh-CN" sz="1500" dirty="0">
                <a:solidFill>
                  <a:schemeClr val="bg1"/>
                </a:solidFill>
                <a:ea typeface="SimSun" pitchFamily="2" charset="-122"/>
                <a:cs typeface="+mn-cs"/>
              </a:rPr>
              <a:t>Negotiate</a:t>
            </a:r>
            <a:endParaRPr lang="zh-CN" altLang="en-US" sz="1500" dirty="0">
              <a:solidFill>
                <a:schemeClr val="bg1"/>
              </a:solidFill>
              <a:ea typeface="SimSun" pitchFamily="2" charset="-122"/>
              <a:cs typeface="+mn-cs"/>
            </a:endParaRPr>
          </a:p>
        </p:txBody>
      </p:sp>
      <p:sp>
        <p:nvSpPr>
          <p:cNvPr id="18438" name="Rectangle 28"/>
          <p:cNvSpPr>
            <a:spLocks noChangeArrowheads="1"/>
          </p:cNvSpPr>
          <p:nvPr/>
        </p:nvSpPr>
        <p:spPr bwMode="auto">
          <a:xfrm>
            <a:off x="1688042" y="1981199"/>
            <a:ext cx="1217386" cy="285750"/>
          </a:xfrm>
          <a:prstGeom prst="rect">
            <a:avLst/>
          </a:prstGeom>
          <a:solidFill>
            <a:schemeClr val="accent1">
              <a:lumMod val="75000"/>
            </a:schemeClr>
          </a:solidFill>
          <a:ln w="9525">
            <a:noFill/>
            <a:miter lim="800000"/>
            <a:headEnd/>
            <a:tailEnd/>
          </a:ln>
        </p:spPr>
        <p:txBody>
          <a:bodyPr wrap="none" lIns="0" tIns="0" rIns="0" bIns="0" anchor="ctr"/>
          <a:lstStyle/>
          <a:p>
            <a:pPr algn="ctr">
              <a:lnSpc>
                <a:spcPct val="90000"/>
              </a:lnSpc>
              <a:spcBef>
                <a:spcPct val="50000"/>
              </a:spcBef>
              <a:defRPr/>
            </a:pPr>
            <a:r>
              <a:rPr lang="en-US" altLang="zh-CN" sz="1500" dirty="0">
                <a:solidFill>
                  <a:schemeClr val="bg1"/>
                </a:solidFill>
                <a:ea typeface="SimSun" pitchFamily="2" charset="-122"/>
                <a:cs typeface="+mn-cs"/>
              </a:rPr>
              <a:t>Qualify</a:t>
            </a:r>
            <a:endParaRPr lang="zh-CN" altLang="en-US" sz="1500" dirty="0">
              <a:solidFill>
                <a:schemeClr val="bg1"/>
              </a:solidFill>
              <a:ea typeface="SimSun" pitchFamily="2" charset="-122"/>
              <a:cs typeface="+mn-cs"/>
            </a:endParaRPr>
          </a:p>
        </p:txBody>
      </p:sp>
      <p:sp>
        <p:nvSpPr>
          <p:cNvPr id="18439" name="Rectangle 28"/>
          <p:cNvSpPr>
            <a:spLocks noChangeArrowheads="1"/>
          </p:cNvSpPr>
          <p:nvPr/>
        </p:nvSpPr>
        <p:spPr bwMode="auto">
          <a:xfrm>
            <a:off x="3041802" y="2609849"/>
            <a:ext cx="1217386" cy="285750"/>
          </a:xfrm>
          <a:prstGeom prst="rect">
            <a:avLst/>
          </a:prstGeom>
          <a:solidFill>
            <a:schemeClr val="accent1">
              <a:lumMod val="75000"/>
            </a:schemeClr>
          </a:solidFill>
          <a:ln w="9525">
            <a:noFill/>
            <a:miter lim="800000"/>
            <a:headEnd/>
            <a:tailEnd/>
          </a:ln>
        </p:spPr>
        <p:txBody>
          <a:bodyPr wrap="none" lIns="0" tIns="0" rIns="0" bIns="0" anchor="ctr"/>
          <a:lstStyle/>
          <a:p>
            <a:pPr algn="ctr">
              <a:lnSpc>
                <a:spcPct val="90000"/>
              </a:lnSpc>
              <a:spcBef>
                <a:spcPct val="50000"/>
              </a:spcBef>
              <a:defRPr/>
            </a:pPr>
            <a:r>
              <a:rPr lang="en-US" altLang="zh-CN" sz="1500" dirty="0">
                <a:solidFill>
                  <a:schemeClr val="bg1"/>
                </a:solidFill>
                <a:ea typeface="SimSun" pitchFamily="2" charset="-122"/>
                <a:cs typeface="+mn-cs"/>
              </a:rPr>
              <a:t>Design</a:t>
            </a:r>
            <a:endParaRPr lang="zh-CN" altLang="en-US" sz="1500" dirty="0">
              <a:solidFill>
                <a:schemeClr val="bg1"/>
              </a:solidFill>
              <a:ea typeface="SimSun" pitchFamily="2" charset="-122"/>
              <a:cs typeface="+mn-cs"/>
            </a:endParaRPr>
          </a:p>
        </p:txBody>
      </p:sp>
      <p:sp>
        <p:nvSpPr>
          <p:cNvPr id="18440" name="Rectangle 28"/>
          <p:cNvSpPr>
            <a:spLocks noChangeArrowheads="1"/>
          </p:cNvSpPr>
          <p:nvPr/>
        </p:nvSpPr>
        <p:spPr bwMode="auto">
          <a:xfrm>
            <a:off x="4395561" y="3238499"/>
            <a:ext cx="1217386" cy="286941"/>
          </a:xfrm>
          <a:prstGeom prst="rect">
            <a:avLst/>
          </a:prstGeom>
          <a:solidFill>
            <a:schemeClr val="accent1">
              <a:lumMod val="75000"/>
            </a:schemeClr>
          </a:solidFill>
          <a:ln w="9525">
            <a:noFill/>
            <a:miter lim="800000"/>
            <a:headEnd/>
            <a:tailEnd/>
          </a:ln>
        </p:spPr>
        <p:txBody>
          <a:bodyPr wrap="none" lIns="0" tIns="0" rIns="0" bIns="0" anchor="ctr"/>
          <a:lstStyle/>
          <a:p>
            <a:pPr algn="ctr">
              <a:lnSpc>
                <a:spcPct val="90000"/>
              </a:lnSpc>
              <a:spcBef>
                <a:spcPct val="50000"/>
              </a:spcBef>
              <a:defRPr/>
            </a:pPr>
            <a:r>
              <a:rPr lang="en-US" altLang="zh-CN" sz="1500" dirty="0">
                <a:solidFill>
                  <a:schemeClr val="bg1"/>
                </a:solidFill>
                <a:ea typeface="SimSun" pitchFamily="2" charset="-122"/>
                <a:cs typeface="+mn-cs"/>
              </a:rPr>
              <a:t>Propose</a:t>
            </a:r>
            <a:endParaRPr lang="zh-CN" altLang="en-US" sz="1500" dirty="0">
              <a:solidFill>
                <a:schemeClr val="bg1"/>
              </a:solidFill>
              <a:ea typeface="SimSun" pitchFamily="2" charset="-122"/>
              <a:cs typeface="+mn-cs"/>
            </a:endParaRPr>
          </a:p>
        </p:txBody>
      </p:sp>
      <p:sp>
        <p:nvSpPr>
          <p:cNvPr id="19464" name="Rectangle 1"/>
          <p:cNvSpPr>
            <a:spLocks noChangeArrowheads="1"/>
          </p:cNvSpPr>
          <p:nvPr/>
        </p:nvSpPr>
        <p:spPr bwMode="auto">
          <a:xfrm>
            <a:off x="7032251" y="130304"/>
            <a:ext cx="2765728" cy="31803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90000"/>
              </a:lnSpc>
              <a:spcBef>
                <a:spcPct val="40000"/>
              </a:spcBef>
              <a:buClr>
                <a:srgbClr val="000000"/>
              </a:buClr>
              <a:buSzPct val="100000"/>
            </a:pPr>
            <a:r>
              <a:rPr kumimoji="1" lang="en-US" sz="1600" b="1" dirty="0"/>
              <a:t>Key Design Points</a:t>
            </a:r>
          </a:p>
        </p:txBody>
      </p:sp>
      <p:sp>
        <p:nvSpPr>
          <p:cNvPr id="19465" name="Rectangle 1"/>
          <p:cNvSpPr>
            <a:spLocks noChangeArrowheads="1"/>
          </p:cNvSpPr>
          <p:nvPr/>
        </p:nvSpPr>
        <p:spPr bwMode="auto">
          <a:xfrm>
            <a:off x="7345891" y="560390"/>
            <a:ext cx="2536221" cy="30654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169863" indent="-169863">
              <a:lnSpc>
                <a:spcPct val="90000"/>
              </a:lnSpc>
              <a:spcBef>
                <a:spcPct val="40000"/>
              </a:spcBef>
              <a:buClr>
                <a:srgbClr val="000000"/>
              </a:buClr>
              <a:buSzPct val="100000"/>
              <a:buFontTx/>
              <a:buChar char="•"/>
            </a:pPr>
            <a:r>
              <a:rPr kumimoji="1" lang="en-US" sz="1200" b="0" dirty="0"/>
              <a:t>Pipeline acts as a predictable system that can be understood and modeled through a set of historical pipeline metrics and statistics</a:t>
            </a:r>
            <a:br>
              <a:rPr kumimoji="1" lang="en-US" sz="1200" b="0" dirty="0"/>
            </a:br>
            <a:r>
              <a:rPr kumimoji="1" lang="en-US" sz="1200" b="0" dirty="0"/>
              <a:t>  - identified leads</a:t>
            </a:r>
            <a:br>
              <a:rPr kumimoji="1" lang="en-US" sz="1200" b="0" dirty="0"/>
            </a:br>
            <a:r>
              <a:rPr kumimoji="1" lang="en-US" sz="1200" b="0" dirty="0"/>
              <a:t>  - lead progression statistics</a:t>
            </a:r>
            <a:br>
              <a:rPr kumimoji="1" lang="en-US" sz="1200" b="0" dirty="0"/>
            </a:br>
            <a:r>
              <a:rPr kumimoji="1" lang="en-US" sz="1200" b="0" dirty="0"/>
              <a:t>  - win rates</a:t>
            </a:r>
          </a:p>
          <a:p>
            <a:pPr marL="169863" indent="-169863">
              <a:lnSpc>
                <a:spcPct val="90000"/>
              </a:lnSpc>
              <a:spcBef>
                <a:spcPct val="40000"/>
              </a:spcBef>
              <a:buClr>
                <a:srgbClr val="000000"/>
              </a:buClr>
              <a:buSzPct val="100000"/>
              <a:buFontTx/>
              <a:buChar char="•"/>
            </a:pPr>
            <a:r>
              <a:rPr kumimoji="1" lang="en-US" sz="1200" b="0" dirty="0"/>
              <a:t>Stochastic modeling provides a forward-looking view of pipeline through use of pipeline statistics calculated through time series analysis</a:t>
            </a:r>
          </a:p>
          <a:p>
            <a:pPr marL="169863" indent="-169863">
              <a:lnSpc>
                <a:spcPct val="90000"/>
              </a:lnSpc>
              <a:spcBef>
                <a:spcPct val="40000"/>
              </a:spcBef>
              <a:buClr>
                <a:srgbClr val="000000"/>
              </a:buClr>
              <a:buSzPct val="100000"/>
              <a:buFontTx/>
              <a:buChar char="•"/>
            </a:pPr>
            <a:r>
              <a:rPr kumimoji="1" lang="en-US" sz="1200" b="0" dirty="0"/>
              <a:t>Key to understanding system is to develop a new set of pipeline velocity statistics to support advanced modeling and scenario analysis</a:t>
            </a:r>
          </a:p>
        </p:txBody>
      </p:sp>
      <p:sp>
        <p:nvSpPr>
          <p:cNvPr id="19466" name="TextBox 1"/>
          <p:cNvSpPr txBox="1">
            <a:spLocks noChangeArrowheads="1"/>
          </p:cNvSpPr>
          <p:nvPr/>
        </p:nvSpPr>
        <p:spPr bwMode="auto">
          <a:xfrm>
            <a:off x="93133" y="891778"/>
            <a:ext cx="106279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dirty="0"/>
              <a:t>New leads</a:t>
            </a:r>
          </a:p>
        </p:txBody>
      </p:sp>
      <p:sp>
        <p:nvSpPr>
          <p:cNvPr id="19467" name="Decision 2"/>
          <p:cNvSpPr>
            <a:spLocks noChangeArrowheads="1"/>
          </p:cNvSpPr>
          <p:nvPr/>
        </p:nvSpPr>
        <p:spPr bwMode="auto">
          <a:xfrm>
            <a:off x="1917549" y="1457325"/>
            <a:ext cx="237822"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19468" name="TextBox 3"/>
          <p:cNvSpPr txBox="1">
            <a:spLocks noChangeArrowheads="1"/>
          </p:cNvSpPr>
          <p:nvPr/>
        </p:nvSpPr>
        <p:spPr bwMode="auto">
          <a:xfrm>
            <a:off x="2045608" y="1650206"/>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19469" name="TextBox 14"/>
          <p:cNvSpPr txBox="1">
            <a:spLocks noChangeArrowheads="1"/>
          </p:cNvSpPr>
          <p:nvPr/>
        </p:nvSpPr>
        <p:spPr bwMode="auto">
          <a:xfrm>
            <a:off x="1564973" y="1216818"/>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19470" name="TextBox 15"/>
          <p:cNvSpPr txBox="1">
            <a:spLocks noChangeArrowheads="1"/>
          </p:cNvSpPr>
          <p:nvPr/>
        </p:nvSpPr>
        <p:spPr bwMode="auto">
          <a:xfrm>
            <a:off x="2782359" y="1412081"/>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19471" name="Straight Arrow Connector 5"/>
          <p:cNvCxnSpPr>
            <a:cxnSpLocks noChangeShapeType="1"/>
          </p:cNvCxnSpPr>
          <p:nvPr/>
        </p:nvCxnSpPr>
        <p:spPr bwMode="auto">
          <a:xfrm flipH="1">
            <a:off x="2012346" y="1569244"/>
            <a:ext cx="4990"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72" name="Straight Arrow Connector 20"/>
          <p:cNvCxnSpPr>
            <a:cxnSpLocks noChangeShapeType="1"/>
            <a:stCxn id="19467" idx="3"/>
            <a:endCxn id="19470" idx="1"/>
          </p:cNvCxnSpPr>
          <p:nvPr/>
        </p:nvCxnSpPr>
        <p:spPr bwMode="auto">
          <a:xfrm>
            <a:off x="2155371" y="1525786"/>
            <a:ext cx="626988" cy="2479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9473" name="Decision 29"/>
          <p:cNvSpPr>
            <a:spLocks noChangeArrowheads="1"/>
          </p:cNvSpPr>
          <p:nvPr/>
        </p:nvSpPr>
        <p:spPr bwMode="auto">
          <a:xfrm>
            <a:off x="3509132" y="2063352"/>
            <a:ext cx="237823"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19474" name="TextBox 30"/>
          <p:cNvSpPr txBox="1">
            <a:spLocks noChangeArrowheads="1"/>
          </p:cNvSpPr>
          <p:nvPr/>
        </p:nvSpPr>
        <p:spPr bwMode="auto">
          <a:xfrm>
            <a:off x="3637190" y="2256234"/>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19475" name="TextBox 31"/>
          <p:cNvSpPr txBox="1">
            <a:spLocks noChangeArrowheads="1"/>
          </p:cNvSpPr>
          <p:nvPr/>
        </p:nvSpPr>
        <p:spPr bwMode="auto">
          <a:xfrm>
            <a:off x="2991909" y="2009774"/>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19476" name="TextBox 32"/>
          <p:cNvSpPr txBox="1">
            <a:spLocks noChangeArrowheads="1"/>
          </p:cNvSpPr>
          <p:nvPr/>
        </p:nvSpPr>
        <p:spPr bwMode="auto">
          <a:xfrm>
            <a:off x="4373940" y="2018109"/>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19477" name="Straight Arrow Connector 33"/>
          <p:cNvCxnSpPr>
            <a:cxnSpLocks noChangeShapeType="1"/>
          </p:cNvCxnSpPr>
          <p:nvPr/>
        </p:nvCxnSpPr>
        <p:spPr bwMode="auto">
          <a:xfrm flipH="1">
            <a:off x="3622222" y="2194321"/>
            <a:ext cx="6652"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78" name="Straight Arrow Connector 34"/>
          <p:cNvCxnSpPr>
            <a:cxnSpLocks noChangeShapeType="1"/>
            <a:stCxn id="19473" idx="3"/>
            <a:endCxn id="19476" idx="1"/>
          </p:cNvCxnSpPr>
          <p:nvPr/>
        </p:nvCxnSpPr>
        <p:spPr bwMode="auto">
          <a:xfrm>
            <a:off x="3746955" y="2131813"/>
            <a:ext cx="626985" cy="24796"/>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79" name="Straight Arrow Connector 35"/>
          <p:cNvCxnSpPr>
            <a:cxnSpLocks noChangeShapeType="1"/>
          </p:cNvCxnSpPr>
          <p:nvPr/>
        </p:nvCxnSpPr>
        <p:spPr bwMode="auto">
          <a:xfrm flipV="1">
            <a:off x="934660" y="1702593"/>
            <a:ext cx="8316" cy="3238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9480" name="TextBox 36"/>
          <p:cNvSpPr txBox="1">
            <a:spLocks noChangeArrowheads="1"/>
          </p:cNvSpPr>
          <p:nvPr/>
        </p:nvSpPr>
        <p:spPr bwMode="auto">
          <a:xfrm>
            <a:off x="952954" y="1989534"/>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sp>
        <p:nvSpPr>
          <p:cNvPr id="19481" name="Decision 37"/>
          <p:cNvSpPr>
            <a:spLocks noChangeArrowheads="1"/>
          </p:cNvSpPr>
          <p:nvPr/>
        </p:nvSpPr>
        <p:spPr bwMode="auto">
          <a:xfrm>
            <a:off x="4919436" y="2688431"/>
            <a:ext cx="236160"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19482" name="TextBox 38"/>
          <p:cNvSpPr txBox="1">
            <a:spLocks noChangeArrowheads="1"/>
          </p:cNvSpPr>
          <p:nvPr/>
        </p:nvSpPr>
        <p:spPr bwMode="auto">
          <a:xfrm>
            <a:off x="5045831" y="2881312"/>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19483" name="TextBox 39"/>
          <p:cNvSpPr txBox="1">
            <a:spLocks noChangeArrowheads="1"/>
          </p:cNvSpPr>
          <p:nvPr/>
        </p:nvSpPr>
        <p:spPr bwMode="auto">
          <a:xfrm>
            <a:off x="4402214" y="2634853"/>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19484" name="TextBox 40"/>
          <p:cNvSpPr txBox="1">
            <a:spLocks noChangeArrowheads="1"/>
          </p:cNvSpPr>
          <p:nvPr/>
        </p:nvSpPr>
        <p:spPr bwMode="auto">
          <a:xfrm>
            <a:off x="5784245" y="2643187"/>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19485" name="Straight Arrow Connector 41"/>
          <p:cNvCxnSpPr>
            <a:cxnSpLocks noChangeShapeType="1"/>
          </p:cNvCxnSpPr>
          <p:nvPr/>
        </p:nvCxnSpPr>
        <p:spPr bwMode="auto">
          <a:xfrm flipH="1">
            <a:off x="5030864" y="2819400"/>
            <a:ext cx="6652"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86" name="Straight Arrow Connector 42"/>
          <p:cNvCxnSpPr>
            <a:cxnSpLocks noChangeShapeType="1"/>
            <a:stCxn id="19481" idx="3"/>
            <a:endCxn id="19484" idx="1"/>
          </p:cNvCxnSpPr>
          <p:nvPr/>
        </p:nvCxnSpPr>
        <p:spPr bwMode="auto">
          <a:xfrm>
            <a:off x="5155596" y="2756892"/>
            <a:ext cx="628649" cy="2479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87" name="Straight Arrow Connector 43"/>
          <p:cNvCxnSpPr>
            <a:cxnSpLocks noChangeShapeType="1"/>
          </p:cNvCxnSpPr>
          <p:nvPr/>
        </p:nvCxnSpPr>
        <p:spPr bwMode="auto">
          <a:xfrm flipV="1">
            <a:off x="3603928" y="2987278"/>
            <a:ext cx="9979" cy="3238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9488" name="TextBox 44"/>
          <p:cNvSpPr txBox="1">
            <a:spLocks noChangeArrowheads="1"/>
          </p:cNvSpPr>
          <p:nvPr/>
        </p:nvSpPr>
        <p:spPr bwMode="auto">
          <a:xfrm>
            <a:off x="3668789" y="3243262"/>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sp>
        <p:nvSpPr>
          <p:cNvPr id="19489" name="Decision 45"/>
          <p:cNvSpPr>
            <a:spLocks noChangeArrowheads="1"/>
          </p:cNvSpPr>
          <p:nvPr/>
        </p:nvSpPr>
        <p:spPr bwMode="auto">
          <a:xfrm>
            <a:off x="5943903" y="3313509"/>
            <a:ext cx="237823"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19490" name="TextBox 46"/>
          <p:cNvSpPr txBox="1">
            <a:spLocks noChangeArrowheads="1"/>
          </p:cNvSpPr>
          <p:nvPr/>
        </p:nvSpPr>
        <p:spPr bwMode="auto">
          <a:xfrm>
            <a:off x="6071961" y="3506391"/>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19491" name="TextBox 47"/>
          <p:cNvSpPr txBox="1">
            <a:spLocks noChangeArrowheads="1"/>
          </p:cNvSpPr>
          <p:nvPr/>
        </p:nvSpPr>
        <p:spPr bwMode="auto">
          <a:xfrm>
            <a:off x="5656188" y="3115865"/>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19492" name="TextBox 48"/>
          <p:cNvSpPr txBox="1">
            <a:spLocks noChangeArrowheads="1"/>
          </p:cNvSpPr>
          <p:nvPr/>
        </p:nvSpPr>
        <p:spPr bwMode="auto">
          <a:xfrm>
            <a:off x="6808712" y="3268266"/>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19493" name="Straight Arrow Connector 49"/>
          <p:cNvCxnSpPr>
            <a:cxnSpLocks noChangeShapeType="1"/>
          </p:cNvCxnSpPr>
          <p:nvPr/>
        </p:nvCxnSpPr>
        <p:spPr bwMode="auto">
          <a:xfrm flipH="1">
            <a:off x="6056993" y="3444478"/>
            <a:ext cx="6652"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94" name="Straight Arrow Connector 50"/>
          <p:cNvCxnSpPr>
            <a:cxnSpLocks noChangeShapeType="1"/>
            <a:stCxn id="19489" idx="3"/>
            <a:endCxn id="19492" idx="1"/>
          </p:cNvCxnSpPr>
          <p:nvPr/>
        </p:nvCxnSpPr>
        <p:spPr bwMode="auto">
          <a:xfrm>
            <a:off x="6181726" y="3381970"/>
            <a:ext cx="626986" cy="24796"/>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95" name="Straight Arrow Connector 51"/>
          <p:cNvCxnSpPr>
            <a:cxnSpLocks noChangeShapeType="1"/>
          </p:cNvCxnSpPr>
          <p:nvPr/>
        </p:nvCxnSpPr>
        <p:spPr bwMode="auto">
          <a:xfrm flipV="1">
            <a:off x="4896152" y="3606403"/>
            <a:ext cx="8316" cy="3238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9496" name="TextBox 52"/>
          <p:cNvSpPr txBox="1">
            <a:spLocks noChangeArrowheads="1"/>
          </p:cNvSpPr>
          <p:nvPr/>
        </p:nvSpPr>
        <p:spPr bwMode="auto">
          <a:xfrm>
            <a:off x="4995939" y="3880247"/>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cxnSp>
        <p:nvCxnSpPr>
          <p:cNvPr id="19497" name="Straight Arrow Connector 53"/>
          <p:cNvCxnSpPr>
            <a:cxnSpLocks noChangeShapeType="1"/>
          </p:cNvCxnSpPr>
          <p:nvPr/>
        </p:nvCxnSpPr>
        <p:spPr bwMode="auto">
          <a:xfrm flipV="1">
            <a:off x="2290083" y="2346722"/>
            <a:ext cx="8315" cy="3238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9498" name="TextBox 54"/>
          <p:cNvSpPr txBox="1">
            <a:spLocks noChangeArrowheads="1"/>
          </p:cNvSpPr>
          <p:nvPr/>
        </p:nvSpPr>
        <p:spPr bwMode="auto">
          <a:xfrm>
            <a:off x="2344965" y="2620566"/>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cxnSp>
        <p:nvCxnSpPr>
          <p:cNvPr id="19499" name="Straight Connector 17"/>
          <p:cNvCxnSpPr>
            <a:cxnSpLocks noChangeShapeType="1"/>
          </p:cNvCxnSpPr>
          <p:nvPr/>
        </p:nvCxnSpPr>
        <p:spPr bwMode="auto">
          <a:xfrm flipH="1">
            <a:off x="164647" y="1171574"/>
            <a:ext cx="8315" cy="29194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19500" name="Straight Arrow Connector 58"/>
          <p:cNvCxnSpPr>
            <a:cxnSpLocks noChangeShapeType="1"/>
          </p:cNvCxnSpPr>
          <p:nvPr/>
        </p:nvCxnSpPr>
        <p:spPr bwMode="auto">
          <a:xfrm flipV="1">
            <a:off x="181278" y="1495425"/>
            <a:ext cx="189593" cy="7144"/>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501" name="Straight Arrow Connector 60"/>
          <p:cNvCxnSpPr>
            <a:cxnSpLocks noChangeShapeType="1"/>
          </p:cNvCxnSpPr>
          <p:nvPr/>
        </p:nvCxnSpPr>
        <p:spPr bwMode="auto">
          <a:xfrm flipV="1">
            <a:off x="176288" y="2093118"/>
            <a:ext cx="545495" cy="833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502" name="Straight Arrow Connector 64"/>
          <p:cNvCxnSpPr>
            <a:cxnSpLocks noChangeShapeType="1"/>
          </p:cNvCxnSpPr>
          <p:nvPr/>
        </p:nvCxnSpPr>
        <p:spPr bwMode="auto">
          <a:xfrm>
            <a:off x="161321" y="2763441"/>
            <a:ext cx="1135894" cy="119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503" name="Straight Arrow Connector 66"/>
          <p:cNvCxnSpPr>
            <a:cxnSpLocks noChangeShapeType="1"/>
          </p:cNvCxnSpPr>
          <p:nvPr/>
        </p:nvCxnSpPr>
        <p:spPr bwMode="auto">
          <a:xfrm flipV="1">
            <a:off x="174626" y="3393281"/>
            <a:ext cx="2043944" cy="130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504" name="Straight Arrow Connector 78"/>
          <p:cNvCxnSpPr>
            <a:cxnSpLocks noChangeShapeType="1"/>
          </p:cNvCxnSpPr>
          <p:nvPr/>
        </p:nvCxnSpPr>
        <p:spPr bwMode="auto">
          <a:xfrm>
            <a:off x="174626" y="4086225"/>
            <a:ext cx="3168196" cy="357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50" name="Rectangle 28">
            <a:extLst>
              <a:ext uri="{FF2B5EF4-FFF2-40B4-BE49-F238E27FC236}">
                <a16:creationId xmlns:a16="http://schemas.microsoft.com/office/drawing/2014/main" id="{1EAA2E2B-8DCB-1E4F-8BA8-9E57E94E2849}"/>
              </a:ext>
            </a:extLst>
          </p:cNvPr>
          <p:cNvSpPr>
            <a:spLocks noChangeArrowheads="1"/>
          </p:cNvSpPr>
          <p:nvPr/>
        </p:nvSpPr>
        <p:spPr bwMode="auto">
          <a:xfrm>
            <a:off x="6713662" y="4426577"/>
            <a:ext cx="1217386" cy="285750"/>
          </a:xfrm>
          <a:prstGeom prst="rect">
            <a:avLst/>
          </a:prstGeom>
          <a:solidFill>
            <a:schemeClr val="accent1">
              <a:lumMod val="75000"/>
            </a:schemeClr>
          </a:solidFill>
          <a:ln w="9525">
            <a:noFill/>
            <a:miter lim="800000"/>
            <a:headEnd/>
            <a:tailEnd/>
          </a:ln>
        </p:spPr>
        <p:txBody>
          <a:bodyPr wrap="none" lIns="0" tIns="0" rIns="0" bIns="0" anchor="ctr"/>
          <a:lstStyle/>
          <a:p>
            <a:pPr algn="ctr">
              <a:lnSpc>
                <a:spcPct val="90000"/>
              </a:lnSpc>
              <a:spcBef>
                <a:spcPct val="50000"/>
              </a:spcBef>
              <a:defRPr/>
            </a:pPr>
            <a:r>
              <a:rPr lang="en-US" altLang="zh-CN" sz="1500" dirty="0">
                <a:solidFill>
                  <a:schemeClr val="bg1"/>
                </a:solidFill>
                <a:ea typeface="SimSun" pitchFamily="2" charset="-122"/>
                <a:cs typeface="+mn-cs"/>
              </a:rPr>
              <a:t>Closing</a:t>
            </a:r>
            <a:endParaRPr lang="zh-CN" altLang="en-US" sz="1500" dirty="0">
              <a:solidFill>
                <a:schemeClr val="bg1"/>
              </a:solidFill>
              <a:ea typeface="SimSun" pitchFamily="2" charset="-122"/>
              <a:cs typeface="+mn-cs"/>
            </a:endParaRPr>
          </a:p>
        </p:txBody>
      </p:sp>
      <p:sp>
        <p:nvSpPr>
          <p:cNvPr id="2" name="Parallelogram 1">
            <a:extLst>
              <a:ext uri="{FF2B5EF4-FFF2-40B4-BE49-F238E27FC236}">
                <a16:creationId xmlns:a16="http://schemas.microsoft.com/office/drawing/2014/main" id="{4C41649B-0AF6-DA44-A4CF-CC5218EF1FB4}"/>
              </a:ext>
            </a:extLst>
          </p:cNvPr>
          <p:cNvSpPr/>
          <p:nvPr/>
        </p:nvSpPr>
        <p:spPr>
          <a:xfrm>
            <a:off x="5344231" y="4581615"/>
            <a:ext cx="1169993" cy="432970"/>
          </a:xfrm>
          <a:prstGeom prst="parallelogra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a:extLst>
              <a:ext uri="{FF2B5EF4-FFF2-40B4-BE49-F238E27FC236}">
                <a16:creationId xmlns:a16="http://schemas.microsoft.com/office/drawing/2014/main" id="{9D418A7E-A99D-8848-92D2-4C2F3A6A564E}"/>
              </a:ext>
            </a:extLst>
          </p:cNvPr>
          <p:cNvSpPr/>
          <p:nvPr/>
        </p:nvSpPr>
        <p:spPr>
          <a:xfrm>
            <a:off x="8130486" y="4581615"/>
            <a:ext cx="1261400" cy="383976"/>
          </a:xfrm>
          <a:prstGeom prst="trapezoid">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1">
            <a:extLst>
              <a:ext uri="{FF2B5EF4-FFF2-40B4-BE49-F238E27FC236}">
                <a16:creationId xmlns:a16="http://schemas.microsoft.com/office/drawing/2014/main" id="{D6C2592A-7755-7F42-8DE1-600B1B5FAE4E}"/>
              </a:ext>
            </a:extLst>
          </p:cNvPr>
          <p:cNvSpPr txBox="1">
            <a:spLocks noChangeArrowheads="1"/>
          </p:cNvSpPr>
          <p:nvPr/>
        </p:nvSpPr>
        <p:spPr bwMode="auto">
          <a:xfrm>
            <a:off x="5690709" y="4633287"/>
            <a:ext cx="51167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dirty="0"/>
              <a:t>Win</a:t>
            </a:r>
          </a:p>
        </p:txBody>
      </p:sp>
      <p:sp>
        <p:nvSpPr>
          <p:cNvPr id="54" name="TextBox 1">
            <a:extLst>
              <a:ext uri="{FF2B5EF4-FFF2-40B4-BE49-F238E27FC236}">
                <a16:creationId xmlns:a16="http://schemas.microsoft.com/office/drawing/2014/main" id="{04750D1C-5A2F-BD4B-9E6F-50120C8FB4CF}"/>
              </a:ext>
            </a:extLst>
          </p:cNvPr>
          <p:cNvSpPr txBox="1">
            <a:spLocks noChangeArrowheads="1"/>
          </p:cNvSpPr>
          <p:nvPr/>
        </p:nvSpPr>
        <p:spPr bwMode="auto">
          <a:xfrm>
            <a:off x="8470335" y="4621959"/>
            <a:ext cx="6014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dirty="0"/>
              <a:t>Loss</a:t>
            </a:r>
          </a:p>
        </p:txBody>
      </p:sp>
    </p:spTree>
    <p:extLst>
      <p:ext uri="{BB962C8B-B14F-4D97-AF65-F5344CB8AC3E}">
        <p14:creationId xmlns:p14="http://schemas.microsoft.com/office/powerpoint/2010/main" val="357526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44" y="160097"/>
            <a:ext cx="7303820" cy="382827"/>
          </a:xfrm>
        </p:spPr>
        <p:txBody>
          <a:bodyPr/>
          <a:lstStyle/>
          <a:p>
            <a:pPr>
              <a:defRPr/>
            </a:pPr>
            <a:r>
              <a:rPr lang="en-US" sz="2000" dirty="0">
                <a:cs typeface="+mj-cs"/>
              </a:rPr>
              <a:t>Environmental Intelligence Suite Growth Blueprint</a:t>
            </a:r>
          </a:p>
        </p:txBody>
      </p:sp>
      <p:sp>
        <p:nvSpPr>
          <p:cNvPr id="16387" name="Slide Number Placeholder 5"/>
          <p:cNvSpPr>
            <a:spLocks noGrp="1"/>
          </p:cNvSpPr>
          <p:nvPr>
            <p:ph type="sldNum" sz="quarter" idx="12"/>
          </p:nvPr>
        </p:nvSpPr>
        <p:spPr>
          <a:noFill/>
        </p:spPr>
        <p:txBody>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900">
                <a:solidFill>
                  <a:schemeClr val="accent1"/>
                </a:solidFill>
              </a:rPr>
              <a:t> </a:t>
            </a:r>
            <a:fld id="{04F09A70-8332-EC4C-B97A-F955A132102A}" type="slidenum">
              <a:rPr lang="en-US" sz="900">
                <a:solidFill>
                  <a:srgbClr val="777777"/>
                </a:solidFill>
              </a:rPr>
              <a:pPr eaLnBrk="1" hangingPunct="1"/>
              <a:t>7</a:t>
            </a:fld>
            <a:r>
              <a:rPr lang="en-US" sz="900"/>
              <a:t> </a:t>
            </a:r>
          </a:p>
        </p:txBody>
      </p:sp>
      <p:sp>
        <p:nvSpPr>
          <p:cNvPr id="3" name="Rectangle 2"/>
          <p:cNvSpPr/>
          <p:nvPr/>
        </p:nvSpPr>
        <p:spPr>
          <a:xfrm>
            <a:off x="252186" y="855285"/>
            <a:ext cx="2390067" cy="3693319"/>
          </a:xfrm>
          <a:prstGeom prst="rect">
            <a:avLst/>
          </a:prstGeom>
        </p:spPr>
        <p:txBody>
          <a:bodyPr wrap="square">
            <a:spAutoFit/>
          </a:bodyPr>
          <a:lstStyle/>
          <a:p>
            <a:r>
              <a:rPr lang="en-US" b="1" dirty="0"/>
              <a:t>New Product Launch Scenario</a:t>
            </a:r>
          </a:p>
          <a:p>
            <a:endParaRPr lang="en-US" dirty="0"/>
          </a:p>
          <a:p>
            <a:r>
              <a:rPr lang="en-US" dirty="0"/>
              <a:t>Sales, marketing and product teams need to understand go-to market model requirements to support a successful product launch even before the product is generally available </a:t>
            </a:r>
          </a:p>
          <a:p>
            <a:endParaRPr lang="en-US" dirty="0"/>
          </a:p>
        </p:txBody>
      </p:sp>
      <p:sp>
        <p:nvSpPr>
          <p:cNvPr id="6" name="Rectangle 5"/>
          <p:cNvSpPr/>
          <p:nvPr/>
        </p:nvSpPr>
        <p:spPr>
          <a:xfrm>
            <a:off x="3112090" y="705265"/>
            <a:ext cx="5765455" cy="4185761"/>
          </a:xfrm>
          <a:prstGeom prst="rect">
            <a:avLst/>
          </a:prstGeom>
        </p:spPr>
        <p:txBody>
          <a:bodyPr wrap="square">
            <a:spAutoFit/>
          </a:bodyPr>
          <a:lstStyle/>
          <a:p>
            <a:r>
              <a:rPr lang="en-US" sz="1400" dirty="0"/>
              <a:t>IDEA SCENARIO</a:t>
            </a:r>
          </a:p>
          <a:p>
            <a:endParaRPr lang="en-US" sz="1400" dirty="0"/>
          </a:p>
          <a:p>
            <a:r>
              <a:rPr lang="en-US" sz="1400" b="1" dirty="0"/>
              <a:t>Scenario</a:t>
            </a:r>
            <a:endParaRPr lang="en-US" sz="1400" dirty="0"/>
          </a:p>
          <a:p>
            <a:r>
              <a:rPr lang="en-US" sz="1400" dirty="0"/>
              <a:t>General Manager has committed to CEO and SVPs that they will launch a new product suite and grow it to $500M in three years.  The product management team has a product roadmap and development is engaged but launching the product is just the beginning.   The go-to market model needs to be designed as an integrated system inclusive of considerations across marketing, business development, sales and business partners.  </a:t>
            </a:r>
          </a:p>
          <a:p>
            <a:endParaRPr lang="en-US" sz="1400" dirty="0"/>
          </a:p>
          <a:p>
            <a:r>
              <a:rPr lang="en-US" sz="1400" dirty="0"/>
              <a:t>This requires a deep understanding of sales, marketing, offering and competitive issues that will impact the sales and marketing pipeline.  The insights are in the existing and historical pipeline data but are difficult to uncover because the right pipeline velocity metrics are not being tracked.  Further, the interdependencies across product, marketing, sales, business partners and delivery require a sophisticated approach to modeling the resources and productivity required across the go-to market model.  A go-to market digital twin will significantly improve the understanding of scale and timing required to ensure a successful product launch.</a:t>
            </a:r>
          </a:p>
        </p:txBody>
      </p:sp>
    </p:spTree>
    <p:extLst>
      <p:ext uri="{BB962C8B-B14F-4D97-AF65-F5344CB8AC3E}">
        <p14:creationId xmlns:p14="http://schemas.microsoft.com/office/powerpoint/2010/main" val="206482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txBox="1">
            <a:spLocks/>
          </p:cNvSpPr>
          <p:nvPr/>
        </p:nvSpPr>
        <p:spPr bwMode="auto">
          <a:xfrm>
            <a:off x="460679" y="457200"/>
            <a:ext cx="9095467"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lnSpc>
                <a:spcPct val="90000"/>
              </a:lnSpc>
            </a:pPr>
            <a:r>
              <a:rPr lang="en-US" sz="2000">
                <a:solidFill>
                  <a:schemeClr val="accent1"/>
                </a:solidFill>
              </a:rPr>
              <a:t>Pipeline velocity metrics </a:t>
            </a:r>
            <a:r>
              <a:rPr lang="en-US" sz="2000" dirty="0">
                <a:solidFill>
                  <a:schemeClr val="accent1"/>
                </a:solidFill>
              </a:rPr>
              <a:t>power forecasting engine</a:t>
            </a:r>
          </a:p>
        </p:txBody>
      </p:sp>
      <p:sp>
        <p:nvSpPr>
          <p:cNvPr id="20482" name="Rectangle 1"/>
          <p:cNvSpPr>
            <a:spLocks noChangeArrowheads="1"/>
          </p:cNvSpPr>
          <p:nvPr/>
        </p:nvSpPr>
        <p:spPr bwMode="auto">
          <a:xfrm>
            <a:off x="6845300" y="767954"/>
            <a:ext cx="2767390" cy="318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90000"/>
              </a:lnSpc>
              <a:spcBef>
                <a:spcPct val="40000"/>
              </a:spcBef>
              <a:buClr>
                <a:srgbClr val="000000"/>
              </a:buClr>
              <a:buSzPct val="100000"/>
            </a:pPr>
            <a:r>
              <a:rPr kumimoji="1" lang="en-US" sz="1600"/>
              <a:t>Key Design Points</a:t>
            </a:r>
          </a:p>
        </p:txBody>
      </p:sp>
      <p:sp>
        <p:nvSpPr>
          <p:cNvPr id="20483" name="Rectangle 1"/>
          <p:cNvSpPr>
            <a:spLocks noChangeArrowheads="1"/>
          </p:cNvSpPr>
          <p:nvPr/>
        </p:nvSpPr>
        <p:spPr bwMode="auto">
          <a:xfrm>
            <a:off x="8006141" y="1066800"/>
            <a:ext cx="2052260" cy="4121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169863" indent="-169863">
              <a:lnSpc>
                <a:spcPct val="90000"/>
              </a:lnSpc>
              <a:spcBef>
                <a:spcPct val="40000"/>
              </a:spcBef>
              <a:buClr>
                <a:srgbClr val="000000"/>
              </a:buClr>
              <a:buSzPct val="100000"/>
              <a:buFontTx/>
              <a:buChar char="•"/>
            </a:pPr>
            <a:r>
              <a:rPr kumimoji="1" lang="en-US" sz="1400" b="0" dirty="0"/>
              <a:t>Stochastic model based on historical pipeline analysis</a:t>
            </a:r>
            <a:br>
              <a:rPr kumimoji="1" lang="en-US" sz="1400" b="0" dirty="0"/>
            </a:br>
            <a:r>
              <a:rPr kumimoji="1" lang="en-US" sz="1400" b="0" dirty="0"/>
              <a:t>  - mean</a:t>
            </a:r>
            <a:br>
              <a:rPr kumimoji="1" lang="en-US" sz="1400" b="0" dirty="0"/>
            </a:br>
            <a:r>
              <a:rPr kumimoji="1" lang="en-US" sz="1400" b="0" dirty="0"/>
              <a:t>  - standard deviation</a:t>
            </a:r>
          </a:p>
          <a:p>
            <a:pPr marL="169863" indent="-169863">
              <a:lnSpc>
                <a:spcPct val="90000"/>
              </a:lnSpc>
              <a:spcBef>
                <a:spcPct val="40000"/>
              </a:spcBef>
              <a:buClr>
                <a:srgbClr val="000000"/>
              </a:buClr>
              <a:buSzPct val="100000"/>
              <a:buFontTx/>
              <a:buChar char="•"/>
            </a:pPr>
            <a:r>
              <a:rPr kumimoji="1" lang="en-US" sz="1400" b="0" dirty="0"/>
              <a:t>Historical statistics calculated using weekly comparison of pipeline at opportunity level</a:t>
            </a:r>
          </a:p>
          <a:p>
            <a:pPr marL="169863" indent="-169863">
              <a:lnSpc>
                <a:spcPct val="90000"/>
              </a:lnSpc>
              <a:spcBef>
                <a:spcPct val="40000"/>
              </a:spcBef>
              <a:buClr>
                <a:srgbClr val="000000"/>
              </a:buClr>
              <a:buSzPct val="100000"/>
              <a:buFontTx/>
              <a:buChar char="•"/>
            </a:pPr>
            <a:r>
              <a:rPr kumimoji="1" lang="en-US" sz="1400" b="0" dirty="0"/>
              <a:t>Projections based on actual current with simulation of weekly activity using standard normal statistics</a:t>
            </a:r>
          </a:p>
          <a:p>
            <a:pPr marL="169863" indent="-169863">
              <a:lnSpc>
                <a:spcPct val="90000"/>
              </a:lnSpc>
              <a:spcBef>
                <a:spcPct val="40000"/>
              </a:spcBef>
              <a:buClr>
                <a:srgbClr val="000000"/>
              </a:buClr>
              <a:buSzPct val="100000"/>
              <a:buFontTx/>
              <a:buChar char="•"/>
            </a:pPr>
            <a:r>
              <a:rPr kumimoji="1" lang="en-US" sz="1400" b="0" dirty="0"/>
              <a:t>Weekly projections summed to monthly and quarterly forecasts</a:t>
            </a:r>
          </a:p>
          <a:p>
            <a:pPr marL="169863" indent="-169863">
              <a:lnSpc>
                <a:spcPct val="90000"/>
              </a:lnSpc>
              <a:spcBef>
                <a:spcPct val="40000"/>
              </a:spcBef>
              <a:buClr>
                <a:srgbClr val="000000"/>
              </a:buClr>
              <a:buSzPct val="100000"/>
              <a:buFontTx/>
              <a:buChar char="•"/>
            </a:pPr>
            <a:endParaRPr kumimoji="1" lang="en-US" sz="1400" b="0" dirty="0"/>
          </a:p>
        </p:txBody>
      </p:sp>
      <p:sp>
        <p:nvSpPr>
          <p:cNvPr id="20484" name="Rectangle 28"/>
          <p:cNvSpPr>
            <a:spLocks noChangeArrowheads="1"/>
          </p:cNvSpPr>
          <p:nvPr/>
        </p:nvSpPr>
        <p:spPr bwMode="auto">
          <a:xfrm>
            <a:off x="1099306" y="1757363"/>
            <a:ext cx="1217386" cy="286941"/>
          </a:xfrm>
          <a:prstGeom prst="rect">
            <a:avLst/>
          </a:prstGeom>
          <a:solidFill>
            <a:srgbClr val="37609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p>
            <a:pPr algn="ctr">
              <a:lnSpc>
                <a:spcPct val="90000"/>
              </a:lnSpc>
              <a:spcBef>
                <a:spcPct val="50000"/>
              </a:spcBef>
            </a:pPr>
            <a:r>
              <a:rPr lang="en-US" altLang="zh-CN" sz="1500">
                <a:solidFill>
                  <a:schemeClr val="bg1"/>
                </a:solidFill>
                <a:ea typeface="SimSun" charset="0"/>
                <a:cs typeface="SimSun" charset="0"/>
              </a:rPr>
              <a:t>ID   100</a:t>
            </a:r>
            <a:endParaRPr lang="zh-CN" altLang="en-US" sz="1500">
              <a:solidFill>
                <a:schemeClr val="bg1"/>
              </a:solidFill>
              <a:ea typeface="SimSun" charset="0"/>
              <a:cs typeface="SimSun" charset="0"/>
            </a:endParaRPr>
          </a:p>
        </p:txBody>
      </p:sp>
      <p:sp>
        <p:nvSpPr>
          <p:cNvPr id="20485" name="Rectangle 28"/>
          <p:cNvSpPr>
            <a:spLocks noChangeArrowheads="1"/>
          </p:cNvSpPr>
          <p:nvPr/>
        </p:nvSpPr>
        <p:spPr bwMode="auto">
          <a:xfrm>
            <a:off x="6512681" y="4273154"/>
            <a:ext cx="1217386" cy="286940"/>
          </a:xfrm>
          <a:prstGeom prst="rect">
            <a:avLst/>
          </a:prstGeom>
          <a:solidFill>
            <a:srgbClr val="37609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p>
            <a:pPr algn="ctr">
              <a:lnSpc>
                <a:spcPct val="90000"/>
              </a:lnSpc>
              <a:spcBef>
                <a:spcPct val="50000"/>
              </a:spcBef>
            </a:pPr>
            <a:r>
              <a:rPr lang="en-US" altLang="zh-CN" sz="1500">
                <a:solidFill>
                  <a:schemeClr val="bg1"/>
                </a:solidFill>
                <a:ea typeface="SimSun" charset="0"/>
                <a:cs typeface="SimSun" charset="0"/>
              </a:rPr>
              <a:t>WN  5</a:t>
            </a:r>
            <a:endParaRPr lang="zh-CN" altLang="en-US" sz="1500">
              <a:solidFill>
                <a:schemeClr val="bg1"/>
              </a:solidFill>
              <a:ea typeface="SimSun" charset="0"/>
              <a:cs typeface="SimSun" charset="0"/>
            </a:endParaRPr>
          </a:p>
        </p:txBody>
      </p:sp>
      <p:sp>
        <p:nvSpPr>
          <p:cNvPr id="20486" name="Rectangle 28"/>
          <p:cNvSpPr>
            <a:spLocks noChangeArrowheads="1"/>
          </p:cNvSpPr>
          <p:nvPr/>
        </p:nvSpPr>
        <p:spPr bwMode="auto">
          <a:xfrm>
            <a:off x="2453066" y="2387204"/>
            <a:ext cx="1215722" cy="285750"/>
          </a:xfrm>
          <a:prstGeom prst="rect">
            <a:avLst/>
          </a:prstGeom>
          <a:solidFill>
            <a:srgbClr val="37609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p>
            <a:pPr algn="ctr">
              <a:lnSpc>
                <a:spcPct val="90000"/>
              </a:lnSpc>
              <a:spcBef>
                <a:spcPct val="50000"/>
              </a:spcBef>
            </a:pPr>
            <a:r>
              <a:rPr lang="en-US" altLang="zh-CN" sz="1500">
                <a:solidFill>
                  <a:schemeClr val="bg1"/>
                </a:solidFill>
                <a:ea typeface="SimSun" charset="0"/>
                <a:cs typeface="SimSun" charset="0"/>
              </a:rPr>
              <a:t>VL  50</a:t>
            </a:r>
            <a:endParaRPr lang="zh-CN" altLang="en-US" sz="1500">
              <a:solidFill>
                <a:schemeClr val="bg1"/>
              </a:solidFill>
              <a:ea typeface="SimSun" charset="0"/>
              <a:cs typeface="SimSun" charset="0"/>
            </a:endParaRPr>
          </a:p>
        </p:txBody>
      </p:sp>
      <p:sp>
        <p:nvSpPr>
          <p:cNvPr id="20487" name="Rectangle 28"/>
          <p:cNvSpPr>
            <a:spLocks noChangeArrowheads="1"/>
          </p:cNvSpPr>
          <p:nvPr/>
        </p:nvSpPr>
        <p:spPr bwMode="auto">
          <a:xfrm>
            <a:off x="3806826" y="3015854"/>
            <a:ext cx="1215722" cy="285750"/>
          </a:xfrm>
          <a:prstGeom prst="rect">
            <a:avLst/>
          </a:prstGeom>
          <a:solidFill>
            <a:srgbClr val="37609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p>
            <a:pPr algn="ctr">
              <a:lnSpc>
                <a:spcPct val="90000"/>
              </a:lnSpc>
              <a:spcBef>
                <a:spcPct val="50000"/>
              </a:spcBef>
            </a:pPr>
            <a:r>
              <a:rPr lang="en-US" altLang="zh-CN" sz="1500">
                <a:solidFill>
                  <a:schemeClr val="bg1"/>
                </a:solidFill>
                <a:ea typeface="SimSun" charset="0"/>
                <a:cs typeface="SimSun" charset="0"/>
              </a:rPr>
              <a:t>QL   25</a:t>
            </a:r>
            <a:endParaRPr lang="zh-CN" altLang="en-US" sz="1500">
              <a:solidFill>
                <a:schemeClr val="bg1"/>
              </a:solidFill>
              <a:ea typeface="SimSun" charset="0"/>
              <a:cs typeface="SimSun" charset="0"/>
            </a:endParaRPr>
          </a:p>
        </p:txBody>
      </p:sp>
      <p:sp>
        <p:nvSpPr>
          <p:cNvPr id="20488" name="Rectangle 28"/>
          <p:cNvSpPr>
            <a:spLocks noChangeArrowheads="1"/>
          </p:cNvSpPr>
          <p:nvPr/>
        </p:nvSpPr>
        <p:spPr bwMode="auto">
          <a:xfrm>
            <a:off x="5160585" y="3644504"/>
            <a:ext cx="1215722" cy="285750"/>
          </a:xfrm>
          <a:prstGeom prst="rect">
            <a:avLst/>
          </a:prstGeom>
          <a:solidFill>
            <a:srgbClr val="37609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p>
            <a:pPr algn="ctr">
              <a:lnSpc>
                <a:spcPct val="90000"/>
              </a:lnSpc>
              <a:spcBef>
                <a:spcPct val="50000"/>
              </a:spcBef>
            </a:pPr>
            <a:r>
              <a:rPr lang="en-US" altLang="zh-CN" sz="1500">
                <a:solidFill>
                  <a:schemeClr val="bg1"/>
                </a:solidFill>
                <a:ea typeface="SimSun" charset="0"/>
                <a:cs typeface="SimSun" charset="0"/>
              </a:rPr>
              <a:t>AG  10</a:t>
            </a:r>
            <a:endParaRPr lang="zh-CN" altLang="en-US" sz="1500">
              <a:solidFill>
                <a:schemeClr val="bg1"/>
              </a:solidFill>
              <a:ea typeface="SimSun" charset="0"/>
              <a:cs typeface="SimSun" charset="0"/>
            </a:endParaRPr>
          </a:p>
        </p:txBody>
      </p:sp>
      <p:sp>
        <p:nvSpPr>
          <p:cNvPr id="20489" name="TextBox 9"/>
          <p:cNvSpPr txBox="1">
            <a:spLocks noChangeArrowheads="1"/>
          </p:cNvSpPr>
          <p:nvPr/>
        </p:nvSpPr>
        <p:spPr bwMode="auto">
          <a:xfrm>
            <a:off x="149679" y="1393032"/>
            <a:ext cx="106279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New leads</a:t>
            </a:r>
          </a:p>
        </p:txBody>
      </p:sp>
      <p:sp>
        <p:nvSpPr>
          <p:cNvPr id="20490" name="Decision 10"/>
          <p:cNvSpPr>
            <a:spLocks noChangeArrowheads="1"/>
          </p:cNvSpPr>
          <p:nvPr/>
        </p:nvSpPr>
        <p:spPr bwMode="auto">
          <a:xfrm>
            <a:off x="2680910" y="1863328"/>
            <a:ext cx="237823"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20491" name="TextBox 11"/>
          <p:cNvSpPr txBox="1">
            <a:spLocks noChangeArrowheads="1"/>
          </p:cNvSpPr>
          <p:nvPr/>
        </p:nvSpPr>
        <p:spPr bwMode="auto">
          <a:xfrm>
            <a:off x="2808968" y="2056210"/>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20492" name="TextBox 12"/>
          <p:cNvSpPr txBox="1">
            <a:spLocks noChangeArrowheads="1"/>
          </p:cNvSpPr>
          <p:nvPr/>
        </p:nvSpPr>
        <p:spPr bwMode="auto">
          <a:xfrm>
            <a:off x="2328334" y="1622823"/>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20493" name="TextBox 13"/>
          <p:cNvSpPr txBox="1">
            <a:spLocks noChangeArrowheads="1"/>
          </p:cNvSpPr>
          <p:nvPr/>
        </p:nvSpPr>
        <p:spPr bwMode="auto">
          <a:xfrm>
            <a:off x="3545719" y="1818085"/>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20494" name="Straight Arrow Connector 14"/>
          <p:cNvCxnSpPr>
            <a:cxnSpLocks noChangeShapeType="1"/>
          </p:cNvCxnSpPr>
          <p:nvPr/>
        </p:nvCxnSpPr>
        <p:spPr bwMode="auto">
          <a:xfrm flipH="1">
            <a:off x="2775707" y="1975247"/>
            <a:ext cx="6652"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495" name="Straight Arrow Connector 15"/>
          <p:cNvCxnSpPr>
            <a:cxnSpLocks noChangeShapeType="1"/>
            <a:stCxn id="20490" idx="3"/>
            <a:endCxn id="20493" idx="1"/>
          </p:cNvCxnSpPr>
          <p:nvPr/>
        </p:nvCxnSpPr>
        <p:spPr bwMode="auto">
          <a:xfrm>
            <a:off x="2918733" y="1931789"/>
            <a:ext cx="626986" cy="24796"/>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496" name="Decision 16"/>
          <p:cNvSpPr>
            <a:spLocks noChangeArrowheads="1"/>
          </p:cNvSpPr>
          <p:nvPr/>
        </p:nvSpPr>
        <p:spPr bwMode="auto">
          <a:xfrm>
            <a:off x="4272492" y="2469357"/>
            <a:ext cx="237822"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20497" name="TextBox 17"/>
          <p:cNvSpPr txBox="1">
            <a:spLocks noChangeArrowheads="1"/>
          </p:cNvSpPr>
          <p:nvPr/>
        </p:nvSpPr>
        <p:spPr bwMode="auto">
          <a:xfrm>
            <a:off x="4400551" y="2662238"/>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20498" name="TextBox 18"/>
          <p:cNvSpPr txBox="1">
            <a:spLocks noChangeArrowheads="1"/>
          </p:cNvSpPr>
          <p:nvPr/>
        </p:nvSpPr>
        <p:spPr bwMode="auto">
          <a:xfrm>
            <a:off x="3755270" y="2415779"/>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20499" name="TextBox 19"/>
          <p:cNvSpPr txBox="1">
            <a:spLocks noChangeArrowheads="1"/>
          </p:cNvSpPr>
          <p:nvPr/>
        </p:nvSpPr>
        <p:spPr bwMode="auto">
          <a:xfrm>
            <a:off x="5137302" y="2424113"/>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20500" name="Straight Arrow Connector 20"/>
          <p:cNvCxnSpPr>
            <a:cxnSpLocks noChangeShapeType="1"/>
          </p:cNvCxnSpPr>
          <p:nvPr/>
        </p:nvCxnSpPr>
        <p:spPr bwMode="auto">
          <a:xfrm flipH="1">
            <a:off x="4385583" y="2600326"/>
            <a:ext cx="6652"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01" name="Straight Arrow Connector 21"/>
          <p:cNvCxnSpPr>
            <a:cxnSpLocks noChangeShapeType="1"/>
            <a:stCxn id="20496" idx="3"/>
            <a:endCxn id="20499" idx="1"/>
          </p:cNvCxnSpPr>
          <p:nvPr/>
        </p:nvCxnSpPr>
        <p:spPr bwMode="auto">
          <a:xfrm>
            <a:off x="4510314" y="2537818"/>
            <a:ext cx="626988" cy="2479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02" name="Straight Arrow Connector 22"/>
          <p:cNvCxnSpPr>
            <a:cxnSpLocks noChangeShapeType="1"/>
          </p:cNvCxnSpPr>
          <p:nvPr/>
        </p:nvCxnSpPr>
        <p:spPr bwMode="auto">
          <a:xfrm flipV="1">
            <a:off x="1699683" y="2108597"/>
            <a:ext cx="8316" cy="3238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03" name="TextBox 23"/>
          <p:cNvSpPr txBox="1">
            <a:spLocks noChangeArrowheads="1"/>
          </p:cNvSpPr>
          <p:nvPr/>
        </p:nvSpPr>
        <p:spPr bwMode="auto">
          <a:xfrm>
            <a:off x="1717979" y="2395538"/>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sp>
        <p:nvSpPr>
          <p:cNvPr id="20504" name="Decision 24"/>
          <p:cNvSpPr>
            <a:spLocks noChangeArrowheads="1"/>
          </p:cNvSpPr>
          <p:nvPr/>
        </p:nvSpPr>
        <p:spPr bwMode="auto">
          <a:xfrm>
            <a:off x="5682797" y="3094435"/>
            <a:ext cx="237822"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20505" name="TextBox 25"/>
          <p:cNvSpPr txBox="1">
            <a:spLocks noChangeArrowheads="1"/>
          </p:cNvSpPr>
          <p:nvPr/>
        </p:nvSpPr>
        <p:spPr bwMode="auto">
          <a:xfrm>
            <a:off x="5810855" y="3287316"/>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20506" name="TextBox 26"/>
          <p:cNvSpPr txBox="1">
            <a:spLocks noChangeArrowheads="1"/>
          </p:cNvSpPr>
          <p:nvPr/>
        </p:nvSpPr>
        <p:spPr bwMode="auto">
          <a:xfrm>
            <a:off x="5165574" y="3040857"/>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20507" name="TextBox 27"/>
          <p:cNvSpPr txBox="1">
            <a:spLocks noChangeArrowheads="1"/>
          </p:cNvSpPr>
          <p:nvPr/>
        </p:nvSpPr>
        <p:spPr bwMode="auto">
          <a:xfrm>
            <a:off x="6547606" y="3049191"/>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20508" name="Straight Arrow Connector 28"/>
          <p:cNvCxnSpPr>
            <a:cxnSpLocks noChangeShapeType="1"/>
          </p:cNvCxnSpPr>
          <p:nvPr/>
        </p:nvCxnSpPr>
        <p:spPr bwMode="auto">
          <a:xfrm flipH="1">
            <a:off x="5795887" y="3225403"/>
            <a:ext cx="4989"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09" name="Straight Arrow Connector 29"/>
          <p:cNvCxnSpPr>
            <a:cxnSpLocks noChangeShapeType="1"/>
            <a:stCxn id="20504" idx="3"/>
            <a:endCxn id="20507" idx="1"/>
          </p:cNvCxnSpPr>
          <p:nvPr/>
        </p:nvCxnSpPr>
        <p:spPr bwMode="auto">
          <a:xfrm>
            <a:off x="5920619" y="3162896"/>
            <a:ext cx="626987" cy="2479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10" name="Straight Arrow Connector 30"/>
          <p:cNvCxnSpPr>
            <a:cxnSpLocks noChangeShapeType="1"/>
          </p:cNvCxnSpPr>
          <p:nvPr/>
        </p:nvCxnSpPr>
        <p:spPr bwMode="auto">
          <a:xfrm flipV="1">
            <a:off x="4368952" y="3393281"/>
            <a:ext cx="8315" cy="3238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11" name="TextBox 31"/>
          <p:cNvSpPr txBox="1">
            <a:spLocks noChangeArrowheads="1"/>
          </p:cNvSpPr>
          <p:nvPr/>
        </p:nvSpPr>
        <p:spPr bwMode="auto">
          <a:xfrm>
            <a:off x="4432150" y="3649266"/>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sp>
        <p:nvSpPr>
          <p:cNvPr id="20512" name="Decision 32"/>
          <p:cNvSpPr>
            <a:spLocks noChangeArrowheads="1"/>
          </p:cNvSpPr>
          <p:nvPr/>
        </p:nvSpPr>
        <p:spPr bwMode="auto">
          <a:xfrm>
            <a:off x="6708926" y="3718322"/>
            <a:ext cx="236160" cy="136922"/>
          </a:xfrm>
          <a:prstGeom prst="flowChartDecision">
            <a:avLst/>
          </a:prstGeom>
          <a:solidFill>
            <a:srgbClr val="C0504D"/>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pPr>
              <a:lnSpc>
                <a:spcPct val="90000"/>
              </a:lnSpc>
              <a:spcBef>
                <a:spcPct val="50000"/>
              </a:spcBef>
            </a:pPr>
            <a:endParaRPr lang="en-US" sz="1400" b="0"/>
          </a:p>
        </p:txBody>
      </p:sp>
      <p:sp>
        <p:nvSpPr>
          <p:cNvPr id="20513" name="TextBox 33"/>
          <p:cNvSpPr txBox="1">
            <a:spLocks noChangeArrowheads="1"/>
          </p:cNvSpPr>
          <p:nvPr/>
        </p:nvSpPr>
        <p:spPr bwMode="auto">
          <a:xfrm>
            <a:off x="6836985" y="3912394"/>
            <a:ext cx="8432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progress</a:t>
            </a:r>
          </a:p>
        </p:txBody>
      </p:sp>
      <p:sp>
        <p:nvSpPr>
          <p:cNvPr id="20514" name="TextBox 34"/>
          <p:cNvSpPr txBox="1">
            <a:spLocks noChangeArrowheads="1"/>
          </p:cNvSpPr>
          <p:nvPr/>
        </p:nvSpPr>
        <p:spPr bwMode="auto">
          <a:xfrm>
            <a:off x="6419548" y="3521869"/>
            <a:ext cx="4925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stall</a:t>
            </a:r>
          </a:p>
        </p:txBody>
      </p:sp>
      <p:sp>
        <p:nvSpPr>
          <p:cNvPr id="20515" name="TextBox 35"/>
          <p:cNvSpPr txBox="1">
            <a:spLocks noChangeArrowheads="1"/>
          </p:cNvSpPr>
          <p:nvPr/>
        </p:nvSpPr>
        <p:spPr bwMode="auto">
          <a:xfrm>
            <a:off x="7573736" y="3673079"/>
            <a:ext cx="578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close</a:t>
            </a:r>
          </a:p>
        </p:txBody>
      </p:sp>
      <p:cxnSp>
        <p:nvCxnSpPr>
          <p:cNvPr id="20516" name="Straight Arrow Connector 36"/>
          <p:cNvCxnSpPr>
            <a:cxnSpLocks noChangeShapeType="1"/>
          </p:cNvCxnSpPr>
          <p:nvPr/>
        </p:nvCxnSpPr>
        <p:spPr bwMode="auto">
          <a:xfrm flipH="1">
            <a:off x="6822017" y="3849291"/>
            <a:ext cx="4990" cy="3178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17" name="Straight Arrow Connector 37"/>
          <p:cNvCxnSpPr>
            <a:cxnSpLocks noChangeShapeType="1"/>
            <a:stCxn id="20512" idx="3"/>
            <a:endCxn id="20515" idx="1"/>
          </p:cNvCxnSpPr>
          <p:nvPr/>
        </p:nvCxnSpPr>
        <p:spPr bwMode="auto">
          <a:xfrm>
            <a:off x="6945086" y="3786783"/>
            <a:ext cx="628650" cy="24796"/>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18" name="Straight Arrow Connector 38"/>
          <p:cNvCxnSpPr>
            <a:cxnSpLocks noChangeShapeType="1"/>
          </p:cNvCxnSpPr>
          <p:nvPr/>
        </p:nvCxnSpPr>
        <p:spPr bwMode="auto">
          <a:xfrm flipV="1">
            <a:off x="5659514" y="4011217"/>
            <a:ext cx="8315" cy="32504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19" name="TextBox 39"/>
          <p:cNvSpPr txBox="1">
            <a:spLocks noChangeArrowheads="1"/>
          </p:cNvSpPr>
          <p:nvPr/>
        </p:nvSpPr>
        <p:spPr bwMode="auto">
          <a:xfrm>
            <a:off x="5759300" y="4286250"/>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cxnSp>
        <p:nvCxnSpPr>
          <p:cNvPr id="20520" name="Straight Arrow Connector 40"/>
          <p:cNvCxnSpPr>
            <a:cxnSpLocks noChangeShapeType="1"/>
          </p:cNvCxnSpPr>
          <p:nvPr/>
        </p:nvCxnSpPr>
        <p:spPr bwMode="auto">
          <a:xfrm flipV="1">
            <a:off x="3053443" y="2751535"/>
            <a:ext cx="8316" cy="3238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21" name="TextBox 41"/>
          <p:cNvSpPr txBox="1">
            <a:spLocks noChangeArrowheads="1"/>
          </p:cNvSpPr>
          <p:nvPr/>
        </p:nvSpPr>
        <p:spPr bwMode="auto">
          <a:xfrm>
            <a:off x="3108326" y="3026569"/>
            <a:ext cx="6124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200"/>
              <a:t>revert</a:t>
            </a:r>
          </a:p>
        </p:txBody>
      </p:sp>
      <p:cxnSp>
        <p:nvCxnSpPr>
          <p:cNvPr id="20522" name="Straight Connector 42"/>
          <p:cNvCxnSpPr>
            <a:cxnSpLocks noChangeShapeType="1"/>
          </p:cNvCxnSpPr>
          <p:nvPr/>
        </p:nvCxnSpPr>
        <p:spPr bwMode="auto">
          <a:xfrm flipH="1">
            <a:off x="164647" y="1793081"/>
            <a:ext cx="8315" cy="29194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0523" name="Straight Arrow Connector 43"/>
          <p:cNvCxnSpPr>
            <a:cxnSpLocks noChangeShapeType="1"/>
          </p:cNvCxnSpPr>
          <p:nvPr/>
        </p:nvCxnSpPr>
        <p:spPr bwMode="auto">
          <a:xfrm>
            <a:off x="167973" y="1899047"/>
            <a:ext cx="251127"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24" name="Straight Arrow Connector 44"/>
          <p:cNvCxnSpPr>
            <a:cxnSpLocks noChangeShapeType="1"/>
          </p:cNvCxnSpPr>
          <p:nvPr/>
        </p:nvCxnSpPr>
        <p:spPr bwMode="auto">
          <a:xfrm flipV="1">
            <a:off x="176288" y="2714625"/>
            <a:ext cx="545495" cy="8335"/>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25" name="Straight Arrow Connector 45"/>
          <p:cNvCxnSpPr>
            <a:cxnSpLocks noChangeShapeType="1"/>
          </p:cNvCxnSpPr>
          <p:nvPr/>
        </p:nvCxnSpPr>
        <p:spPr bwMode="auto">
          <a:xfrm>
            <a:off x="161321" y="3384948"/>
            <a:ext cx="1135894" cy="119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26" name="Straight Arrow Connector 46"/>
          <p:cNvCxnSpPr>
            <a:cxnSpLocks noChangeShapeType="1"/>
          </p:cNvCxnSpPr>
          <p:nvPr/>
        </p:nvCxnSpPr>
        <p:spPr bwMode="auto">
          <a:xfrm flipV="1">
            <a:off x="174626" y="4014788"/>
            <a:ext cx="2043944" cy="1309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27" name="Straight Arrow Connector 47"/>
          <p:cNvCxnSpPr>
            <a:cxnSpLocks noChangeShapeType="1"/>
          </p:cNvCxnSpPr>
          <p:nvPr/>
        </p:nvCxnSpPr>
        <p:spPr bwMode="auto">
          <a:xfrm>
            <a:off x="174626" y="4707732"/>
            <a:ext cx="3168196" cy="357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28" name="Rectangle 1"/>
          <p:cNvSpPr>
            <a:spLocks noChangeArrowheads="1"/>
          </p:cNvSpPr>
          <p:nvPr/>
        </p:nvSpPr>
        <p:spPr bwMode="auto">
          <a:xfrm>
            <a:off x="690186" y="1056085"/>
            <a:ext cx="4926088" cy="318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90000"/>
              </a:lnSpc>
              <a:spcBef>
                <a:spcPct val="40000"/>
              </a:spcBef>
              <a:buClr>
                <a:srgbClr val="000000"/>
              </a:buClr>
              <a:buSzPct val="100000"/>
            </a:pPr>
            <a:r>
              <a:rPr kumimoji="1" lang="en-US" sz="1600"/>
              <a:t>Average Weekly Pipeline Velocity Metrics</a:t>
            </a:r>
          </a:p>
        </p:txBody>
      </p:sp>
      <p:sp>
        <p:nvSpPr>
          <p:cNvPr id="20529" name="TextBox 51"/>
          <p:cNvSpPr txBox="1">
            <a:spLocks noChangeArrowheads="1"/>
          </p:cNvSpPr>
          <p:nvPr/>
        </p:nvSpPr>
        <p:spPr bwMode="auto">
          <a:xfrm>
            <a:off x="540506" y="1758554"/>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600"/>
              <a:t>5</a:t>
            </a:r>
          </a:p>
        </p:txBody>
      </p:sp>
      <p:sp>
        <p:nvSpPr>
          <p:cNvPr id="20530" name="TextBox 52"/>
          <p:cNvSpPr txBox="1">
            <a:spLocks noChangeArrowheads="1"/>
          </p:cNvSpPr>
          <p:nvPr/>
        </p:nvSpPr>
        <p:spPr bwMode="auto">
          <a:xfrm>
            <a:off x="967921" y="2565798"/>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600"/>
              <a:t>3</a:t>
            </a:r>
          </a:p>
        </p:txBody>
      </p:sp>
      <p:sp>
        <p:nvSpPr>
          <p:cNvPr id="20531" name="TextBox 53"/>
          <p:cNvSpPr txBox="1">
            <a:spLocks noChangeArrowheads="1"/>
          </p:cNvSpPr>
          <p:nvPr/>
        </p:nvSpPr>
        <p:spPr bwMode="auto">
          <a:xfrm>
            <a:off x="1500112" y="3206354"/>
            <a:ext cx="2987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600"/>
              <a:t>2</a:t>
            </a:r>
          </a:p>
        </p:txBody>
      </p:sp>
      <p:sp>
        <p:nvSpPr>
          <p:cNvPr id="20532" name="TextBox 54"/>
          <p:cNvSpPr txBox="1">
            <a:spLocks noChangeArrowheads="1"/>
          </p:cNvSpPr>
          <p:nvPr/>
        </p:nvSpPr>
        <p:spPr bwMode="auto">
          <a:xfrm flipH="1">
            <a:off x="4109509" y="1803798"/>
            <a:ext cx="23948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5</a:t>
            </a:r>
          </a:p>
        </p:txBody>
      </p:sp>
      <p:sp>
        <p:nvSpPr>
          <p:cNvPr id="20533" name="TextBox 55"/>
          <p:cNvSpPr txBox="1">
            <a:spLocks noChangeArrowheads="1"/>
          </p:cNvSpPr>
          <p:nvPr/>
        </p:nvSpPr>
        <p:spPr bwMode="auto">
          <a:xfrm flipH="1">
            <a:off x="3635526" y="2051448"/>
            <a:ext cx="23948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7</a:t>
            </a:r>
          </a:p>
        </p:txBody>
      </p:sp>
      <p:sp>
        <p:nvSpPr>
          <p:cNvPr id="20534" name="TextBox 56"/>
          <p:cNvSpPr txBox="1">
            <a:spLocks noChangeArrowheads="1"/>
          </p:cNvSpPr>
          <p:nvPr/>
        </p:nvSpPr>
        <p:spPr bwMode="auto">
          <a:xfrm flipH="1">
            <a:off x="2769055" y="1562101"/>
            <a:ext cx="45402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88</a:t>
            </a:r>
          </a:p>
        </p:txBody>
      </p:sp>
      <p:sp>
        <p:nvSpPr>
          <p:cNvPr id="20535" name="TextBox 57"/>
          <p:cNvSpPr txBox="1">
            <a:spLocks noChangeArrowheads="1"/>
          </p:cNvSpPr>
          <p:nvPr/>
        </p:nvSpPr>
        <p:spPr bwMode="auto">
          <a:xfrm flipH="1">
            <a:off x="5731026" y="2394348"/>
            <a:ext cx="23948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3</a:t>
            </a:r>
          </a:p>
        </p:txBody>
      </p:sp>
      <p:sp>
        <p:nvSpPr>
          <p:cNvPr id="20536" name="TextBox 58"/>
          <p:cNvSpPr txBox="1">
            <a:spLocks noChangeArrowheads="1"/>
          </p:cNvSpPr>
          <p:nvPr/>
        </p:nvSpPr>
        <p:spPr bwMode="auto">
          <a:xfrm flipH="1">
            <a:off x="5255381" y="2641998"/>
            <a:ext cx="43573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4</a:t>
            </a:r>
          </a:p>
        </p:txBody>
      </p:sp>
      <p:sp>
        <p:nvSpPr>
          <p:cNvPr id="20537" name="TextBox 59"/>
          <p:cNvSpPr txBox="1">
            <a:spLocks noChangeArrowheads="1"/>
          </p:cNvSpPr>
          <p:nvPr/>
        </p:nvSpPr>
        <p:spPr bwMode="auto">
          <a:xfrm flipH="1">
            <a:off x="4054626" y="2228851"/>
            <a:ext cx="4523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43</a:t>
            </a:r>
          </a:p>
        </p:txBody>
      </p:sp>
      <p:sp>
        <p:nvSpPr>
          <p:cNvPr id="20538" name="TextBox 60"/>
          <p:cNvSpPr txBox="1">
            <a:spLocks noChangeArrowheads="1"/>
          </p:cNvSpPr>
          <p:nvPr/>
        </p:nvSpPr>
        <p:spPr bwMode="auto">
          <a:xfrm flipH="1">
            <a:off x="7182909" y="3042048"/>
            <a:ext cx="23948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4</a:t>
            </a:r>
          </a:p>
        </p:txBody>
      </p:sp>
      <p:sp>
        <p:nvSpPr>
          <p:cNvPr id="20539" name="TextBox 61"/>
          <p:cNvSpPr txBox="1">
            <a:spLocks noChangeArrowheads="1"/>
          </p:cNvSpPr>
          <p:nvPr/>
        </p:nvSpPr>
        <p:spPr bwMode="auto">
          <a:xfrm flipH="1">
            <a:off x="6708926" y="3289698"/>
            <a:ext cx="43406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2</a:t>
            </a:r>
          </a:p>
        </p:txBody>
      </p:sp>
      <p:sp>
        <p:nvSpPr>
          <p:cNvPr id="20540" name="TextBox 63"/>
          <p:cNvSpPr txBox="1">
            <a:spLocks noChangeArrowheads="1"/>
          </p:cNvSpPr>
          <p:nvPr/>
        </p:nvSpPr>
        <p:spPr bwMode="auto">
          <a:xfrm flipH="1">
            <a:off x="5451626" y="2870598"/>
            <a:ext cx="4523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eaLnBrk="1" hangingPunct="1"/>
            <a:r>
              <a:rPr lang="en-US" sz="1400"/>
              <a:t>19</a:t>
            </a:r>
          </a:p>
        </p:txBody>
      </p:sp>
    </p:spTree>
    <p:extLst>
      <p:ext uri="{BB962C8B-B14F-4D97-AF65-F5344CB8AC3E}">
        <p14:creationId xmlns:p14="http://schemas.microsoft.com/office/powerpoint/2010/main" val="363749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A80938-0D1C-324E-9950-FBE92A384AE6}"/>
              </a:ext>
            </a:extLst>
          </p:cNvPr>
          <p:cNvSpPr txBox="1">
            <a:spLocks noChangeArrowheads="1"/>
          </p:cNvSpPr>
          <p:nvPr/>
        </p:nvSpPr>
        <p:spPr>
          <a:xfrm>
            <a:off x="222249" y="119046"/>
            <a:ext cx="6042026" cy="40719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accent1">
                    <a:lumMod val="75000"/>
                  </a:schemeClr>
                </a:solidFill>
                <a:latin typeface="Arial"/>
                <a:ea typeface="+mj-ea"/>
                <a:cs typeface="Arial"/>
              </a:defRPr>
            </a:lvl1pPr>
          </a:lstStyle>
          <a:p>
            <a:pPr>
              <a:defRPr/>
            </a:pPr>
            <a:r>
              <a:rPr lang="en-US" sz="2200" dirty="0"/>
              <a:t>Go-to market digital twin </a:t>
            </a:r>
            <a:r>
              <a:rPr lang="en-US" sz="2200" dirty="0">
                <a:cs typeface="+mj-cs"/>
              </a:rPr>
              <a:t>visualizations - I</a:t>
            </a:r>
          </a:p>
        </p:txBody>
      </p:sp>
      <p:sp>
        <p:nvSpPr>
          <p:cNvPr id="4" name="Rectangle 37">
            <a:extLst>
              <a:ext uri="{FF2B5EF4-FFF2-40B4-BE49-F238E27FC236}">
                <a16:creationId xmlns:a16="http://schemas.microsoft.com/office/drawing/2014/main" id="{990ECAEF-B9EB-3F4F-B677-D18D42BF4FF8}"/>
              </a:ext>
            </a:extLst>
          </p:cNvPr>
          <p:cNvSpPr>
            <a:spLocks noChangeArrowheads="1"/>
          </p:cNvSpPr>
          <p:nvPr/>
        </p:nvSpPr>
        <p:spPr bwMode="auto">
          <a:xfrm>
            <a:off x="7185439" y="1147679"/>
            <a:ext cx="2527042" cy="3589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3038" indent="-173038" eaLnBrk="0" hangingPunct="0">
              <a:spcBef>
                <a:spcPct val="50000"/>
              </a:spcBef>
              <a:buClr>
                <a:schemeClr val="tx1"/>
              </a:buClr>
              <a:buFont typeface="Wingdings" charset="0"/>
              <a:buChar char="§"/>
            </a:pPr>
            <a:r>
              <a:rPr lang="en-US" sz="1400" dirty="0"/>
              <a:t>Cluster based on opportunity attributes (e.g.  OI Source, OO Owner type, Opportunity value $, Marketing tactic)</a:t>
            </a:r>
          </a:p>
          <a:p>
            <a:pPr marL="173038" indent="-173038" eaLnBrk="0" hangingPunct="0">
              <a:spcBef>
                <a:spcPct val="50000"/>
              </a:spcBef>
              <a:buClr>
                <a:schemeClr val="tx1"/>
              </a:buClr>
              <a:buFont typeface="Wingdings" charset="0"/>
              <a:buChar char="§"/>
            </a:pPr>
            <a:r>
              <a:rPr lang="en-US" sz="1400" dirty="0"/>
              <a:t>Menu to select portfolio / offerings , IMT, and date range</a:t>
            </a:r>
          </a:p>
          <a:p>
            <a:pPr marL="173038" indent="-173038" eaLnBrk="0" hangingPunct="0">
              <a:spcBef>
                <a:spcPct val="50000"/>
              </a:spcBef>
              <a:buClr>
                <a:schemeClr val="tx1"/>
              </a:buClr>
              <a:buFont typeface="Wingdings" charset="0"/>
              <a:buChar char="§"/>
            </a:pPr>
            <a:r>
              <a:rPr lang="en-US" sz="1400" dirty="0"/>
              <a:t>Velocity metrics calculated based on time series data (every unique opportunity should have a set of velocity metrics tagged to the opportunity </a:t>
            </a:r>
          </a:p>
          <a:p>
            <a:pPr marL="173038" indent="-173038" eaLnBrk="0" hangingPunct="0">
              <a:spcBef>
                <a:spcPct val="50000"/>
              </a:spcBef>
              <a:buClr>
                <a:schemeClr val="tx1"/>
              </a:buClr>
              <a:buFont typeface="Wingdings" charset="0"/>
              <a:buChar char="§"/>
            </a:pPr>
            <a:endParaRPr lang="en-US" sz="1400" b="0" dirty="0"/>
          </a:p>
        </p:txBody>
      </p:sp>
      <p:sp>
        <p:nvSpPr>
          <p:cNvPr id="5" name="Text Box 13">
            <a:extLst>
              <a:ext uri="{FF2B5EF4-FFF2-40B4-BE49-F238E27FC236}">
                <a16:creationId xmlns:a16="http://schemas.microsoft.com/office/drawing/2014/main" id="{395014C1-29C8-804D-A596-F7098DF06E28}"/>
              </a:ext>
            </a:extLst>
          </p:cNvPr>
          <p:cNvSpPr txBox="1">
            <a:spLocks noChangeArrowheads="1"/>
          </p:cNvSpPr>
          <p:nvPr/>
        </p:nvSpPr>
        <p:spPr bwMode="auto">
          <a:xfrm>
            <a:off x="543074" y="697876"/>
            <a:ext cx="302846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800" dirty="0"/>
              <a:t>Cluster analysis @ L30  (Identified leads)</a:t>
            </a:r>
          </a:p>
        </p:txBody>
      </p:sp>
      <p:pic>
        <p:nvPicPr>
          <p:cNvPr id="8" name="Picture 7">
            <a:extLst>
              <a:ext uri="{FF2B5EF4-FFF2-40B4-BE49-F238E27FC236}">
                <a16:creationId xmlns:a16="http://schemas.microsoft.com/office/drawing/2014/main" id="{DBF69162-2A0C-CC45-8E58-2B0E188FF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00" y="1388055"/>
            <a:ext cx="3028467" cy="3284722"/>
          </a:xfrm>
          <a:prstGeom prst="rect">
            <a:avLst/>
          </a:prstGeom>
        </p:spPr>
      </p:pic>
      <p:sp>
        <p:nvSpPr>
          <p:cNvPr id="9" name="Text Box 13">
            <a:extLst>
              <a:ext uri="{FF2B5EF4-FFF2-40B4-BE49-F238E27FC236}">
                <a16:creationId xmlns:a16="http://schemas.microsoft.com/office/drawing/2014/main" id="{EB6927D3-1125-D949-9EAB-EBC0E6E13FCC}"/>
              </a:ext>
            </a:extLst>
          </p:cNvPr>
          <p:cNvSpPr txBox="1">
            <a:spLocks noChangeArrowheads="1"/>
          </p:cNvSpPr>
          <p:nvPr/>
        </p:nvSpPr>
        <p:spPr bwMode="auto">
          <a:xfrm>
            <a:off x="872145" y="4367623"/>
            <a:ext cx="237111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800" dirty="0"/>
              <a:t>New leads / month</a:t>
            </a:r>
          </a:p>
        </p:txBody>
      </p:sp>
      <p:sp>
        <p:nvSpPr>
          <p:cNvPr id="10" name="Text Box 13">
            <a:extLst>
              <a:ext uri="{FF2B5EF4-FFF2-40B4-BE49-F238E27FC236}">
                <a16:creationId xmlns:a16="http://schemas.microsoft.com/office/drawing/2014/main" id="{47428309-779A-6946-B6D0-605CB1458E99}"/>
              </a:ext>
            </a:extLst>
          </p:cNvPr>
          <p:cNvSpPr txBox="1">
            <a:spLocks noChangeArrowheads="1"/>
          </p:cNvSpPr>
          <p:nvPr/>
        </p:nvSpPr>
        <p:spPr bwMode="auto">
          <a:xfrm rot="16200000">
            <a:off x="-1215973" y="2609782"/>
            <a:ext cx="308016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800" dirty="0"/>
              <a:t>ID &gt; Val lead velocity</a:t>
            </a:r>
          </a:p>
        </p:txBody>
      </p:sp>
      <p:sp>
        <p:nvSpPr>
          <p:cNvPr id="11" name="Oval 10">
            <a:extLst>
              <a:ext uri="{FF2B5EF4-FFF2-40B4-BE49-F238E27FC236}">
                <a16:creationId xmlns:a16="http://schemas.microsoft.com/office/drawing/2014/main" id="{9B87A12C-1632-2843-AA6A-31ABBBC3D48F}"/>
              </a:ext>
            </a:extLst>
          </p:cNvPr>
          <p:cNvSpPr/>
          <p:nvPr/>
        </p:nvSpPr>
        <p:spPr>
          <a:xfrm>
            <a:off x="1859466" y="2231908"/>
            <a:ext cx="1168400"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55CC475-CF78-1441-9D2D-AA253C32C5DF}"/>
              </a:ext>
            </a:extLst>
          </p:cNvPr>
          <p:cNvSpPr/>
          <p:nvPr/>
        </p:nvSpPr>
        <p:spPr>
          <a:xfrm>
            <a:off x="499649" y="1715440"/>
            <a:ext cx="1370826"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6B0E5F6-ABDD-B240-BF7E-F2BA511CB0B3}"/>
              </a:ext>
            </a:extLst>
          </p:cNvPr>
          <p:cNvSpPr/>
          <p:nvPr/>
        </p:nvSpPr>
        <p:spPr>
          <a:xfrm>
            <a:off x="784278" y="3316540"/>
            <a:ext cx="1168400"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B874EA-9919-8B43-824D-4E02D1D1C69C}"/>
              </a:ext>
            </a:extLst>
          </p:cNvPr>
          <p:cNvSpPr/>
          <p:nvPr/>
        </p:nvSpPr>
        <p:spPr>
          <a:xfrm>
            <a:off x="1609440" y="3169582"/>
            <a:ext cx="1168400"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3">
            <a:extLst>
              <a:ext uri="{FF2B5EF4-FFF2-40B4-BE49-F238E27FC236}">
                <a16:creationId xmlns:a16="http://schemas.microsoft.com/office/drawing/2014/main" id="{A4CFE55D-AA24-9C42-B0AA-BEC15A73B28F}"/>
              </a:ext>
            </a:extLst>
          </p:cNvPr>
          <p:cNvSpPr txBox="1">
            <a:spLocks noChangeArrowheads="1"/>
          </p:cNvSpPr>
          <p:nvPr/>
        </p:nvSpPr>
        <p:spPr bwMode="auto">
          <a:xfrm>
            <a:off x="4021506" y="626403"/>
            <a:ext cx="335674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800" dirty="0"/>
              <a:t>Cluster analysis @ L30  (Validated </a:t>
            </a:r>
            <a:r>
              <a:rPr lang="en-US" sz="1800" dirty="0" err="1"/>
              <a:t>Opp</a:t>
            </a:r>
            <a:r>
              <a:rPr lang="en-US" sz="1800" dirty="0"/>
              <a:t> progression)</a:t>
            </a:r>
          </a:p>
        </p:txBody>
      </p:sp>
      <p:pic>
        <p:nvPicPr>
          <p:cNvPr id="16" name="Picture 15">
            <a:extLst>
              <a:ext uri="{FF2B5EF4-FFF2-40B4-BE49-F238E27FC236}">
                <a16:creationId xmlns:a16="http://schemas.microsoft.com/office/drawing/2014/main" id="{A9C20F59-2C6A-2043-B16B-B0DE8CD0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986" y="1388055"/>
            <a:ext cx="3028467" cy="3284722"/>
          </a:xfrm>
          <a:prstGeom prst="rect">
            <a:avLst/>
          </a:prstGeom>
        </p:spPr>
      </p:pic>
      <p:sp>
        <p:nvSpPr>
          <p:cNvPr id="17" name="Text Box 13">
            <a:extLst>
              <a:ext uri="{FF2B5EF4-FFF2-40B4-BE49-F238E27FC236}">
                <a16:creationId xmlns:a16="http://schemas.microsoft.com/office/drawing/2014/main" id="{5F2F2F8C-6D11-3A47-BB73-B2FE01FAD39F}"/>
              </a:ext>
            </a:extLst>
          </p:cNvPr>
          <p:cNvSpPr txBox="1">
            <a:spLocks noChangeArrowheads="1"/>
          </p:cNvSpPr>
          <p:nvPr/>
        </p:nvSpPr>
        <p:spPr bwMode="auto">
          <a:xfrm>
            <a:off x="4425931" y="4367623"/>
            <a:ext cx="265608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800" dirty="0"/>
              <a:t>Days in Sales Stage (VAL)</a:t>
            </a:r>
          </a:p>
        </p:txBody>
      </p:sp>
      <p:sp>
        <p:nvSpPr>
          <p:cNvPr id="18" name="Text Box 13">
            <a:extLst>
              <a:ext uri="{FF2B5EF4-FFF2-40B4-BE49-F238E27FC236}">
                <a16:creationId xmlns:a16="http://schemas.microsoft.com/office/drawing/2014/main" id="{3BE935C2-6397-8443-A81A-9690946519C2}"/>
              </a:ext>
            </a:extLst>
          </p:cNvPr>
          <p:cNvSpPr txBox="1">
            <a:spLocks noChangeArrowheads="1"/>
          </p:cNvSpPr>
          <p:nvPr/>
        </p:nvSpPr>
        <p:spPr bwMode="auto">
          <a:xfrm rot="16200000">
            <a:off x="2337813" y="2745250"/>
            <a:ext cx="308016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ＭＳ Ｐゴシック" charset="0"/>
                <a:cs typeface="ＭＳ Ｐゴシック" charset="0"/>
              </a:defRPr>
            </a:lvl1pPr>
            <a:lvl2pPr marL="742950" indent="-285750" eaLnBrk="0" hangingPunct="0">
              <a:defRPr sz="1000" b="1">
                <a:solidFill>
                  <a:schemeClr val="tx1"/>
                </a:solidFill>
                <a:latin typeface="Arial" charset="0"/>
                <a:ea typeface="ＭＳ Ｐゴシック" charset="0"/>
              </a:defRPr>
            </a:lvl2pPr>
            <a:lvl3pPr marL="1143000" indent="-228600" eaLnBrk="0" hangingPunct="0">
              <a:defRPr sz="1000" b="1">
                <a:solidFill>
                  <a:schemeClr val="tx1"/>
                </a:solidFill>
                <a:latin typeface="Arial" charset="0"/>
                <a:ea typeface="ＭＳ Ｐゴシック" charset="0"/>
              </a:defRPr>
            </a:lvl3pPr>
            <a:lvl4pPr marL="1600200" indent="-228600" eaLnBrk="0" hangingPunct="0">
              <a:defRPr sz="1000" b="1">
                <a:solidFill>
                  <a:schemeClr val="tx1"/>
                </a:solidFill>
                <a:latin typeface="Arial" charset="0"/>
                <a:ea typeface="ＭＳ Ｐゴシック" charset="0"/>
              </a:defRPr>
            </a:lvl4pPr>
            <a:lvl5pPr marL="2057400" indent="-228600" eaLnBrk="0" hangingPunct="0">
              <a:defRPr sz="1000" b="1">
                <a:solidFill>
                  <a:schemeClr val="tx1"/>
                </a:solidFill>
                <a:latin typeface="Arial" charset="0"/>
                <a:ea typeface="ＭＳ Ｐゴシック" charset="0"/>
              </a:defRPr>
            </a:lvl5pPr>
            <a:lvl6pPr marL="2514600" indent="-228600" eaLnBrk="0" fontAlgn="base" hangingPunct="0">
              <a:spcBef>
                <a:spcPct val="0"/>
              </a:spcBef>
              <a:spcAft>
                <a:spcPct val="0"/>
              </a:spcAft>
              <a:defRPr sz="1000" b="1">
                <a:solidFill>
                  <a:schemeClr val="tx1"/>
                </a:solidFill>
                <a:latin typeface="Arial" charset="0"/>
                <a:ea typeface="ＭＳ Ｐゴシック" charset="0"/>
              </a:defRPr>
            </a:lvl6pPr>
            <a:lvl7pPr marL="2971800" indent="-228600" eaLnBrk="0" fontAlgn="base" hangingPunct="0">
              <a:spcBef>
                <a:spcPct val="0"/>
              </a:spcBef>
              <a:spcAft>
                <a:spcPct val="0"/>
              </a:spcAft>
              <a:defRPr sz="1000" b="1">
                <a:solidFill>
                  <a:schemeClr val="tx1"/>
                </a:solidFill>
                <a:latin typeface="Arial" charset="0"/>
                <a:ea typeface="ＭＳ Ｐゴシック" charset="0"/>
              </a:defRPr>
            </a:lvl7pPr>
            <a:lvl8pPr marL="3429000" indent="-228600" eaLnBrk="0" fontAlgn="base" hangingPunct="0">
              <a:spcBef>
                <a:spcPct val="0"/>
              </a:spcBef>
              <a:spcAft>
                <a:spcPct val="0"/>
              </a:spcAft>
              <a:defRPr sz="1000" b="1">
                <a:solidFill>
                  <a:schemeClr val="tx1"/>
                </a:solidFill>
                <a:latin typeface="Arial" charset="0"/>
                <a:ea typeface="ＭＳ Ｐゴシック" charset="0"/>
              </a:defRPr>
            </a:lvl8pPr>
            <a:lvl9pPr marL="3886200" indent="-228600" eaLnBrk="0" fontAlgn="base" hangingPunct="0">
              <a:spcBef>
                <a:spcPct val="0"/>
              </a:spcBef>
              <a:spcAft>
                <a:spcPct val="0"/>
              </a:spcAft>
              <a:defRPr sz="1000" b="1">
                <a:solidFill>
                  <a:schemeClr val="tx1"/>
                </a:solidFill>
                <a:latin typeface="Arial" charset="0"/>
                <a:ea typeface="ＭＳ Ｐゴシック" charset="0"/>
              </a:defRPr>
            </a:lvl9pPr>
          </a:lstStyle>
          <a:p>
            <a:pPr algn="ctr" eaLnBrk="1" hangingPunct="1"/>
            <a:r>
              <a:rPr lang="en-US" sz="1800" dirty="0"/>
              <a:t>VAL &gt; QUAL  velocity</a:t>
            </a:r>
          </a:p>
        </p:txBody>
      </p:sp>
      <p:sp>
        <p:nvSpPr>
          <p:cNvPr id="19" name="Oval 18">
            <a:extLst>
              <a:ext uri="{FF2B5EF4-FFF2-40B4-BE49-F238E27FC236}">
                <a16:creationId xmlns:a16="http://schemas.microsoft.com/office/drawing/2014/main" id="{8A8C9DD1-71E4-0D47-AEB5-5162F51CFF94}"/>
              </a:ext>
            </a:extLst>
          </p:cNvPr>
          <p:cNvSpPr/>
          <p:nvPr/>
        </p:nvSpPr>
        <p:spPr>
          <a:xfrm>
            <a:off x="5413252" y="2231908"/>
            <a:ext cx="1168400"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5E6580-17BA-A640-AF52-950443F23989}"/>
              </a:ext>
            </a:extLst>
          </p:cNvPr>
          <p:cNvSpPr/>
          <p:nvPr/>
        </p:nvSpPr>
        <p:spPr>
          <a:xfrm>
            <a:off x="4062560" y="1666388"/>
            <a:ext cx="1370826"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B790A0-2144-A94C-83B2-8C99A40597AE}"/>
              </a:ext>
            </a:extLst>
          </p:cNvPr>
          <p:cNvSpPr/>
          <p:nvPr/>
        </p:nvSpPr>
        <p:spPr>
          <a:xfrm>
            <a:off x="4338064" y="3316540"/>
            <a:ext cx="1168400"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DAC7FC-7B12-1548-A7F4-906B9AA6E463}"/>
              </a:ext>
            </a:extLst>
          </p:cNvPr>
          <p:cNvSpPr/>
          <p:nvPr/>
        </p:nvSpPr>
        <p:spPr>
          <a:xfrm>
            <a:off x="5163226" y="3169582"/>
            <a:ext cx="1168400" cy="9599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048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25992</TotalTime>
  <Words>3368</Words>
  <Application>Microsoft Macintosh PowerPoint</Application>
  <PresentationFormat>Custom</PresentationFormat>
  <Paragraphs>506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IBM Plex Sans</vt:lpstr>
      <vt:lpstr>Lato</vt:lpstr>
      <vt:lpstr>Wingdings</vt:lpstr>
      <vt:lpstr>Office Theme</vt:lpstr>
      <vt:lpstr>Route to Market simulation</vt:lpstr>
      <vt:lpstr>PowerPoint Presentation</vt:lpstr>
      <vt:lpstr>PowerPoint Presentation</vt:lpstr>
      <vt:lpstr>Go-to market digital twin overview</vt:lpstr>
      <vt:lpstr>Scenario Analysis Use Cases</vt:lpstr>
      <vt:lpstr>PowerPoint Presentation</vt:lpstr>
      <vt:lpstr>Environmental Intelligence Suite Growth Blueprint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Route-to-market mix, sales execution, and marketing plans frequently need to be adapted within the context of market conditions, resource constraints and sales challenges</vt:lpstr>
      <vt:lpstr>Scenario B:  Root cause analysis</vt:lpstr>
      <vt:lpstr>PowerPoint Presentation</vt:lpstr>
      <vt:lpstr>PowerPoint Presentation</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ADMINIBM</dc:creator>
  <cp:lastModifiedBy>David R Hughes</cp:lastModifiedBy>
  <cp:revision>600</cp:revision>
  <cp:lastPrinted>2021-11-04T12:03:49Z</cp:lastPrinted>
  <dcterms:created xsi:type="dcterms:W3CDTF">2014-05-08T17:47:46Z</dcterms:created>
  <dcterms:modified xsi:type="dcterms:W3CDTF">2021-11-15T10:23:46Z</dcterms:modified>
</cp:coreProperties>
</file>