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23dac649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23dac649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23dac649f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23dac649f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b23dac649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b23dac649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8c1423a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8c1423a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8c1423a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b8c1423a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8d3a70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b8d3a70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b8d3a70f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b8d3a70f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b8d3a70f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b8d3a70f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Hashing functions </a:t>
            </a:r>
            <a:r>
              <a:rPr lang="en"/>
              <a:t>and their applications</a:t>
            </a:r>
            <a:endParaRPr/>
          </a:p>
        </p:txBody>
      </p:sp>
      <p:sp>
        <p:nvSpPr>
          <p:cNvPr id="278" name="Google Shape;278;p13"/>
          <p:cNvSpPr txBox="1"/>
          <p:nvPr>
            <p:ph idx="1" type="subTitle"/>
          </p:nvPr>
        </p:nvSpPr>
        <p:spPr>
          <a:xfrm>
            <a:off x="2444250" y="38778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 presentation by Freddie Zaragoza for CS 131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Hashing functions?</a:t>
            </a:r>
            <a:endParaRPr/>
          </a:p>
        </p:txBody>
      </p:sp>
      <p:sp>
        <p:nvSpPr>
          <p:cNvPr id="284" name="Google Shape;284;p14"/>
          <p:cNvSpPr txBox="1"/>
          <p:nvPr>
            <p:ph idx="1" type="body"/>
          </p:nvPr>
        </p:nvSpPr>
        <p:spPr>
          <a:xfrm>
            <a:off x="128675" y="1597875"/>
            <a:ext cx="5098500" cy="162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Hashing describes the process of converting a key to a different value.</a:t>
            </a:r>
            <a:endParaRPr/>
          </a:p>
          <a:p>
            <a:pPr indent="-311150" lvl="0" marL="457200" rtl="0" algn="l">
              <a:spcBef>
                <a:spcPts val="0"/>
              </a:spcBef>
              <a:spcAft>
                <a:spcPts val="0"/>
              </a:spcAft>
              <a:buSzPts val="1300"/>
              <a:buChar char="●"/>
            </a:pPr>
            <a:r>
              <a:rPr lang="en"/>
              <a:t>A hash function is a function that is used to generate a new value based on a given algorithm</a:t>
            </a:r>
            <a:endParaRPr/>
          </a:p>
          <a:p>
            <a:pPr indent="-311150" lvl="0" marL="457200" rtl="0" algn="l">
              <a:spcBef>
                <a:spcPts val="0"/>
              </a:spcBef>
              <a:spcAft>
                <a:spcPts val="0"/>
              </a:spcAft>
              <a:buSzPts val="1300"/>
              <a:buChar char="●"/>
            </a:pPr>
            <a:r>
              <a:rPr lang="en"/>
              <a:t>The resulting value is known as a hash value or hash</a:t>
            </a:r>
            <a:endParaRPr/>
          </a:p>
        </p:txBody>
      </p:sp>
      <p:pic>
        <p:nvPicPr>
          <p:cNvPr id="285" name="Google Shape;285;p14"/>
          <p:cNvPicPr preferRelativeResize="0"/>
          <p:nvPr/>
        </p:nvPicPr>
        <p:blipFill>
          <a:blip r:embed="rId3">
            <a:alphaModFix/>
          </a:blip>
          <a:stretch>
            <a:fillRect/>
          </a:stretch>
        </p:blipFill>
        <p:spPr>
          <a:xfrm>
            <a:off x="5122500" y="1388851"/>
            <a:ext cx="3827225" cy="216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attributes of a hashing algorithm?</a:t>
            </a:r>
            <a:endParaRPr/>
          </a:p>
        </p:txBody>
      </p:sp>
      <p:sp>
        <p:nvSpPr>
          <p:cNvPr id="291" name="Google Shape;291;p15"/>
          <p:cNvSpPr txBox="1"/>
          <p:nvPr>
            <p:ph idx="1" type="body"/>
          </p:nvPr>
        </p:nvSpPr>
        <p:spPr>
          <a:xfrm>
            <a:off x="104175" y="1597875"/>
            <a:ext cx="64938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 accepts a message of any length</a:t>
            </a:r>
            <a:endParaRPr/>
          </a:p>
          <a:p>
            <a:pPr indent="-311150" lvl="0" marL="457200" rtl="0" algn="l">
              <a:spcBef>
                <a:spcPts val="0"/>
              </a:spcBef>
              <a:spcAft>
                <a:spcPts val="0"/>
              </a:spcAft>
              <a:buSzPts val="1300"/>
              <a:buChar char="●"/>
            </a:pPr>
            <a:r>
              <a:rPr lang="en"/>
              <a:t>It produces a fixed length message digest</a:t>
            </a:r>
            <a:endParaRPr/>
          </a:p>
          <a:p>
            <a:pPr indent="-311150" lvl="0" marL="457200" rtl="0" algn="l">
              <a:spcBef>
                <a:spcPts val="0"/>
              </a:spcBef>
              <a:spcAft>
                <a:spcPts val="0"/>
              </a:spcAft>
              <a:buSzPts val="1300"/>
              <a:buChar char="●"/>
            </a:pPr>
            <a:r>
              <a:rPr lang="en"/>
              <a:t>It is fast and easy to compute the message digest for any given message</a:t>
            </a:r>
            <a:endParaRPr/>
          </a:p>
          <a:p>
            <a:pPr indent="-311150" lvl="0" marL="457200" rtl="0" algn="l">
              <a:spcBef>
                <a:spcPts val="0"/>
              </a:spcBef>
              <a:spcAft>
                <a:spcPts val="0"/>
              </a:spcAft>
              <a:buSzPts val="1300"/>
              <a:buChar char="●"/>
            </a:pPr>
            <a:r>
              <a:rPr lang="en"/>
              <a:t>The hash is irreversible</a:t>
            </a:r>
            <a:endParaRPr/>
          </a:p>
          <a:p>
            <a:pPr indent="-311150" lvl="0" marL="457200" rtl="0" algn="l">
              <a:spcBef>
                <a:spcPts val="0"/>
              </a:spcBef>
              <a:spcAft>
                <a:spcPts val="0"/>
              </a:spcAft>
              <a:buSzPts val="1300"/>
              <a:buChar char="●"/>
            </a:pPr>
            <a:r>
              <a:rPr lang="en"/>
              <a:t>A small change in initial message should result in large changes in the message digest</a:t>
            </a:r>
            <a:endParaRPr/>
          </a:p>
          <a:p>
            <a:pPr indent="-311150" lvl="0" marL="457200" rtl="0" algn="l">
              <a:spcBef>
                <a:spcPts val="0"/>
              </a:spcBef>
              <a:spcAft>
                <a:spcPts val="0"/>
              </a:spcAft>
              <a:buSzPts val="1300"/>
              <a:buChar char="●"/>
            </a:pPr>
            <a:r>
              <a:rPr lang="en"/>
              <a:t>The hash is collision free</a:t>
            </a:r>
            <a:endParaRPr/>
          </a:p>
        </p:txBody>
      </p:sp>
      <p:pic>
        <p:nvPicPr>
          <p:cNvPr id="292" name="Google Shape;292;p15"/>
          <p:cNvPicPr preferRelativeResize="0"/>
          <p:nvPr/>
        </p:nvPicPr>
        <p:blipFill>
          <a:blip r:embed="rId3">
            <a:alphaModFix/>
          </a:blip>
          <a:stretch>
            <a:fillRect/>
          </a:stretch>
        </p:blipFill>
        <p:spPr>
          <a:xfrm>
            <a:off x="5144275" y="2876525"/>
            <a:ext cx="3999737" cy="2266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1100"/>
                                        <p:tgtEl>
                                          <p:spTgt spid="2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1100"/>
                                        <p:tgtEl>
                                          <p:spTgt spid="2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1100"/>
                                        <p:tgtEl>
                                          <p:spTgt spid="2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1100"/>
                                        <p:tgtEl>
                                          <p:spTgt spid="2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1100"/>
                                        <p:tgtEl>
                                          <p:spTgt spid="2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1100"/>
                                        <p:tgtEl>
                                          <p:spTgt spid="2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purposes of hashing functions?</a:t>
            </a:r>
            <a:endParaRPr/>
          </a:p>
        </p:txBody>
      </p:sp>
      <p:sp>
        <p:nvSpPr>
          <p:cNvPr id="298" name="Google Shape;298;p16"/>
          <p:cNvSpPr txBox="1"/>
          <p:nvPr>
            <p:ph idx="1" type="body"/>
          </p:nvPr>
        </p:nvSpPr>
        <p:spPr>
          <a:xfrm>
            <a:off x="0" y="1524900"/>
            <a:ext cx="5190300" cy="10467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To compare large </a:t>
            </a:r>
            <a:r>
              <a:rPr lang="en"/>
              <a:t>amounts</a:t>
            </a:r>
            <a:r>
              <a:rPr lang="en"/>
              <a:t> of data</a:t>
            </a:r>
            <a:endParaRPr/>
          </a:p>
          <a:p>
            <a:pPr indent="-304958" lvl="0" marL="457200" rtl="0" algn="l">
              <a:spcBef>
                <a:spcPts val="0"/>
              </a:spcBef>
              <a:spcAft>
                <a:spcPts val="0"/>
              </a:spcAft>
              <a:buSzPct val="100000"/>
              <a:buChar char="●"/>
            </a:pPr>
            <a:r>
              <a:rPr lang="en"/>
              <a:t>To index data</a:t>
            </a:r>
            <a:endParaRPr/>
          </a:p>
          <a:p>
            <a:pPr indent="-304958" lvl="0" marL="457200" rtl="0" algn="l">
              <a:spcBef>
                <a:spcPts val="0"/>
              </a:spcBef>
              <a:spcAft>
                <a:spcPts val="0"/>
              </a:spcAft>
              <a:buSzPct val="100000"/>
              <a:buChar char="●"/>
            </a:pPr>
            <a:r>
              <a:rPr lang="en"/>
              <a:t>To generate pseudo random strings</a:t>
            </a:r>
            <a:endParaRPr/>
          </a:p>
          <a:p>
            <a:pPr indent="-304958" lvl="0" marL="457200" rtl="0" algn="l">
              <a:spcBef>
                <a:spcPts val="0"/>
              </a:spcBef>
              <a:spcAft>
                <a:spcPts val="0"/>
              </a:spcAft>
              <a:buSzPct val="100000"/>
              <a:buChar char="●"/>
            </a:pPr>
            <a:r>
              <a:rPr lang="en"/>
              <a:t>Cryptographic functions like passwords and digital signatures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10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10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10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1000"/>
                                        <p:tgtEl>
                                          <p:spTgt spid="29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hashing functions help compare large amounts of data?</a:t>
            </a:r>
            <a:endParaRPr/>
          </a:p>
        </p:txBody>
      </p:sp>
      <p:sp>
        <p:nvSpPr>
          <p:cNvPr id="304" name="Google Shape;304;p17"/>
          <p:cNvSpPr txBox="1"/>
          <p:nvPr>
            <p:ph idx="1" type="body"/>
          </p:nvPr>
        </p:nvSpPr>
        <p:spPr>
          <a:xfrm>
            <a:off x="0" y="1649975"/>
            <a:ext cx="67056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Hashing functions help compare large amounts of data by making it faster to determine if two large pieces of data are the same by comparing the smaller hash that is generated for the two of them</a:t>
            </a:r>
            <a:endParaRPr/>
          </a:p>
          <a:p>
            <a:pPr indent="0" lvl="0" marL="457200" rtl="0" algn="l">
              <a:spcBef>
                <a:spcPts val="1200"/>
              </a:spcBef>
              <a:spcAft>
                <a:spcPts val="0"/>
              </a:spcAft>
              <a:buNone/>
            </a:pPr>
            <a:r>
              <a:rPr lang="en"/>
              <a:t>For example:</a:t>
            </a:r>
            <a:endParaRPr/>
          </a:p>
          <a:p>
            <a:pPr indent="0" lvl="0" marL="457200" rtl="0" algn="l">
              <a:spcBef>
                <a:spcPts val="1200"/>
              </a:spcBef>
              <a:spcAft>
                <a:spcPts val="0"/>
              </a:spcAft>
              <a:buNone/>
            </a:pPr>
            <a:r>
              <a:rPr lang="en"/>
              <a:t> Input1= 1,2,3,4,5,...,5892,5893,...,10000 </a:t>
            </a:r>
            <a:endParaRPr/>
          </a:p>
          <a:p>
            <a:pPr indent="0" lvl="0" marL="457200" rtl="0" algn="l">
              <a:spcBef>
                <a:spcPts val="1200"/>
              </a:spcBef>
              <a:spcAft>
                <a:spcPts val="0"/>
              </a:spcAft>
              <a:buNone/>
            </a:pPr>
            <a:r>
              <a:rPr lang="en"/>
              <a:t>Input2=1,2,4,4,5,...,5892,5892,...,10000</a:t>
            </a:r>
            <a:endParaRPr/>
          </a:p>
          <a:p>
            <a:pPr indent="0" lvl="0" marL="457200" rtl="0" algn="l">
              <a:spcBef>
                <a:spcPts val="1200"/>
              </a:spcBef>
              <a:spcAft>
                <a:spcPts val="0"/>
              </a:spcAft>
              <a:buNone/>
            </a:pPr>
            <a:r>
              <a:rPr lang="en"/>
              <a:t>Hash1=A32654 </a:t>
            </a:r>
            <a:endParaRPr/>
          </a:p>
          <a:p>
            <a:pPr indent="0" lvl="0" marL="457200" rtl="0" algn="l">
              <a:spcBef>
                <a:spcPts val="1200"/>
              </a:spcBef>
              <a:spcAft>
                <a:spcPts val="1200"/>
              </a:spcAft>
              <a:buNone/>
            </a:pPr>
            <a:r>
              <a:rPr lang="en"/>
              <a:t>Hash2=HC4596</a:t>
            </a:r>
            <a:endParaRPr/>
          </a:p>
        </p:txBody>
      </p:sp>
      <p:pic>
        <p:nvPicPr>
          <p:cNvPr id="305" name="Google Shape;305;p17"/>
          <p:cNvPicPr preferRelativeResize="0"/>
          <p:nvPr/>
        </p:nvPicPr>
        <p:blipFill>
          <a:blip r:embed="rId3">
            <a:alphaModFix/>
          </a:blip>
          <a:stretch>
            <a:fillRect/>
          </a:stretch>
        </p:blipFill>
        <p:spPr>
          <a:xfrm>
            <a:off x="4120950" y="2196849"/>
            <a:ext cx="4890801" cy="267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animEffect filter="fade" transition="in">
                                      <p:cBhvr>
                                        <p:cTn dur="1000"/>
                                        <p:tgtEl>
                                          <p:spTgt spid="3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animEffect filter="fade" transition="in">
                                      <p:cBhvr>
                                        <p:cTn dur="1000"/>
                                        <p:tgtEl>
                                          <p:spTgt spid="3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hashing functions help to index data?</a:t>
            </a:r>
            <a:endParaRPr/>
          </a:p>
        </p:txBody>
      </p:sp>
      <p:sp>
        <p:nvSpPr>
          <p:cNvPr id="311" name="Google Shape;311;p18"/>
          <p:cNvSpPr txBox="1"/>
          <p:nvPr>
            <p:ph idx="1" type="body"/>
          </p:nvPr>
        </p:nvSpPr>
        <p:spPr>
          <a:xfrm>
            <a:off x="0" y="1511825"/>
            <a:ext cx="6131700" cy="1059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Hashing functions can be used to index data by creating a mapping between the input data and its corresponding hash. This allows for efficient lookup of the data, since once the hash is known, it can be used to quickly retrieve the corresponding data from the index.</a:t>
            </a:r>
            <a:endParaRPr/>
          </a:p>
        </p:txBody>
      </p:sp>
      <p:pic>
        <p:nvPicPr>
          <p:cNvPr id="312" name="Google Shape;312;p18"/>
          <p:cNvPicPr preferRelativeResize="0"/>
          <p:nvPr/>
        </p:nvPicPr>
        <p:blipFill>
          <a:blip r:embed="rId3">
            <a:alphaModFix/>
          </a:blip>
          <a:stretch>
            <a:fillRect/>
          </a:stretch>
        </p:blipFill>
        <p:spPr>
          <a:xfrm>
            <a:off x="5939322" y="2571725"/>
            <a:ext cx="3204675" cy="233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and how do hashing functions generate </a:t>
            </a:r>
            <a:r>
              <a:rPr lang="en"/>
              <a:t>pseudo random</a:t>
            </a:r>
            <a:r>
              <a:rPr lang="en"/>
              <a:t> strings?</a:t>
            </a:r>
            <a:endParaRPr/>
          </a:p>
        </p:txBody>
      </p:sp>
      <p:sp>
        <p:nvSpPr>
          <p:cNvPr id="318" name="Google Shape;318;p19"/>
          <p:cNvSpPr txBox="1"/>
          <p:nvPr>
            <p:ph idx="1" type="body"/>
          </p:nvPr>
        </p:nvSpPr>
        <p:spPr>
          <a:xfrm>
            <a:off x="143525"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Hashing functions create pseudo random strings because the strings they generate differ greatly depending on input, the strings are not easily </a:t>
            </a:r>
            <a:r>
              <a:rPr lang="en"/>
              <a:t>reversible</a:t>
            </a:r>
            <a:r>
              <a:rPr lang="en"/>
              <a:t> into their original input and if the hashing function is good the hash is always unique.</a:t>
            </a:r>
            <a:endParaRPr/>
          </a:p>
          <a:p>
            <a:pPr indent="-311150" lvl="0" marL="457200" rtl="0" algn="l">
              <a:spcBef>
                <a:spcPts val="0"/>
              </a:spcBef>
              <a:spcAft>
                <a:spcPts val="0"/>
              </a:spcAft>
              <a:buSzPts val="1300"/>
              <a:buChar char="●"/>
            </a:pPr>
            <a:r>
              <a:rPr lang="en"/>
              <a:t>This is a great feature of hashing functions as it means they can be effectively used in cryptography and the generation of digital signatures</a:t>
            </a:r>
            <a:endParaRPr/>
          </a:p>
        </p:txBody>
      </p:sp>
      <p:pic>
        <p:nvPicPr>
          <p:cNvPr id="319" name="Google Shape;319;p19"/>
          <p:cNvPicPr preferRelativeResize="0"/>
          <p:nvPr/>
        </p:nvPicPr>
        <p:blipFill>
          <a:blip r:embed="rId3">
            <a:alphaModFix/>
          </a:blip>
          <a:stretch>
            <a:fillRect/>
          </a:stretch>
        </p:blipFill>
        <p:spPr>
          <a:xfrm>
            <a:off x="5388098" y="2748300"/>
            <a:ext cx="2946200" cy="2136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10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1000"/>
                                        <p:tgtEl>
                                          <p:spTgt spid="3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is a basic overview of how a </a:t>
            </a:r>
            <a:r>
              <a:rPr lang="en"/>
              <a:t>real cryptographic hash function works:</a:t>
            </a:r>
            <a:endParaRPr/>
          </a:p>
        </p:txBody>
      </p:sp>
      <p:sp>
        <p:nvSpPr>
          <p:cNvPr id="325" name="Google Shape;325;p20"/>
          <p:cNvSpPr txBox="1"/>
          <p:nvPr>
            <p:ph idx="1" type="body"/>
          </p:nvPr>
        </p:nvSpPr>
        <p:spPr>
          <a:xfrm>
            <a:off x="0" y="15978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input message is "Hello, world!"</a:t>
            </a:r>
            <a:endParaRPr/>
          </a:p>
          <a:p>
            <a:pPr indent="0" lvl="0" marL="0" rtl="0" algn="l">
              <a:spcBef>
                <a:spcPts val="1200"/>
              </a:spcBef>
              <a:spcAft>
                <a:spcPts val="0"/>
              </a:spcAft>
              <a:buNone/>
            </a:pPr>
            <a:r>
              <a:rPr lang="en"/>
              <a:t>The message is broken up into small blocks of data, each with a size of 512 bits. In this case, the message can be represented as two blocks: "Hello, worl" and "d!".</a:t>
            </a:r>
            <a:endParaRPr/>
          </a:p>
          <a:p>
            <a:pPr indent="0" lvl="0" marL="0" rtl="0" algn="l">
              <a:spcBef>
                <a:spcPts val="1200"/>
              </a:spcBef>
              <a:spcAft>
                <a:spcPts val="0"/>
              </a:spcAft>
              <a:buNone/>
            </a:pPr>
            <a:r>
              <a:rPr lang="en"/>
              <a:t>The SHA-256 algorithm performs a series of mathematical operations on these blocks to produce a fixed-size output, known as the "hash value" or "digest."</a:t>
            </a:r>
            <a:endParaRPr/>
          </a:p>
          <a:p>
            <a:pPr indent="0" lvl="0" marL="0" rtl="0" algn="l">
              <a:spcBef>
                <a:spcPts val="1200"/>
              </a:spcBef>
              <a:spcAft>
                <a:spcPts val="0"/>
              </a:spcAft>
              <a:buNone/>
            </a:pPr>
            <a:r>
              <a:rPr lang="en"/>
              <a:t>The output of the SHA-256 algorithm in this case would be a hash value of 64 hexadecimal characters, such as "315f5bdb76d078c43b8ac0064e4a0164612b1fce77c869345bfc94c75894edd3"</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10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10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10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10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1000"/>
                                        <p:tgtEl>
                                          <p:spTgt spid="3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a:t>
            </a:r>
            <a:endParaRPr/>
          </a:p>
        </p:txBody>
      </p:sp>
      <p:sp>
        <p:nvSpPr>
          <p:cNvPr id="331" name="Google Shape;331;p21"/>
          <p:cNvSpPr txBox="1"/>
          <p:nvPr>
            <p:ph idx="1" type="body"/>
          </p:nvPr>
        </p:nvSpPr>
        <p:spPr>
          <a:xfrm>
            <a:off x="0" y="1451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Hashing functions are used to store data for quicker access, compare large quantities of data and to perform cryptographic functions.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