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Georgia" panose="02040502050405020303" pitchFamily="18" charset="0"/>
      <p:regular r:id="rId10"/>
      <p:bold r:id="rId11"/>
      <p:italic r:id="rId12"/>
      <p:boldItalic r:id="rId13"/>
    </p:embeddedFont>
    <p:embeddedFont>
      <p:font typeface="Maven Pro" panose="020B0604020202020204" charset="0"/>
      <p:regular r:id="rId14"/>
      <p:bold r:id="rId15"/>
    </p:embeddedFont>
    <p:embeddedFont>
      <p:font typeface="Nuni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Hello, Im Miriam Pastrana and my presentation will be on permutations and combinations. Which was introduced to this class in Chapter 6: Counting.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b5085e0188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b5085e018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b49ff451e7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b49ff451e7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b5085e0188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b5085e018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b5085e0188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b5085e018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b5085e0188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b5085e018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b52b345133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b52b345133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rive.google.com/file/d/11480NOgDjCM0K8ASGqmrkEMWDfvTfvV1/view"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drive.google.com/file/d/15km67ToRJ8FYxWaWDz1aKKr0BKRsKpsS/view"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drive.google.com/file/d/1PLcqKB8OiV60QXQFP4RLkFuE3bMyPmPs/view"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drive.google.com/file/d/1QFTVGNqCyNV57FS3Lrvzxp5eUPSqAJco/view"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drive.google.com/file/d/1UdLJ8Rk5BgK7eM-eWGiQejJ4s0aOqp2_/view"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drive.google.com/file/d/1O8YSNJ6CUaLtAs2VSHYB_dKQMg4jhB4D/view"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drive.google.com/file/d/1FnteEQdBaxloqM38YDEIe7EnzHnQvtyL/view"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Permutations and Combinations</a:t>
            </a:r>
            <a:endParaRPr dirty="0"/>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Miriam Pastrana</a:t>
            </a:r>
            <a:endParaRPr dirty="0"/>
          </a:p>
          <a:p>
            <a:pPr marL="0" lvl="0" indent="0" algn="l" rtl="0">
              <a:spcBef>
                <a:spcPts val="0"/>
              </a:spcBef>
              <a:spcAft>
                <a:spcPts val="0"/>
              </a:spcAft>
              <a:buNone/>
            </a:pPr>
            <a:r>
              <a:rPr lang="en" dirty="0"/>
              <a:t>CS 131 Fall 2022</a:t>
            </a:r>
            <a:endParaRPr dirty="0"/>
          </a:p>
        </p:txBody>
      </p:sp>
      <p:pic>
        <p:nvPicPr>
          <p:cNvPr id="279" name="Google Shape;279;p13" title="1.mp3">
            <a:hlinkClick r:id="rId3"/>
          </p:cNvPr>
          <p:cNvPicPr preferRelativeResize="0"/>
          <p:nvPr/>
        </p:nvPicPr>
        <p:blipFill>
          <a:blip r:embed="rId4">
            <a:alphaModFix/>
          </a:blip>
          <a:stretch>
            <a:fillRect/>
          </a:stretch>
        </p:blipFill>
        <p:spPr>
          <a:xfrm>
            <a:off x="9144000" y="3632700"/>
            <a:ext cx="457200" cy="45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Applications of Permutations and Combinations in Computer Science</a:t>
            </a:r>
            <a:endParaRPr/>
          </a:p>
        </p:txBody>
      </p:sp>
      <p:sp>
        <p:nvSpPr>
          <p:cNvPr id="285" name="Google Shape;285;p14"/>
          <p:cNvSpPr txBox="1">
            <a:spLocks noGrp="1"/>
          </p:cNvSpPr>
          <p:nvPr>
            <p:ph type="body" idx="1"/>
          </p:nvPr>
        </p:nvSpPr>
        <p:spPr>
          <a:xfrm>
            <a:off x="913200" y="1670525"/>
            <a:ext cx="7193700" cy="18078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Particular areas that have extensive applications of combinatorics such as permutations and combinations include: communication networks, cryptography and network security; computer architecture; electrical engineering; computational molecular biology; languages both natural and computer; pattern analysis; scientific discovery; databases and data mining; scheduling problems in operations research; and simulation.</a:t>
            </a:r>
            <a:endParaRPr sz="1500"/>
          </a:p>
        </p:txBody>
      </p:sp>
      <p:pic>
        <p:nvPicPr>
          <p:cNvPr id="286" name="Google Shape;286;p14" title="2.mp3">
            <a:hlinkClick r:id="rId3"/>
          </p:cNvPr>
          <p:cNvPicPr preferRelativeResize="0"/>
          <p:nvPr/>
        </p:nvPicPr>
        <p:blipFill>
          <a:blip r:embed="rId4">
            <a:alphaModFix/>
          </a:blip>
          <a:stretch>
            <a:fillRect/>
          </a:stretch>
        </p:blipFill>
        <p:spPr>
          <a:xfrm>
            <a:off x="9144000" y="4453400"/>
            <a:ext cx="457200" cy="45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are Permutations?</a:t>
            </a:r>
            <a:endParaRPr/>
          </a:p>
        </p:txBody>
      </p:sp>
      <p:sp>
        <p:nvSpPr>
          <p:cNvPr id="292" name="Google Shape;292;p15"/>
          <p:cNvSpPr txBox="1">
            <a:spLocks noGrp="1"/>
          </p:cNvSpPr>
          <p:nvPr>
            <p:ph type="body" idx="1"/>
          </p:nvPr>
        </p:nvSpPr>
        <p:spPr>
          <a:xfrm>
            <a:off x="815500" y="1495150"/>
            <a:ext cx="7079700" cy="3236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Permutation relates to the act of arranging all the members of a set into some sequence or order. In other words, if the set is already ordered, then the rearranging of its elements is called the process of permuting. Permutation is the choice of </a:t>
            </a:r>
            <a:r>
              <a:rPr lang="en" i="1"/>
              <a:t>r</a:t>
            </a:r>
            <a:r>
              <a:rPr lang="en"/>
              <a:t> things from a set of </a:t>
            </a:r>
            <a:r>
              <a:rPr lang="en" i="1"/>
              <a:t>n</a:t>
            </a:r>
            <a:r>
              <a:rPr lang="en"/>
              <a:t> things without replacement and where the order matters.</a:t>
            </a:r>
            <a:endParaRPr/>
          </a:p>
          <a:p>
            <a:pPr marL="457200" lvl="0" indent="-311150" algn="l" rtl="0">
              <a:spcBef>
                <a:spcPts val="0"/>
              </a:spcBef>
              <a:spcAft>
                <a:spcPts val="0"/>
              </a:spcAft>
              <a:buSzPts val="1300"/>
              <a:buChar char="●"/>
            </a:pPr>
            <a:r>
              <a:rPr lang="en"/>
              <a:t>Permutation Formula            </a:t>
            </a:r>
            <a:endParaRPr/>
          </a:p>
          <a:p>
            <a:pPr marL="457200" lvl="0" indent="-311150" algn="l" rtl="0">
              <a:spcBef>
                <a:spcPts val="0"/>
              </a:spcBef>
              <a:spcAft>
                <a:spcPts val="0"/>
              </a:spcAft>
              <a:buSzPts val="1300"/>
              <a:buChar char="●"/>
            </a:pPr>
            <a:r>
              <a:rPr lang="en"/>
              <a:t>Permutation with Repetition Formula </a:t>
            </a:r>
            <a:r>
              <a:rPr lang="en" i="1">
                <a:latin typeface="Times New Roman"/>
                <a:ea typeface="Times New Roman"/>
                <a:cs typeface="Times New Roman"/>
                <a:sym typeface="Times New Roman"/>
              </a:rPr>
              <a:t>P(n,r)</a:t>
            </a:r>
            <a:r>
              <a:rPr lang="en"/>
              <a:t>= </a:t>
            </a:r>
            <a:endParaRPr/>
          </a:p>
        </p:txBody>
      </p:sp>
      <p:pic>
        <p:nvPicPr>
          <p:cNvPr id="293" name="Google Shape;293;p15"/>
          <p:cNvPicPr preferRelativeResize="0"/>
          <p:nvPr/>
        </p:nvPicPr>
        <p:blipFill rotWithShape="1">
          <a:blip r:embed="rId3">
            <a:alphaModFix/>
          </a:blip>
          <a:srcRect b="11668"/>
          <a:stretch/>
        </p:blipFill>
        <p:spPr>
          <a:xfrm>
            <a:off x="2981950" y="2421525"/>
            <a:ext cx="996600" cy="325025"/>
          </a:xfrm>
          <a:prstGeom prst="rect">
            <a:avLst/>
          </a:prstGeom>
          <a:noFill/>
          <a:ln>
            <a:noFill/>
          </a:ln>
        </p:spPr>
      </p:pic>
      <p:pic>
        <p:nvPicPr>
          <p:cNvPr id="294" name="Google Shape;294;p15"/>
          <p:cNvPicPr preferRelativeResize="0"/>
          <p:nvPr/>
        </p:nvPicPr>
        <p:blipFill>
          <a:blip r:embed="rId4">
            <a:alphaModFix/>
          </a:blip>
          <a:stretch>
            <a:fillRect/>
          </a:stretch>
        </p:blipFill>
        <p:spPr>
          <a:xfrm>
            <a:off x="4674375" y="2746550"/>
            <a:ext cx="190500" cy="171450"/>
          </a:xfrm>
          <a:prstGeom prst="rect">
            <a:avLst/>
          </a:prstGeom>
          <a:noFill/>
          <a:ln>
            <a:noFill/>
          </a:ln>
        </p:spPr>
      </p:pic>
      <p:pic>
        <p:nvPicPr>
          <p:cNvPr id="295" name="Google Shape;295;p15" title="3.mp3">
            <a:hlinkClick r:id="rId5"/>
          </p:cNvPr>
          <p:cNvPicPr preferRelativeResize="0"/>
          <p:nvPr/>
        </p:nvPicPr>
        <p:blipFill>
          <a:blip r:embed="rId6">
            <a:alphaModFix/>
          </a:blip>
          <a:stretch>
            <a:fillRect/>
          </a:stretch>
        </p:blipFill>
        <p:spPr>
          <a:xfrm>
            <a:off x="9144000" y="4438075"/>
            <a:ext cx="293775" cy="293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Passcodes</a:t>
            </a:r>
            <a:endParaRPr/>
          </a:p>
        </p:txBody>
      </p:sp>
      <p:sp>
        <p:nvSpPr>
          <p:cNvPr id="301" name="Google Shape;301;p16"/>
          <p:cNvSpPr txBox="1">
            <a:spLocks noGrp="1"/>
          </p:cNvSpPr>
          <p:nvPr>
            <p:ph type="body" idx="1"/>
          </p:nvPr>
        </p:nvSpPr>
        <p:spPr>
          <a:xfrm>
            <a:off x="937125" y="1409275"/>
            <a:ext cx="4671300" cy="16383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First passcode allows for repetition</a:t>
            </a:r>
            <a:endParaRPr sz="1400"/>
          </a:p>
          <a:p>
            <a:pPr marL="457200" lvl="0" indent="0" algn="l" rtl="0">
              <a:spcBef>
                <a:spcPts val="1200"/>
              </a:spcBef>
              <a:spcAft>
                <a:spcPts val="0"/>
              </a:spcAft>
              <a:buNone/>
            </a:pPr>
            <a:r>
              <a:rPr lang="en" sz="1400"/>
              <a:t>P(10,4) = 10x10x10x10</a:t>
            </a:r>
            <a:endParaRPr sz="1400"/>
          </a:p>
          <a:p>
            <a:pPr marL="457200" lvl="0" indent="0" algn="l" rtl="0">
              <a:spcBef>
                <a:spcPts val="1200"/>
              </a:spcBef>
              <a:spcAft>
                <a:spcPts val="0"/>
              </a:spcAft>
              <a:buNone/>
            </a:pPr>
            <a:r>
              <a:rPr lang="en" sz="1400"/>
              <a:t>             = 10,000 possible passcodes</a:t>
            </a:r>
            <a:endParaRPr sz="1400"/>
          </a:p>
          <a:p>
            <a:pPr marL="0" lvl="0" indent="0" algn="l" rtl="0">
              <a:spcBef>
                <a:spcPts val="1200"/>
              </a:spcBef>
              <a:spcAft>
                <a:spcPts val="1200"/>
              </a:spcAft>
              <a:buNone/>
            </a:pPr>
            <a:endParaRPr/>
          </a:p>
        </p:txBody>
      </p:sp>
      <p:pic>
        <p:nvPicPr>
          <p:cNvPr id="302" name="Google Shape;302;p16"/>
          <p:cNvPicPr preferRelativeResize="0"/>
          <p:nvPr/>
        </p:nvPicPr>
        <p:blipFill>
          <a:blip r:embed="rId3">
            <a:alphaModFix/>
          </a:blip>
          <a:stretch>
            <a:fillRect/>
          </a:stretch>
        </p:blipFill>
        <p:spPr>
          <a:xfrm>
            <a:off x="2517125" y="1597875"/>
            <a:ext cx="4515975" cy="2368374"/>
          </a:xfrm>
          <a:prstGeom prst="rect">
            <a:avLst/>
          </a:prstGeom>
          <a:noFill/>
          <a:ln>
            <a:noFill/>
          </a:ln>
        </p:spPr>
      </p:pic>
      <p:pic>
        <p:nvPicPr>
          <p:cNvPr id="303" name="Google Shape;303;p16"/>
          <p:cNvPicPr preferRelativeResize="0"/>
          <p:nvPr/>
        </p:nvPicPr>
        <p:blipFill>
          <a:blip r:embed="rId4">
            <a:alphaModFix/>
          </a:blip>
          <a:stretch>
            <a:fillRect/>
          </a:stretch>
        </p:blipFill>
        <p:spPr>
          <a:xfrm>
            <a:off x="5608502" y="491287"/>
            <a:ext cx="2055550" cy="3606037"/>
          </a:xfrm>
          <a:prstGeom prst="rect">
            <a:avLst/>
          </a:prstGeom>
          <a:noFill/>
          <a:ln>
            <a:noFill/>
          </a:ln>
        </p:spPr>
      </p:pic>
      <p:sp>
        <p:nvSpPr>
          <p:cNvPr id="304" name="Google Shape;304;p16"/>
          <p:cNvSpPr/>
          <p:nvPr/>
        </p:nvSpPr>
        <p:spPr>
          <a:xfrm>
            <a:off x="6521825" y="3378475"/>
            <a:ext cx="228900" cy="236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a:off x="5901625" y="1642300"/>
            <a:ext cx="228900" cy="236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a:off x="5901625" y="2781900"/>
            <a:ext cx="228900" cy="236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a:off x="6521825" y="2211775"/>
            <a:ext cx="228900" cy="236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7167200" y="2211775"/>
            <a:ext cx="228900" cy="236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7167200" y="2781900"/>
            <a:ext cx="228900" cy="236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txBox="1"/>
          <p:nvPr/>
        </p:nvSpPr>
        <p:spPr>
          <a:xfrm>
            <a:off x="951450" y="2668325"/>
            <a:ext cx="4446000" cy="1692000"/>
          </a:xfrm>
          <a:prstGeom prst="rect">
            <a:avLst/>
          </a:prstGeom>
          <a:noFill/>
          <a:ln>
            <a:noFill/>
          </a:ln>
        </p:spPr>
        <p:txBody>
          <a:bodyPr spcFirstLastPara="1" wrap="square" lIns="91425" tIns="91425" rIns="91425" bIns="91425" anchor="t" anchorCtr="0">
            <a:noAutofit/>
          </a:bodyPr>
          <a:lstStyle/>
          <a:p>
            <a:pPr marL="457200" lvl="0" indent="-317500" algn="l" rtl="0">
              <a:lnSpc>
                <a:spcPct val="190000"/>
              </a:lnSpc>
              <a:spcBef>
                <a:spcPts val="0"/>
              </a:spcBef>
              <a:spcAft>
                <a:spcPts val="0"/>
              </a:spcAft>
              <a:buSzPts val="1400"/>
              <a:buFont typeface="Nunito"/>
              <a:buChar char="●"/>
            </a:pPr>
            <a:r>
              <a:rPr lang="en">
                <a:latin typeface="Nunito"/>
                <a:ea typeface="Nunito"/>
                <a:cs typeface="Nunito"/>
                <a:sym typeface="Nunito"/>
              </a:rPr>
              <a:t>Second passcode doesn't allow for repetition </a:t>
            </a:r>
            <a:endParaRPr>
              <a:latin typeface="Nunito"/>
              <a:ea typeface="Nunito"/>
              <a:cs typeface="Nunito"/>
              <a:sym typeface="Nunito"/>
            </a:endParaRPr>
          </a:p>
          <a:p>
            <a:pPr marL="457200" lvl="0" indent="0" algn="l" rtl="0">
              <a:lnSpc>
                <a:spcPct val="190000"/>
              </a:lnSpc>
              <a:spcBef>
                <a:spcPts val="0"/>
              </a:spcBef>
              <a:spcAft>
                <a:spcPts val="0"/>
              </a:spcAft>
              <a:buSzPts val="1018"/>
              <a:buNone/>
            </a:pPr>
            <a:r>
              <a:rPr lang="en">
                <a:latin typeface="Nunito"/>
                <a:ea typeface="Nunito"/>
                <a:cs typeface="Nunito"/>
                <a:sym typeface="Nunito"/>
              </a:rPr>
              <a:t>P(10,4) = 10!/(10-4)!</a:t>
            </a:r>
            <a:endParaRPr>
              <a:latin typeface="Nunito"/>
              <a:ea typeface="Nunito"/>
              <a:cs typeface="Nunito"/>
              <a:sym typeface="Nunito"/>
            </a:endParaRPr>
          </a:p>
          <a:p>
            <a:pPr marL="457200" lvl="0" indent="0" algn="l" rtl="0">
              <a:lnSpc>
                <a:spcPct val="190000"/>
              </a:lnSpc>
              <a:spcBef>
                <a:spcPts val="0"/>
              </a:spcBef>
              <a:spcAft>
                <a:spcPts val="0"/>
              </a:spcAft>
              <a:buSzPts val="1018"/>
              <a:buNone/>
            </a:pPr>
            <a:r>
              <a:rPr lang="en">
                <a:latin typeface="Nunito"/>
                <a:ea typeface="Nunito"/>
                <a:cs typeface="Nunito"/>
                <a:sym typeface="Nunito"/>
              </a:rPr>
              <a:t>              = 10x9x8x7</a:t>
            </a:r>
            <a:endParaRPr>
              <a:latin typeface="Nunito"/>
              <a:ea typeface="Nunito"/>
              <a:cs typeface="Nunito"/>
              <a:sym typeface="Nunito"/>
            </a:endParaRPr>
          </a:p>
          <a:p>
            <a:pPr marL="457200" lvl="0" indent="0" algn="l" rtl="0">
              <a:lnSpc>
                <a:spcPct val="190000"/>
              </a:lnSpc>
              <a:spcBef>
                <a:spcPts val="0"/>
              </a:spcBef>
              <a:spcAft>
                <a:spcPts val="0"/>
              </a:spcAft>
              <a:buSzPts val="1018"/>
              <a:buNone/>
            </a:pPr>
            <a:r>
              <a:rPr lang="en">
                <a:latin typeface="Nunito"/>
                <a:ea typeface="Nunito"/>
                <a:cs typeface="Nunito"/>
                <a:sym typeface="Nunito"/>
              </a:rPr>
              <a:t>              = 5040 possible passcodes</a:t>
            </a:r>
            <a:endParaRPr>
              <a:latin typeface="Nunito"/>
              <a:ea typeface="Nunito"/>
              <a:cs typeface="Nunito"/>
              <a:sym typeface="Nunito"/>
            </a:endParaRPr>
          </a:p>
        </p:txBody>
      </p:sp>
      <p:pic>
        <p:nvPicPr>
          <p:cNvPr id="311" name="Google Shape;311;p16" title="4.mp3">
            <a:hlinkClick r:id="rId5"/>
          </p:cNvPr>
          <p:cNvPicPr preferRelativeResize="0"/>
          <p:nvPr/>
        </p:nvPicPr>
        <p:blipFill>
          <a:blip r:embed="rId6">
            <a:alphaModFix/>
          </a:blip>
          <a:stretch>
            <a:fillRect/>
          </a:stretch>
        </p:blipFill>
        <p:spPr>
          <a:xfrm>
            <a:off x="9144000" y="4391125"/>
            <a:ext cx="457200" cy="457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2"/>
                                        </p:tgtEl>
                                        <p:attrNameLst>
                                          <p:attrName>style.visibility</p:attrName>
                                        </p:attrNameLst>
                                      </p:cBhvr>
                                      <p:to>
                                        <p:strVal val="visible"/>
                                      </p:to>
                                    </p:set>
                                    <p:animEffect transition="in" filter="fade">
                                      <p:cBhvr>
                                        <p:cTn id="7" dur="1000"/>
                                        <p:tgtEl>
                                          <p:spTgt spid="30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302"/>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301"/>
                                        </p:tgtEl>
                                        <p:attrNameLst>
                                          <p:attrName>style.visibility</p:attrName>
                                        </p:attrNameLst>
                                      </p:cBhvr>
                                      <p:to>
                                        <p:strVal val="visible"/>
                                      </p:to>
                                    </p:se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303"/>
                                        </p:tgtEl>
                                        <p:attrNameLst>
                                          <p:attrName>style.visibility</p:attrName>
                                        </p:attrNameLst>
                                      </p:cBhvr>
                                      <p:to>
                                        <p:strVal val="visible"/>
                                      </p:to>
                                    </p:set>
                                    <p:animEffect transition="in" filter="fade">
                                      <p:cBhvr>
                                        <p:cTn id="17" dur="1000"/>
                                        <p:tgtEl>
                                          <p:spTgt spid="30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0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30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0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304"/>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0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30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0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1000"/>
                                          </p:stCondLst>
                                        </p:cTn>
                                        <p:tgtEl>
                                          <p:spTgt spid="305"/>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1000"/>
                                          </p:stCondLst>
                                        </p:cTn>
                                        <p:tgtEl>
                                          <p:spTgt spid="301"/>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10"/>
                                        </p:tgtEl>
                                        <p:attrNameLst>
                                          <p:attrName>style.visibility</p:attrName>
                                        </p:attrNameLst>
                                      </p:cBhvr>
                                      <p:to>
                                        <p:strVal val="visible"/>
                                      </p:to>
                                    </p:set>
                                    <p:animEffect transition="in" filter="fade">
                                      <p:cBhvr>
                                        <p:cTn id="58" dur="1000"/>
                                        <p:tgtEl>
                                          <p:spTgt spid="310"/>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1000"/>
                                          </p:stCondLst>
                                        </p:cTn>
                                        <p:tgtEl>
                                          <p:spTgt spid="306"/>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0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1000"/>
                                          </p:stCondLst>
                                        </p:cTn>
                                        <p:tgtEl>
                                          <p:spTgt spid="307"/>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0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1000"/>
                                          </p:stCondLst>
                                        </p:cTn>
                                        <p:tgtEl>
                                          <p:spTgt spid="30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0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1000"/>
                                          </p:stCondLst>
                                        </p:cTn>
                                        <p:tgtEl>
                                          <p:spTgt spid="3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are Combinations?</a:t>
            </a:r>
            <a:endParaRPr/>
          </a:p>
        </p:txBody>
      </p:sp>
      <p:sp>
        <p:nvSpPr>
          <p:cNvPr id="317" name="Google Shape;317;p17"/>
          <p:cNvSpPr txBox="1">
            <a:spLocks noGrp="1"/>
          </p:cNvSpPr>
          <p:nvPr>
            <p:ph type="body" idx="1"/>
          </p:nvPr>
        </p:nvSpPr>
        <p:spPr>
          <a:xfrm>
            <a:off x="874900" y="1323425"/>
            <a:ext cx="6681600" cy="3208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Combination is a way of selecting items from a collection, such that the order of selection does not matter. In other words, combination is the choice of </a:t>
            </a:r>
            <a:r>
              <a:rPr lang="en" i="1"/>
              <a:t>r</a:t>
            </a:r>
            <a:r>
              <a:rPr lang="en"/>
              <a:t> things from a set of </a:t>
            </a:r>
            <a:r>
              <a:rPr lang="en" i="1"/>
              <a:t>n</a:t>
            </a:r>
            <a:r>
              <a:rPr lang="en"/>
              <a:t> things without replacement and where order doesn't matter.</a:t>
            </a:r>
            <a:endParaRPr/>
          </a:p>
          <a:p>
            <a:pPr marL="457200" lvl="0" indent="-311150" algn="l" rtl="0">
              <a:spcBef>
                <a:spcPts val="0"/>
              </a:spcBef>
              <a:spcAft>
                <a:spcPts val="0"/>
              </a:spcAft>
              <a:buSzPts val="1300"/>
              <a:buChar char="●"/>
            </a:pPr>
            <a:r>
              <a:rPr lang="en"/>
              <a:t>Combination formula</a:t>
            </a:r>
            <a:endParaRPr/>
          </a:p>
          <a:p>
            <a:pPr marL="457200" lvl="0" indent="-311150" algn="l" rtl="0">
              <a:spcBef>
                <a:spcPts val="0"/>
              </a:spcBef>
              <a:spcAft>
                <a:spcPts val="0"/>
              </a:spcAft>
              <a:buSzPts val="1300"/>
              <a:buChar char="●"/>
            </a:pPr>
            <a:r>
              <a:rPr lang="en"/>
              <a:t>Combination Formula with Repetition </a:t>
            </a:r>
            <a:r>
              <a:rPr lang="en" i="1">
                <a:latin typeface="Georgia"/>
                <a:ea typeface="Georgia"/>
                <a:cs typeface="Georgia"/>
                <a:sym typeface="Georgia"/>
              </a:rPr>
              <a:t>C(n,r)</a:t>
            </a:r>
            <a:r>
              <a:rPr lang="en">
                <a:latin typeface="Georgia"/>
                <a:ea typeface="Georgia"/>
                <a:cs typeface="Georgia"/>
                <a:sym typeface="Georgia"/>
              </a:rPr>
              <a:t> </a:t>
            </a:r>
            <a:r>
              <a:rPr lang="en"/>
              <a:t>=  </a:t>
            </a:r>
            <a:endParaRPr/>
          </a:p>
        </p:txBody>
      </p:sp>
      <p:pic>
        <p:nvPicPr>
          <p:cNvPr id="318" name="Google Shape;318;p17"/>
          <p:cNvPicPr preferRelativeResize="0"/>
          <p:nvPr/>
        </p:nvPicPr>
        <p:blipFill rotWithShape="1">
          <a:blip r:embed="rId3">
            <a:alphaModFix/>
          </a:blip>
          <a:srcRect t="18666"/>
          <a:stretch/>
        </p:blipFill>
        <p:spPr>
          <a:xfrm>
            <a:off x="3002850" y="2046100"/>
            <a:ext cx="1045775" cy="324550"/>
          </a:xfrm>
          <a:prstGeom prst="rect">
            <a:avLst/>
          </a:prstGeom>
          <a:noFill/>
          <a:ln>
            <a:noFill/>
          </a:ln>
        </p:spPr>
      </p:pic>
      <p:pic>
        <p:nvPicPr>
          <p:cNvPr id="319" name="Google Shape;319;p17"/>
          <p:cNvPicPr preferRelativeResize="0"/>
          <p:nvPr/>
        </p:nvPicPr>
        <p:blipFill>
          <a:blip r:embed="rId4">
            <a:alphaModFix/>
          </a:blip>
          <a:stretch>
            <a:fillRect/>
          </a:stretch>
        </p:blipFill>
        <p:spPr>
          <a:xfrm>
            <a:off x="4837325" y="2247200"/>
            <a:ext cx="653427" cy="324550"/>
          </a:xfrm>
          <a:prstGeom prst="rect">
            <a:avLst/>
          </a:prstGeom>
          <a:noFill/>
          <a:ln>
            <a:noFill/>
          </a:ln>
        </p:spPr>
      </p:pic>
      <p:pic>
        <p:nvPicPr>
          <p:cNvPr id="320" name="Google Shape;320;p17" title="5.mp3">
            <a:hlinkClick r:id="rId5"/>
          </p:cNvPr>
          <p:cNvPicPr preferRelativeResize="0"/>
          <p:nvPr/>
        </p:nvPicPr>
        <p:blipFill>
          <a:blip r:embed="rId6">
            <a:alphaModFix/>
          </a:blip>
          <a:stretch>
            <a:fillRect/>
          </a:stretch>
        </p:blipFill>
        <p:spPr>
          <a:xfrm>
            <a:off x="9144000" y="3731850"/>
            <a:ext cx="457200" cy="45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Packing</a:t>
            </a:r>
            <a:endParaRPr/>
          </a:p>
        </p:txBody>
      </p:sp>
      <p:sp>
        <p:nvSpPr>
          <p:cNvPr id="326" name="Google Shape;326;p18"/>
          <p:cNvSpPr txBox="1">
            <a:spLocks noGrp="1"/>
          </p:cNvSpPr>
          <p:nvPr>
            <p:ph type="body" idx="1"/>
          </p:nvPr>
        </p:nvSpPr>
        <p:spPr>
          <a:xfrm>
            <a:off x="548850" y="1340950"/>
            <a:ext cx="4143000" cy="1326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C(20,5) = 20!/[5!(20-5)!]</a:t>
            </a:r>
            <a:endParaRPr/>
          </a:p>
          <a:p>
            <a:pPr marL="457200" lvl="0" indent="0" algn="l" rtl="0">
              <a:spcBef>
                <a:spcPts val="1200"/>
              </a:spcBef>
              <a:spcAft>
                <a:spcPts val="0"/>
              </a:spcAft>
              <a:buNone/>
            </a:pPr>
            <a:r>
              <a:rPr lang="en"/>
              <a:t>              = 20!/(5!15!)</a:t>
            </a:r>
            <a:endParaRPr/>
          </a:p>
          <a:p>
            <a:pPr marL="457200" lvl="0" indent="0" algn="l" rtl="0">
              <a:spcBef>
                <a:spcPts val="1200"/>
              </a:spcBef>
              <a:spcAft>
                <a:spcPts val="1200"/>
              </a:spcAft>
              <a:buNone/>
            </a:pPr>
            <a:r>
              <a:rPr lang="en"/>
              <a:t>              = 15,504 possible combinations</a:t>
            </a:r>
            <a:endParaRPr/>
          </a:p>
        </p:txBody>
      </p:sp>
      <p:pic>
        <p:nvPicPr>
          <p:cNvPr id="327" name="Google Shape;327;p18"/>
          <p:cNvPicPr preferRelativeResize="0"/>
          <p:nvPr/>
        </p:nvPicPr>
        <p:blipFill>
          <a:blip r:embed="rId3">
            <a:alphaModFix/>
          </a:blip>
          <a:stretch>
            <a:fillRect/>
          </a:stretch>
        </p:blipFill>
        <p:spPr>
          <a:xfrm>
            <a:off x="2167050" y="1226488"/>
            <a:ext cx="4888099" cy="3258725"/>
          </a:xfrm>
          <a:prstGeom prst="rect">
            <a:avLst/>
          </a:prstGeom>
          <a:noFill/>
          <a:ln>
            <a:noFill/>
          </a:ln>
        </p:spPr>
      </p:pic>
      <p:sp>
        <p:nvSpPr>
          <p:cNvPr id="328" name="Google Shape;328;p18"/>
          <p:cNvSpPr txBox="1"/>
          <p:nvPr/>
        </p:nvSpPr>
        <p:spPr>
          <a:xfrm>
            <a:off x="548850" y="2666950"/>
            <a:ext cx="3615300" cy="11529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C(5,5) = [(5+5-1)!]/[5!(5-1)!]</a:t>
            </a:r>
            <a:endParaRPr sz="1300">
              <a:solidFill>
                <a:schemeClr val="dk2"/>
              </a:solidFill>
              <a:latin typeface="Nunito"/>
              <a:ea typeface="Nunito"/>
              <a:cs typeface="Nunito"/>
              <a:sym typeface="Nunito"/>
            </a:endParaRPr>
          </a:p>
          <a:p>
            <a:pPr marL="457200" lvl="0" indent="0" algn="l" rtl="0">
              <a:lnSpc>
                <a:spcPct val="115000"/>
              </a:lnSpc>
              <a:spcBef>
                <a:spcPts val="1200"/>
              </a:spcBef>
              <a:spcAft>
                <a:spcPts val="0"/>
              </a:spcAft>
              <a:buNone/>
            </a:pPr>
            <a:r>
              <a:rPr lang="en" sz="1300">
                <a:solidFill>
                  <a:schemeClr val="dk2"/>
                </a:solidFill>
                <a:latin typeface="Nunito"/>
                <a:ea typeface="Nunito"/>
                <a:cs typeface="Nunito"/>
                <a:sym typeface="Nunito"/>
              </a:rPr>
              <a:t>              = 9!/(5!4!)</a:t>
            </a:r>
            <a:endParaRPr sz="1300">
              <a:solidFill>
                <a:schemeClr val="dk2"/>
              </a:solidFill>
              <a:latin typeface="Nunito"/>
              <a:ea typeface="Nunito"/>
              <a:cs typeface="Nunito"/>
              <a:sym typeface="Nunito"/>
            </a:endParaRPr>
          </a:p>
          <a:p>
            <a:pPr marL="457200" lvl="0" indent="0" algn="l" rtl="0">
              <a:lnSpc>
                <a:spcPct val="115000"/>
              </a:lnSpc>
              <a:spcBef>
                <a:spcPts val="1200"/>
              </a:spcBef>
              <a:spcAft>
                <a:spcPts val="1200"/>
              </a:spcAft>
              <a:buNone/>
            </a:pPr>
            <a:r>
              <a:rPr lang="en" sz="1300">
                <a:solidFill>
                  <a:schemeClr val="dk2"/>
                </a:solidFill>
                <a:latin typeface="Nunito"/>
                <a:ea typeface="Nunito"/>
                <a:cs typeface="Nunito"/>
                <a:sym typeface="Nunito"/>
              </a:rPr>
              <a:t>              = 126 possible combinations</a:t>
            </a:r>
            <a:endParaRPr sz="1300">
              <a:solidFill>
                <a:schemeClr val="dk2"/>
              </a:solidFill>
              <a:latin typeface="Nunito"/>
              <a:ea typeface="Nunito"/>
              <a:cs typeface="Nunito"/>
              <a:sym typeface="Nunito"/>
            </a:endParaRPr>
          </a:p>
        </p:txBody>
      </p:sp>
      <p:pic>
        <p:nvPicPr>
          <p:cNvPr id="329" name="Google Shape;329;p18"/>
          <p:cNvPicPr preferRelativeResize="0"/>
          <p:nvPr/>
        </p:nvPicPr>
        <p:blipFill>
          <a:blip r:embed="rId3">
            <a:alphaModFix/>
          </a:blip>
          <a:stretch>
            <a:fillRect/>
          </a:stretch>
        </p:blipFill>
        <p:spPr>
          <a:xfrm>
            <a:off x="4820825" y="1400600"/>
            <a:ext cx="3513476" cy="2342300"/>
          </a:xfrm>
          <a:prstGeom prst="rect">
            <a:avLst/>
          </a:prstGeom>
          <a:noFill/>
          <a:ln>
            <a:noFill/>
          </a:ln>
        </p:spPr>
      </p:pic>
      <p:pic>
        <p:nvPicPr>
          <p:cNvPr id="330" name="Google Shape;330;p18" title="6.mp3">
            <a:hlinkClick r:id="rId4"/>
          </p:cNvPr>
          <p:cNvPicPr preferRelativeResize="0"/>
          <p:nvPr/>
        </p:nvPicPr>
        <p:blipFill>
          <a:blip r:embed="rId5">
            <a:alphaModFix/>
          </a:blip>
          <a:stretch>
            <a:fillRect/>
          </a:stretch>
        </p:blipFill>
        <p:spPr>
          <a:xfrm>
            <a:off x="9144000" y="4551763"/>
            <a:ext cx="353487" cy="35348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000"/>
                                          </p:stCondLst>
                                        </p:cTn>
                                        <p:tgtEl>
                                          <p:spTgt spid="327"/>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19"/>
          <p:cNvSpPr txBox="1">
            <a:spLocks noGrp="1"/>
          </p:cNvSpPr>
          <p:nvPr>
            <p:ph type="ctrTitle"/>
          </p:nvPr>
        </p:nvSpPr>
        <p:spPr>
          <a:xfrm>
            <a:off x="464975" y="1592375"/>
            <a:ext cx="82053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Permutations </a:t>
            </a:r>
            <a:r>
              <a:rPr lang="en" sz="1300" b="0">
                <a:latin typeface="Nunito"/>
                <a:ea typeface="Nunito"/>
                <a:cs typeface="Nunito"/>
                <a:sym typeface="Nunito"/>
              </a:rPr>
              <a:t>used for the list of data (where the order of the data matters)</a:t>
            </a:r>
            <a:r>
              <a:rPr lang="en"/>
              <a:t> Combinations </a:t>
            </a:r>
            <a:r>
              <a:rPr lang="en" sz="1300" b="0">
                <a:latin typeface="Nunito"/>
                <a:ea typeface="Nunito"/>
                <a:cs typeface="Nunito"/>
                <a:sym typeface="Nunito"/>
              </a:rPr>
              <a:t>used for a group of data (where the order of data doesn’t matter)</a:t>
            </a:r>
            <a:endParaRPr/>
          </a:p>
        </p:txBody>
      </p:sp>
      <p:pic>
        <p:nvPicPr>
          <p:cNvPr id="336" name="Google Shape;336;p19" title="7.2">
            <a:hlinkClick r:id="rId3"/>
          </p:cNvPr>
          <p:cNvPicPr preferRelativeResize="0"/>
          <p:nvPr/>
        </p:nvPicPr>
        <p:blipFill>
          <a:blip r:embed="rId4">
            <a:alphaModFix amt="0"/>
          </a:blip>
          <a:stretch>
            <a:fillRect/>
          </a:stretch>
        </p:blipFill>
        <p:spPr>
          <a:xfrm>
            <a:off x="4451175" y="2437300"/>
            <a:ext cx="457200" cy="45720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364</Words>
  <Application>Microsoft Office PowerPoint</Application>
  <PresentationFormat>On-screen Show (16:9)</PresentationFormat>
  <Paragraphs>30</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Times New Roman</vt:lpstr>
      <vt:lpstr>Georgia</vt:lpstr>
      <vt:lpstr>Maven Pro</vt:lpstr>
      <vt:lpstr>Nunito</vt:lpstr>
      <vt:lpstr>Arial</vt:lpstr>
      <vt:lpstr>Momentum</vt:lpstr>
      <vt:lpstr>Permutations and Combinations</vt:lpstr>
      <vt:lpstr>Applications of Permutations and Combinations in Computer Science</vt:lpstr>
      <vt:lpstr>What are Permutations?</vt:lpstr>
      <vt:lpstr>Passcodes</vt:lpstr>
      <vt:lpstr>What are Combinations?</vt:lpstr>
      <vt:lpstr>Packing</vt:lpstr>
      <vt:lpstr>Permutations used for the list of data (where the order of the data matters) Combinations used for a group of data (where the order of data doesn’t matter)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Permutations and Combinations</dc:title>
  <dc:creator>oct19</dc:creator>
  <cp:lastModifiedBy>oct19</cp:lastModifiedBy>
  <cp:revision>1</cp:revision>
  <dcterms:modified xsi:type="dcterms:W3CDTF">2022-12-11T19:34:35Z</dcterms:modified>
</cp:coreProperties>
</file>