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Noto Sans" charset="1" panose="020B0502040504020204"/>
      <p:regular r:id="rId10"/>
    </p:embeddedFont>
    <p:embeddedFont>
      <p:font typeface="Noto Sans Bold" charset="1" panose="020B0802040504020204"/>
      <p:regular r:id="rId11"/>
    </p:embeddedFont>
    <p:embeddedFont>
      <p:font typeface="Noto Sans Italics" charset="1" panose="020B0502040504090204"/>
      <p:regular r:id="rId12"/>
    </p:embeddedFont>
    <p:embeddedFont>
      <p:font typeface="Noto Sans Bold Italics" charset="1" panose="020B0802040504090204"/>
      <p:regular r:id="rId13"/>
    </p:embeddedFont>
    <p:embeddedFont>
      <p:font typeface="Wedges" charset="1" panose="02000500000000000000"/>
      <p:regular r:id="rId14"/>
    </p:embeddedFont>
    <p:embeddedFont>
      <p:font typeface="Wedges Italics" charset="1" panose="02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9.png" Type="http://schemas.openxmlformats.org/officeDocument/2006/relationships/image"/><Relationship Id="rId17" Target="../media/image20.pn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2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2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26.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27.png" Type="http://schemas.openxmlformats.org/officeDocument/2006/relationships/image"/><Relationship Id="rId15" Target="../media/image28.png" Type="http://schemas.openxmlformats.org/officeDocument/2006/relationships/image"/><Relationship Id="rId16" Target="../media/image29.png" Type="http://schemas.openxmlformats.org/officeDocument/2006/relationships/image"/><Relationship Id="rId17" Target="../media/image30.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64592" y="3178317"/>
            <a:ext cx="10107552" cy="2273247"/>
          </a:xfrm>
          <a:prstGeom prst="rect">
            <a:avLst/>
          </a:prstGeom>
        </p:spPr>
        <p:txBody>
          <a:bodyPr anchor="t" rtlCol="false" tIns="0" lIns="0" bIns="0" rIns="0">
            <a:spAutoFit/>
          </a:bodyPr>
          <a:lstStyle/>
          <a:p>
            <a:pPr algn="ctr">
              <a:lnSpc>
                <a:spcPts val="8762"/>
              </a:lnSpc>
            </a:pPr>
            <a:r>
              <a:rPr lang="en-US" sz="8762">
                <a:solidFill>
                  <a:srgbClr val="B5838D"/>
                </a:solidFill>
                <a:latin typeface="Wedges Bold"/>
              </a:rPr>
              <a:t>Tom’s Maze Chase</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5" id="15"/>
          <p:cNvSpPr txBox="true"/>
          <p:nvPr/>
        </p:nvSpPr>
        <p:spPr>
          <a:xfrm rot="0">
            <a:off x="7139688" y="5473720"/>
            <a:ext cx="3776021" cy="940705"/>
          </a:xfrm>
          <a:prstGeom prst="rect">
            <a:avLst/>
          </a:prstGeom>
        </p:spPr>
        <p:txBody>
          <a:bodyPr anchor="t" rtlCol="false" tIns="0" lIns="0" bIns="0" rIns="0">
            <a:spAutoFit/>
          </a:bodyPr>
          <a:lstStyle/>
          <a:p>
            <a:pPr algn="ctr">
              <a:lnSpc>
                <a:spcPts val="3800"/>
              </a:lnSpc>
            </a:pPr>
            <a:r>
              <a:rPr lang="en-US" sz="2714">
                <a:solidFill>
                  <a:srgbClr val="805A62"/>
                </a:solidFill>
                <a:latin typeface="Noto Sans"/>
              </a:rPr>
              <a:t>Comp 4303 Group Presentation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aphicFrame>
        <p:nvGraphicFramePr>
          <p:cNvPr name="Table 9" id="9"/>
          <p:cNvGraphicFramePr>
            <a:graphicFrameLocks noGrp="true"/>
          </p:cNvGraphicFramePr>
          <p:nvPr/>
        </p:nvGraphicFramePr>
        <p:xfrm>
          <a:off x="3222977" y="1698259"/>
          <a:ext cx="11833826" cy="6966120"/>
        </p:xfrm>
        <a:graphic>
          <a:graphicData uri="http://schemas.openxmlformats.org/drawingml/2006/table">
            <a:tbl>
              <a:tblPr/>
              <a:tblGrid>
                <a:gridCol w="6872387"/>
                <a:gridCol w="4961439"/>
              </a:tblGrid>
              <a:tr h="1618578">
                <a:tc>
                  <a:txBody>
                    <a:bodyPr anchor="t" rtlCol="false"/>
                    <a:lstStyle/>
                    <a:p>
                      <a:pPr algn="l">
                        <a:lnSpc>
                          <a:spcPts val="4479"/>
                        </a:lnSpc>
                        <a:defRPr/>
                      </a:pPr>
                      <a:r>
                        <a:rPr lang="en-US" sz="3199">
                          <a:solidFill>
                            <a:srgbClr val="805A62"/>
                          </a:solidFill>
                          <a:latin typeface="Noto Sans Bold"/>
                        </a:rPr>
                        <a:t>Complex Movement Algorithms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479"/>
                        </a:lnSpc>
                        <a:defRPr/>
                      </a:pPr>
                      <a:r>
                        <a:rPr lang="en-US" sz="3199">
                          <a:solidFill>
                            <a:srgbClr val="805A62"/>
                          </a:solidFill>
                          <a:latin typeface="Noto Sans Bold"/>
                        </a:rPr>
                        <a:t>Wander</a:t>
                      </a:r>
                      <a:endParaRPr lang="en-US" sz="1100"/>
                    </a:p>
                    <a:p>
                      <a:pPr>
                        <a:lnSpc>
                          <a:spcPts val="4479"/>
                        </a:lnSpc>
                      </a:pPr>
                      <a:r>
                        <a:rPr lang="en-US" sz="3199">
                          <a:solidFill>
                            <a:srgbClr val="805A62"/>
                          </a:solidFill>
                          <a:latin typeface="Noto Sans Bold"/>
                        </a:rPr>
                        <a:t>Collision Avoidance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36885">
                <a:tc>
                  <a:txBody>
                    <a:bodyPr anchor="t" rtlCol="false"/>
                    <a:lstStyle/>
                    <a:p>
                      <a:pPr algn="l">
                        <a:lnSpc>
                          <a:spcPts val="4479"/>
                        </a:lnSpc>
                        <a:defRPr/>
                      </a:pPr>
                      <a:r>
                        <a:rPr lang="en-US" sz="3199">
                          <a:solidFill>
                            <a:srgbClr val="805A62"/>
                          </a:solidFill>
                          <a:latin typeface="Noto Sans Bold"/>
                        </a:rPr>
                        <a:t>Pathfinding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479"/>
                        </a:lnSpc>
                        <a:defRPr/>
                      </a:pPr>
                      <a:r>
                        <a:rPr lang="en-US" sz="3199">
                          <a:solidFill>
                            <a:srgbClr val="805A62"/>
                          </a:solidFill>
                          <a:latin typeface="Noto Sans Bold"/>
                        </a:rPr>
                        <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36885">
                <a:tc>
                  <a:txBody>
                    <a:bodyPr anchor="t" rtlCol="false"/>
                    <a:lstStyle/>
                    <a:p>
                      <a:pPr algn="l">
                        <a:lnSpc>
                          <a:spcPts val="4479"/>
                        </a:lnSpc>
                        <a:defRPr/>
                      </a:pPr>
                      <a:r>
                        <a:rPr lang="en-US" sz="3199">
                          <a:solidFill>
                            <a:srgbClr val="805A62"/>
                          </a:solidFill>
                          <a:latin typeface="Noto Sans Bold"/>
                        </a:rPr>
                        <a:t>Decision Making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479"/>
                        </a:lnSpc>
                        <a:defRPr/>
                      </a:pPr>
                      <a:r>
                        <a:rPr lang="en-US" sz="3199">
                          <a:solidFill>
                            <a:srgbClr val="805A62"/>
                          </a:solidFill>
                          <a:latin typeface="Noto Sans Bold"/>
                        </a:rPr>
                        <a:t>State machine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36885">
                <a:tc>
                  <a:txBody>
                    <a:bodyPr anchor="t" rtlCol="false"/>
                    <a:lstStyle/>
                    <a:p>
                      <a:pPr algn="l">
                        <a:lnSpc>
                          <a:spcPts val="4479"/>
                        </a:lnSpc>
                        <a:defRPr/>
                      </a:pPr>
                      <a:r>
                        <a:rPr lang="en-US" sz="3199">
                          <a:solidFill>
                            <a:srgbClr val="805A62"/>
                          </a:solidFill>
                          <a:latin typeface="Noto Sans Bold"/>
                        </a:rPr>
                        <a:t>Procedural content generation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479"/>
                        </a:lnSpc>
                        <a:defRPr/>
                      </a:pPr>
                      <a:r>
                        <a:rPr lang="en-US" sz="3199">
                          <a:solidFill>
                            <a:srgbClr val="805A62"/>
                          </a:solidFill>
                          <a:latin typeface="Noto Sans Bold"/>
                        </a:rPr>
                        <a:t>Perlin noise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36885">
                <a:tc>
                  <a:txBody>
                    <a:bodyPr anchor="t" rtlCol="false"/>
                    <a:lstStyle/>
                    <a:p>
                      <a:pPr algn="l">
                        <a:lnSpc>
                          <a:spcPts val="4479"/>
                        </a:lnSpc>
                        <a:defRPr/>
                      </a:pPr>
                      <a:r>
                        <a:rPr lang="en-US" sz="3199">
                          <a:solidFill>
                            <a:srgbClr val="805A62"/>
                          </a:solidFill>
                          <a:latin typeface="Noto Sans Bold"/>
                        </a:rPr>
                        <a:t>Other topic learned in the class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479"/>
                        </a:lnSpc>
                        <a:defRPr/>
                      </a:pPr>
                      <a:r>
                        <a:rPr lang="en-US" sz="3199">
                          <a:solidFill>
                            <a:srgbClr val="805A62"/>
                          </a:solidFill>
                          <a:latin typeface="Noto Sans Bold"/>
                        </a:rPr>
                        <a:t>Halton sequence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3129096" y="191012"/>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concept covered</a:t>
            </a:r>
          </a:p>
        </p:txBody>
      </p:sp>
      <p:sp>
        <p:nvSpPr>
          <p:cNvPr name="TextBox 11" id="11"/>
          <p:cNvSpPr txBox="true"/>
          <p:nvPr/>
        </p:nvSpPr>
        <p:spPr>
          <a:xfrm rot="0">
            <a:off x="1545567" y="6497879"/>
            <a:ext cx="5141383" cy="563880"/>
          </a:xfrm>
          <a:prstGeom prst="rect">
            <a:avLst/>
          </a:prstGeom>
        </p:spPr>
        <p:txBody>
          <a:bodyPr anchor="t" rtlCol="false" tIns="0" lIns="0" bIns="0" rIns="0">
            <a:spAutoFit/>
          </a:bodyPr>
          <a:lstStyle/>
          <a:p>
            <a:pPr>
              <a:lnSpc>
                <a:spcPts val="462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3129096" y="191012"/>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Rules</a:t>
            </a:r>
          </a:p>
        </p:txBody>
      </p:sp>
      <p:sp>
        <p:nvSpPr>
          <p:cNvPr name="TextBox 10" id="10"/>
          <p:cNvSpPr txBox="true"/>
          <p:nvPr/>
        </p:nvSpPr>
        <p:spPr>
          <a:xfrm rot="0">
            <a:off x="-42871" y="1417470"/>
            <a:ext cx="18484826" cy="8241284"/>
          </a:xfrm>
          <a:prstGeom prst="rect">
            <a:avLst/>
          </a:prstGeom>
        </p:spPr>
        <p:txBody>
          <a:bodyPr anchor="t" rtlCol="false" tIns="0" lIns="0" bIns="0" rIns="0">
            <a:spAutoFit/>
          </a:bodyPr>
          <a:lstStyle/>
          <a:p>
            <a:pPr marL="604519" indent="-302260" lvl="1">
              <a:lnSpc>
                <a:spcPts val="5067"/>
              </a:lnSpc>
              <a:buFont typeface="Arial"/>
              <a:buChar char="•"/>
            </a:pPr>
            <a:r>
              <a:rPr lang="en-US" sz="2799">
                <a:solidFill>
                  <a:srgbClr val="805A62"/>
                </a:solidFill>
                <a:latin typeface="Noto Sans"/>
              </a:rPr>
              <a:t>The player wins the game upon successfully capturing all the mice while avoiding being caught by Spike. Conversely, the game is lost if Spike catches Tom before all the mice are captured. Players have the option to restart the game after either winning or losing.</a:t>
            </a:r>
          </a:p>
          <a:p>
            <a:pPr>
              <a:lnSpc>
                <a:spcPts val="5067"/>
              </a:lnSpc>
            </a:pPr>
          </a:p>
          <a:p>
            <a:pPr marL="604519" indent="-302260" lvl="1">
              <a:lnSpc>
                <a:spcPts val="5067"/>
              </a:lnSpc>
              <a:buFont typeface="Arial"/>
              <a:buChar char="•"/>
            </a:pPr>
            <a:r>
              <a:rPr lang="en-US" sz="2799">
                <a:solidFill>
                  <a:srgbClr val="805A62"/>
                </a:solidFill>
                <a:latin typeface="Noto Sans"/>
              </a:rPr>
              <a:t>Players control Tom using arrow keys to navigate the maze's pathways. Tom can move up, down, left, or right but cannot move through walls or obstacles.</a:t>
            </a:r>
          </a:p>
          <a:p>
            <a:pPr>
              <a:lnSpc>
                <a:spcPts val="5067"/>
              </a:lnSpc>
            </a:pPr>
          </a:p>
          <a:p>
            <a:pPr marL="604519" indent="-302260" lvl="1">
              <a:lnSpc>
                <a:spcPts val="5067"/>
              </a:lnSpc>
              <a:buFont typeface="Arial"/>
              <a:buChar char="•"/>
            </a:pPr>
            <a:r>
              <a:rPr lang="en-US" sz="2799">
                <a:solidFill>
                  <a:srgbClr val="805A62"/>
                </a:solidFill>
                <a:latin typeface="Noto Sans"/>
              </a:rPr>
              <a:t>When Tom collects the power-up tile, he gains a temporary speed boost. Meanwhile, Jerry and his friends become invisible, making them harder to catch, and Spike gains enhanced pursuit abilities using an A* algorithm to see Tom.</a:t>
            </a:r>
          </a:p>
          <a:p>
            <a:pPr>
              <a:lnSpc>
                <a:spcPts val="5067"/>
              </a:lnSpc>
            </a:pPr>
          </a:p>
          <a:p>
            <a:pPr marL="604519" indent="-302260" lvl="1">
              <a:lnSpc>
                <a:spcPts val="5067"/>
              </a:lnSpc>
              <a:buFont typeface="Arial"/>
              <a:buChar char="•"/>
            </a:pPr>
            <a:r>
              <a:rPr lang="en-US" sz="2799">
                <a:solidFill>
                  <a:srgbClr val="805A62"/>
                </a:solidFill>
                <a:latin typeface="Noto Sans"/>
              </a:rPr>
              <a:t> Jerry and his friends can respawn at random locations within the maze after exhausting their power BOOSTER, increasing the challenge and unpredictability of gameplay.</a:t>
            </a:r>
          </a:p>
        </p:txBody>
      </p:sp>
      <p:sp>
        <p:nvSpPr>
          <p:cNvPr name="TextBox 11" id="11"/>
          <p:cNvSpPr txBox="true"/>
          <p:nvPr/>
        </p:nvSpPr>
        <p:spPr>
          <a:xfrm rot="0">
            <a:off x="1545567" y="6497879"/>
            <a:ext cx="5141383" cy="563880"/>
          </a:xfrm>
          <a:prstGeom prst="rect">
            <a:avLst/>
          </a:prstGeom>
        </p:spPr>
        <p:txBody>
          <a:bodyPr anchor="t" rtlCol="false" tIns="0" lIns="0" bIns="0" rIns="0">
            <a:spAutoFit/>
          </a:bodyPr>
          <a:lstStyle/>
          <a:p>
            <a:pPr>
              <a:lnSpc>
                <a:spcPts val="4620"/>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0" y="1912994"/>
            <a:ext cx="18288000" cy="8583930"/>
          </a:xfrm>
          <a:prstGeom prst="rect">
            <a:avLst/>
          </a:prstGeom>
        </p:spPr>
        <p:txBody>
          <a:bodyPr anchor="t" rtlCol="false" tIns="0" lIns="0" bIns="0" rIns="0">
            <a:spAutoFit/>
          </a:bodyPr>
          <a:lstStyle/>
          <a:p>
            <a:pPr>
              <a:lnSpc>
                <a:spcPts val="4559"/>
              </a:lnSpc>
            </a:pPr>
          </a:p>
          <a:p>
            <a:pPr marL="863593" indent="-431796" lvl="1">
              <a:lnSpc>
                <a:spcPts val="4559"/>
              </a:lnSpc>
              <a:buFont typeface="Arial"/>
              <a:buChar char="•"/>
            </a:pPr>
            <a:r>
              <a:rPr lang="en-US" sz="3999">
                <a:solidFill>
                  <a:srgbClr val="805A62"/>
                </a:solidFill>
                <a:latin typeface="Noto Sans Bold"/>
              </a:rPr>
              <a:t>code/</a:t>
            </a:r>
          </a:p>
          <a:p>
            <a:pPr marL="1727186" indent="-575729" lvl="2">
              <a:lnSpc>
                <a:spcPts val="4559"/>
              </a:lnSpc>
              <a:buFont typeface="Arial"/>
              <a:buChar char="⚬"/>
            </a:pPr>
            <a:r>
              <a:rPr lang="en-US" sz="3999">
                <a:solidFill>
                  <a:srgbClr val="805A62"/>
                </a:solidFill>
                <a:latin typeface="Noto Sans Bold"/>
              </a:rPr>
              <a:t>js/</a:t>
            </a:r>
          </a:p>
          <a:p>
            <a:pPr marL="2590779" indent="-647695" lvl="3">
              <a:lnSpc>
                <a:spcPts val="4559"/>
              </a:lnSpc>
              <a:buFont typeface="Arial"/>
              <a:buChar char="￭"/>
            </a:pPr>
            <a:r>
              <a:rPr lang="en-US" sz="3999">
                <a:solidFill>
                  <a:srgbClr val="805A62"/>
                </a:solidFill>
                <a:latin typeface="Noto Sans Bold"/>
              </a:rPr>
              <a:t>Game/</a:t>
            </a:r>
          </a:p>
          <a:p>
            <a:pPr marL="3454372" indent="-690874" lvl="4">
              <a:lnSpc>
                <a:spcPts val="4559"/>
              </a:lnSpc>
              <a:buFont typeface="Arial"/>
              <a:buChar char="•"/>
            </a:pPr>
            <a:r>
              <a:rPr lang="en-US" sz="3999">
                <a:solidFill>
                  <a:srgbClr val="805A62"/>
                </a:solidFill>
                <a:latin typeface="Noto Sans Bold"/>
              </a:rPr>
              <a:t>Behaviour/</a:t>
            </a:r>
          </a:p>
          <a:p>
            <a:pPr marL="3454372" indent="-690874" lvl="4">
              <a:lnSpc>
                <a:spcPts val="4559"/>
              </a:lnSpc>
              <a:buFont typeface="Arial"/>
              <a:buChar char="•"/>
            </a:pPr>
            <a:r>
              <a:rPr lang="en-US" sz="3999">
                <a:solidFill>
                  <a:srgbClr val="805A62"/>
                </a:solidFill>
                <a:latin typeface="Noto Sans Bold"/>
              </a:rPr>
              <a:t>World/</a:t>
            </a:r>
          </a:p>
          <a:p>
            <a:pPr marL="2590779" indent="-647695" lvl="3">
              <a:lnSpc>
                <a:spcPts val="4559"/>
              </a:lnSpc>
              <a:buFont typeface="Arial"/>
              <a:buChar char="￭"/>
            </a:pPr>
            <a:r>
              <a:rPr lang="en-US" sz="3999">
                <a:solidFill>
                  <a:srgbClr val="805A62"/>
                </a:solidFill>
                <a:latin typeface="Noto Sans Bold"/>
              </a:rPr>
              <a:t>Util/</a:t>
            </a:r>
          </a:p>
          <a:p>
            <a:pPr marL="1727186" indent="-575729" lvl="2">
              <a:lnSpc>
                <a:spcPts val="4559"/>
              </a:lnSpc>
              <a:buFont typeface="Arial"/>
              <a:buChar char="⚬"/>
            </a:pPr>
            <a:r>
              <a:rPr lang="en-US" sz="3999">
                <a:solidFill>
                  <a:srgbClr val="805A62"/>
                </a:solidFill>
                <a:latin typeface="Noto Sans Bold"/>
              </a:rPr>
              <a:t>public/</a:t>
            </a:r>
          </a:p>
          <a:p>
            <a:pPr marL="2590779" indent="-647695" lvl="3">
              <a:lnSpc>
                <a:spcPts val="4559"/>
              </a:lnSpc>
              <a:buFont typeface="Arial"/>
              <a:buChar char="￭"/>
            </a:pPr>
            <a:r>
              <a:rPr lang="en-US" sz="3999">
                <a:solidFill>
                  <a:srgbClr val="805A62"/>
                </a:solidFill>
                <a:latin typeface="Noto Sans Bold"/>
              </a:rPr>
              <a:t>Models/</a:t>
            </a:r>
          </a:p>
          <a:p>
            <a:pPr marL="1727186" indent="-575729" lvl="2">
              <a:lnSpc>
                <a:spcPts val="4559"/>
              </a:lnSpc>
              <a:buFont typeface="Arial"/>
              <a:buChar char="⚬"/>
            </a:pPr>
            <a:r>
              <a:rPr lang="en-US" sz="3999">
                <a:solidFill>
                  <a:srgbClr val="805A62"/>
                </a:solidFill>
                <a:latin typeface="Noto Sans Bold"/>
              </a:rPr>
              <a:t>index.html</a:t>
            </a:r>
          </a:p>
          <a:p>
            <a:pPr marL="863593" indent="-431796" lvl="1">
              <a:lnSpc>
                <a:spcPts val="4559"/>
              </a:lnSpc>
              <a:buFont typeface="Arial"/>
              <a:buChar char="•"/>
            </a:pPr>
            <a:r>
              <a:rPr lang="en-US" sz="3999">
                <a:solidFill>
                  <a:srgbClr val="805A62"/>
                </a:solidFill>
                <a:latin typeface="Noto Sans Bold"/>
              </a:rPr>
              <a:t>Documents/</a:t>
            </a:r>
          </a:p>
          <a:p>
            <a:pPr marL="863593" indent="-431796" lvl="1">
              <a:lnSpc>
                <a:spcPts val="4559"/>
              </a:lnSpc>
              <a:buFont typeface="Arial"/>
              <a:buChar char="•"/>
            </a:pPr>
            <a:r>
              <a:rPr lang="en-US" sz="3999">
                <a:solidFill>
                  <a:srgbClr val="805A62"/>
                </a:solidFill>
                <a:latin typeface="Noto Sans Bold"/>
              </a:rPr>
              <a:t>Video/</a:t>
            </a:r>
          </a:p>
          <a:p>
            <a:pPr marL="863593" indent="-431796" lvl="1">
              <a:lnSpc>
                <a:spcPts val="4559"/>
              </a:lnSpc>
              <a:buFont typeface="Arial"/>
              <a:buChar char="•"/>
            </a:pPr>
            <a:r>
              <a:rPr lang="en-US" sz="3999">
                <a:solidFill>
                  <a:srgbClr val="805A62"/>
                </a:solidFill>
                <a:latin typeface="Noto Sans Bold"/>
              </a:rPr>
              <a:t>README.md</a:t>
            </a:r>
          </a:p>
          <a:p>
            <a:pPr>
              <a:lnSpc>
                <a:spcPts val="4559"/>
              </a:lnSpc>
            </a:pPr>
          </a:p>
          <a:p>
            <a:pPr>
              <a:lnSpc>
                <a:spcPts val="4559"/>
              </a:lnSpc>
            </a:pPr>
          </a:p>
        </p:txBody>
      </p:sp>
      <p:sp>
        <p:nvSpPr>
          <p:cNvPr name="TextBox 3" id="3"/>
          <p:cNvSpPr txBox="true"/>
          <p:nvPr/>
        </p:nvSpPr>
        <p:spPr>
          <a:xfrm rot="0">
            <a:off x="2825130" y="226875"/>
            <a:ext cx="12637740" cy="1273302"/>
          </a:xfrm>
          <a:prstGeom prst="rect">
            <a:avLst/>
          </a:prstGeom>
        </p:spPr>
        <p:txBody>
          <a:bodyPr anchor="t" rtlCol="false" tIns="0" lIns="0" bIns="0" rIns="0">
            <a:spAutoFit/>
          </a:bodyPr>
          <a:lstStyle/>
          <a:p>
            <a:pPr algn="ctr">
              <a:lnSpc>
                <a:spcPts val="9630"/>
              </a:lnSpc>
              <a:spcBef>
                <a:spcPct val="0"/>
              </a:spcBef>
            </a:pPr>
            <a:r>
              <a:rPr lang="en-US" sz="9630">
                <a:solidFill>
                  <a:srgbClr val="B5838D"/>
                </a:solidFill>
                <a:latin typeface="Wedges"/>
              </a:rPr>
              <a:t>Project structure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049078" y="7941235"/>
            <a:ext cx="1792971" cy="3071470"/>
          </a:xfrm>
          <a:custGeom>
            <a:avLst/>
            <a:gdLst/>
            <a:ahLst/>
            <a:cxnLst/>
            <a:rect r="r" b="b" t="t" l="l"/>
            <a:pathLst>
              <a:path h="3071470" w="1792971">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0" y="1219200"/>
            <a:ext cx="18288000" cy="1273405"/>
          </a:xfrm>
          <a:prstGeom prst="rect">
            <a:avLst/>
          </a:prstGeom>
        </p:spPr>
        <p:txBody>
          <a:bodyPr anchor="t" rtlCol="false" tIns="0" lIns="0" bIns="0" rIns="0">
            <a:spAutoFit/>
          </a:bodyPr>
          <a:lstStyle/>
          <a:p>
            <a:pPr algn="ctr">
              <a:lnSpc>
                <a:spcPts val="9634"/>
              </a:lnSpc>
            </a:pPr>
            <a:r>
              <a:rPr lang="en-US" sz="9634">
                <a:solidFill>
                  <a:srgbClr val="B5838D"/>
                </a:solidFill>
                <a:latin typeface="Wedges Bold"/>
              </a:rPr>
              <a:t>The END</a:t>
            </a:r>
          </a:p>
        </p:txBody>
      </p:sp>
      <p:sp>
        <p:nvSpPr>
          <p:cNvPr name="TextBox 8" id="8"/>
          <p:cNvSpPr txBox="true"/>
          <p:nvPr/>
        </p:nvSpPr>
        <p:spPr>
          <a:xfrm rot="0">
            <a:off x="0" y="3207931"/>
            <a:ext cx="18288000" cy="1144905"/>
          </a:xfrm>
          <a:prstGeom prst="rect">
            <a:avLst/>
          </a:prstGeom>
        </p:spPr>
        <p:txBody>
          <a:bodyPr anchor="t" rtlCol="false" tIns="0" lIns="0" bIns="0" rIns="0">
            <a:spAutoFit/>
          </a:bodyPr>
          <a:lstStyle/>
          <a:p>
            <a:pPr algn="ctr">
              <a:lnSpc>
                <a:spcPts val="4620"/>
              </a:lnSpc>
            </a:pPr>
            <a:r>
              <a:rPr lang="en-US" sz="3300">
                <a:solidFill>
                  <a:srgbClr val="805A62"/>
                </a:solidFill>
                <a:latin typeface="Noto Sans Bold"/>
              </a:rPr>
              <a:t>You want to play again or you lost!!!! Don't worry! You can always restart the game after the results.</a:t>
            </a:r>
          </a:p>
        </p:txBody>
      </p:sp>
      <p:sp>
        <p:nvSpPr>
          <p:cNvPr name="Freeform 9" id="9"/>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4374356" y="4935910"/>
            <a:ext cx="10063154" cy="5060247"/>
          </a:xfrm>
          <a:custGeom>
            <a:avLst/>
            <a:gdLst/>
            <a:ahLst/>
            <a:cxnLst/>
            <a:rect r="r" b="b" t="t" l="l"/>
            <a:pathLst>
              <a:path h="5060247" w="10063154">
                <a:moveTo>
                  <a:pt x="0" y="0"/>
                </a:moveTo>
                <a:lnTo>
                  <a:pt x="10063154" y="0"/>
                </a:lnTo>
                <a:lnTo>
                  <a:pt x="10063154" y="5060247"/>
                </a:lnTo>
                <a:lnTo>
                  <a:pt x="0" y="5060247"/>
                </a:lnTo>
                <a:lnTo>
                  <a:pt x="0" y="0"/>
                </a:lnTo>
                <a:close/>
              </a:path>
            </a:pathLst>
          </a:custGeom>
          <a:blipFill>
            <a:blip r:embed="rId1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4630400"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p:nvPr/>
        </p:nvGrpSpPr>
        <p:grpSpPr>
          <a:xfrm rot="0">
            <a:off x="4292790" y="3362601"/>
            <a:ext cx="3473299" cy="3392907"/>
            <a:chOff x="0" y="0"/>
            <a:chExt cx="4828540" cy="4716780"/>
          </a:xfrm>
        </p:grpSpPr>
        <p:sp>
          <p:nvSpPr>
            <p:cNvPr name="Freeform 12" id="12"/>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6"/>
              <a:stretch>
                <a:fillRect l="-14540" t="0" r="-14540" b="0"/>
              </a:stretch>
            </a:blipFill>
          </p:spPr>
        </p:sp>
      </p:grpSp>
      <p:grpSp>
        <p:nvGrpSpPr>
          <p:cNvPr name="Group 13" id="13"/>
          <p:cNvGrpSpPr/>
          <p:nvPr/>
        </p:nvGrpSpPr>
        <p:grpSpPr>
          <a:xfrm rot="0">
            <a:off x="9351573" y="3260799"/>
            <a:ext cx="3473299" cy="3392907"/>
            <a:chOff x="0" y="0"/>
            <a:chExt cx="4828540" cy="4716780"/>
          </a:xfrm>
        </p:grpSpPr>
        <p:sp>
          <p:nvSpPr>
            <p:cNvPr name="Freeform 14" id="14"/>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7"/>
              <a:stretch>
                <a:fillRect l="0" t="-1291" r="0" b="-1291"/>
              </a:stretch>
            </a:blipFill>
          </p:spPr>
        </p:sp>
      </p:grpSp>
      <p:sp>
        <p:nvSpPr>
          <p:cNvPr name="Freeform 15" id="15"/>
          <p:cNvSpPr/>
          <p:nvPr/>
        </p:nvSpPr>
        <p:spPr>
          <a:xfrm flipH="false" flipV="false" rot="0">
            <a:off x="-4355123" y="1618812"/>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6" id="16"/>
          <p:cNvSpPr txBox="true"/>
          <p:nvPr/>
        </p:nvSpPr>
        <p:spPr>
          <a:xfrm rot="0">
            <a:off x="1447800" y="1077411"/>
            <a:ext cx="8115300" cy="1273302"/>
          </a:xfrm>
          <a:prstGeom prst="rect">
            <a:avLst/>
          </a:prstGeom>
        </p:spPr>
        <p:txBody>
          <a:bodyPr anchor="t" rtlCol="false" tIns="0" lIns="0" bIns="0" rIns="0">
            <a:spAutoFit/>
          </a:bodyPr>
          <a:lstStyle/>
          <a:p>
            <a:pPr>
              <a:lnSpc>
                <a:spcPts val="9630"/>
              </a:lnSpc>
            </a:pPr>
            <a:r>
              <a:rPr lang="en-US" sz="9630">
                <a:solidFill>
                  <a:srgbClr val="B5838D"/>
                </a:solidFill>
                <a:latin typeface="Wedges"/>
              </a:rPr>
              <a:t>our team</a:t>
            </a:r>
          </a:p>
        </p:txBody>
      </p:sp>
      <p:sp>
        <p:nvSpPr>
          <p:cNvPr name="TextBox 17" id="17"/>
          <p:cNvSpPr txBox="true"/>
          <p:nvPr/>
        </p:nvSpPr>
        <p:spPr>
          <a:xfrm rot="0">
            <a:off x="4651529" y="7028690"/>
            <a:ext cx="2755822" cy="864870"/>
          </a:xfrm>
          <a:prstGeom prst="rect">
            <a:avLst/>
          </a:prstGeom>
        </p:spPr>
        <p:txBody>
          <a:bodyPr anchor="t" rtlCol="false" tIns="0" lIns="0" bIns="0" rIns="0">
            <a:spAutoFit/>
          </a:bodyPr>
          <a:lstStyle/>
          <a:p>
            <a:pPr algn="ctr">
              <a:lnSpc>
                <a:spcPts val="3300"/>
              </a:lnSpc>
            </a:pPr>
            <a:r>
              <a:rPr lang="en-US" sz="3300">
                <a:solidFill>
                  <a:srgbClr val="805A62"/>
                </a:solidFill>
                <a:latin typeface="Noto Sans"/>
              </a:rPr>
              <a:t>Sahil Mahey</a:t>
            </a:r>
          </a:p>
          <a:p>
            <a:pPr algn="ctr">
              <a:lnSpc>
                <a:spcPts val="3300"/>
              </a:lnSpc>
            </a:pPr>
            <a:r>
              <a:rPr lang="en-US" sz="3300">
                <a:solidFill>
                  <a:srgbClr val="805A62"/>
                </a:solidFill>
                <a:latin typeface="Noto Sans"/>
              </a:rPr>
              <a:t>201964327</a:t>
            </a:r>
          </a:p>
        </p:txBody>
      </p:sp>
      <p:sp>
        <p:nvSpPr>
          <p:cNvPr name="TextBox 18" id="18"/>
          <p:cNvSpPr txBox="true"/>
          <p:nvPr/>
        </p:nvSpPr>
        <p:spPr>
          <a:xfrm rot="0">
            <a:off x="9563100" y="7028690"/>
            <a:ext cx="2967349" cy="864870"/>
          </a:xfrm>
          <a:prstGeom prst="rect">
            <a:avLst/>
          </a:prstGeom>
        </p:spPr>
        <p:txBody>
          <a:bodyPr anchor="t" rtlCol="false" tIns="0" lIns="0" bIns="0" rIns="0">
            <a:spAutoFit/>
          </a:bodyPr>
          <a:lstStyle/>
          <a:p>
            <a:pPr algn="ctr">
              <a:lnSpc>
                <a:spcPts val="3300"/>
              </a:lnSpc>
            </a:pPr>
            <a:r>
              <a:rPr lang="en-US" sz="3300">
                <a:solidFill>
                  <a:srgbClr val="805A62"/>
                </a:solidFill>
                <a:latin typeface="Noto Sans"/>
              </a:rPr>
              <a:t>Harsh Sharma</a:t>
            </a:r>
          </a:p>
          <a:p>
            <a:pPr algn="ctr">
              <a:lnSpc>
                <a:spcPts val="3300"/>
              </a:lnSpc>
            </a:pPr>
            <a:r>
              <a:rPr lang="en-US" sz="3300">
                <a:solidFill>
                  <a:srgbClr val="805A62"/>
                </a:solidFill>
                <a:latin typeface="Noto Sans"/>
              </a:rPr>
              <a:t>201961844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879566" y="1542690"/>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Abstract</a:t>
            </a:r>
          </a:p>
        </p:txBody>
      </p:sp>
      <p:sp>
        <p:nvSpPr>
          <p:cNvPr name="Freeform 3" id="3"/>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3553245" y="3892317"/>
            <a:ext cx="11181511" cy="4631055"/>
          </a:xfrm>
          <a:prstGeom prst="rect">
            <a:avLst/>
          </a:prstGeom>
        </p:spPr>
        <p:txBody>
          <a:bodyPr anchor="t" rtlCol="false" tIns="0" lIns="0" bIns="0" rIns="0">
            <a:spAutoFit/>
          </a:bodyPr>
          <a:lstStyle/>
          <a:p>
            <a:pPr algn="ctr">
              <a:lnSpc>
                <a:spcPts val="4620"/>
              </a:lnSpc>
            </a:pPr>
            <a:r>
              <a:rPr lang="en-US" sz="3300">
                <a:solidFill>
                  <a:srgbClr val="805A62"/>
                </a:solidFill>
                <a:latin typeface="Noto Sans"/>
              </a:rPr>
              <a:t>Tom's Maze Chase is an engaging game where players control Tom the cat, navigating through a dynamic maze environment to catch Jerry and friends while evading Spike. With strategic gameplay, character variety, and unique features like power-up tiles and random respawns, it offers thrilling challenges and endless fun. Built using Three.js, it showcases technical prowess in UI and logic development.</a:t>
            </a: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447800" y="1948897"/>
            <a:ext cx="10591286" cy="1274468"/>
          </a:xfrm>
          <a:prstGeom prst="rect">
            <a:avLst/>
          </a:prstGeom>
        </p:spPr>
        <p:txBody>
          <a:bodyPr anchor="t" rtlCol="false" tIns="0" lIns="0" bIns="0" rIns="0">
            <a:spAutoFit/>
          </a:bodyPr>
          <a:lstStyle/>
          <a:p>
            <a:pPr>
              <a:lnSpc>
                <a:spcPts val="9634"/>
              </a:lnSpc>
            </a:pPr>
            <a:r>
              <a:rPr lang="en-US" sz="9634">
                <a:solidFill>
                  <a:srgbClr val="B5838D"/>
                </a:solidFill>
                <a:latin typeface="Wedges"/>
              </a:rPr>
              <a:t>Introduction</a:t>
            </a:r>
          </a:p>
        </p:txBody>
      </p:sp>
      <p:sp>
        <p:nvSpPr>
          <p:cNvPr name="TextBox 8" id="8"/>
          <p:cNvSpPr txBox="true"/>
          <p:nvPr/>
        </p:nvSpPr>
        <p:spPr>
          <a:xfrm rot="0">
            <a:off x="1447800" y="3692629"/>
            <a:ext cx="9228745" cy="5212080"/>
          </a:xfrm>
          <a:prstGeom prst="rect">
            <a:avLst/>
          </a:prstGeom>
        </p:spPr>
        <p:txBody>
          <a:bodyPr anchor="t" rtlCol="false" tIns="0" lIns="0" bIns="0" rIns="0">
            <a:spAutoFit/>
          </a:bodyPr>
          <a:lstStyle/>
          <a:p>
            <a:pPr>
              <a:lnSpc>
                <a:spcPts val="4620"/>
              </a:lnSpc>
            </a:pPr>
            <a:r>
              <a:rPr lang="en-US" sz="3300">
                <a:solidFill>
                  <a:srgbClr val="805A62"/>
                </a:solidFill>
                <a:latin typeface="Noto Sans"/>
              </a:rPr>
              <a:t>Tom's Maze Chase is an exciting game where players take control of Tom, the cat, in a challenging maze environment. The objective is to catch all the mice, led by Jerry, while avoiding obstacles and evading Spike, who is also on the hunt. Players must strategically navigate the maze, collect the power-up tile to gain temporary advantage, and outwit Spike to emerge victorious.</a:t>
            </a:r>
          </a:p>
        </p:txBody>
      </p:sp>
      <p:sp>
        <p:nvSpPr>
          <p:cNvPr name="Freeform 9" id="9"/>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0" id="10"/>
          <p:cNvGrpSpPr/>
          <p:nvPr/>
        </p:nvGrpSpPr>
        <p:grpSpPr>
          <a:xfrm rot="0">
            <a:off x="12039086" y="2312882"/>
            <a:ext cx="5478892" cy="5352079"/>
            <a:chOff x="0" y="0"/>
            <a:chExt cx="4828540" cy="4716780"/>
          </a:xfrm>
        </p:grpSpPr>
        <p:sp>
          <p:nvSpPr>
            <p:cNvPr name="Freeform 11" id="11"/>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4"/>
              <a:stretch>
                <a:fillRect l="-3585" t="-295" r="-3585" b="0"/>
              </a:stretch>
            </a:blipFill>
          </p:spPr>
        </p:sp>
      </p:grpSp>
      <p:sp>
        <p:nvSpPr>
          <p:cNvPr name="Freeform 12" id="12"/>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true" rot="0">
            <a:off x="9473128" y="8267700"/>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2879566" y="1950063"/>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rPr>
              <a:t>Goals</a:t>
            </a:r>
          </a:p>
        </p:txBody>
      </p:sp>
      <p:sp>
        <p:nvSpPr>
          <p:cNvPr name="TextBox 12" id="12"/>
          <p:cNvSpPr txBox="true"/>
          <p:nvPr/>
        </p:nvSpPr>
        <p:spPr>
          <a:xfrm rot="0">
            <a:off x="3466352" y="3873429"/>
            <a:ext cx="4984088" cy="3469005"/>
          </a:xfrm>
          <a:prstGeom prst="rect">
            <a:avLst/>
          </a:prstGeom>
        </p:spPr>
        <p:txBody>
          <a:bodyPr anchor="t" rtlCol="false" tIns="0" lIns="0" bIns="0" rIns="0">
            <a:spAutoFit/>
          </a:bodyPr>
          <a:lstStyle/>
          <a:p>
            <a:pPr>
              <a:lnSpc>
                <a:spcPts val="4620"/>
              </a:lnSpc>
            </a:pPr>
            <a:r>
              <a:rPr lang="en-US" sz="3300">
                <a:solidFill>
                  <a:srgbClr val="805A62"/>
                </a:solidFill>
                <a:latin typeface="Noto Sans"/>
              </a:rPr>
              <a:t>Players must strategically navigate the maze to catch Jerry and his friends while avoiding obstacles and outsmarting Spike.</a:t>
            </a: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4" id="14"/>
          <p:cNvSpPr txBox="true"/>
          <p:nvPr/>
        </p:nvSpPr>
        <p:spPr>
          <a:xfrm rot="0">
            <a:off x="2437784" y="3702964"/>
            <a:ext cx="709778" cy="894729"/>
          </a:xfrm>
          <a:prstGeom prst="rect">
            <a:avLst/>
          </a:prstGeom>
        </p:spPr>
        <p:txBody>
          <a:bodyPr anchor="t" rtlCol="false" tIns="0" lIns="0" bIns="0" rIns="0">
            <a:spAutoFit/>
          </a:bodyPr>
          <a:lstStyle/>
          <a:p>
            <a:pPr algn="ctr">
              <a:lnSpc>
                <a:spcPts val="6725"/>
              </a:lnSpc>
            </a:pPr>
            <a:r>
              <a:rPr lang="en-US" sz="6725">
                <a:solidFill>
                  <a:srgbClr val="B5838D"/>
                </a:solidFill>
                <a:latin typeface="Wedges"/>
              </a:rPr>
              <a:t>1.</a:t>
            </a:r>
          </a:p>
        </p:txBody>
      </p:sp>
      <p:sp>
        <p:nvSpPr>
          <p:cNvPr name="TextBox 15" id="15"/>
          <p:cNvSpPr txBox="true"/>
          <p:nvPr/>
        </p:nvSpPr>
        <p:spPr>
          <a:xfrm rot="0">
            <a:off x="10394243" y="3873429"/>
            <a:ext cx="4793978" cy="4631055"/>
          </a:xfrm>
          <a:prstGeom prst="rect">
            <a:avLst/>
          </a:prstGeom>
        </p:spPr>
        <p:txBody>
          <a:bodyPr anchor="t" rtlCol="false" tIns="0" lIns="0" bIns="0" rIns="0">
            <a:spAutoFit/>
          </a:bodyPr>
          <a:lstStyle/>
          <a:p>
            <a:pPr>
              <a:lnSpc>
                <a:spcPts val="4620"/>
              </a:lnSpc>
            </a:pPr>
            <a:r>
              <a:rPr lang="en-US" sz="3300">
                <a:solidFill>
                  <a:srgbClr val="805A62"/>
                </a:solidFill>
                <a:latin typeface="Noto Sans"/>
              </a:rPr>
              <a:t>Collect the power-up tile to gain temporary advantages such as increased speed for Tom, invisibility for Jerry and friends, and enhanced pursuit abilities for Spike.</a:t>
            </a:r>
          </a:p>
        </p:txBody>
      </p:sp>
      <p:sp>
        <p:nvSpPr>
          <p:cNvPr name="TextBox 16" id="16"/>
          <p:cNvSpPr txBox="true"/>
          <p:nvPr/>
        </p:nvSpPr>
        <p:spPr>
          <a:xfrm rot="0">
            <a:off x="9365675" y="3702964"/>
            <a:ext cx="709778" cy="894729"/>
          </a:xfrm>
          <a:prstGeom prst="rect">
            <a:avLst/>
          </a:prstGeom>
        </p:spPr>
        <p:txBody>
          <a:bodyPr anchor="t" rtlCol="false" tIns="0" lIns="0" bIns="0" rIns="0">
            <a:spAutoFit/>
          </a:bodyPr>
          <a:lstStyle/>
          <a:p>
            <a:pPr algn="ctr">
              <a:lnSpc>
                <a:spcPts val="6725"/>
              </a:lnSpc>
            </a:pPr>
            <a:r>
              <a:rPr lang="en-US" sz="6725">
                <a:solidFill>
                  <a:srgbClr val="B5838D"/>
                </a:solidFill>
                <a:latin typeface="Wedges"/>
              </a:rPr>
              <a:t>2.</a:t>
            </a:r>
          </a:p>
        </p:txBody>
      </p:sp>
      <p:sp>
        <p:nvSpPr>
          <p:cNvPr name="Freeform 17" id="17"/>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0">
            <a:off x="-3140600" y="-787260"/>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0">
            <a:off x="404585" y="386660"/>
            <a:ext cx="2860243" cy="2288195"/>
          </a:xfrm>
          <a:custGeom>
            <a:avLst/>
            <a:gdLst/>
            <a:ahLst/>
            <a:cxnLst/>
            <a:rect r="r" b="b" t="t" l="l"/>
            <a:pathLst>
              <a:path h="2288195" w="2860243">
                <a:moveTo>
                  <a:pt x="0" y="0"/>
                </a:moveTo>
                <a:lnTo>
                  <a:pt x="2860244" y="0"/>
                </a:lnTo>
                <a:lnTo>
                  <a:pt x="2860244" y="2288195"/>
                </a:lnTo>
                <a:lnTo>
                  <a:pt x="0" y="2288195"/>
                </a:lnTo>
                <a:lnTo>
                  <a:pt x="0" y="0"/>
                </a:lnTo>
                <a:close/>
              </a:path>
            </a:pathLst>
          </a:custGeom>
          <a:blipFill>
            <a:blip r:embed="rId2"/>
            <a:stretch>
              <a:fillRect l="0" t="0" r="0" b="0"/>
            </a:stretch>
          </a:blipFill>
        </p:spPr>
      </p:sp>
      <p:sp>
        <p:nvSpPr>
          <p:cNvPr name="Freeform 3" id="3"/>
          <p:cNvSpPr/>
          <p:nvPr/>
        </p:nvSpPr>
        <p:spPr>
          <a:xfrm flipH="false" flipV="false" rot="0">
            <a:off x="404585" y="3371687"/>
            <a:ext cx="2835633" cy="2731482"/>
          </a:xfrm>
          <a:custGeom>
            <a:avLst/>
            <a:gdLst/>
            <a:ahLst/>
            <a:cxnLst/>
            <a:rect r="r" b="b" t="t" l="l"/>
            <a:pathLst>
              <a:path h="2731482" w="2835633">
                <a:moveTo>
                  <a:pt x="0" y="0"/>
                </a:moveTo>
                <a:lnTo>
                  <a:pt x="2835633" y="0"/>
                </a:lnTo>
                <a:lnTo>
                  <a:pt x="2835633" y="2731482"/>
                </a:lnTo>
                <a:lnTo>
                  <a:pt x="0" y="2731482"/>
                </a:lnTo>
                <a:lnTo>
                  <a:pt x="0" y="0"/>
                </a:lnTo>
                <a:close/>
              </a:path>
            </a:pathLst>
          </a:custGeom>
          <a:blipFill>
            <a:blip r:embed="rId3"/>
            <a:stretch>
              <a:fillRect l="-17357" t="-2602" r="-84319" b="-70176"/>
            </a:stretch>
          </a:blipFill>
        </p:spPr>
      </p:sp>
      <p:sp>
        <p:nvSpPr>
          <p:cNvPr name="Freeform 4" id="4"/>
          <p:cNvSpPr/>
          <p:nvPr/>
        </p:nvSpPr>
        <p:spPr>
          <a:xfrm flipH="false" flipV="false" rot="0">
            <a:off x="335825" y="6566667"/>
            <a:ext cx="2997764" cy="3720333"/>
          </a:xfrm>
          <a:custGeom>
            <a:avLst/>
            <a:gdLst/>
            <a:ahLst/>
            <a:cxnLst/>
            <a:rect r="r" b="b" t="t" l="l"/>
            <a:pathLst>
              <a:path h="3720333" w="2997764">
                <a:moveTo>
                  <a:pt x="0" y="0"/>
                </a:moveTo>
                <a:lnTo>
                  <a:pt x="2997764" y="0"/>
                </a:lnTo>
                <a:lnTo>
                  <a:pt x="2997764" y="3720333"/>
                </a:lnTo>
                <a:lnTo>
                  <a:pt x="0" y="3720333"/>
                </a:lnTo>
                <a:lnTo>
                  <a:pt x="0" y="0"/>
                </a:lnTo>
                <a:close/>
              </a:path>
            </a:pathLst>
          </a:custGeom>
          <a:blipFill>
            <a:blip r:embed="rId4"/>
            <a:stretch>
              <a:fillRect l="0" t="-1135" r="0" b="-1135"/>
            </a:stretch>
          </a:blipFill>
        </p:spPr>
      </p:sp>
      <p:sp>
        <p:nvSpPr>
          <p:cNvPr name="TextBox 5" id="5"/>
          <p:cNvSpPr txBox="true"/>
          <p:nvPr/>
        </p:nvSpPr>
        <p:spPr>
          <a:xfrm rot="0">
            <a:off x="3707816" y="1016408"/>
            <a:ext cx="9350378" cy="514350"/>
          </a:xfrm>
          <a:prstGeom prst="rect">
            <a:avLst/>
          </a:prstGeom>
        </p:spPr>
        <p:txBody>
          <a:bodyPr anchor="t" rtlCol="false" tIns="0" lIns="0" bIns="0" rIns="0">
            <a:spAutoFit/>
          </a:bodyPr>
          <a:lstStyle/>
          <a:p>
            <a:pPr>
              <a:lnSpc>
                <a:spcPts val="4200"/>
              </a:lnSpc>
              <a:spcBef>
                <a:spcPct val="0"/>
              </a:spcBef>
            </a:pPr>
            <a:r>
              <a:rPr lang="en-US" sz="3000">
                <a:solidFill>
                  <a:srgbClr val="805A62"/>
                </a:solidFill>
                <a:latin typeface="Noto Sans"/>
              </a:rPr>
              <a:t>The grey color represents ground tiles.</a:t>
            </a:r>
          </a:p>
        </p:txBody>
      </p:sp>
      <p:sp>
        <p:nvSpPr>
          <p:cNvPr name="TextBox 6" id="6"/>
          <p:cNvSpPr txBox="true"/>
          <p:nvPr/>
        </p:nvSpPr>
        <p:spPr>
          <a:xfrm rot="0">
            <a:off x="3707816" y="3651578"/>
            <a:ext cx="13551484" cy="2114550"/>
          </a:xfrm>
          <a:prstGeom prst="rect">
            <a:avLst/>
          </a:prstGeom>
        </p:spPr>
        <p:txBody>
          <a:bodyPr anchor="t" rtlCol="false" tIns="0" lIns="0" bIns="0" rIns="0">
            <a:spAutoFit/>
          </a:bodyPr>
          <a:lstStyle/>
          <a:p>
            <a:pPr>
              <a:lnSpc>
                <a:spcPts val="4200"/>
              </a:lnSpc>
              <a:spcBef>
                <a:spcPct val="0"/>
              </a:spcBef>
            </a:pPr>
            <a:r>
              <a:rPr lang="en-US" sz="3000">
                <a:solidFill>
                  <a:srgbClr val="805A62"/>
                </a:solidFill>
                <a:latin typeface="Noto Sans"/>
              </a:rPr>
              <a:t>The yellow color represents a power up tile, which provide temporary advantages to the characters. The tile turns green after a character obtain a power up and come back to its normal state (yellow) after certain period of time.</a:t>
            </a:r>
          </a:p>
        </p:txBody>
      </p:sp>
      <p:sp>
        <p:nvSpPr>
          <p:cNvPr name="TextBox 7" id="7"/>
          <p:cNvSpPr txBox="true"/>
          <p:nvPr/>
        </p:nvSpPr>
        <p:spPr>
          <a:xfrm rot="0">
            <a:off x="9139238" y="4509458"/>
            <a:ext cx="9525" cy="1144258"/>
          </a:xfrm>
          <a:prstGeom prst="rect">
            <a:avLst/>
          </a:prstGeom>
        </p:spPr>
        <p:txBody>
          <a:bodyPr anchor="t" rtlCol="false" tIns="0" lIns="0" bIns="0" rIns="0">
            <a:spAutoFit/>
          </a:bodyPr>
          <a:lstStyle/>
          <a:p>
            <a:pPr algn="ctr">
              <a:lnSpc>
                <a:spcPts val="9380"/>
              </a:lnSpc>
              <a:spcBef>
                <a:spcPct val="0"/>
              </a:spcBef>
            </a:pPr>
          </a:p>
        </p:txBody>
      </p:sp>
      <p:sp>
        <p:nvSpPr>
          <p:cNvPr name="TextBox 8" id="8"/>
          <p:cNvSpPr txBox="true"/>
          <p:nvPr/>
        </p:nvSpPr>
        <p:spPr>
          <a:xfrm rot="0">
            <a:off x="3707816" y="7379083"/>
            <a:ext cx="14202671" cy="1047750"/>
          </a:xfrm>
          <a:prstGeom prst="rect">
            <a:avLst/>
          </a:prstGeom>
        </p:spPr>
        <p:txBody>
          <a:bodyPr anchor="t" rtlCol="false" tIns="0" lIns="0" bIns="0" rIns="0">
            <a:spAutoFit/>
          </a:bodyPr>
          <a:lstStyle/>
          <a:p>
            <a:pPr>
              <a:lnSpc>
                <a:spcPts val="4200"/>
              </a:lnSpc>
              <a:spcBef>
                <a:spcPct val="0"/>
              </a:spcBef>
            </a:pPr>
            <a:r>
              <a:rPr lang="en-US" sz="3000">
                <a:solidFill>
                  <a:srgbClr val="805A62"/>
                </a:solidFill>
                <a:latin typeface="Noto Sans"/>
              </a:rPr>
              <a:t>The obstacles in the maze are represented by different buildings structures appearing on random locations in the maze using Halton Sequence.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1545567" y="6497879"/>
            <a:ext cx="5141383" cy="563880"/>
          </a:xfrm>
          <a:prstGeom prst="rect">
            <a:avLst/>
          </a:prstGeom>
        </p:spPr>
        <p:txBody>
          <a:bodyPr anchor="t" rtlCol="false" tIns="0" lIns="0" bIns="0" rIns="0">
            <a:spAutoFit/>
          </a:bodyPr>
          <a:lstStyle/>
          <a:p>
            <a:pPr>
              <a:lnSpc>
                <a:spcPts val="4620"/>
              </a:lnSpc>
            </a:pPr>
          </a:p>
        </p:txBody>
      </p:sp>
      <p:sp>
        <p:nvSpPr>
          <p:cNvPr name="Freeform 10" id="10"/>
          <p:cNvSpPr/>
          <p:nvPr/>
        </p:nvSpPr>
        <p:spPr>
          <a:xfrm flipH="false" flipV="false" rot="0">
            <a:off x="7554898" y="2122170"/>
            <a:ext cx="2193788" cy="2474059"/>
          </a:xfrm>
          <a:custGeom>
            <a:avLst/>
            <a:gdLst/>
            <a:ahLst/>
            <a:cxnLst/>
            <a:rect r="r" b="b" t="t" l="l"/>
            <a:pathLst>
              <a:path h="2474059" w="2193788">
                <a:moveTo>
                  <a:pt x="0" y="0"/>
                </a:moveTo>
                <a:lnTo>
                  <a:pt x="2193788" y="0"/>
                </a:lnTo>
                <a:lnTo>
                  <a:pt x="2193788" y="2474059"/>
                </a:lnTo>
                <a:lnTo>
                  <a:pt x="0" y="2474059"/>
                </a:lnTo>
                <a:lnTo>
                  <a:pt x="0" y="0"/>
                </a:lnTo>
                <a:close/>
              </a:path>
            </a:pathLst>
          </a:custGeom>
          <a:blipFill>
            <a:blip r:embed="rId14"/>
            <a:stretch>
              <a:fillRect l="-128689" t="-7716" r="-133496" b="-5208"/>
            </a:stretch>
          </a:blipFill>
        </p:spPr>
      </p:sp>
      <p:sp>
        <p:nvSpPr>
          <p:cNvPr name="TextBox 11" id="11"/>
          <p:cNvSpPr txBox="true"/>
          <p:nvPr/>
        </p:nvSpPr>
        <p:spPr>
          <a:xfrm rot="0">
            <a:off x="4990679" y="159703"/>
            <a:ext cx="7322225" cy="1566544"/>
          </a:xfrm>
          <a:prstGeom prst="rect">
            <a:avLst/>
          </a:prstGeom>
        </p:spPr>
        <p:txBody>
          <a:bodyPr anchor="t" rtlCol="false" tIns="0" lIns="0" bIns="0" rIns="0">
            <a:spAutoFit/>
          </a:bodyPr>
          <a:lstStyle/>
          <a:p>
            <a:pPr algn="ctr">
              <a:lnSpc>
                <a:spcPts val="12880"/>
              </a:lnSpc>
            </a:pPr>
            <a:r>
              <a:rPr lang="en-US" sz="9200">
                <a:solidFill>
                  <a:srgbClr val="B5838D"/>
                </a:solidFill>
                <a:latin typeface="Wedges"/>
              </a:rPr>
              <a:t>Characters</a:t>
            </a:r>
          </a:p>
        </p:txBody>
      </p:sp>
      <p:sp>
        <p:nvSpPr>
          <p:cNvPr name="TextBox 12" id="12"/>
          <p:cNvSpPr txBox="true"/>
          <p:nvPr/>
        </p:nvSpPr>
        <p:spPr>
          <a:xfrm rot="0">
            <a:off x="7885730" y="4845528"/>
            <a:ext cx="1862955" cy="605464"/>
          </a:xfrm>
          <a:prstGeom prst="rect">
            <a:avLst/>
          </a:prstGeom>
        </p:spPr>
        <p:txBody>
          <a:bodyPr anchor="t" rtlCol="false" tIns="0" lIns="0" bIns="0" rIns="0">
            <a:spAutoFit/>
          </a:bodyPr>
          <a:lstStyle/>
          <a:p>
            <a:pPr algn="ctr">
              <a:lnSpc>
                <a:spcPts val="4952"/>
              </a:lnSpc>
            </a:pPr>
            <a:r>
              <a:rPr lang="en-US" sz="3537">
                <a:solidFill>
                  <a:srgbClr val="805A62"/>
                </a:solidFill>
                <a:latin typeface="Wedges"/>
              </a:rPr>
              <a:t>tom</a:t>
            </a:r>
          </a:p>
        </p:txBody>
      </p:sp>
      <p:sp>
        <p:nvSpPr>
          <p:cNvPr name="TextBox 13" id="13"/>
          <p:cNvSpPr txBox="true"/>
          <p:nvPr/>
        </p:nvSpPr>
        <p:spPr>
          <a:xfrm rot="0">
            <a:off x="0" y="6131024"/>
            <a:ext cx="18288000" cy="2647950"/>
          </a:xfrm>
          <a:prstGeom prst="rect">
            <a:avLst/>
          </a:prstGeom>
        </p:spPr>
        <p:txBody>
          <a:bodyPr anchor="t" rtlCol="false" tIns="0" lIns="0" bIns="0" rIns="0">
            <a:spAutoFit/>
          </a:bodyPr>
          <a:lstStyle/>
          <a:p>
            <a:pPr algn="ctr">
              <a:lnSpc>
                <a:spcPts val="4200"/>
              </a:lnSpc>
            </a:pPr>
            <a:r>
              <a:rPr lang="en-US" sz="3000">
                <a:solidFill>
                  <a:srgbClr val="805A62"/>
                </a:solidFill>
                <a:latin typeface="Noto Sans"/>
              </a:rPr>
              <a:t>Help Tom catch Jerry and his friends! Navigate a tile-based world, collect power-ups for speed boosts, and avoid Spike the Bulldog to win!</a:t>
            </a:r>
          </a:p>
          <a:p>
            <a:pPr algn="ctr">
              <a:lnSpc>
                <a:spcPts val="4200"/>
              </a:lnSpc>
            </a:pPr>
            <a:r>
              <a:rPr lang="en-US" sz="3000">
                <a:solidFill>
                  <a:srgbClr val="805A62"/>
                </a:solidFill>
                <a:latin typeface="Noto Sans Bold"/>
              </a:rPr>
              <a:t>TOP SPEED: 5</a:t>
            </a:r>
          </a:p>
          <a:p>
            <a:pPr algn="ctr">
              <a:lnSpc>
                <a:spcPts val="4200"/>
              </a:lnSpc>
            </a:pPr>
            <a:r>
              <a:rPr lang="en-US" sz="3000">
                <a:solidFill>
                  <a:srgbClr val="805A62"/>
                </a:solidFill>
                <a:latin typeface="Noto Sans Bold"/>
              </a:rPr>
              <a:t>POWER UP TIME: 6 SECONDS</a:t>
            </a:r>
          </a:p>
          <a:p>
            <a:pPr algn="ctr">
              <a:lnSpc>
                <a:spcPts val="4200"/>
              </a:lnSpc>
              <a:spcBef>
                <a:spcPct val="0"/>
              </a:spcBef>
            </a:pPr>
            <a:r>
              <a:rPr lang="en-US" sz="3000">
                <a:solidFill>
                  <a:srgbClr val="805A62"/>
                </a:solidFill>
                <a:latin typeface="Noto Sans Bold"/>
              </a:rPr>
              <a:t>POWER-UP ABILITY: 2X SPEED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1545567" y="6497879"/>
            <a:ext cx="5141383" cy="563880"/>
          </a:xfrm>
          <a:prstGeom prst="rect">
            <a:avLst/>
          </a:prstGeom>
        </p:spPr>
        <p:txBody>
          <a:bodyPr anchor="t" rtlCol="false" tIns="0" lIns="0" bIns="0" rIns="0">
            <a:spAutoFit/>
          </a:bodyPr>
          <a:lstStyle/>
          <a:p>
            <a:pPr>
              <a:lnSpc>
                <a:spcPts val="4620"/>
              </a:lnSpc>
            </a:pPr>
          </a:p>
        </p:txBody>
      </p:sp>
      <p:sp>
        <p:nvSpPr>
          <p:cNvPr name="Freeform 10" id="10"/>
          <p:cNvSpPr/>
          <p:nvPr/>
        </p:nvSpPr>
        <p:spPr>
          <a:xfrm flipH="false" flipV="false" rot="0">
            <a:off x="7591684" y="551148"/>
            <a:ext cx="4312518" cy="3598121"/>
          </a:xfrm>
          <a:custGeom>
            <a:avLst/>
            <a:gdLst/>
            <a:ahLst/>
            <a:cxnLst/>
            <a:rect r="r" b="b" t="t" l="l"/>
            <a:pathLst>
              <a:path h="3598121" w="4312518">
                <a:moveTo>
                  <a:pt x="0" y="0"/>
                </a:moveTo>
                <a:lnTo>
                  <a:pt x="4312518" y="0"/>
                </a:lnTo>
                <a:lnTo>
                  <a:pt x="4312518" y="3598120"/>
                </a:lnTo>
                <a:lnTo>
                  <a:pt x="0" y="3598120"/>
                </a:lnTo>
                <a:lnTo>
                  <a:pt x="0" y="0"/>
                </a:lnTo>
                <a:close/>
              </a:path>
            </a:pathLst>
          </a:custGeom>
          <a:blipFill>
            <a:blip r:embed="rId14"/>
            <a:stretch>
              <a:fillRect l="0" t="0" r="0" b="0"/>
            </a:stretch>
          </a:blipFill>
        </p:spPr>
      </p:sp>
      <p:sp>
        <p:nvSpPr>
          <p:cNvPr name="TextBox 11" id="11"/>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12" id="12"/>
          <p:cNvSpPr txBox="true"/>
          <p:nvPr/>
        </p:nvSpPr>
        <p:spPr>
          <a:xfrm rot="0">
            <a:off x="8824732" y="4341178"/>
            <a:ext cx="1846421" cy="896620"/>
          </a:xfrm>
          <a:prstGeom prst="rect">
            <a:avLst/>
          </a:prstGeom>
        </p:spPr>
        <p:txBody>
          <a:bodyPr anchor="t" rtlCol="false" tIns="0" lIns="0" bIns="0" rIns="0">
            <a:spAutoFit/>
          </a:bodyPr>
          <a:lstStyle/>
          <a:p>
            <a:pPr algn="ctr">
              <a:lnSpc>
                <a:spcPts val="7279"/>
              </a:lnSpc>
            </a:pPr>
            <a:r>
              <a:rPr lang="en-US" sz="5199">
                <a:solidFill>
                  <a:srgbClr val="B5838D"/>
                </a:solidFill>
                <a:latin typeface="Wedges"/>
              </a:rPr>
              <a:t>Spike</a:t>
            </a:r>
          </a:p>
        </p:txBody>
      </p:sp>
      <p:sp>
        <p:nvSpPr>
          <p:cNvPr name="TextBox 13" id="13"/>
          <p:cNvSpPr txBox="true"/>
          <p:nvPr/>
        </p:nvSpPr>
        <p:spPr>
          <a:xfrm rot="0">
            <a:off x="0" y="5790874"/>
            <a:ext cx="18288000" cy="3181350"/>
          </a:xfrm>
          <a:prstGeom prst="rect">
            <a:avLst/>
          </a:prstGeom>
        </p:spPr>
        <p:txBody>
          <a:bodyPr anchor="t" rtlCol="false" tIns="0" lIns="0" bIns="0" rIns="0">
            <a:spAutoFit/>
          </a:bodyPr>
          <a:lstStyle/>
          <a:p>
            <a:pPr algn="ctr">
              <a:lnSpc>
                <a:spcPts val="4200"/>
              </a:lnSpc>
            </a:pPr>
            <a:r>
              <a:rPr lang="en-US" sz="3000">
                <a:solidFill>
                  <a:srgbClr val="805A62"/>
                </a:solidFill>
                <a:latin typeface="Noto Sans"/>
              </a:rPr>
              <a:t>watch out for Spike, who hunts you down with an A* algorithm after obtaining a power-up while avoiding collisions with obstacles, turning the tables! </a:t>
            </a:r>
          </a:p>
          <a:p>
            <a:pPr algn="ctr">
              <a:lnSpc>
                <a:spcPts val="4200"/>
              </a:lnSpc>
            </a:pPr>
            <a:r>
              <a:rPr lang="en-US" sz="3000">
                <a:solidFill>
                  <a:srgbClr val="805A62"/>
                </a:solidFill>
                <a:latin typeface="Noto Sans Bold"/>
              </a:rPr>
              <a:t>TOP SPEED: 4</a:t>
            </a:r>
          </a:p>
          <a:p>
            <a:pPr algn="ctr">
              <a:lnSpc>
                <a:spcPts val="4200"/>
              </a:lnSpc>
            </a:pPr>
            <a:r>
              <a:rPr lang="en-US" sz="3000">
                <a:solidFill>
                  <a:srgbClr val="805A62"/>
                </a:solidFill>
                <a:latin typeface="Noto Sans Bold"/>
              </a:rPr>
              <a:t>POWER UP TIME: 10 SECONDS</a:t>
            </a:r>
          </a:p>
          <a:p>
            <a:pPr algn="ctr">
              <a:lnSpc>
                <a:spcPts val="4200"/>
              </a:lnSpc>
            </a:pPr>
            <a:r>
              <a:rPr lang="en-US" sz="3000">
                <a:solidFill>
                  <a:srgbClr val="805A62"/>
                </a:solidFill>
                <a:latin typeface="Noto Sans Bold"/>
              </a:rPr>
              <a:t>POWER-UP ABILITY: 2X SPEED</a:t>
            </a:r>
          </a:p>
          <a:p>
            <a:pPr algn="ctr">
              <a:lnSpc>
                <a:spcPts val="420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1545567" y="6497879"/>
            <a:ext cx="5141383" cy="563880"/>
          </a:xfrm>
          <a:prstGeom prst="rect">
            <a:avLst/>
          </a:prstGeom>
        </p:spPr>
        <p:txBody>
          <a:bodyPr anchor="t" rtlCol="false" tIns="0" lIns="0" bIns="0" rIns="0">
            <a:spAutoFit/>
          </a:bodyPr>
          <a:lstStyle/>
          <a:p>
            <a:pPr>
              <a:lnSpc>
                <a:spcPts val="4620"/>
              </a:lnSpc>
            </a:pPr>
          </a:p>
        </p:txBody>
      </p:sp>
      <p:sp>
        <p:nvSpPr>
          <p:cNvPr name="Freeform 10" id="10"/>
          <p:cNvSpPr/>
          <p:nvPr/>
        </p:nvSpPr>
        <p:spPr>
          <a:xfrm flipH="false" flipV="false" rot="0">
            <a:off x="1993242" y="1028700"/>
            <a:ext cx="1868934" cy="1794956"/>
          </a:xfrm>
          <a:custGeom>
            <a:avLst/>
            <a:gdLst/>
            <a:ahLst/>
            <a:cxnLst/>
            <a:rect r="r" b="b" t="t" l="l"/>
            <a:pathLst>
              <a:path h="1794956" w="1868934">
                <a:moveTo>
                  <a:pt x="0" y="0"/>
                </a:moveTo>
                <a:lnTo>
                  <a:pt x="1868934" y="0"/>
                </a:lnTo>
                <a:lnTo>
                  <a:pt x="1868934" y="1794956"/>
                </a:lnTo>
                <a:lnTo>
                  <a:pt x="0" y="1794956"/>
                </a:lnTo>
                <a:lnTo>
                  <a:pt x="0" y="0"/>
                </a:lnTo>
                <a:close/>
              </a:path>
            </a:pathLst>
          </a:custGeom>
          <a:blipFill>
            <a:blip r:embed="rId14"/>
            <a:stretch>
              <a:fillRect l="0" t="0" r="0" b="-1371"/>
            </a:stretch>
          </a:blipFill>
        </p:spPr>
      </p:sp>
      <p:sp>
        <p:nvSpPr>
          <p:cNvPr name="Freeform 11" id="11"/>
          <p:cNvSpPr/>
          <p:nvPr/>
        </p:nvSpPr>
        <p:spPr>
          <a:xfrm flipH="false" flipV="false" rot="0">
            <a:off x="6297173" y="1004090"/>
            <a:ext cx="1470078" cy="1819566"/>
          </a:xfrm>
          <a:custGeom>
            <a:avLst/>
            <a:gdLst/>
            <a:ahLst/>
            <a:cxnLst/>
            <a:rect r="r" b="b" t="t" l="l"/>
            <a:pathLst>
              <a:path h="1819566" w="1470078">
                <a:moveTo>
                  <a:pt x="0" y="0"/>
                </a:moveTo>
                <a:lnTo>
                  <a:pt x="1470078" y="0"/>
                </a:lnTo>
                <a:lnTo>
                  <a:pt x="1470078" y="1819566"/>
                </a:lnTo>
                <a:lnTo>
                  <a:pt x="0" y="1819566"/>
                </a:lnTo>
                <a:lnTo>
                  <a:pt x="0" y="0"/>
                </a:lnTo>
                <a:close/>
              </a:path>
            </a:pathLst>
          </a:custGeom>
          <a:blipFill>
            <a:blip r:embed="rId15"/>
            <a:stretch>
              <a:fillRect l="-20493" t="0" r="-20493" b="0"/>
            </a:stretch>
          </a:blipFill>
        </p:spPr>
      </p:sp>
      <p:sp>
        <p:nvSpPr>
          <p:cNvPr name="Freeform 12" id="12"/>
          <p:cNvSpPr/>
          <p:nvPr/>
        </p:nvSpPr>
        <p:spPr>
          <a:xfrm flipH="false" flipV="false" rot="0">
            <a:off x="11147419" y="1028700"/>
            <a:ext cx="1204006" cy="1819566"/>
          </a:xfrm>
          <a:custGeom>
            <a:avLst/>
            <a:gdLst/>
            <a:ahLst/>
            <a:cxnLst/>
            <a:rect r="r" b="b" t="t" l="l"/>
            <a:pathLst>
              <a:path h="1819566" w="1204006">
                <a:moveTo>
                  <a:pt x="0" y="0"/>
                </a:moveTo>
                <a:lnTo>
                  <a:pt x="1204005" y="0"/>
                </a:lnTo>
                <a:lnTo>
                  <a:pt x="1204005" y="1819566"/>
                </a:lnTo>
                <a:lnTo>
                  <a:pt x="0" y="1819566"/>
                </a:lnTo>
                <a:lnTo>
                  <a:pt x="0" y="0"/>
                </a:lnTo>
                <a:close/>
              </a:path>
            </a:pathLst>
          </a:custGeom>
          <a:blipFill>
            <a:blip r:embed="rId16"/>
            <a:stretch>
              <a:fillRect l="0" t="0" r="0" b="-498"/>
            </a:stretch>
          </a:blipFill>
        </p:spPr>
      </p:sp>
      <p:sp>
        <p:nvSpPr>
          <p:cNvPr name="Freeform 13" id="13"/>
          <p:cNvSpPr/>
          <p:nvPr/>
        </p:nvSpPr>
        <p:spPr>
          <a:xfrm flipH="false" flipV="false" rot="0">
            <a:off x="15165552" y="1028700"/>
            <a:ext cx="2093748" cy="1819566"/>
          </a:xfrm>
          <a:custGeom>
            <a:avLst/>
            <a:gdLst/>
            <a:ahLst/>
            <a:cxnLst/>
            <a:rect r="r" b="b" t="t" l="l"/>
            <a:pathLst>
              <a:path h="1819566" w="2093748">
                <a:moveTo>
                  <a:pt x="0" y="0"/>
                </a:moveTo>
                <a:lnTo>
                  <a:pt x="2093748" y="0"/>
                </a:lnTo>
                <a:lnTo>
                  <a:pt x="2093748" y="1819566"/>
                </a:lnTo>
                <a:lnTo>
                  <a:pt x="0" y="1819566"/>
                </a:lnTo>
                <a:lnTo>
                  <a:pt x="0" y="0"/>
                </a:lnTo>
                <a:close/>
              </a:path>
            </a:pathLst>
          </a:custGeom>
          <a:blipFill>
            <a:blip r:embed="rId17"/>
            <a:stretch>
              <a:fillRect l="0" t="0" r="0" b="0"/>
            </a:stretch>
          </a:blipFill>
        </p:spPr>
      </p:sp>
      <p:sp>
        <p:nvSpPr>
          <p:cNvPr name="TextBox 14" id="14"/>
          <p:cNvSpPr txBox="true"/>
          <p:nvPr/>
        </p:nvSpPr>
        <p:spPr>
          <a:xfrm rot="0">
            <a:off x="5171837" y="4341178"/>
            <a:ext cx="7944326" cy="904875"/>
          </a:xfrm>
          <a:prstGeom prst="rect">
            <a:avLst/>
          </a:prstGeom>
        </p:spPr>
        <p:txBody>
          <a:bodyPr anchor="t" rtlCol="false" tIns="0" lIns="0" bIns="0" rIns="0">
            <a:spAutoFit/>
          </a:bodyPr>
          <a:lstStyle/>
          <a:p>
            <a:pPr algn="ctr">
              <a:lnSpc>
                <a:spcPts val="7350"/>
              </a:lnSpc>
            </a:pPr>
            <a:r>
              <a:rPr lang="en-US" sz="5250">
                <a:solidFill>
                  <a:srgbClr val="B5838D"/>
                </a:solidFill>
                <a:latin typeface="Wedges"/>
              </a:rPr>
              <a:t>Jerry and his friends</a:t>
            </a:r>
          </a:p>
        </p:txBody>
      </p:sp>
      <p:sp>
        <p:nvSpPr>
          <p:cNvPr name="TextBox 15" id="15"/>
          <p:cNvSpPr txBox="true"/>
          <p:nvPr/>
        </p:nvSpPr>
        <p:spPr>
          <a:xfrm rot="0">
            <a:off x="0" y="5880485"/>
            <a:ext cx="18288000" cy="3181350"/>
          </a:xfrm>
          <a:prstGeom prst="rect">
            <a:avLst/>
          </a:prstGeom>
        </p:spPr>
        <p:txBody>
          <a:bodyPr anchor="t" rtlCol="false" tIns="0" lIns="0" bIns="0" rIns="0">
            <a:spAutoFit/>
          </a:bodyPr>
          <a:lstStyle/>
          <a:p>
            <a:pPr algn="ctr">
              <a:lnSpc>
                <a:spcPts val="4200"/>
              </a:lnSpc>
            </a:pPr>
            <a:r>
              <a:rPr lang="en-US" sz="3000">
                <a:solidFill>
                  <a:srgbClr val="805A62"/>
                </a:solidFill>
                <a:latin typeface="Noto Sans"/>
              </a:rPr>
              <a:t>Classic Chase gets an upgrade! Jerry and his friends hide and seek with invisible power-ups to avoid collision with obstacles while Tom hunts them down strategically.</a:t>
            </a:r>
          </a:p>
          <a:p>
            <a:pPr algn="ctr">
              <a:lnSpc>
                <a:spcPts val="4200"/>
              </a:lnSpc>
            </a:pPr>
            <a:r>
              <a:rPr lang="en-US" sz="3000">
                <a:solidFill>
                  <a:srgbClr val="805A62"/>
                </a:solidFill>
                <a:latin typeface="Noto Sans Bold"/>
              </a:rPr>
              <a:t>TOP SPEED: 10</a:t>
            </a:r>
          </a:p>
          <a:p>
            <a:pPr algn="ctr">
              <a:lnSpc>
                <a:spcPts val="4200"/>
              </a:lnSpc>
            </a:pPr>
            <a:r>
              <a:rPr lang="en-US" sz="3000">
                <a:solidFill>
                  <a:srgbClr val="805A62"/>
                </a:solidFill>
                <a:latin typeface="Noto Sans Bold"/>
              </a:rPr>
              <a:t>POWER UP TIME: 10 SECONDS</a:t>
            </a:r>
          </a:p>
          <a:p>
            <a:pPr algn="ctr">
              <a:lnSpc>
                <a:spcPts val="4200"/>
              </a:lnSpc>
            </a:pPr>
            <a:r>
              <a:rPr lang="en-US" sz="3000">
                <a:solidFill>
                  <a:srgbClr val="805A62"/>
                </a:solidFill>
                <a:latin typeface="Noto Sans Bold"/>
              </a:rPr>
              <a:t>POWER-UP ABILITY: INVISIBILITY AND RANDOM RESPAWN</a:t>
            </a:r>
          </a:p>
          <a:p>
            <a:pPr algn="ctr">
              <a:lnSpc>
                <a:spcPts val="420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DAGB2Qru_8E</dc:identifier>
  <dcterms:modified xsi:type="dcterms:W3CDTF">2011-08-01T06:04:30Z</dcterms:modified>
  <cp:revision>1</cp:revision>
  <dc:title>Comp_4303_Presentation</dc:title>
</cp:coreProperties>
</file>