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0A5CD5-2776-47BA-943E-ED7A49F29A72}">
  <a:tblStyle styleId="{FD0A5CD5-2776-47BA-943E-ED7A49F29A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pendata.vancouver.ca/explore/dataset/parking-meters/tabl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493d7ad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493d7ad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a:t>Day time of weekdays. Here is the bar graph that we would generate from the last function revenue. Here we could tell that </a:t>
            </a:r>
            <a:r>
              <a:rPr lang="en"/>
              <a:t>downtown would generate the most amount, which would make most sense as it has the highest median with the most parking spots.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45301c4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45301c4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a:t>In this chart, we are using a pivot chart in excel, where it say 50 cents, you are able to filter through the different price points to see how many spots there are in the neighbourhood with that dollar amount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45301c4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45301c4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a:t>Here is </a:t>
            </a:r>
            <a:r>
              <a:rPr lang="en"/>
              <a:t>another</a:t>
            </a:r>
            <a:r>
              <a:rPr lang="en"/>
              <a:t> pie chart that we had created from a pivot chart in excel where it shows the amount of parking spots at a given price point per a neighbourhood.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45301c40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45301c40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a:t>In this chart shows the amount of spots that the city has per a time limit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45301c4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45301c4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a:t>In this bar graph, we show the different types of meterheads that are in a given neighbourhood. </a:t>
            </a:r>
            <a:endParaRPr/>
          </a:p>
          <a:p>
            <a:pPr indent="0" lvl="0" marL="0" rtl="0" algn="l">
              <a:spcBef>
                <a:spcPts val="0"/>
              </a:spcBef>
              <a:spcAft>
                <a:spcPts val="0"/>
              </a:spcAft>
              <a:buNone/>
            </a:pPr>
            <a:r>
              <a:rPr lang="en"/>
              <a:t>Although most cars can park anywhere, however this could be useful information as you </a:t>
            </a:r>
            <a:r>
              <a:rPr lang="en"/>
              <a:t>would</a:t>
            </a:r>
            <a:r>
              <a:rPr lang="en"/>
              <a:t> need to know where disability parking spots are because they would need bigger spot or where a motorcycle could park because those spots were </a:t>
            </a:r>
            <a:r>
              <a:rPr lang="en"/>
              <a:t>generally cheaper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464c81a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464c81a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57f722a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57f722a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a:t>In our code, we are calculating the regression line. As you can see in this function there is a time_limit variable, where we are looking for the time limit that is above 3 hours.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drop method will take out any of the time limits that are below 3 hours, because they do not qualify for owen to park there and we do not want the AI to </a:t>
            </a:r>
            <a:r>
              <a:rPr lang="en"/>
              <a:t>have the other part of the calculation.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 is the time limit that we are entering and the y output will be the amount that you will be spending per hour.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input is the time limit that you are staying, once it predicts it</a:t>
            </a:r>
            <a:endParaRPr/>
          </a:p>
          <a:p>
            <a:pPr indent="0" lvl="0" marL="0" rtl="0" algn="l">
              <a:spcBef>
                <a:spcPts val="0"/>
              </a:spcBef>
              <a:spcAft>
                <a:spcPts val="0"/>
              </a:spcAft>
              <a:buNone/>
            </a:pPr>
            <a:r>
              <a:rPr lang="en"/>
              <a:t>The AI says that you be spending $2.11 per hour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464c81a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464c81a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Lato"/>
                <a:ea typeface="Lato"/>
                <a:cs typeface="Lato"/>
                <a:sym typeface="Lato"/>
              </a:rPr>
              <a:t>(owen)</a:t>
            </a:r>
            <a:endParaRPr sz="1300">
              <a:solidFill>
                <a:schemeClr val="dk1"/>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chemeClr val="dk1"/>
                </a:solidFill>
                <a:latin typeface="Lato"/>
                <a:ea typeface="Lato"/>
                <a:cs typeface="Lato"/>
                <a:sym typeface="Lato"/>
              </a:rPr>
              <a:t>Using a sample size of 2675, the mean cost is $3.08 in downtown, Vancouver and the standard deviation of 1.983, test the claim (a = 0.05) that parking will exceed 3 or more dollars an hour when you park?Using a sample size of 2675, the mean cost is $3.08 in downtown, Vancouver and the standard deviation of 1.983, test the claim (a = 0.05) that parking will exceed 3 or more dollars an hour when you park?</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5fe8a1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5fe8a1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a:t>Ho would be true of owen would have to pay 3 or more dollars an hour to pay for parking</a:t>
            </a:r>
            <a:endParaRPr/>
          </a:p>
          <a:p>
            <a:pPr indent="0" lvl="0" marL="0" rtl="0" algn="l">
              <a:spcBef>
                <a:spcPts val="0"/>
              </a:spcBef>
              <a:spcAft>
                <a:spcPts val="0"/>
              </a:spcAft>
              <a:buNone/>
            </a:pPr>
            <a:r>
              <a:rPr lang="en"/>
              <a:t>Ho false would mean that owen would have to pay under 3 dollars for parking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5fe8a12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5fe8a12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a:p>
            <a:pPr indent="0" lvl="0" marL="0" rtl="0" algn="l">
              <a:spcBef>
                <a:spcPts val="0"/>
              </a:spcBef>
              <a:spcAft>
                <a:spcPts val="0"/>
              </a:spcAft>
              <a:buNone/>
            </a:pPr>
            <a:r>
              <a:rPr lang="en"/>
              <a:t>X-bar (Mean): 3.08</a:t>
            </a:r>
            <a:endParaRPr/>
          </a:p>
          <a:p>
            <a:pPr indent="0" lvl="0" marL="0" rtl="0" algn="l">
              <a:spcBef>
                <a:spcPts val="0"/>
              </a:spcBef>
              <a:spcAft>
                <a:spcPts val="0"/>
              </a:spcAft>
              <a:buNone/>
            </a:pPr>
            <a:r>
              <a:rPr lang="en"/>
              <a:t>Mo = 3.00</a:t>
            </a:r>
            <a:endParaRPr/>
          </a:p>
          <a:p>
            <a:pPr indent="0" lvl="0" marL="0" rtl="0" algn="l">
              <a:spcBef>
                <a:spcPts val="0"/>
              </a:spcBef>
              <a:spcAft>
                <a:spcPts val="0"/>
              </a:spcAft>
              <a:buNone/>
            </a:pPr>
            <a:r>
              <a:rPr lang="en"/>
              <a:t>S (Standard deviation) = 1.983</a:t>
            </a:r>
            <a:endParaRPr/>
          </a:p>
          <a:p>
            <a:pPr indent="0" lvl="0" marL="0" rtl="0" algn="l">
              <a:spcBef>
                <a:spcPts val="0"/>
              </a:spcBef>
              <a:spcAft>
                <a:spcPts val="0"/>
              </a:spcAft>
              <a:buNone/>
            </a:pPr>
            <a:r>
              <a:rPr lang="en"/>
              <a:t>N (sample size) = 2675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Tdata value = 2.086</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57f722a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57f722a2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u="sng">
                <a:solidFill>
                  <a:schemeClr val="hlink"/>
                </a:solidFill>
                <a:hlinkClick r:id="rId2"/>
              </a:rPr>
              <a:t>https://opendata.vancouver.ca/explore/dataset/parking-meters/table/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parking meter data is from the open data vancouver website. The data had many useful information in the excel sheet, the meterheads will tell you on the method of which where you could pay for parking, they have parking limit </a:t>
            </a:r>
            <a:r>
              <a:rPr lang="en"/>
              <a:t>restriction</a:t>
            </a:r>
            <a:r>
              <a:rPr lang="en"/>
              <a:t> and cost per hour dependent on time on when the customer parks their car. Also it had where the location of where each meterhead was by coordinate and neighbourhood.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5fe8a12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5fe8a12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a:p>
            <a:pPr indent="0" lvl="0" marL="0" rtl="0" algn="l">
              <a:spcBef>
                <a:spcPts val="0"/>
              </a:spcBef>
              <a:spcAft>
                <a:spcPts val="0"/>
              </a:spcAft>
              <a:buNone/>
            </a:pPr>
            <a:r>
              <a:rPr lang="en"/>
              <a:t>p(t &lt; 2.086) = 1- 0.981511</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5fe8a12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5fe8a12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57f722a2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57f722a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a:t>Why would we want to use this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were a customer, you would want to use the data to tell how much that you would be paying for parking per hour and </a:t>
            </a:r>
            <a:r>
              <a:rPr lang="en"/>
              <a:t>weather you are getting a great deal for parking. Shows that if you are travelling to vancouver and you need a handicap parking spot that you may need to have some research before you go, as it may be difficult to find spots that accommodate disabilities.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were an administrator working for the city of vancouver you could use the data to show the potential earnings that you could be making per day, month or year. You may want statistics of how much you are changing people per hour in vancouver or if you need to the parking limits, as you may want to increase or decrease the limit by demand.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5fe8a123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5fe8a12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a:p>
            <a:pPr indent="0" lvl="0" marL="0" rtl="0" algn="l">
              <a:spcBef>
                <a:spcPts val="0"/>
              </a:spcBef>
              <a:spcAft>
                <a:spcPts val="0"/>
              </a:spcAft>
              <a:buNone/>
            </a:pPr>
            <a:r>
              <a:rPr lang="en"/>
              <a:t>Function 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all the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Time_day and time_night = are the specific time that can be pass. Weekdays, saturday and sunday  9am - 6 pm. And the same days from 6pm - 10 pm</a:t>
            </a:r>
            <a:endParaRPr/>
          </a:p>
          <a:p>
            <a:pPr indent="0" lvl="0" marL="0" rtl="0" algn="l">
              <a:spcBef>
                <a:spcPts val="0"/>
              </a:spcBef>
              <a:spcAft>
                <a:spcPts val="0"/>
              </a:spcAft>
              <a:buNone/>
            </a:pPr>
            <a:r>
              <a:rPr lang="en"/>
              <a:t>Time is the selected time you selected </a:t>
            </a:r>
            <a:endParaRPr/>
          </a:p>
          <a:p>
            <a:pPr indent="0" lvl="0" marL="0" rtl="0" algn="l">
              <a:spcBef>
                <a:spcPts val="0"/>
              </a:spcBef>
              <a:spcAft>
                <a:spcPts val="0"/>
              </a:spcAft>
              <a:buNone/>
            </a:pPr>
            <a:r>
              <a:rPr lang="en"/>
              <a:t>p</a:t>
            </a:r>
            <a:r>
              <a:rPr lang="en"/>
              <a:t>rice  is the price that you are willing to pay an hour</a:t>
            </a:r>
            <a:endParaRPr/>
          </a:p>
          <a:p>
            <a:pPr indent="0" lvl="0" marL="0" rtl="0" algn="l">
              <a:spcBef>
                <a:spcPts val="0"/>
              </a:spcBef>
              <a:spcAft>
                <a:spcPts val="0"/>
              </a:spcAft>
              <a:buNone/>
            </a:pPr>
            <a:r>
              <a:rPr lang="en"/>
              <a:t>g</a:t>
            </a:r>
            <a:r>
              <a:rPr lang="en"/>
              <a:t>et _num_spots_under_price(time, price) - means that it will return a graph of how many spots where you can park at the designated time under the specific price</a:t>
            </a:r>
            <a:endParaRPr/>
          </a:p>
          <a:p>
            <a:pPr indent="0" lvl="0" marL="0" rtl="0" algn="l">
              <a:spcBef>
                <a:spcPts val="0"/>
              </a:spcBef>
              <a:spcAft>
                <a:spcPts val="0"/>
              </a:spcAft>
              <a:buNone/>
            </a:pPr>
            <a:r>
              <a:rPr lang="en"/>
              <a:t>get_parking_info(time) - will tell the mean, median, min, max, std and the number of spots in the neighbourhood at that given time</a:t>
            </a:r>
            <a:endParaRPr/>
          </a:p>
          <a:p>
            <a:pPr indent="0" lvl="0" marL="0" rtl="0" algn="l">
              <a:spcBef>
                <a:spcPts val="0"/>
              </a:spcBef>
              <a:spcAft>
                <a:spcPts val="0"/>
              </a:spcAft>
              <a:buNone/>
            </a:pPr>
            <a:r>
              <a:rPr lang="en"/>
              <a:t>r</a:t>
            </a:r>
            <a:r>
              <a:rPr lang="en"/>
              <a:t>egression  - parameters is the time limit that you need to stay, and it will return the prediction of how much you will be spending an hour to park</a:t>
            </a:r>
            <a:endParaRPr/>
          </a:p>
          <a:p>
            <a:pPr indent="0" lvl="0" marL="0" rtl="0" algn="l">
              <a:spcBef>
                <a:spcPts val="0"/>
              </a:spcBef>
              <a:spcAft>
                <a:spcPts val="0"/>
              </a:spcAft>
              <a:buNone/>
            </a:pPr>
            <a:r>
              <a:rPr lang="en"/>
              <a:t>Revenue - will tell you how much the city could potentially make if every parking spot was full for the day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5fe8a123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5fe8a123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a:p>
            <a:pPr indent="0" lvl="0" marL="0" rtl="0" algn="l">
              <a:spcBef>
                <a:spcPts val="0"/>
              </a:spcBef>
              <a:spcAft>
                <a:spcPts val="0"/>
              </a:spcAft>
              <a:buNone/>
            </a:pPr>
            <a:r>
              <a:rPr lang="en"/>
              <a:t>We had to change all of the cost to float numbers because they all had number signs in front of them</a:t>
            </a:r>
            <a:endParaRPr/>
          </a:p>
          <a:p>
            <a:pPr indent="0" lvl="0" marL="0" rtl="0" algn="l">
              <a:spcBef>
                <a:spcPts val="0"/>
              </a:spcBef>
              <a:spcAft>
                <a:spcPts val="0"/>
              </a:spcAft>
              <a:buNone/>
            </a:pPr>
            <a:r>
              <a:rPr lang="en"/>
              <a:t>Time limits were not float numbers as they had hr after the value or no time limit, so if they had no time limit it would put a bunch of 9’s for the limit or else it got rid of the hr and made the value a float.</a:t>
            </a:r>
            <a:endParaRPr/>
          </a:p>
          <a:p>
            <a:pPr indent="0" lvl="0" marL="0" rtl="0" algn="l">
              <a:spcBef>
                <a:spcPts val="0"/>
              </a:spcBef>
              <a:spcAft>
                <a:spcPts val="0"/>
              </a:spcAft>
              <a:buNone/>
            </a:pPr>
            <a:r>
              <a:rPr lang="en"/>
              <a:t>We dropped all the values if the geo local area was not a number.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5fe8a12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5fe8a12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a:p>
            <a:pPr indent="0" lvl="0" marL="0" rtl="0" algn="l">
              <a:spcBef>
                <a:spcPts val="0"/>
              </a:spcBef>
              <a:spcAft>
                <a:spcPts val="0"/>
              </a:spcAft>
              <a:buNone/>
            </a:pPr>
            <a:r>
              <a:rPr lang="en"/>
              <a:t>Here we have a function get_parking_info, where it will take the time that you want to park and will return the mean, median, min,max, standard deviation and number of spots there are in the neighbourhood.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Importing the csv file it will go through all of the locations and create a dataframe of all the information.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52e4946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52e4946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a:t>From the function get_parking_info you can see the displayed information in a matrix. You can see that </a:t>
            </a:r>
            <a:r>
              <a:rPr lang="en"/>
              <a:t>downtown</a:t>
            </a:r>
            <a:r>
              <a:rPr lang="en"/>
              <a:t> and fairview are have the highest mean and downtown with the highest median and max.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45301c4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45301c4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rPr lang="en"/>
              <a:t>Here is a screenshot of the same function get parking info, but we have changed it to the weekday parking from 6pm to 10 pm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5fe8a12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5fe8a12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a:p>
            <a:pPr indent="0" lvl="0" marL="0" rtl="0" algn="l">
              <a:spcBef>
                <a:spcPts val="0"/>
              </a:spcBef>
              <a:spcAft>
                <a:spcPts val="0"/>
              </a:spcAft>
              <a:buNone/>
            </a:pPr>
            <a:r>
              <a:rPr lang="en"/>
              <a:t>With the revenue function, we are checking in the time period, what is the max that each neighbourhood could make in the given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 time variable, we check what it ends with so we get the duration of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for loop, we are checking the each neighbourhood, and when it equals that specific location, we would get the cost it is to park per hour then multiple by the duration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ignore the time limit because we want the high potential, so we assume once someone limit is up we get another car right away parking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Vancouver Parking Meters Data Analysis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Owen and Bradley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Revenue by Neighbourhood</a:t>
            </a:r>
            <a:endParaRPr/>
          </a:p>
        </p:txBody>
      </p:sp>
      <p:sp>
        <p:nvSpPr>
          <p:cNvPr id="199" name="Google Shape;199;p22"/>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0" name="Google Shape;200;p22"/>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22"/>
          <p:cNvPicPr preferRelativeResize="0"/>
          <p:nvPr/>
        </p:nvPicPr>
        <p:blipFill>
          <a:blip r:embed="rId3">
            <a:alphaModFix/>
          </a:blip>
          <a:stretch>
            <a:fillRect/>
          </a:stretch>
        </p:blipFill>
        <p:spPr>
          <a:xfrm>
            <a:off x="1058275" y="984800"/>
            <a:ext cx="7517348" cy="4076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Excel Pivot Chart: Filter on how many spots there is to part given a price</a:t>
            </a:r>
            <a:endParaRPr/>
          </a:p>
        </p:txBody>
      </p:sp>
      <p:sp>
        <p:nvSpPr>
          <p:cNvPr id="207" name="Google Shape;20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23"/>
          <p:cNvPicPr preferRelativeResize="0"/>
          <p:nvPr/>
        </p:nvPicPr>
        <p:blipFill>
          <a:blip r:embed="rId3">
            <a:alphaModFix/>
          </a:blip>
          <a:stretch>
            <a:fillRect/>
          </a:stretch>
        </p:blipFill>
        <p:spPr>
          <a:xfrm>
            <a:off x="3035088" y="1167200"/>
            <a:ext cx="3073826" cy="353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4"/>
          <p:cNvPicPr preferRelativeResize="0"/>
          <p:nvPr/>
        </p:nvPicPr>
        <p:blipFill>
          <a:blip r:embed="rId3">
            <a:alphaModFix/>
          </a:blip>
          <a:stretch>
            <a:fillRect/>
          </a:stretch>
        </p:blipFill>
        <p:spPr>
          <a:xfrm>
            <a:off x="1364126" y="417200"/>
            <a:ext cx="6616658" cy="430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1" name="Google Shape;22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p:txBody>
      </p:sp>
      <p:pic>
        <p:nvPicPr>
          <p:cNvPr id="222" name="Google Shape;222;p25"/>
          <p:cNvPicPr preferRelativeResize="0"/>
          <p:nvPr/>
        </p:nvPicPr>
        <p:blipFill>
          <a:blip r:embed="rId3">
            <a:alphaModFix/>
          </a:blip>
          <a:stretch>
            <a:fillRect/>
          </a:stretch>
        </p:blipFill>
        <p:spPr>
          <a:xfrm>
            <a:off x="990600" y="419100"/>
            <a:ext cx="7162800" cy="430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8" name="Google Shape;22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26"/>
          <p:cNvPicPr preferRelativeResize="0"/>
          <p:nvPr/>
        </p:nvPicPr>
        <p:blipFill>
          <a:blip r:embed="rId3">
            <a:alphaModFix/>
          </a:blip>
          <a:stretch>
            <a:fillRect/>
          </a:stretch>
        </p:blipFill>
        <p:spPr>
          <a:xfrm>
            <a:off x="823750" y="121875"/>
            <a:ext cx="7878799" cy="480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a:t>
            </a:r>
            <a:endParaRPr/>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Owen is going to  Vancouver and he is parking his car around 11am. He needs to park his car somewhere for roughly around 3 hours. How much would owen pay per hour to park for 3 hours?</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Code:</a:t>
            </a:r>
            <a:endParaRPr/>
          </a:p>
        </p:txBody>
      </p:sp>
      <p:sp>
        <p:nvSpPr>
          <p:cNvPr id="241" name="Google Shape;24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2" name="Google Shape;242;p28"/>
          <p:cNvPicPr preferRelativeResize="0"/>
          <p:nvPr/>
        </p:nvPicPr>
        <p:blipFill>
          <a:blip r:embed="rId3">
            <a:alphaModFix/>
          </a:blip>
          <a:stretch>
            <a:fillRect/>
          </a:stretch>
        </p:blipFill>
        <p:spPr>
          <a:xfrm>
            <a:off x="1297500" y="1401526"/>
            <a:ext cx="6786250" cy="1989200"/>
          </a:xfrm>
          <a:prstGeom prst="rect">
            <a:avLst/>
          </a:prstGeom>
          <a:noFill/>
          <a:ln>
            <a:noFill/>
          </a:ln>
        </p:spPr>
      </p:pic>
      <p:pic>
        <p:nvPicPr>
          <p:cNvPr id="243" name="Google Shape;243;p28"/>
          <p:cNvPicPr preferRelativeResize="0"/>
          <p:nvPr/>
        </p:nvPicPr>
        <p:blipFill>
          <a:blip r:embed="rId4">
            <a:alphaModFix/>
          </a:blip>
          <a:stretch>
            <a:fillRect/>
          </a:stretch>
        </p:blipFill>
        <p:spPr>
          <a:xfrm>
            <a:off x="1421275" y="3611500"/>
            <a:ext cx="4837728" cy="35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Scenario</a:t>
            </a:r>
            <a:endParaRPr/>
          </a:p>
        </p:txBody>
      </p:sp>
      <p:sp>
        <p:nvSpPr>
          <p:cNvPr id="249" name="Google Shape;249;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a sample size of 2675, the mean cost is $3.08 in downtown, Vancouver and the standard deviation of 1.983, test the claim (a = 0.05) that parking will </a:t>
            </a:r>
            <a:r>
              <a:rPr lang="en"/>
              <a:t>exceed</a:t>
            </a:r>
            <a:r>
              <a:rPr lang="en"/>
              <a:t> 3 or more dollars an hour when you park?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graphicFrame>
        <p:nvGraphicFramePr>
          <p:cNvPr id="255" name="Google Shape;255;p30"/>
          <p:cNvGraphicFramePr/>
          <p:nvPr/>
        </p:nvGraphicFramePr>
        <p:xfrm>
          <a:off x="876300" y="1763175"/>
          <a:ext cx="3000000" cy="3000000"/>
        </p:xfrm>
        <a:graphic>
          <a:graphicData uri="http://schemas.openxmlformats.org/drawingml/2006/table">
            <a:tbl>
              <a:tblPr>
                <a:noFill/>
                <a:tableStyleId>{FD0A5CD5-2776-47BA-943E-ED7A49F29A72}</a:tableStyleId>
              </a:tblPr>
              <a:tblGrid>
                <a:gridCol w="2413000"/>
                <a:gridCol w="2413000"/>
                <a:gridCol w="2413000"/>
              </a:tblGrid>
              <a:tr h="381000">
                <a:tc>
                  <a:txBody>
                    <a:bodyPr/>
                    <a:lstStyle/>
                    <a:p>
                      <a:pPr indent="0" lvl="0" marL="0" rtl="0" algn="l">
                        <a:spcBef>
                          <a:spcPts val="0"/>
                        </a:spcBef>
                        <a:spcAft>
                          <a:spcPts val="0"/>
                        </a:spcAft>
                        <a:buNone/>
                      </a:pPr>
                      <a:r>
                        <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H0 True:</a:t>
                      </a:r>
                      <a:endParaRPr sz="1200">
                        <a:solidFill>
                          <a:schemeClr val="lt1"/>
                        </a:solidFill>
                      </a:endParaRPr>
                    </a:p>
                    <a:p>
                      <a:pPr indent="0" lvl="0" marL="0" rtl="0" algn="l">
                        <a:spcBef>
                          <a:spcPts val="0"/>
                        </a:spcBef>
                        <a:spcAft>
                          <a:spcPts val="0"/>
                        </a:spcAft>
                        <a:buNone/>
                      </a:pPr>
                      <a:r>
                        <a:rPr lang="en" sz="1200">
                          <a:solidFill>
                            <a:schemeClr val="lt1"/>
                          </a:solidFill>
                        </a:rPr>
                        <a:t>Owen will have to pay 3 or more dollars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H0 False:</a:t>
                      </a:r>
                      <a:endParaRPr sz="1200">
                        <a:solidFill>
                          <a:schemeClr val="lt1"/>
                        </a:solidFill>
                      </a:endParaRPr>
                    </a:p>
                    <a:p>
                      <a:pPr indent="0" lvl="0" marL="0" rtl="0" algn="l">
                        <a:spcBef>
                          <a:spcPts val="0"/>
                        </a:spcBef>
                        <a:spcAft>
                          <a:spcPts val="0"/>
                        </a:spcAft>
                        <a:buNone/>
                      </a:pPr>
                      <a:r>
                        <a:rPr lang="en" sz="1200">
                          <a:solidFill>
                            <a:schemeClr val="lt1"/>
                          </a:solidFill>
                        </a:rPr>
                        <a:t>Owen will have to pay under 3 dollars for parking</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Reject H0: Where Owen will have to pay less than 3 dollars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Type I Error</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Correct Decision</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Do not reject H0: Where owen will have to pay 3 or more dollars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Correct Decision</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Type II Error</a:t>
                      </a:r>
                      <a:endParaRPr sz="1200">
                        <a:solidFill>
                          <a:schemeClr val="lt1"/>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 for the Mean</a:t>
            </a:r>
            <a:endParaRPr/>
          </a:p>
        </p:txBody>
      </p:sp>
      <p:sp>
        <p:nvSpPr>
          <p:cNvPr id="261" name="Google Shape;261;p31"/>
          <p:cNvSpPr txBox="1"/>
          <p:nvPr>
            <p:ph idx="1" type="body"/>
          </p:nvPr>
        </p:nvSpPr>
        <p:spPr>
          <a:xfrm>
            <a:off x="4414100" y="1496525"/>
            <a:ext cx="3922500" cy="29823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Arial"/>
                <a:ea typeface="Arial"/>
                <a:cs typeface="Arial"/>
                <a:sym typeface="Arial"/>
              </a:rPr>
              <a:t>x̄</a:t>
            </a:r>
            <a:r>
              <a:rPr lang="en" sz="2600">
                <a:latin typeface="Arial"/>
                <a:ea typeface="Arial"/>
                <a:cs typeface="Arial"/>
                <a:sym typeface="Arial"/>
              </a:rPr>
              <a:t> = 3.08</a:t>
            </a:r>
            <a:endParaRPr sz="2600">
              <a:latin typeface="Arial"/>
              <a:ea typeface="Arial"/>
              <a:cs typeface="Arial"/>
              <a:sym typeface="Arial"/>
            </a:endParaRPr>
          </a:p>
          <a:p>
            <a:pPr indent="0" lvl="0" marL="0" rtl="0" algn="l">
              <a:spcBef>
                <a:spcPts val="1200"/>
              </a:spcBef>
              <a:spcAft>
                <a:spcPts val="0"/>
              </a:spcAft>
              <a:buNone/>
            </a:pPr>
            <a:r>
              <a:rPr lang="en" sz="2600">
                <a:latin typeface="Arial"/>
                <a:ea typeface="Arial"/>
                <a:cs typeface="Arial"/>
                <a:sym typeface="Arial"/>
              </a:rPr>
              <a:t>m0= 3.00</a:t>
            </a:r>
            <a:endParaRPr sz="2600">
              <a:latin typeface="Arial"/>
              <a:ea typeface="Arial"/>
              <a:cs typeface="Arial"/>
              <a:sym typeface="Arial"/>
            </a:endParaRPr>
          </a:p>
          <a:p>
            <a:pPr indent="0" lvl="0" marL="0" rtl="0" algn="l">
              <a:spcBef>
                <a:spcPts val="1200"/>
              </a:spcBef>
              <a:spcAft>
                <a:spcPts val="0"/>
              </a:spcAft>
              <a:buNone/>
            </a:pPr>
            <a:r>
              <a:rPr lang="en" sz="2600">
                <a:latin typeface="Arial"/>
                <a:ea typeface="Arial"/>
                <a:cs typeface="Arial"/>
                <a:sym typeface="Arial"/>
              </a:rPr>
              <a:t>s= 1.983</a:t>
            </a:r>
            <a:endParaRPr sz="2600">
              <a:latin typeface="Arial"/>
              <a:ea typeface="Arial"/>
              <a:cs typeface="Arial"/>
              <a:sym typeface="Arial"/>
            </a:endParaRPr>
          </a:p>
          <a:p>
            <a:pPr indent="0" lvl="0" marL="0" rtl="0" algn="l">
              <a:spcBef>
                <a:spcPts val="1200"/>
              </a:spcBef>
              <a:spcAft>
                <a:spcPts val="1200"/>
              </a:spcAft>
              <a:buNone/>
            </a:pPr>
            <a:r>
              <a:rPr lang="en" sz="2600">
                <a:latin typeface="Arial"/>
                <a:ea typeface="Arial"/>
                <a:cs typeface="Arial"/>
                <a:sym typeface="Arial"/>
              </a:rPr>
              <a:t>n= 2675</a:t>
            </a:r>
            <a:endParaRPr sz="2600">
              <a:latin typeface="Arial"/>
              <a:ea typeface="Arial"/>
              <a:cs typeface="Arial"/>
              <a:sym typeface="Arial"/>
            </a:endParaRPr>
          </a:p>
        </p:txBody>
      </p:sp>
      <p:pic>
        <p:nvPicPr>
          <p:cNvPr id="262" name="Google Shape;262;p31"/>
          <p:cNvPicPr preferRelativeResize="0"/>
          <p:nvPr/>
        </p:nvPicPr>
        <p:blipFill>
          <a:blip r:embed="rId3">
            <a:alphaModFix/>
          </a:blip>
          <a:stretch>
            <a:fillRect/>
          </a:stretch>
        </p:blipFill>
        <p:spPr>
          <a:xfrm>
            <a:off x="1297504" y="2228850"/>
            <a:ext cx="2145596" cy="91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Parking Meter Data</a:t>
            </a:r>
            <a:endParaRPr/>
          </a:p>
        </p:txBody>
      </p:sp>
      <p:sp>
        <p:nvSpPr>
          <p:cNvPr id="141" name="Google Shape;141;p14"/>
          <p:cNvSpPr txBox="1"/>
          <p:nvPr>
            <p:ph idx="1" type="body"/>
          </p:nvPr>
        </p:nvSpPr>
        <p:spPr>
          <a:xfrm>
            <a:off x="904125" y="1386325"/>
            <a:ext cx="4008300" cy="3092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Shows the Meterheads of the parking (example: twin, pay station)</a:t>
            </a:r>
            <a:endParaRPr/>
          </a:p>
          <a:p>
            <a:pPr indent="-311150" lvl="0" marL="457200" rtl="0" algn="l">
              <a:lnSpc>
                <a:spcPct val="150000"/>
              </a:lnSpc>
              <a:spcBef>
                <a:spcPts val="0"/>
              </a:spcBef>
              <a:spcAft>
                <a:spcPts val="0"/>
              </a:spcAft>
              <a:buSzPts val="1300"/>
              <a:buChar char="-"/>
            </a:pPr>
            <a:r>
              <a:rPr lang="en"/>
              <a:t>Parking limit restriction</a:t>
            </a:r>
            <a:endParaRPr/>
          </a:p>
          <a:p>
            <a:pPr indent="-311150" lvl="0" marL="457200" rtl="0" algn="l">
              <a:lnSpc>
                <a:spcPct val="150000"/>
              </a:lnSpc>
              <a:spcBef>
                <a:spcPts val="0"/>
              </a:spcBef>
              <a:spcAft>
                <a:spcPts val="0"/>
              </a:spcAft>
              <a:buSzPts val="1300"/>
              <a:buChar char="-"/>
            </a:pPr>
            <a:r>
              <a:rPr lang="en"/>
              <a:t>Meter in effect </a:t>
            </a:r>
            <a:endParaRPr/>
          </a:p>
          <a:p>
            <a:pPr indent="-311150" lvl="0" marL="457200" rtl="0" algn="l">
              <a:lnSpc>
                <a:spcPct val="150000"/>
              </a:lnSpc>
              <a:spcBef>
                <a:spcPts val="0"/>
              </a:spcBef>
              <a:spcAft>
                <a:spcPts val="0"/>
              </a:spcAft>
              <a:buSzPts val="1300"/>
              <a:buChar char="-"/>
            </a:pPr>
            <a:r>
              <a:rPr lang="en"/>
              <a:t>Cost per hour</a:t>
            </a:r>
            <a:endParaRPr/>
          </a:p>
          <a:p>
            <a:pPr indent="-311150" lvl="0" marL="457200" rtl="0" algn="l">
              <a:lnSpc>
                <a:spcPct val="150000"/>
              </a:lnSpc>
              <a:spcBef>
                <a:spcPts val="0"/>
              </a:spcBef>
              <a:spcAft>
                <a:spcPts val="0"/>
              </a:spcAft>
              <a:buSzPts val="1300"/>
              <a:buChar char="-"/>
            </a:pPr>
            <a:r>
              <a:rPr lang="en"/>
              <a:t>Location within vancouver (example: downtown, Kerrisdale)</a:t>
            </a:r>
            <a:endParaRPr/>
          </a:p>
        </p:txBody>
      </p:sp>
      <p:pic>
        <p:nvPicPr>
          <p:cNvPr id="142" name="Google Shape;142;p14"/>
          <p:cNvPicPr preferRelativeResize="0"/>
          <p:nvPr/>
        </p:nvPicPr>
        <p:blipFill>
          <a:blip r:embed="rId3">
            <a:alphaModFix/>
          </a:blip>
          <a:stretch>
            <a:fillRect/>
          </a:stretch>
        </p:blipFill>
        <p:spPr>
          <a:xfrm>
            <a:off x="4912425" y="1467350"/>
            <a:ext cx="3926775" cy="2208811"/>
          </a:xfrm>
          <a:prstGeom prst="rect">
            <a:avLst/>
          </a:prstGeom>
          <a:noFill/>
          <a:ln>
            <a:noFill/>
          </a:ln>
        </p:spPr>
      </p:pic>
      <p:sp>
        <p:nvSpPr>
          <p:cNvPr id="143" name="Google Shape;143;p14"/>
          <p:cNvSpPr txBox="1"/>
          <p:nvPr/>
        </p:nvSpPr>
        <p:spPr>
          <a:xfrm>
            <a:off x="4922500" y="3787300"/>
            <a:ext cx="392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https://i1.wp.com/media.globalnews.ca/videostatic/news/zdq9fhzss2-lg1hm4w984/NH_CITYWIDE_PARKING.jpg?w=1040&amp;quality=70&amp;strip=all</a:t>
            </a:r>
            <a:endParaRPr sz="6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a:t>
            </a:r>
            <a:endParaRPr/>
          </a:p>
        </p:txBody>
      </p:sp>
      <p:sp>
        <p:nvSpPr>
          <p:cNvPr id="268" name="Google Shape;268;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the value of p is </a:t>
            </a:r>
            <a:r>
              <a:rPr lang="en"/>
              <a:t>0.0185115 </a:t>
            </a:r>
            <a:r>
              <a:rPr lang="en"/>
              <a:t>&lt; 0.05 which will means that we would reject the null value and owen will pay less that 3 dollars</a:t>
            </a:r>
            <a:endParaRPr/>
          </a:p>
        </p:txBody>
      </p:sp>
      <p:pic>
        <p:nvPicPr>
          <p:cNvPr id="269" name="Google Shape;269;p32"/>
          <p:cNvPicPr preferRelativeResize="0"/>
          <p:nvPr/>
        </p:nvPicPr>
        <p:blipFill>
          <a:blip r:embed="rId3">
            <a:alphaModFix/>
          </a:blip>
          <a:stretch>
            <a:fillRect/>
          </a:stretch>
        </p:blipFill>
        <p:spPr>
          <a:xfrm>
            <a:off x="1297500" y="2526050"/>
            <a:ext cx="4114800" cy="1447800"/>
          </a:xfrm>
          <a:prstGeom prst="rect">
            <a:avLst/>
          </a:prstGeom>
          <a:noFill/>
          <a:ln>
            <a:noFill/>
          </a:ln>
        </p:spPr>
      </p:pic>
      <p:pic>
        <p:nvPicPr>
          <p:cNvPr id="270" name="Google Shape;270;p32"/>
          <p:cNvPicPr preferRelativeResize="0"/>
          <p:nvPr/>
        </p:nvPicPr>
        <p:blipFill>
          <a:blip r:embed="rId4">
            <a:alphaModFix/>
          </a:blip>
          <a:stretch>
            <a:fillRect/>
          </a:stretch>
        </p:blipFill>
        <p:spPr>
          <a:xfrm>
            <a:off x="5858600" y="2893800"/>
            <a:ext cx="2477795" cy="359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823850" y="2053000"/>
            <a:ext cx="4707000" cy="16140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0"/>
              </a:spcAft>
              <a:buNone/>
            </a:pPr>
            <a:r>
              <a:rPr lang="en"/>
              <a:t>Thanks for Listening </a:t>
            </a:r>
            <a:endParaRPr/>
          </a:p>
          <a:p>
            <a:pPr indent="0" lvl="0" marL="0" rtl="0" algn="l">
              <a:lnSpc>
                <a:spcPct val="200000"/>
              </a:lnSpc>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would we want to use this data?</a:t>
            </a:r>
            <a:endParaRPr/>
          </a:p>
        </p:txBody>
      </p:sp>
      <p:sp>
        <p:nvSpPr>
          <p:cNvPr id="149" name="Google Shape;149;p15"/>
          <p:cNvSpPr txBox="1"/>
          <p:nvPr>
            <p:ph idx="1" type="body"/>
          </p:nvPr>
        </p:nvSpPr>
        <p:spPr>
          <a:xfrm>
            <a:off x="815300" y="1587650"/>
            <a:ext cx="3916200" cy="2911200"/>
          </a:xfrm>
          <a:prstGeom prst="rect">
            <a:avLst/>
          </a:prstGeom>
        </p:spPr>
        <p:txBody>
          <a:bodyPr anchorCtr="0" anchor="t" bIns="91425" lIns="91425" spcFirstLastPara="1" rIns="91425" wrap="square" tIns="91425">
            <a:normAutofit fontScale="77500"/>
          </a:bodyPr>
          <a:lstStyle/>
          <a:p>
            <a:pPr indent="-292576" lvl="0" marL="457200" rtl="0" algn="l">
              <a:lnSpc>
                <a:spcPct val="200000"/>
              </a:lnSpc>
              <a:spcBef>
                <a:spcPts val="0"/>
              </a:spcBef>
              <a:spcAft>
                <a:spcPts val="0"/>
              </a:spcAft>
              <a:buSzPct val="100000"/>
              <a:buChar char="●"/>
            </a:pPr>
            <a:r>
              <a:rPr lang="en"/>
              <a:t>Administrators could look at the data and see their projections of revenue each neighbourhood</a:t>
            </a:r>
            <a:endParaRPr/>
          </a:p>
          <a:p>
            <a:pPr indent="-292576" lvl="0" marL="457200" rtl="0" algn="l">
              <a:lnSpc>
                <a:spcPct val="200000"/>
              </a:lnSpc>
              <a:spcBef>
                <a:spcPts val="0"/>
              </a:spcBef>
              <a:spcAft>
                <a:spcPts val="0"/>
              </a:spcAft>
              <a:buSzPct val="100000"/>
              <a:buChar char="●"/>
            </a:pPr>
            <a:r>
              <a:rPr lang="en"/>
              <a:t>Customers could see the going rate for parking in the city</a:t>
            </a:r>
            <a:endParaRPr/>
          </a:p>
          <a:p>
            <a:pPr indent="-292576" lvl="0" marL="457200" rtl="0" algn="l">
              <a:lnSpc>
                <a:spcPct val="200000"/>
              </a:lnSpc>
              <a:spcBef>
                <a:spcPts val="0"/>
              </a:spcBef>
              <a:spcAft>
                <a:spcPts val="0"/>
              </a:spcAft>
              <a:buSzPct val="100000"/>
              <a:buChar char="●"/>
            </a:pPr>
            <a:r>
              <a:rPr lang="en"/>
              <a:t>Show how many parking spots are in the neighbourhood/ city</a:t>
            </a:r>
            <a:endParaRPr/>
          </a:p>
          <a:p>
            <a:pPr indent="-292576" lvl="0" marL="457200" rtl="0" algn="l">
              <a:lnSpc>
                <a:spcPct val="200000"/>
              </a:lnSpc>
              <a:spcBef>
                <a:spcPts val="0"/>
              </a:spcBef>
              <a:spcAft>
                <a:spcPts val="0"/>
              </a:spcAft>
              <a:buSzPct val="100000"/>
              <a:buChar char="●"/>
            </a:pPr>
            <a:r>
              <a:rPr lang="en"/>
              <a:t>Show what kinds of meters are around the city and see if they are </a:t>
            </a:r>
            <a:r>
              <a:rPr lang="en"/>
              <a:t>accessible</a:t>
            </a:r>
            <a:r>
              <a:rPr lang="en"/>
              <a:t> for handicap, motorcycles</a:t>
            </a:r>
            <a:endParaRPr/>
          </a:p>
          <a:p>
            <a:pPr indent="0" lvl="0" marL="0" rtl="0" algn="l">
              <a:spcBef>
                <a:spcPts val="1200"/>
              </a:spcBef>
              <a:spcAft>
                <a:spcPts val="1200"/>
              </a:spcAft>
              <a:buNone/>
            </a:pPr>
            <a:r>
              <a:t/>
            </a:r>
            <a:endParaRPr/>
          </a:p>
        </p:txBody>
      </p:sp>
      <p:pic>
        <p:nvPicPr>
          <p:cNvPr id="150" name="Google Shape;150;p15"/>
          <p:cNvPicPr preferRelativeResize="0"/>
          <p:nvPr/>
        </p:nvPicPr>
        <p:blipFill>
          <a:blip r:embed="rId3">
            <a:alphaModFix/>
          </a:blip>
          <a:stretch>
            <a:fillRect/>
          </a:stretch>
        </p:blipFill>
        <p:spPr>
          <a:xfrm>
            <a:off x="5213725" y="1599100"/>
            <a:ext cx="3458299" cy="1945300"/>
          </a:xfrm>
          <a:prstGeom prst="rect">
            <a:avLst/>
          </a:prstGeom>
          <a:noFill/>
          <a:ln>
            <a:noFill/>
          </a:ln>
        </p:spPr>
      </p:pic>
      <p:sp>
        <p:nvSpPr>
          <p:cNvPr id="151" name="Google Shape;151;p15"/>
          <p:cNvSpPr txBox="1"/>
          <p:nvPr/>
        </p:nvSpPr>
        <p:spPr>
          <a:xfrm>
            <a:off x="5213825" y="3666750"/>
            <a:ext cx="348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highlight>
                  <a:schemeClr val="lt1"/>
                </a:highlight>
                <a:latin typeface="Lato"/>
                <a:ea typeface="Lato"/>
                <a:cs typeface="Lato"/>
                <a:sym typeface="Lato"/>
              </a:rPr>
              <a:t>https://www.ctvnews.ca/polopoly_fs/1.1685487.1392334211!/httpImage/image.jpg_gen/derivatives/landscape_960/image.jpg</a:t>
            </a:r>
            <a:endParaRPr sz="600">
              <a:highlight>
                <a:schemeClr val="lt1"/>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 main()</a:t>
            </a:r>
            <a:endParaRPr/>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16"/>
          <p:cNvPicPr preferRelativeResize="0"/>
          <p:nvPr/>
        </p:nvPicPr>
        <p:blipFill>
          <a:blip r:embed="rId3">
            <a:alphaModFix/>
          </a:blip>
          <a:stretch>
            <a:fillRect/>
          </a:stretch>
        </p:blipFill>
        <p:spPr>
          <a:xfrm>
            <a:off x="1597500" y="1511675"/>
            <a:ext cx="6438900" cy="236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17"/>
          <p:cNvPicPr preferRelativeResize="0"/>
          <p:nvPr/>
        </p:nvPicPr>
        <p:blipFill>
          <a:blip r:embed="rId3">
            <a:alphaModFix/>
          </a:blip>
          <a:stretch>
            <a:fillRect/>
          </a:stretch>
        </p:blipFill>
        <p:spPr>
          <a:xfrm>
            <a:off x="1766114" y="1095075"/>
            <a:ext cx="5611774" cy="365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Information of Parking by Neighbourhood</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8"/>
          <p:cNvPicPr preferRelativeResize="0"/>
          <p:nvPr/>
        </p:nvPicPr>
        <p:blipFill>
          <a:blip r:embed="rId3">
            <a:alphaModFix/>
          </a:blip>
          <a:stretch>
            <a:fillRect/>
          </a:stretch>
        </p:blipFill>
        <p:spPr>
          <a:xfrm>
            <a:off x="403800" y="1943276"/>
            <a:ext cx="8336401" cy="16755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Parking Weekday Rates from 9AM - 6PM</a:t>
            </a:r>
            <a:endParaRPr/>
          </a:p>
        </p:txBody>
      </p:sp>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19"/>
          <p:cNvPicPr preferRelativeResize="0"/>
          <p:nvPr/>
        </p:nvPicPr>
        <p:blipFill>
          <a:blip r:embed="rId3">
            <a:alphaModFix/>
          </a:blip>
          <a:stretch>
            <a:fillRect/>
          </a:stretch>
        </p:blipFill>
        <p:spPr>
          <a:xfrm>
            <a:off x="1297488" y="1199100"/>
            <a:ext cx="6962775" cy="364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Parking Weekday Rates from 6PM - 10PM</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0"/>
          <p:cNvPicPr preferRelativeResize="0"/>
          <p:nvPr/>
        </p:nvPicPr>
        <p:blipFill>
          <a:blip r:embed="rId3">
            <a:alphaModFix/>
          </a:blip>
          <a:stretch>
            <a:fillRect/>
          </a:stretch>
        </p:blipFill>
        <p:spPr>
          <a:xfrm>
            <a:off x="1297500" y="1189575"/>
            <a:ext cx="6991350" cy="366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Revenue function()</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1"/>
          <p:cNvPicPr preferRelativeResize="0"/>
          <p:nvPr/>
        </p:nvPicPr>
        <p:blipFill rotWithShape="1">
          <a:blip r:embed="rId3">
            <a:alphaModFix/>
          </a:blip>
          <a:srcRect b="4834" l="0" r="0" t="0"/>
          <a:stretch/>
        </p:blipFill>
        <p:spPr>
          <a:xfrm>
            <a:off x="2284075" y="1226525"/>
            <a:ext cx="4686874" cy="3680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