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03-04-2021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03-04-2021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Objected oriented </a:t>
            </a:r>
            <a:r>
              <a:rPr lang="en-US" b="1" dirty="0" err="1" smtClean="0"/>
              <a:t>php</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smtClean="0"/>
              <a:t>Abstract class(contd.)</a:t>
            </a:r>
            <a:endParaRPr lang="en-IN" b="1" dirty="0"/>
          </a:p>
        </p:txBody>
      </p:sp>
      <p:sp>
        <p:nvSpPr>
          <p:cNvPr id="3" name="Content Placeholder 2"/>
          <p:cNvSpPr>
            <a:spLocks noGrp="1"/>
          </p:cNvSpPr>
          <p:nvPr>
            <p:ph idx="1"/>
          </p:nvPr>
        </p:nvSpPr>
        <p:spPr/>
        <p:txBody>
          <a:bodyPr>
            <a:normAutofit/>
          </a:bodyPr>
          <a:lstStyle/>
          <a:p>
            <a:pPr algn="just"/>
            <a:r>
              <a:rPr lang="en-US" dirty="0"/>
              <a:t>The child class method must be defined with the same name and it </a:t>
            </a:r>
            <a:r>
              <a:rPr lang="en-US" dirty="0" smtClean="0"/>
              <a:t>re-declares </a:t>
            </a:r>
            <a:r>
              <a:rPr lang="en-US" dirty="0"/>
              <a:t>the parent abstract </a:t>
            </a:r>
            <a:r>
              <a:rPr lang="en-US" dirty="0" smtClean="0"/>
              <a:t>method.</a:t>
            </a:r>
          </a:p>
          <a:p>
            <a:pPr algn="just"/>
            <a:endParaRPr lang="en-US" dirty="0"/>
          </a:p>
          <a:p>
            <a:pPr algn="just"/>
            <a:r>
              <a:rPr lang="en-US" dirty="0"/>
              <a:t>The child class method must be defined with the same or a less restricted access </a:t>
            </a:r>
            <a:r>
              <a:rPr lang="en-US" dirty="0" smtClean="0"/>
              <a:t>modifier.</a:t>
            </a:r>
          </a:p>
          <a:p>
            <a:pPr algn="just"/>
            <a:endParaRPr lang="en-US" dirty="0"/>
          </a:p>
          <a:p>
            <a:pPr algn="just"/>
            <a:r>
              <a:rPr lang="en-US" dirty="0"/>
              <a:t>The number of required arguments must be the same. </a:t>
            </a:r>
          </a:p>
        </p:txBody>
      </p:sp>
    </p:spTree>
    <p:extLst>
      <p:ext uri="{BB962C8B-B14F-4D97-AF65-F5344CB8AC3E}">
        <p14:creationId xmlns:p14="http://schemas.microsoft.com/office/powerpoint/2010/main" val="2139275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smtClean="0"/>
              <a:t>Abstract class(contd.)</a:t>
            </a:r>
            <a:endParaRPr lang="en-IN" b="1" dirty="0"/>
          </a:p>
        </p:txBody>
      </p:sp>
      <p:sp>
        <p:nvSpPr>
          <p:cNvPr id="3" name="Content Placeholder 2"/>
          <p:cNvSpPr>
            <a:spLocks noGrp="1"/>
          </p:cNvSpPr>
          <p:nvPr>
            <p:ph idx="1"/>
          </p:nvPr>
        </p:nvSpPr>
        <p:spPr/>
        <p:txBody>
          <a:bodyPr>
            <a:normAutofit fontScale="92500"/>
          </a:bodyPr>
          <a:lstStyle/>
          <a:p>
            <a:pPr algn="just"/>
            <a:r>
              <a:rPr lang="en-US" dirty="0"/>
              <a:t>We can declare a class as abstract by affixing the name of the class with the abstract keyword. </a:t>
            </a:r>
            <a:endParaRPr lang="en-US" dirty="0" smtClean="0"/>
          </a:p>
          <a:p>
            <a:pPr algn="just"/>
            <a:endParaRPr lang="en-US" dirty="0"/>
          </a:p>
          <a:p>
            <a:pPr algn="just"/>
            <a:r>
              <a:rPr lang="en-US" dirty="0" smtClean="0"/>
              <a:t>The </a:t>
            </a:r>
            <a:r>
              <a:rPr lang="en-US" dirty="0"/>
              <a:t>definition is very clear, the class </a:t>
            </a:r>
            <a:r>
              <a:rPr lang="en-US" dirty="0" smtClean="0"/>
              <a:t>that contains </a:t>
            </a:r>
            <a:r>
              <a:rPr lang="en-US" dirty="0"/>
              <a:t>abstract methods is known as abstract class. </a:t>
            </a:r>
            <a:endParaRPr lang="en-US" dirty="0" smtClean="0"/>
          </a:p>
          <a:p>
            <a:pPr algn="just"/>
            <a:endParaRPr lang="en-US" dirty="0"/>
          </a:p>
          <a:p>
            <a:pPr algn="just"/>
            <a:r>
              <a:rPr lang="en-US" dirty="0" smtClean="0"/>
              <a:t>Abstract </a:t>
            </a:r>
            <a:r>
              <a:rPr lang="en-US" dirty="0"/>
              <a:t>methods define in the abstract class just have name and arguments, and no other code.</a:t>
            </a:r>
          </a:p>
          <a:p>
            <a:pPr algn="just"/>
            <a:endParaRPr lang="en-US" dirty="0"/>
          </a:p>
          <a:p>
            <a:pPr algn="just"/>
            <a:r>
              <a:rPr lang="en-US" dirty="0"/>
              <a:t>An object of an abstract class can't be made. Rather, we need to extend child classes that compute the definition of the function into the bodies of the abstract methods in the child classes and utilize these child classes to create objects.</a:t>
            </a:r>
          </a:p>
        </p:txBody>
      </p:sp>
    </p:spTree>
    <p:extLst>
      <p:ext uri="{BB962C8B-B14F-4D97-AF65-F5344CB8AC3E}">
        <p14:creationId xmlns:p14="http://schemas.microsoft.com/office/powerpoint/2010/main" val="1888387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smtClean="0"/>
              <a:t>Abstract class(contd.) – Imp facts</a:t>
            </a:r>
            <a:endParaRPr lang="en-IN" b="1" dirty="0"/>
          </a:p>
        </p:txBody>
      </p:sp>
      <p:sp>
        <p:nvSpPr>
          <p:cNvPr id="3" name="Content Placeholder 2"/>
          <p:cNvSpPr>
            <a:spLocks noGrp="1"/>
          </p:cNvSpPr>
          <p:nvPr>
            <p:ph idx="1"/>
          </p:nvPr>
        </p:nvSpPr>
        <p:spPr/>
        <p:txBody>
          <a:bodyPr>
            <a:normAutofit/>
          </a:bodyPr>
          <a:lstStyle/>
          <a:p>
            <a:pPr algn="just"/>
            <a:r>
              <a:rPr lang="en-US" dirty="0"/>
              <a:t>An abstract class can have abstract along with non abstract </a:t>
            </a:r>
            <a:r>
              <a:rPr lang="en-US" dirty="0" smtClean="0"/>
              <a:t>methods.</a:t>
            </a:r>
          </a:p>
          <a:p>
            <a:pPr algn="just"/>
            <a:r>
              <a:rPr lang="en-US" dirty="0"/>
              <a:t>Cannot be directly </a:t>
            </a:r>
            <a:r>
              <a:rPr lang="en-US" dirty="0" smtClean="0"/>
              <a:t>instantiate</a:t>
            </a:r>
          </a:p>
          <a:p>
            <a:pPr algn="just"/>
            <a:r>
              <a:rPr lang="en-US" dirty="0"/>
              <a:t>Same (or a less restricted) </a:t>
            </a:r>
            <a:r>
              <a:rPr lang="en-US" dirty="0" smtClean="0"/>
              <a:t>visibility</a:t>
            </a:r>
          </a:p>
          <a:p>
            <a:pPr algn="just"/>
            <a:r>
              <a:rPr lang="en-US" dirty="0"/>
              <a:t>An abstract method can not contain </a:t>
            </a:r>
            <a:r>
              <a:rPr lang="en-US" dirty="0" smtClean="0"/>
              <a:t>body</a:t>
            </a:r>
          </a:p>
          <a:p>
            <a:pPr algn="just"/>
            <a:r>
              <a:rPr lang="en-US" dirty="0"/>
              <a:t>Any class that contains at least one abstract method must be declared as abstract class</a:t>
            </a:r>
          </a:p>
        </p:txBody>
      </p:sp>
    </p:spTree>
    <p:extLst>
      <p:ext uri="{BB962C8B-B14F-4D97-AF65-F5344CB8AC3E}">
        <p14:creationId xmlns:p14="http://schemas.microsoft.com/office/powerpoint/2010/main" val="2770047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smtClean="0"/>
              <a:t>Interface</a:t>
            </a:r>
            <a:endParaRPr lang="en-IN" b="1" dirty="0"/>
          </a:p>
        </p:txBody>
      </p:sp>
      <p:sp>
        <p:nvSpPr>
          <p:cNvPr id="3" name="Content Placeholder 2"/>
          <p:cNvSpPr>
            <a:spLocks noGrp="1"/>
          </p:cNvSpPr>
          <p:nvPr>
            <p:ph idx="1"/>
          </p:nvPr>
        </p:nvSpPr>
        <p:spPr/>
        <p:txBody>
          <a:bodyPr>
            <a:normAutofit/>
          </a:bodyPr>
          <a:lstStyle/>
          <a:p>
            <a:pPr algn="just"/>
            <a:r>
              <a:rPr lang="en-US" dirty="0"/>
              <a:t>An Interface enables us to make programs, indicating the public methods that a class must execute, without including the complexities and procedure of how the specific methods are implemented. </a:t>
            </a:r>
            <a:endParaRPr lang="en-US" dirty="0" smtClean="0"/>
          </a:p>
          <a:p>
            <a:pPr algn="just"/>
            <a:endParaRPr lang="en-US" dirty="0"/>
          </a:p>
          <a:p>
            <a:pPr algn="just"/>
            <a:r>
              <a:rPr lang="en-US" dirty="0" smtClean="0"/>
              <a:t>This </a:t>
            </a:r>
            <a:r>
              <a:rPr lang="en-US" dirty="0"/>
              <a:t>implies that an interface can define method names and arguments, but not the contents of the methods. </a:t>
            </a:r>
            <a:endParaRPr lang="en-US" dirty="0" smtClean="0"/>
          </a:p>
          <a:p>
            <a:pPr algn="just"/>
            <a:endParaRPr lang="en-US" dirty="0"/>
          </a:p>
          <a:p>
            <a:pPr algn="just"/>
            <a:r>
              <a:rPr lang="en-US" dirty="0" smtClean="0"/>
              <a:t>Any </a:t>
            </a:r>
            <a:r>
              <a:rPr lang="en-US" dirty="0"/>
              <a:t>classes implementing an interface must implement all methods defined by the interface.</a:t>
            </a:r>
          </a:p>
        </p:txBody>
      </p:sp>
    </p:spTree>
    <p:extLst>
      <p:ext uri="{BB962C8B-B14F-4D97-AF65-F5344CB8AC3E}">
        <p14:creationId xmlns:p14="http://schemas.microsoft.com/office/powerpoint/2010/main" val="170896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smtClean="0"/>
              <a:t>Difference between abstract class and interface</a:t>
            </a:r>
            <a:endParaRPr lang="en-IN" b="1" dirty="0"/>
          </a:p>
        </p:txBody>
      </p:sp>
      <p:sp>
        <p:nvSpPr>
          <p:cNvPr id="3" name="Content Placeholder 2"/>
          <p:cNvSpPr>
            <a:spLocks noGrp="1"/>
          </p:cNvSpPr>
          <p:nvPr>
            <p:ph idx="1"/>
          </p:nvPr>
        </p:nvSpPr>
        <p:spPr/>
        <p:txBody>
          <a:bodyPr>
            <a:normAutofit/>
          </a:bodyPr>
          <a:lstStyle/>
          <a:p>
            <a:pPr marL="0" indent="0" algn="just">
              <a:buNone/>
            </a:pPr>
            <a:r>
              <a:rPr lang="en-US" b="1" dirty="0"/>
              <a:t>Abstract </a:t>
            </a:r>
            <a:r>
              <a:rPr lang="en-US" b="1" dirty="0" smtClean="0"/>
              <a:t>class</a:t>
            </a:r>
            <a:endParaRPr lang="en-US" b="1" dirty="0"/>
          </a:p>
          <a:p>
            <a:pPr algn="just"/>
            <a:r>
              <a:rPr lang="en-US" dirty="0"/>
              <a:t>Abstract class comes under partial abstraction.</a:t>
            </a:r>
          </a:p>
          <a:p>
            <a:pPr algn="just"/>
            <a:r>
              <a:rPr lang="en-US" dirty="0"/>
              <a:t>Abstract classes can maintain abstract methods and non abstract methods.</a:t>
            </a:r>
          </a:p>
          <a:p>
            <a:pPr algn="just"/>
            <a:r>
              <a:rPr lang="en-US" dirty="0"/>
              <a:t>In abstract classes, we can create the variables.</a:t>
            </a:r>
          </a:p>
          <a:p>
            <a:pPr algn="just"/>
            <a:r>
              <a:rPr lang="en-US" dirty="0"/>
              <a:t>In abstract classes, we can use any access </a:t>
            </a:r>
            <a:r>
              <a:rPr lang="en-US" dirty="0" err="1"/>
              <a:t>specifier</a:t>
            </a:r>
            <a:r>
              <a:rPr lang="en-US" dirty="0"/>
              <a:t>.</a:t>
            </a:r>
          </a:p>
          <a:p>
            <a:pPr algn="just"/>
            <a:r>
              <a:rPr lang="en-US" dirty="0"/>
              <a:t>By using 'extends' keyword we can access the abstract class features from derived class.</a:t>
            </a:r>
          </a:p>
          <a:p>
            <a:pPr algn="just"/>
            <a:r>
              <a:rPr lang="en-US" dirty="0"/>
              <a:t>Multiple inheritance is not possible.</a:t>
            </a:r>
          </a:p>
          <a:p>
            <a:pPr algn="just"/>
            <a:endParaRPr lang="en-US" dirty="0"/>
          </a:p>
        </p:txBody>
      </p:sp>
    </p:spTree>
    <p:extLst>
      <p:ext uri="{BB962C8B-B14F-4D97-AF65-F5344CB8AC3E}">
        <p14:creationId xmlns:p14="http://schemas.microsoft.com/office/powerpoint/2010/main" val="906923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smtClean="0"/>
              <a:t>Difference between abstract class and interface(contd.)</a:t>
            </a:r>
            <a:endParaRPr lang="en-IN" b="1" dirty="0"/>
          </a:p>
        </p:txBody>
      </p:sp>
      <p:sp>
        <p:nvSpPr>
          <p:cNvPr id="3" name="Content Placeholder 2"/>
          <p:cNvSpPr>
            <a:spLocks noGrp="1"/>
          </p:cNvSpPr>
          <p:nvPr>
            <p:ph idx="1"/>
          </p:nvPr>
        </p:nvSpPr>
        <p:spPr/>
        <p:txBody>
          <a:bodyPr>
            <a:normAutofit/>
          </a:bodyPr>
          <a:lstStyle/>
          <a:p>
            <a:pPr marL="0" indent="0">
              <a:buNone/>
            </a:pPr>
            <a:r>
              <a:rPr lang="en-US" b="1" smtClean="0"/>
              <a:t>Interface</a:t>
            </a:r>
            <a:endParaRPr lang="en-US" smtClean="0"/>
          </a:p>
          <a:p>
            <a:r>
              <a:rPr lang="en-US" dirty="0" smtClean="0"/>
              <a:t>Interface </a:t>
            </a:r>
            <a:r>
              <a:rPr lang="en-US" dirty="0"/>
              <a:t>comes under fully abstraction.</a:t>
            </a:r>
          </a:p>
          <a:p>
            <a:r>
              <a:rPr lang="en-US" dirty="0"/>
              <a:t>Interfaces can maintain only abstract methods.</a:t>
            </a:r>
          </a:p>
          <a:p>
            <a:r>
              <a:rPr lang="en-US" dirty="0"/>
              <a:t>In interfaces, we can't create the variables.</a:t>
            </a:r>
          </a:p>
          <a:p>
            <a:r>
              <a:rPr lang="en-US" dirty="0"/>
              <a:t>In interface, we can use only public access </a:t>
            </a:r>
            <a:r>
              <a:rPr lang="en-US" dirty="0" err="1"/>
              <a:t>specifier</a:t>
            </a:r>
            <a:r>
              <a:rPr lang="en-US" dirty="0"/>
              <a:t>.</a:t>
            </a:r>
          </a:p>
          <a:p>
            <a:r>
              <a:rPr lang="en-US" dirty="0"/>
              <a:t>By using 'implement' keyword we can get interface from derived class.</a:t>
            </a:r>
          </a:p>
          <a:p>
            <a:r>
              <a:rPr lang="en-US" dirty="0"/>
              <a:t>By using interfaces multiple inheritance is possible.</a:t>
            </a:r>
          </a:p>
          <a:p>
            <a:pPr algn="just"/>
            <a:endParaRPr lang="en-US" dirty="0"/>
          </a:p>
        </p:txBody>
      </p:sp>
    </p:spTree>
    <p:extLst>
      <p:ext uri="{BB962C8B-B14F-4D97-AF65-F5344CB8AC3E}">
        <p14:creationId xmlns:p14="http://schemas.microsoft.com/office/powerpoint/2010/main" val="2238151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smtClean="0"/>
              <a:t>Access Modifiers</a:t>
            </a:r>
            <a:endParaRPr lang="en-IN" b="1" dirty="0"/>
          </a:p>
        </p:txBody>
      </p:sp>
      <p:sp>
        <p:nvSpPr>
          <p:cNvPr id="3" name="Content Placeholder 2"/>
          <p:cNvSpPr>
            <a:spLocks noGrp="1"/>
          </p:cNvSpPr>
          <p:nvPr>
            <p:ph idx="1"/>
          </p:nvPr>
        </p:nvSpPr>
        <p:spPr/>
        <p:txBody>
          <a:bodyPr>
            <a:normAutofit/>
          </a:bodyPr>
          <a:lstStyle/>
          <a:p>
            <a:pPr algn="just"/>
            <a:r>
              <a:rPr lang="en-US" dirty="0"/>
              <a:t>public - the property or method can be accessed from everywhere. This is default</a:t>
            </a:r>
          </a:p>
          <a:p>
            <a:pPr algn="just"/>
            <a:r>
              <a:rPr lang="en-US" dirty="0"/>
              <a:t>protected - the property or method can be accessed within the class and by classes derived from that class</a:t>
            </a:r>
          </a:p>
          <a:p>
            <a:pPr algn="just"/>
            <a:r>
              <a:rPr lang="en-US" dirty="0"/>
              <a:t>private - the property or method can ONLY be accessed within the class</a:t>
            </a:r>
            <a:endParaRPr lang="en-US" dirty="0"/>
          </a:p>
        </p:txBody>
      </p:sp>
    </p:spTree>
    <p:extLst>
      <p:ext uri="{BB962C8B-B14F-4D97-AF65-F5344CB8AC3E}">
        <p14:creationId xmlns:p14="http://schemas.microsoft.com/office/powerpoint/2010/main" val="305522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a:t>Objected oriented </a:t>
            </a:r>
            <a:r>
              <a:rPr lang="en-US" b="1" dirty="0" err="1"/>
              <a:t>php</a:t>
            </a:r>
            <a:endParaRPr lang="en-IN" b="1" dirty="0"/>
          </a:p>
        </p:txBody>
      </p:sp>
      <p:sp>
        <p:nvSpPr>
          <p:cNvPr id="3" name="Content Placeholder 2"/>
          <p:cNvSpPr>
            <a:spLocks noGrp="1"/>
          </p:cNvSpPr>
          <p:nvPr>
            <p:ph idx="1"/>
          </p:nvPr>
        </p:nvSpPr>
        <p:spPr/>
        <p:txBody>
          <a:bodyPr>
            <a:normAutofit/>
          </a:bodyPr>
          <a:lstStyle/>
          <a:p>
            <a:pPr algn="just"/>
            <a:r>
              <a:rPr lang="en-US" dirty="0"/>
              <a:t>Object-Oriented Programming (OOP) is a programming model that is based on the concept of classes and objects. </a:t>
            </a:r>
            <a:endParaRPr lang="en-US" dirty="0" smtClean="0"/>
          </a:p>
          <a:p>
            <a:pPr algn="just"/>
            <a:endParaRPr lang="en-US" dirty="0"/>
          </a:p>
          <a:p>
            <a:pPr algn="just"/>
            <a:r>
              <a:rPr lang="en-US" dirty="0" smtClean="0"/>
              <a:t>As </a:t>
            </a:r>
            <a:r>
              <a:rPr lang="en-US" dirty="0"/>
              <a:t>opposed to procedural programming where the focus is on writing procedures or functions that perform operations on the data, in object-oriented programming the focus is on the creations of objects which contain both data and functions together.</a:t>
            </a:r>
          </a:p>
        </p:txBody>
      </p:sp>
    </p:spTree>
    <p:extLst>
      <p:ext uri="{BB962C8B-B14F-4D97-AF65-F5344CB8AC3E}">
        <p14:creationId xmlns:p14="http://schemas.microsoft.com/office/powerpoint/2010/main" val="4115982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a:t>Objected oriented </a:t>
            </a:r>
            <a:r>
              <a:rPr lang="en-US" b="1" dirty="0" err="1" smtClean="0"/>
              <a:t>php</a:t>
            </a:r>
            <a:r>
              <a:rPr lang="en-US" b="1" dirty="0" smtClean="0"/>
              <a:t>(contd.)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t>Object-oriented programming has several advantages over conventional or procedural style of programming. The most important ones are listed below:</a:t>
            </a:r>
          </a:p>
          <a:p>
            <a:pPr algn="just"/>
            <a:endParaRPr lang="en-US" dirty="0"/>
          </a:p>
          <a:p>
            <a:pPr algn="just"/>
            <a:r>
              <a:rPr lang="en-US" dirty="0"/>
              <a:t>It provides a clear modular structure for the programs.</a:t>
            </a:r>
          </a:p>
          <a:p>
            <a:pPr algn="just"/>
            <a:r>
              <a:rPr lang="en-US" dirty="0"/>
              <a:t>It </a:t>
            </a:r>
            <a:r>
              <a:rPr lang="en-US" dirty="0" smtClean="0"/>
              <a:t>makes </a:t>
            </a:r>
            <a:r>
              <a:rPr lang="en-US" dirty="0"/>
              <a:t>your code much easier to maintain, modify and debug.</a:t>
            </a:r>
          </a:p>
          <a:p>
            <a:pPr algn="just"/>
            <a:r>
              <a:rPr lang="en-US" dirty="0"/>
              <a:t>It makes it possible to create more complicated behavior with less code and shorter development time and high degree of reusability.</a:t>
            </a:r>
          </a:p>
        </p:txBody>
      </p:sp>
    </p:spTree>
    <p:extLst>
      <p:ext uri="{BB962C8B-B14F-4D97-AF65-F5344CB8AC3E}">
        <p14:creationId xmlns:p14="http://schemas.microsoft.com/office/powerpoint/2010/main" val="2148331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Understanding Classes and Objects</a:t>
            </a:r>
            <a:endParaRPr lang="en-IN" b="1" dirty="0"/>
          </a:p>
        </p:txBody>
      </p:sp>
      <p:sp>
        <p:nvSpPr>
          <p:cNvPr id="3" name="Content Placeholder 2"/>
          <p:cNvSpPr>
            <a:spLocks noGrp="1"/>
          </p:cNvSpPr>
          <p:nvPr>
            <p:ph idx="1"/>
          </p:nvPr>
        </p:nvSpPr>
        <p:spPr/>
        <p:txBody>
          <a:bodyPr>
            <a:normAutofit fontScale="92500"/>
          </a:bodyPr>
          <a:lstStyle/>
          <a:p>
            <a:pPr algn="just"/>
            <a:r>
              <a:rPr lang="en-US" dirty="0"/>
              <a:t>Classes and objects are the two main aspects of object-oriented programming. </a:t>
            </a:r>
            <a:endParaRPr lang="en-US" dirty="0" smtClean="0"/>
          </a:p>
          <a:p>
            <a:pPr algn="just"/>
            <a:endParaRPr lang="en-US" dirty="0"/>
          </a:p>
          <a:p>
            <a:pPr algn="just"/>
            <a:r>
              <a:rPr lang="en-US" dirty="0" smtClean="0"/>
              <a:t>A </a:t>
            </a:r>
            <a:r>
              <a:rPr lang="en-US" dirty="0"/>
              <a:t>class is a self-contained, independent collection of variables and functions which work together to perform one or more specific tasks, while objects are individual instances of a class</a:t>
            </a:r>
            <a:r>
              <a:rPr lang="en-US" dirty="0" smtClean="0"/>
              <a:t>.</a:t>
            </a:r>
          </a:p>
          <a:p>
            <a:pPr algn="just"/>
            <a:endParaRPr lang="en-US" dirty="0"/>
          </a:p>
          <a:p>
            <a:pPr algn="just"/>
            <a:r>
              <a:rPr lang="en-US" dirty="0"/>
              <a:t>A class acts as a template or blueprint from which lots of individual objects can be created. </a:t>
            </a:r>
            <a:endParaRPr lang="en-US" dirty="0" smtClean="0"/>
          </a:p>
          <a:p>
            <a:pPr algn="just"/>
            <a:endParaRPr lang="en-US" dirty="0"/>
          </a:p>
          <a:p>
            <a:pPr algn="just"/>
            <a:r>
              <a:rPr lang="en-US" dirty="0" smtClean="0"/>
              <a:t>When </a:t>
            </a:r>
            <a:r>
              <a:rPr lang="en-US" dirty="0"/>
              <a:t>individual objects are created, they inherit the same generic properties and behaviors, although each object may have different values for certain properties.</a:t>
            </a:r>
          </a:p>
        </p:txBody>
      </p:sp>
    </p:spTree>
    <p:extLst>
      <p:ext uri="{BB962C8B-B14F-4D97-AF65-F5344CB8AC3E}">
        <p14:creationId xmlns:p14="http://schemas.microsoft.com/office/powerpoint/2010/main" val="3300312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Understanding Classes and </a:t>
            </a:r>
            <a:r>
              <a:rPr lang="en-US" b="1" dirty="0" smtClean="0"/>
              <a:t>Objects(contd.)</a:t>
            </a:r>
            <a:endParaRPr lang="en-IN" b="1" dirty="0"/>
          </a:p>
        </p:txBody>
      </p:sp>
      <p:sp>
        <p:nvSpPr>
          <p:cNvPr id="3" name="Content Placeholder 2"/>
          <p:cNvSpPr>
            <a:spLocks noGrp="1"/>
          </p:cNvSpPr>
          <p:nvPr>
            <p:ph idx="1"/>
          </p:nvPr>
        </p:nvSpPr>
        <p:spPr/>
        <p:txBody>
          <a:bodyPr>
            <a:normAutofit/>
          </a:bodyPr>
          <a:lstStyle/>
          <a:p>
            <a:pPr algn="just"/>
            <a:r>
              <a:rPr lang="en-US" dirty="0"/>
              <a:t>The arrow symbol (-&gt;) is an OOP construct that is used to access contained properties and methods of a given object. </a:t>
            </a:r>
            <a:endParaRPr lang="en-US" dirty="0" smtClean="0"/>
          </a:p>
          <a:p>
            <a:pPr algn="just"/>
            <a:endParaRPr lang="en-US" dirty="0"/>
          </a:p>
          <a:p>
            <a:pPr algn="just"/>
            <a:r>
              <a:rPr lang="en-US" dirty="0" smtClean="0"/>
              <a:t>Whereas</a:t>
            </a:r>
            <a:r>
              <a:rPr lang="en-US" dirty="0"/>
              <a:t>, the pseudo-variable $this provides a reference to the calling object i.e. the object to which the method belongs</a:t>
            </a:r>
            <a:r>
              <a:rPr lang="en-US" dirty="0" smtClean="0"/>
              <a:t>.</a:t>
            </a:r>
          </a:p>
          <a:p>
            <a:pPr algn="just"/>
            <a:endParaRPr lang="en-US" dirty="0"/>
          </a:p>
          <a:p>
            <a:pPr algn="just"/>
            <a:r>
              <a:rPr lang="en-US" dirty="0"/>
              <a:t>The real power of object oriented programming becomes evident when using multiple instances of the same class,</a:t>
            </a:r>
          </a:p>
        </p:txBody>
      </p:sp>
    </p:spTree>
    <p:extLst>
      <p:ext uri="{BB962C8B-B14F-4D97-AF65-F5344CB8AC3E}">
        <p14:creationId xmlns:p14="http://schemas.microsoft.com/office/powerpoint/2010/main" val="2648537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Using Constructors and Destructors</a:t>
            </a:r>
            <a:endParaRPr lang="en-IN" b="1" dirty="0"/>
          </a:p>
        </p:txBody>
      </p:sp>
      <p:sp>
        <p:nvSpPr>
          <p:cNvPr id="3" name="Content Placeholder 2"/>
          <p:cNvSpPr>
            <a:spLocks noGrp="1"/>
          </p:cNvSpPr>
          <p:nvPr>
            <p:ph idx="1"/>
          </p:nvPr>
        </p:nvSpPr>
        <p:spPr/>
        <p:txBody>
          <a:bodyPr>
            <a:normAutofit/>
          </a:bodyPr>
          <a:lstStyle/>
          <a:p>
            <a:pPr algn="just"/>
            <a:r>
              <a:rPr lang="en-US" dirty="0"/>
              <a:t>To make the object-oriented programming easier, PHP provides some magic methods that are executed automatically when certain actions occur within an object.</a:t>
            </a:r>
          </a:p>
          <a:p>
            <a:pPr algn="just"/>
            <a:endParaRPr lang="en-US" dirty="0"/>
          </a:p>
          <a:p>
            <a:pPr algn="just"/>
            <a:r>
              <a:rPr lang="en-US" dirty="0"/>
              <a:t>For example, the magic method __construct() (known as constructor) is executed automatically whenever a new object is created. Similarly, the magic method __destruct() (known as destructor) is executed automatically when the object is destroyed. A destructor function cleans up any resources allocated to an object once the object is destroyed.</a:t>
            </a:r>
          </a:p>
        </p:txBody>
      </p:sp>
    </p:spTree>
    <p:extLst>
      <p:ext uri="{BB962C8B-B14F-4D97-AF65-F5344CB8AC3E}">
        <p14:creationId xmlns:p14="http://schemas.microsoft.com/office/powerpoint/2010/main" val="3173405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Using Constructors and </a:t>
            </a:r>
            <a:r>
              <a:rPr lang="en-US" b="1" dirty="0" smtClean="0"/>
              <a:t>Destructors(contd.)</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US" dirty="0"/>
              <a:t>A destructor is called automatically when a scripts ends. However, to explicitly trigger the destructor, you can destroy the object using the PHP unset() </a:t>
            </a:r>
            <a:r>
              <a:rPr lang="en-US" dirty="0" smtClean="0"/>
              <a:t>function.</a:t>
            </a:r>
          </a:p>
          <a:p>
            <a:pPr algn="just"/>
            <a:endParaRPr lang="en-US" dirty="0" smtClean="0"/>
          </a:p>
          <a:p>
            <a:pPr algn="just"/>
            <a:r>
              <a:rPr lang="en-US" dirty="0"/>
              <a:t>A destructor is called when the object is destructed or the script is stopped or exited.</a:t>
            </a:r>
          </a:p>
          <a:p>
            <a:pPr algn="just"/>
            <a:endParaRPr lang="en-US" dirty="0"/>
          </a:p>
          <a:p>
            <a:pPr algn="just"/>
            <a:r>
              <a:rPr lang="en-US" dirty="0"/>
              <a:t>If you create a __destruct() function, PHP will automatically call this function at the end of the script.</a:t>
            </a:r>
          </a:p>
          <a:p>
            <a:pPr algn="just"/>
            <a:endParaRPr lang="en-US" dirty="0"/>
          </a:p>
          <a:p>
            <a:pPr marL="0" indent="0" algn="just">
              <a:buNone/>
            </a:pPr>
            <a:endParaRPr lang="en-US" dirty="0"/>
          </a:p>
          <a:p>
            <a:pPr algn="just"/>
            <a:r>
              <a:rPr lang="en-US" smtClean="0"/>
              <a:t>__</a:t>
            </a:r>
            <a:r>
              <a:rPr lang="en-US" dirty="0"/>
              <a:t>construct() function that is automatically called when you create an object from a class, and a __destruct() function that is automatically called at the end of the script</a:t>
            </a:r>
          </a:p>
        </p:txBody>
      </p:sp>
    </p:spTree>
    <p:extLst>
      <p:ext uri="{BB962C8B-B14F-4D97-AF65-F5344CB8AC3E}">
        <p14:creationId xmlns:p14="http://schemas.microsoft.com/office/powerpoint/2010/main" val="2303951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Extending Classes through Inheritance</a:t>
            </a:r>
            <a:endParaRPr lang="en-IN" b="1" dirty="0"/>
          </a:p>
        </p:txBody>
      </p:sp>
      <p:sp>
        <p:nvSpPr>
          <p:cNvPr id="3" name="Content Placeholder 2"/>
          <p:cNvSpPr>
            <a:spLocks noGrp="1"/>
          </p:cNvSpPr>
          <p:nvPr>
            <p:ph idx="1"/>
          </p:nvPr>
        </p:nvSpPr>
        <p:spPr/>
        <p:txBody>
          <a:bodyPr>
            <a:normAutofit/>
          </a:bodyPr>
          <a:lstStyle/>
          <a:p>
            <a:pPr algn="just"/>
            <a:r>
              <a:rPr lang="en-US" dirty="0"/>
              <a:t>Classes can inherit the properties and methods of another class using the extends keyword. </a:t>
            </a:r>
            <a:endParaRPr lang="en-US" dirty="0" smtClean="0"/>
          </a:p>
          <a:p>
            <a:pPr algn="just"/>
            <a:endParaRPr lang="en-US"/>
          </a:p>
          <a:p>
            <a:pPr algn="just"/>
            <a:r>
              <a:rPr lang="en-US" smtClean="0"/>
              <a:t>This </a:t>
            </a:r>
            <a:r>
              <a:rPr lang="en-US" dirty="0"/>
              <a:t>process of extensibility is called inheritance.</a:t>
            </a:r>
          </a:p>
        </p:txBody>
      </p:sp>
    </p:spTree>
    <p:extLst>
      <p:ext uri="{BB962C8B-B14F-4D97-AF65-F5344CB8AC3E}">
        <p14:creationId xmlns:p14="http://schemas.microsoft.com/office/powerpoint/2010/main" val="356330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smtClean="0"/>
              <a:t>Abstract class</a:t>
            </a:r>
            <a:endParaRPr lang="en-IN" b="1" dirty="0"/>
          </a:p>
        </p:txBody>
      </p:sp>
      <p:sp>
        <p:nvSpPr>
          <p:cNvPr id="3" name="Content Placeholder 2"/>
          <p:cNvSpPr>
            <a:spLocks noGrp="1"/>
          </p:cNvSpPr>
          <p:nvPr>
            <p:ph idx="1"/>
          </p:nvPr>
        </p:nvSpPr>
        <p:spPr/>
        <p:txBody>
          <a:bodyPr>
            <a:normAutofit fontScale="92500"/>
          </a:bodyPr>
          <a:lstStyle/>
          <a:p>
            <a:pPr algn="just"/>
            <a:r>
              <a:rPr lang="en-US" dirty="0"/>
              <a:t>Abstract classes and methods are when the parent class has a named method, but need its child class(</a:t>
            </a:r>
            <a:r>
              <a:rPr lang="en-US" dirty="0" err="1"/>
              <a:t>es</a:t>
            </a:r>
            <a:r>
              <a:rPr lang="en-US" dirty="0"/>
              <a:t>) to fill out the tasks.</a:t>
            </a:r>
          </a:p>
          <a:p>
            <a:pPr algn="just"/>
            <a:endParaRPr lang="en-US" dirty="0"/>
          </a:p>
          <a:p>
            <a:pPr algn="just"/>
            <a:r>
              <a:rPr lang="en-US" dirty="0"/>
              <a:t>An abstract class is a class that contains at least one abstract method</a:t>
            </a:r>
            <a:r>
              <a:rPr lang="en-US" dirty="0" smtClean="0"/>
              <a:t>.</a:t>
            </a:r>
          </a:p>
          <a:p>
            <a:pPr algn="just"/>
            <a:endParaRPr lang="en-US" dirty="0"/>
          </a:p>
          <a:p>
            <a:pPr algn="just"/>
            <a:r>
              <a:rPr lang="en-US" dirty="0"/>
              <a:t>When inheriting from an abstract class, the child class method must be defined with the same name, and the same or a less restricted access modifier. </a:t>
            </a:r>
            <a:endParaRPr lang="en-US" dirty="0" smtClean="0"/>
          </a:p>
          <a:p>
            <a:pPr algn="just"/>
            <a:endParaRPr lang="en-US" dirty="0"/>
          </a:p>
          <a:p>
            <a:pPr algn="just"/>
            <a:r>
              <a:rPr lang="en-US" dirty="0" smtClean="0"/>
              <a:t>So</a:t>
            </a:r>
            <a:r>
              <a:rPr lang="en-US" dirty="0"/>
              <a:t>, if the abstract method is defined as protected, the child class method must be defined as either protected or public, but not private.</a:t>
            </a:r>
          </a:p>
        </p:txBody>
      </p:sp>
    </p:spTree>
    <p:extLst>
      <p:ext uri="{BB962C8B-B14F-4D97-AF65-F5344CB8AC3E}">
        <p14:creationId xmlns:p14="http://schemas.microsoft.com/office/powerpoint/2010/main" val="2454277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1000</TotalTime>
  <Words>1071</Words>
  <Application>Microsoft Office PowerPoint</Application>
  <PresentationFormat>On-screen Show (4:3)</PresentationFormat>
  <Paragraphs>96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Objected oriented php</vt:lpstr>
      <vt:lpstr>Objected oriented php</vt:lpstr>
      <vt:lpstr>Objected oriented php(contd.)</vt:lpstr>
      <vt:lpstr>Understanding Classes and Objects</vt:lpstr>
      <vt:lpstr>Understanding Classes and Objects(contd.)</vt:lpstr>
      <vt:lpstr>Using Constructors and Destructors</vt:lpstr>
      <vt:lpstr>Using Constructors and Destructors(contd.)</vt:lpstr>
      <vt:lpstr>Extending Classes through Inheritance</vt:lpstr>
      <vt:lpstr>Abstract class</vt:lpstr>
      <vt:lpstr>Abstract class(contd.)</vt:lpstr>
      <vt:lpstr>Abstract class(contd.)</vt:lpstr>
      <vt:lpstr>Abstract class(contd.) – Imp facts</vt:lpstr>
      <vt:lpstr>Interface</vt:lpstr>
      <vt:lpstr>Difference between abstract class and interface</vt:lpstr>
      <vt:lpstr>Difference between abstract class and interface(contd.)</vt:lpstr>
      <vt:lpstr>Access Modifiers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350</cp:revision>
  <dcterms:created xsi:type="dcterms:W3CDTF">2020-12-03T16:29:07Z</dcterms:created>
  <dcterms:modified xsi:type="dcterms:W3CDTF">2021-04-03T05:31:26Z</dcterms:modified>
</cp:coreProperties>
</file>