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Gill Sans"/>
      <p:regular r:id="rId7"/>
      <p:bold r:id="rId8"/>
    </p:embeddedFont>
    <p:embeddedFont>
      <p:font typeface="Century Gothic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G7yZCw4mELC76JMjyzQwffYWB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italic.fntdata"/><Relationship Id="rId10" Type="http://schemas.openxmlformats.org/officeDocument/2006/relationships/font" Target="fonts/CenturyGothic-bold.fntdata"/><Relationship Id="rId13" Type="http://customschemas.google.com/relationships/presentationmetadata" Target="metadata"/><Relationship Id="rId12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GillSans-regular.fntdata"/><Relationship Id="rId8" Type="http://schemas.openxmlformats.org/officeDocument/2006/relationships/font" Target="fonts/Gill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Google Shape;16;p6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49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6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6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6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Google Shape;20;p6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6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6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" name="Google Shape;23;p6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b="0"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6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49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" name="Google Shape;40;p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1" name="Google Shape;41;p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9" name="Google Shape;59;p10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0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8" name="Google Shape;78;p13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D1C4A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5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5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1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Char char="◦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coffee cup&#10;&#10;Description automatically generated" id="107" name="Google Shape;107;p1"/>
          <p:cNvPicPr preferRelativeResize="0"/>
          <p:nvPr/>
        </p:nvPicPr>
        <p:blipFill rotWithShape="1">
          <a:blip r:embed="rId3">
            <a:alphaModFix/>
          </a:blip>
          <a:srcRect b="-1" l="0" r="-1" t="284"/>
          <a:stretch/>
        </p:blipFill>
        <p:spPr>
          <a:xfrm>
            <a:off x="20" y="-22"/>
            <a:ext cx="12191977" cy="6858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 rot="-5400000">
            <a:off x="-1103377" y="1100316"/>
            <a:ext cx="6858003" cy="465734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8000">
                <a:srgbClr val="000000">
                  <a:alpha val="23529"/>
                </a:srgbClr>
              </a:gs>
              <a:gs pos="85000">
                <a:srgbClr val="000000">
                  <a:alpha val="44313"/>
                </a:srgbClr>
              </a:gs>
              <a:gs pos="100000">
                <a:srgbClr val="000000">
                  <a:alpha val="44313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"/>
          <p:cNvSpPr txBox="1"/>
          <p:nvPr>
            <p:ph type="ctrTitle"/>
          </p:nvPr>
        </p:nvSpPr>
        <p:spPr>
          <a:xfrm>
            <a:off x="643466" y="643467"/>
            <a:ext cx="5452529" cy="3569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 sz="6000">
                <a:solidFill>
                  <a:schemeClr val="lt1"/>
                </a:solidFill>
              </a:rPr>
              <a:t>Java With IntelliJ</a:t>
            </a:r>
            <a:endParaRPr/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643466" y="4551031"/>
            <a:ext cx="5449479" cy="16634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lt1"/>
                </a:solidFill>
              </a:rPr>
              <a:t>And, Ors, Not</a:t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8000">
                <a:srgbClr val="000000">
                  <a:alpha val="23529"/>
                </a:srgbClr>
              </a:gs>
              <a:gs pos="85000">
                <a:srgbClr val="000000">
                  <a:alpha val="44313"/>
                </a:srgbClr>
              </a:gs>
              <a:gs pos="100000">
                <a:srgbClr val="000000">
                  <a:alpha val="44313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What do And, Or, or Not do?</a:t>
            </a:r>
            <a:endParaRPr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When it comes to conditional statement, you might have more than one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And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If two conditions are true, then that if statement is true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◦"/>
            </a:pPr>
            <a:r>
              <a:rPr lang="en-US">
                <a:solidFill>
                  <a:srgbClr val="0B5394"/>
                </a:solidFill>
              </a:rPr>
              <a:t>Symbol - &amp;&amp;</a:t>
            </a:r>
            <a:endParaRPr>
              <a:solidFill>
                <a:srgbClr val="0B5394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Or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If one of two conditions is true, then that if </a:t>
            </a:r>
            <a:r>
              <a:rPr lang="en-US"/>
              <a:t>statement</a:t>
            </a:r>
            <a:r>
              <a:rPr lang="en-US"/>
              <a:t> is true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◦"/>
            </a:pPr>
            <a:r>
              <a:rPr lang="en-US">
                <a:solidFill>
                  <a:srgbClr val="0B5394"/>
                </a:solidFill>
              </a:rPr>
              <a:t>Symbol - ||</a:t>
            </a:r>
            <a:endParaRPr>
              <a:solidFill>
                <a:srgbClr val="0B5394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Not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Turns one </a:t>
            </a:r>
            <a:r>
              <a:rPr lang="en-US"/>
              <a:t>statement</a:t>
            </a:r>
            <a:r>
              <a:rPr lang="en-US"/>
              <a:t> upsidedown or negates the comparison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example if x is not equal to 2 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another example if not x equal to 2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◦"/>
            </a:pPr>
            <a:r>
              <a:rPr lang="en-US">
                <a:solidFill>
                  <a:srgbClr val="0B5394"/>
                </a:solidFill>
              </a:rPr>
              <a:t>Symbol - !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118" name="Google Shape;11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700" y="3722125"/>
            <a:ext cx="3950851" cy="263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vonVTI">
  <a:themeElements>
    <a:clrScheme name="AnalogousFromLightSeedLeftStep">
      <a:dk1>
        <a:srgbClr val="000000"/>
      </a:dk1>
      <a:lt1>
        <a:srgbClr val="FFFFFF"/>
      </a:lt1>
      <a:dk2>
        <a:srgbClr val="413324"/>
      </a:dk2>
      <a:lt2>
        <a:srgbClr val="E2E4E8"/>
      </a:lt2>
      <a:accent1>
        <a:srgbClr val="B39E7C"/>
      </a:accent1>
      <a:accent2>
        <a:srgbClr val="BA8B7F"/>
      </a:accent2>
      <a:accent3>
        <a:srgbClr val="C4929D"/>
      </a:accent3>
      <a:accent4>
        <a:srgbClr val="BA7FA4"/>
      </a:accent4>
      <a:accent5>
        <a:srgbClr val="C292C4"/>
      </a:accent5>
      <a:accent6>
        <a:srgbClr val="9F7FBA"/>
      </a:accent6>
      <a:hlink>
        <a:srgbClr val="6983A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2020-07-18T18:06:55Z</dcterms:created>
  <dc:creator>George Ebeid</dc:creator>
</cp:coreProperties>
</file>