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mmfeppZBdku6bI5lJ4+XJVbSO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e8a01e8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g9e8a01e88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0bba07b4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a0bba07b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9e8a01e88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9e8a01e8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6"/>
          <p:cNvSpPr/>
          <p:nvPr>
            <p:ph idx="2" type="pic"/>
          </p:nvPr>
        </p:nvSpPr>
        <p:spPr>
          <a:xfrm>
            <a:off x="7380721" y="609601"/>
            <a:ext cx="3666600" cy="51816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1" name="Google Shape;271;p1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6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1141410" y="4304664"/>
            <a:ext cx="9912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1141411" y="606426"/>
            <a:ext cx="9912300" cy="3299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1141364" y="5124020"/>
            <a:ext cx="9910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8" name="Google Shape;278;p1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type="title"/>
          </p:nvPr>
        </p:nvSpPr>
        <p:spPr>
          <a:xfrm>
            <a:off x="1141456" y="60960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1141410" y="4419599"/>
            <a:ext cx="9904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84" name="Google Shape;284;p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1446212" y="609599"/>
            <a:ext cx="93027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1720644" y="3365557"/>
            <a:ext cx="8752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0" name="Google Shape;290;p19"/>
          <p:cNvSpPr txBox="1"/>
          <p:nvPr>
            <p:ph idx="2" type="body"/>
          </p:nvPr>
        </p:nvSpPr>
        <p:spPr>
          <a:xfrm>
            <a:off x="1141411" y="4309919"/>
            <a:ext cx="9906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1" name="Google Shape;291;p1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903512" y="73239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10537370" y="276497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1141410" y="2134041"/>
            <a:ext cx="9906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1141364" y="4657655"/>
            <a:ext cx="9904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9" name="Google Shape;299;p2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5" name="Google Shape;305;p21"/>
          <p:cNvSpPr txBox="1"/>
          <p:nvPr>
            <p:ph idx="2" type="body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6" name="Google Shape;306;p21"/>
          <p:cNvSpPr txBox="1"/>
          <p:nvPr>
            <p:ph idx="3" type="body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7" name="Google Shape;307;p21"/>
          <p:cNvSpPr txBox="1"/>
          <p:nvPr>
            <p:ph idx="4" type="body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8" name="Google Shape;308;p21"/>
          <p:cNvSpPr txBox="1"/>
          <p:nvPr>
            <p:ph idx="5" type="body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9" name="Google Shape;309;p21"/>
          <p:cNvSpPr txBox="1"/>
          <p:nvPr>
            <p:ph idx="6" type="body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0" name="Google Shape;310;p2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1141413" y="4404596"/>
            <a:ext cx="319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6" name="Google Shape;316;p22"/>
          <p:cNvSpPr/>
          <p:nvPr>
            <p:ph idx="2" type="pic"/>
          </p:nvPr>
        </p:nvSpPr>
        <p:spPr>
          <a:xfrm>
            <a:off x="1141413" y="2666998"/>
            <a:ext cx="31953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7" name="Google Shape;317;p22"/>
          <p:cNvSpPr txBox="1"/>
          <p:nvPr>
            <p:ph idx="3" type="body"/>
          </p:nvPr>
        </p:nvSpPr>
        <p:spPr>
          <a:xfrm>
            <a:off x="1141413" y="4980858"/>
            <a:ext cx="3195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8" name="Google Shape;318;p22"/>
          <p:cNvSpPr txBox="1"/>
          <p:nvPr>
            <p:ph idx="4" type="body"/>
          </p:nvPr>
        </p:nvSpPr>
        <p:spPr>
          <a:xfrm>
            <a:off x="4489053" y="4404596"/>
            <a:ext cx="320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9" name="Google Shape;319;p22"/>
          <p:cNvSpPr/>
          <p:nvPr>
            <p:ph idx="5" type="pic"/>
          </p:nvPr>
        </p:nvSpPr>
        <p:spPr>
          <a:xfrm>
            <a:off x="4489053" y="2666998"/>
            <a:ext cx="31989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0" name="Google Shape;320;p22"/>
          <p:cNvSpPr txBox="1"/>
          <p:nvPr>
            <p:ph idx="6" type="body"/>
          </p:nvPr>
        </p:nvSpPr>
        <p:spPr>
          <a:xfrm>
            <a:off x="4487593" y="4980857"/>
            <a:ext cx="3200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1" name="Google Shape;321;p22"/>
          <p:cNvSpPr txBox="1"/>
          <p:nvPr>
            <p:ph idx="7" type="body"/>
          </p:nvPr>
        </p:nvSpPr>
        <p:spPr>
          <a:xfrm>
            <a:off x="7852567" y="4404595"/>
            <a:ext cx="3190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22" name="Google Shape;322;p22"/>
          <p:cNvSpPr/>
          <p:nvPr>
            <p:ph idx="8" type="pic"/>
          </p:nvPr>
        </p:nvSpPr>
        <p:spPr>
          <a:xfrm>
            <a:off x="7852442" y="2666998"/>
            <a:ext cx="31950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3" name="Google Shape;323;p22"/>
          <p:cNvSpPr txBox="1"/>
          <p:nvPr>
            <p:ph idx="9" type="body"/>
          </p:nvPr>
        </p:nvSpPr>
        <p:spPr>
          <a:xfrm>
            <a:off x="7852442" y="4980854"/>
            <a:ext cx="3195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4" name="Google Shape;324;p2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idx="1" type="body"/>
          </p:nvPr>
        </p:nvSpPr>
        <p:spPr>
          <a:xfrm rot="5400000">
            <a:off x="4323512" y="-932612"/>
            <a:ext cx="3541800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0" name="Google Shape;330;p2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 rot="5400000">
            <a:off x="7454161" y="2197949"/>
            <a:ext cx="5181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 rot="5400000">
            <a:off x="2424849" y="-673950"/>
            <a:ext cx="5181600" cy="7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1370019" y="2249486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70" name="Google Shape;170;p12"/>
          <p:cNvSpPr txBox="1"/>
          <p:nvPr>
            <p:ph idx="2" type="body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1" name="Google Shape;171;p12"/>
          <p:cNvSpPr txBox="1"/>
          <p:nvPr>
            <p:ph idx="3" type="body"/>
          </p:nvPr>
        </p:nvSpPr>
        <p:spPr>
          <a:xfrm>
            <a:off x="6400808" y="2249485"/>
            <a:ext cx="464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72" name="Google Shape;172;p12"/>
          <p:cNvSpPr txBox="1"/>
          <p:nvPr>
            <p:ph idx="4" type="body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77" name="Google Shape;177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179" name="Google Shape;179;p7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5" name="Google Shape;185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6" name="Google Shape;186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9" name="Google Shape;189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2" name="Google Shape;192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4" name="Google Shape;194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7" name="Google Shape;197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0" name="Google Shape;200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2" name="Google Shape;202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4" name="Google Shape;204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6" name="Google Shape;206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0" name="Google Shape;210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1" name="Google Shape;211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3" name="Google Shape;213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4" name="Google Shape;214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6" name="Google Shape;216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8" name="Google Shape;218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1" name="Google Shape;221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3" name="Google Shape;223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6" name="Google Shape;226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7" name="Google Shape;227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30" name="Google Shape;230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32" name="Google Shape;232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7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7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235" name="Google Shape;235;p7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7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7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1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7" name="Google Shape;247;p11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8" name="Google Shape;248;p1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64" name="Google Shape;264;p1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5" name="Google Shape;115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7" name="Google Shape;117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4" name="Google Shape;124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8" name="Google Shape;128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9" name="Google Shape;129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0" name="Google Shape;130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1" name="Google Shape;131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2" name="Google Shape;132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3" name="Google Shape;133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6" name="Google Shape;136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8" name="Google Shape;138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0" name="Google Shape;140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1" name="Google Shape;141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4" name="Google Shape;144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7" name="Google Shape;147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0" name="Google Shape;150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2" name="Google Shape;152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4" name="Google Shape;154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" name="Google Shape;156;p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"/>
          <p:cNvGrpSpPr/>
          <p:nvPr/>
        </p:nvGrpSpPr>
        <p:grpSpPr>
          <a:xfrm>
            <a:off x="0" y="-1"/>
            <a:ext cx="12192005" cy="6858000"/>
            <a:chOff x="0" y="-1"/>
            <a:chExt cx="12192005" cy="6858000"/>
          </a:xfrm>
        </p:grpSpPr>
        <p:sp>
          <p:nvSpPr>
            <p:cNvPr id="344" name="Google Shape;344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8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5" name="Google Shape;345;p1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0" y="-1"/>
              <a:ext cx="12192005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1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7" name="Google Shape;347;p1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ELECTRONICS 101</a:t>
            </a:r>
            <a:endParaRPr/>
          </a:p>
        </p:txBody>
      </p:sp>
      <p:sp>
        <p:nvSpPr>
          <p:cNvPr id="348" name="Google Shape;348;p1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>
                <a:solidFill>
                  <a:schemeClr val="lt2"/>
                </a:solidFill>
              </a:rPr>
              <a:t>OHM’S LAW</a:t>
            </a:r>
            <a:endParaRPr/>
          </a:p>
        </p:txBody>
      </p:sp>
      <p:grpSp>
        <p:nvGrpSpPr>
          <p:cNvPr id="349" name="Google Shape;349;p1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350" name="Google Shape;350;p1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</p:sp>
        <p:sp>
          <p:nvSpPr>
            <p:cNvPr id="351" name="Google Shape;351;p1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</p:sp>
        <p:sp>
          <p:nvSpPr>
            <p:cNvPr id="354" name="Google Shape;354;p1"/>
            <p:cNvSpPr/>
            <p:nvPr/>
          </p:nvSpPr>
          <p:spPr>
            <a:xfrm rot="5400000">
              <a:off x="10034588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</p:sp>
        <p:sp>
          <p:nvSpPr>
            <p:cNvPr id="355" name="Google Shape;355;p1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</p:sp>
        <p:sp>
          <p:nvSpPr>
            <p:cNvPr id="358" name="Google Shape;358;p1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 rot="5400000">
              <a:off x="9721169" y="3284272"/>
              <a:ext cx="23700" cy="2523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</p:sp>
        <p:sp>
          <p:nvSpPr>
            <p:cNvPr id="361" name="Google Shape;361;p1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</p:sp>
        <p:sp>
          <p:nvSpPr>
            <p:cNvPr id="364" name="Google Shape;364;p1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</p:sp>
        <p:sp>
          <p:nvSpPr>
            <p:cNvPr id="365" name="Google Shape;365;p1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</p:sp>
        <p:sp>
          <p:nvSpPr>
            <p:cNvPr id="368" name="Google Shape;368;p1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 flipH="1" rot="-5400000">
              <a:off x="2448983" y="3436672"/>
              <a:ext cx="23700" cy="2523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647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75" name="Google Shape;375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76" name="Google Shape;376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2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378" name="Google Shape;378;p2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79" name="Google Shape;379;p2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0" name="Google Shape;380;p2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1" name="Google Shape;381;p2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84" name="Google Shape;384;p2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85" name="Google Shape;385;p2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6" name="Google Shape;386;p2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9" name="Google Shape;389;p2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2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92" name="Google Shape;392;p2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3" name="Google Shape;393;p2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96" name="Google Shape;396;p2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397" name="Google Shape;397;p2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8" name="Google Shape;398;p2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1" name="Google Shape;401;p2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3" name="Google Shape;403;p2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HISTORY OF OHM’S LAW</a:t>
            </a:r>
            <a:endParaRPr/>
          </a:p>
        </p:txBody>
      </p:sp>
      <p:pic>
        <p:nvPicPr>
          <p:cNvPr id="404" name="Google Shape;40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700" y="1766600"/>
            <a:ext cx="32004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"/>
          <p:cNvSpPr txBox="1"/>
          <p:nvPr>
            <p:ph idx="1" type="body"/>
          </p:nvPr>
        </p:nvSpPr>
        <p:spPr>
          <a:xfrm>
            <a:off x="1143001" y="2252134"/>
            <a:ext cx="99060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Discovered by a German </a:t>
            </a:r>
            <a:r>
              <a:rPr lang="en-US" sz="2000"/>
              <a:t>Physicist</a:t>
            </a:r>
            <a:r>
              <a:rPr lang="en-US" sz="2000"/>
              <a:t> named Goerg Ohm</a:t>
            </a:r>
            <a:endParaRPr sz="2000"/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He believes that the current through the conductor is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proportional to voltage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11" name="Google Shape;411;p3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2" name="Google Shape;412;p3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3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14" name="Google Shape;414;p3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15" name="Google Shape;415;p3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16" name="Google Shape;416;p3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7" name="Google Shape;417;p3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20" name="Google Shape;420;p3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421" name="Google Shape;421;p3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2" name="Google Shape;422;p3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5" name="Google Shape;425;p3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7" name="Google Shape;427;p3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428" name="Google Shape;428;p3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9" name="Google Shape;429;p3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32" name="Google Shape;432;p3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433" name="Google Shape;433;p3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4" name="Google Shape;434;p3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7" name="Google Shape;437;p3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9" name="Google Shape;439;p3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OHM’S LAW EQUATION</a:t>
            </a:r>
            <a:endParaRPr/>
          </a:p>
        </p:txBody>
      </p:sp>
      <p:sp>
        <p:nvSpPr>
          <p:cNvPr id="440" name="Google Shape;440;p3"/>
          <p:cNvSpPr txBox="1"/>
          <p:nvPr>
            <p:ph idx="1" type="body"/>
          </p:nvPr>
        </p:nvSpPr>
        <p:spPr>
          <a:xfrm>
            <a:off x="1143001" y="2252134"/>
            <a:ext cx="9905999" cy="34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V = IR 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V - Voltage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 - Current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 - Resistance (Constan</a:t>
            </a:r>
            <a:r>
              <a:rPr lang="en-US"/>
              <a:t>t unless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/>
              <a:t> there is a potentiometer)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 Alternatively, I = V/R and R = V/I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higher the </a:t>
            </a:r>
            <a:r>
              <a:rPr lang="en-US" sz="2000"/>
              <a:t>resistance</a:t>
            </a:r>
            <a:r>
              <a:rPr lang="en-US" sz="2000"/>
              <a:t>, the lower the current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lower the resistance, the higher the current</a:t>
            </a:r>
            <a:endParaRPr sz="2000"/>
          </a:p>
        </p:txBody>
      </p:sp>
      <p:pic>
        <p:nvPicPr>
          <p:cNvPr id="441" name="Google Shape;44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3150" y="2393925"/>
            <a:ext cx="4266150" cy="36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g9e8a01e886_0_14"/>
          <p:cNvGrpSpPr/>
          <p:nvPr/>
        </p:nvGrpSpPr>
        <p:grpSpPr>
          <a:xfrm>
            <a:off x="0" y="-1"/>
            <a:ext cx="12192005" cy="6858000"/>
            <a:chOff x="0" y="-1"/>
            <a:chExt cx="12192005" cy="6858000"/>
          </a:xfrm>
        </p:grpSpPr>
        <p:sp>
          <p:nvSpPr>
            <p:cNvPr id="447" name="Google Shape;447;g9e8a01e886_0_14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48" name="Google Shape;448;g9e8a01e886_0_14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5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9" name="Google Shape;449;g9e8a01e886_0_14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50" name="Google Shape;450;g9e8a01e886_0_14"/>
            <p:cNvSpPr/>
            <p:nvPr/>
          </p:nvSpPr>
          <p:spPr>
            <a:xfrm>
              <a:off x="922867" y="766234"/>
              <a:ext cx="10346400" cy="5325600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51" name="Google Shape;451;g9e8a01e886_0_14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52" name="Google Shape;452;g9e8a01e886_0_14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53" name="Google Shape;453;g9e8a01e886_0_14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g9e8a01e886_0_14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g9e8a01e886_0_14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56" name="Google Shape;456;g9e8a01e886_0_14"/>
            <p:cNvGrpSpPr/>
            <p:nvPr/>
          </p:nvGrpSpPr>
          <p:grpSpPr>
            <a:xfrm flipH="1">
              <a:off x="11229445" y="4867275"/>
              <a:ext cx="598488" cy="1981200"/>
              <a:chOff x="11424178" y="4867275"/>
              <a:chExt cx="598488" cy="1981200"/>
            </a:xfrm>
          </p:grpSpPr>
          <p:sp>
            <p:nvSpPr>
              <p:cNvPr id="457" name="Google Shape;457;g9e8a01e886_0_14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58" name="Google Shape;458;g9e8a01e886_0_14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g9e8a01e886_0_14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g9e8a01e886_0_14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1" name="Google Shape;461;g9e8a01e886_0_14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g9e8a01e886_0_14"/>
              <p:cNvSpPr/>
              <p:nvPr/>
            </p:nvSpPr>
            <p:spPr>
              <a:xfrm>
                <a:off x="11922653" y="6596063"/>
                <a:ext cx="23700" cy="252300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g9e8a01e886_0_14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464" name="Google Shape;464;g9e8a01e886_0_14"/>
              <p:cNvSpPr/>
              <p:nvPr/>
            </p:nvSpPr>
            <p:spPr>
              <a:xfrm flipH="1" rot="10800000">
                <a:off x="237596" y="6335712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5" name="Google Shape;465;g9e8a01e886_0_14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g9e8a01e886_0_14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g9e8a01e886_0_14"/>
              <p:cNvSpPr/>
              <p:nvPr/>
            </p:nvSpPr>
            <p:spPr>
              <a:xfrm flipH="1" rot="10800000">
                <a:off x="464608" y="5299076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68" name="Google Shape;468;g9e8a01e886_0_14"/>
            <p:cNvGrpSpPr/>
            <p:nvPr/>
          </p:nvGrpSpPr>
          <p:grpSpPr>
            <a:xfrm>
              <a:off x="372533" y="0"/>
              <a:ext cx="598488" cy="1981200"/>
              <a:chOff x="194733" y="0"/>
              <a:chExt cx="598488" cy="1981200"/>
            </a:xfrm>
          </p:grpSpPr>
          <p:sp>
            <p:nvSpPr>
              <p:cNvPr id="469" name="Google Shape;469;g9e8a01e886_0_14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70" name="Google Shape;470;g9e8a01e886_0_14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g9e8a01e886_0_14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g9e8a01e886_0_14"/>
              <p:cNvSpPr/>
              <p:nvPr/>
            </p:nvSpPr>
            <p:spPr>
              <a:xfrm flipH="1" rot="10800000">
                <a:off x="194733" y="1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73" name="Google Shape;473;g9e8a01e886_0_14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9e8a01e886_0_14"/>
              <p:cNvSpPr/>
              <p:nvPr/>
            </p:nvSpPr>
            <p:spPr>
              <a:xfrm flipH="1" rot="10800000">
                <a:off x="693208" y="113"/>
                <a:ext cx="23700" cy="252300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5" name="Google Shape;475;g9e8a01e886_0_14"/>
          <p:cNvSpPr txBox="1"/>
          <p:nvPr>
            <p:ph type="title"/>
          </p:nvPr>
        </p:nvSpPr>
        <p:spPr>
          <a:xfrm>
            <a:off x="1143001" y="1007533"/>
            <a:ext cx="9906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VOLTAGE AND CURRENT EQUIVALENCE</a:t>
            </a:r>
            <a:endParaRPr/>
          </a:p>
        </p:txBody>
      </p:sp>
      <p:sp>
        <p:nvSpPr>
          <p:cNvPr id="476" name="Google Shape;476;g9e8a01e886_0_14"/>
          <p:cNvSpPr txBox="1"/>
          <p:nvPr>
            <p:ph idx="1" type="body"/>
          </p:nvPr>
        </p:nvSpPr>
        <p:spPr>
          <a:xfrm>
            <a:off x="1143001" y="2252134"/>
            <a:ext cx="99060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Current is equal when resistors are in series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Voltage splits and goes down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Voltage is equal when resistors are parallel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Current splits and join at the end 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77" name="Google Shape;477;g9e8a01e886_0_14"/>
          <p:cNvPicPr preferRelativeResize="0"/>
          <p:nvPr/>
        </p:nvPicPr>
        <p:blipFill rotWithShape="1">
          <a:blip r:embed="rId5">
            <a:alphaModFix/>
          </a:blip>
          <a:srcRect b="0" l="0" r="47429" t="0"/>
          <a:stretch/>
        </p:blipFill>
        <p:spPr>
          <a:xfrm>
            <a:off x="7176950" y="2398500"/>
            <a:ext cx="31445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a0bba07b4f_0_3"/>
          <p:cNvSpPr/>
          <p:nvPr/>
        </p:nvSpPr>
        <p:spPr>
          <a:xfrm>
            <a:off x="922867" y="766234"/>
            <a:ext cx="10346400" cy="5325600"/>
          </a:xfrm>
          <a:prstGeom prst="round2DiagRect">
            <a:avLst>
              <a:gd fmla="val 4147" name="adj1"/>
              <a:gd fmla="val 0" name="adj2"/>
            </a:avLst>
          </a:prstGeom>
          <a:solidFill>
            <a:schemeClr val="dk1">
              <a:alpha val="80000"/>
            </a:schemeClr>
          </a:solidFill>
          <a:ln cap="sq" cmpd="sng" w="19050">
            <a:solidFill>
              <a:schemeClr val="lt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3" name="Google Shape;483;ga0bba07b4f_0_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84" name="Google Shape;484;ga0bba07b4f_0_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Say you have 220 ohms resistor and 9V battery</a:t>
            </a:r>
            <a:endParaRPr/>
          </a:p>
          <a:p>
            <a:pPr indent="-3714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Calculate the current flowing through the conductor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Use Ohm’s Law V = IR</a:t>
            </a:r>
            <a:endParaRPr/>
          </a:p>
          <a:p>
            <a:pPr indent="-3714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Plugging in the values, you get 9 = I * 220</a:t>
            </a:r>
            <a:endParaRPr/>
          </a:p>
          <a:p>
            <a:pPr indent="-3714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Using Algebra, you get I = 9/220</a:t>
            </a:r>
            <a:endParaRPr/>
          </a:p>
          <a:p>
            <a:pPr indent="-3714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Finally through division, you get I = .0409A or I = 40.9 mA</a:t>
            </a:r>
            <a:endParaRPr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Will 40.9mA be enough burn a ¼ </a:t>
            </a:r>
            <a:r>
              <a:rPr lang="en-US" sz="2200"/>
              <a:t>(.25)</a:t>
            </a:r>
            <a:r>
              <a:rPr lang="en-US"/>
              <a:t> W resistor?</a:t>
            </a:r>
            <a:endParaRPr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P = 9 * .0409 = .368 W or 368mW </a:t>
            </a:r>
            <a:endParaRPr/>
          </a:p>
          <a:p>
            <a:pPr indent="-371475" lvl="2" marL="1371600" rtl="0" algn="l"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Maybe...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9e8a01e886_0_8"/>
          <p:cNvSpPr/>
          <p:nvPr/>
        </p:nvSpPr>
        <p:spPr>
          <a:xfrm>
            <a:off x="922867" y="766234"/>
            <a:ext cx="10346400" cy="5325600"/>
          </a:xfrm>
          <a:prstGeom prst="round2DiagRect">
            <a:avLst>
              <a:gd fmla="val 4147" name="adj1"/>
              <a:gd fmla="val 0" name="adj2"/>
            </a:avLst>
          </a:prstGeom>
          <a:solidFill>
            <a:schemeClr val="dk1">
              <a:alpha val="80000"/>
            </a:schemeClr>
          </a:solidFill>
          <a:ln cap="sq" cmpd="sng" w="19050">
            <a:solidFill>
              <a:schemeClr val="lt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0" name="Google Shape;490;g9e8a01e886_0_8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 WITH LED</a:t>
            </a:r>
            <a:endParaRPr/>
          </a:p>
        </p:txBody>
      </p:sp>
      <p:sp>
        <p:nvSpPr>
          <p:cNvPr id="491" name="Google Shape;491;g9e8a01e886_0_8"/>
          <p:cNvSpPr txBox="1"/>
          <p:nvPr>
            <p:ph idx="1" type="body"/>
          </p:nvPr>
        </p:nvSpPr>
        <p:spPr>
          <a:xfrm>
            <a:off x="1141437" y="1773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50"/>
              <a:buChar char="•"/>
            </a:pPr>
            <a:r>
              <a:rPr lang="en-US" sz="2200"/>
              <a:t>Say you have 220 ohms resistor, 15 ohms LED and 9V battery</a:t>
            </a:r>
            <a:endParaRPr sz="2200"/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1800"/>
              <a:t>Calculate the current flowing through the conductor</a:t>
            </a:r>
            <a:endParaRPr sz="1800"/>
          </a:p>
          <a:p>
            <a:pPr indent="-3587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2200"/>
              <a:t>Add 220 ohms and 15 ohms together since they are in series</a:t>
            </a:r>
            <a:endParaRPr sz="2200"/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1800"/>
              <a:t>You get 235 ohm’s altogether</a:t>
            </a:r>
            <a:endParaRPr sz="1800"/>
          </a:p>
          <a:p>
            <a:pPr indent="-3587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2200"/>
              <a:t>Use Ohm’s Law V = IR</a:t>
            </a:r>
            <a:endParaRPr sz="2200"/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1800"/>
              <a:t>Plugging in the values, you get 9 = I * 235</a:t>
            </a:r>
            <a:endParaRPr sz="1800"/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1800"/>
              <a:t>Using Algebra, you get I = 9/235</a:t>
            </a:r>
            <a:endParaRPr sz="1800"/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1800"/>
              <a:t>Finally through division, you get I = .0383A or I = 38.3mA</a:t>
            </a:r>
            <a:endParaRPr sz="1800"/>
          </a:p>
          <a:p>
            <a:pPr indent="-3587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2200"/>
              <a:t>Will </a:t>
            </a:r>
            <a:r>
              <a:rPr lang="en-US" sz="1800"/>
              <a:t>38.3mA</a:t>
            </a:r>
            <a:r>
              <a:rPr lang="en-US" sz="2200"/>
              <a:t> </a:t>
            </a:r>
            <a:r>
              <a:rPr lang="en-US" sz="2000"/>
              <a:t>be enough burn a ¼ (.25) W resistor?</a:t>
            </a:r>
            <a:endParaRPr sz="2000"/>
          </a:p>
          <a:p>
            <a:pPr indent="-358775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1800"/>
              <a:t>P = 9 * </a:t>
            </a:r>
            <a:r>
              <a:rPr lang="en-US" sz="1800"/>
              <a:t>.0383 =  .3447W or 344.7mW</a:t>
            </a:r>
            <a:endParaRPr sz="1800"/>
          </a:p>
          <a:p>
            <a:pPr indent="-358775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1600"/>
              <a:t>Maybe...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2020-08-08T22:44:00Z</dcterms:created>
  <dc:creator>George Ebeid</dc:creator>
</cp:coreProperties>
</file>