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i57SwD3DyASPr9gPKNQqA5dPUY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1" name="Google Shape;271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8" name="Google Shape;27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84" name="Google Shape;284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0" name="Google Shape;290;p19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1" name="Google Shape;29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9" name="Google Shape;29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6" name="Google Shape;306;p21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7" name="Google Shape;307;p21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8" name="Google Shape;308;p21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9" name="Google Shape;309;p21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6" name="Google Shape;316;p22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8" name="Google Shape;318;p22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9" name="Google Shape;319;p22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0" name="Google Shape;320;p22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1" name="Google Shape;321;p2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2" name="Google Shape;322;p22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3" name="Google Shape;323;p22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4" name="Google Shape;324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68" name="Google Shape;168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170" name="Google Shape;170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7" name="Google Shape;177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5" name="Google Shape;185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3" name="Google Shape;193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1" name="Google Shape;201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2" name="Google Shape;202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4" name="Google Shape;204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5" name="Google Shape;205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7" name="Google Shape;207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9" name="Google Shape;209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2" name="Google Shape;212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7" name="Google Shape;217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8" name="Google Shape;218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3" name="Google Shape;223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226" name="Google Shape;226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9" name="Google Shape;23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45" name="Google Shape;245;p12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47" name="Google Shape;247;p1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8" name="Google Shape;2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64" name="Google Shape;264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4" name="Google Shape;124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1" name="Google Shape;131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3" name="Google Shape;133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6" name="Google Shape;136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0" name="Google Shape;140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Google Shape;150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2" name="Google Shape;152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4" name="Google Shape;154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0.jpg"/><Relationship Id="rId6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44" name="Google Shape;344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5" name="Google Shape;345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1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47" name="Google Shape;347;p1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348" name="Google Shape;348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49" name="Google Shape;349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2" name="Google Shape;352;p1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3" name="Google Shape;353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6" name="Google Shape;356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59" name="Google Shape;359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2" name="Google Shape;362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3" name="Google Shape;363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366" name="Google Shape;366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1"/>
          <p:cNvSpPr txBox="1"/>
          <p:nvPr>
            <p:ph type="ctr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ELECTRONICS 101</a:t>
            </a:r>
            <a:endParaRPr/>
          </a:p>
        </p:txBody>
      </p:sp>
      <p:sp>
        <p:nvSpPr>
          <p:cNvPr id="369" name="Google Shape;369;p1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>
                <a:solidFill>
                  <a:schemeClr val="lt2"/>
                </a:solidFill>
              </a:rPr>
              <a:t>VOLTAGE AND CURRENT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75" name="Google Shape;3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6" name="Google Shape;3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igh Voltage PCB Design Considerations for Industrial Production ..." id="377" name="Google Shape;377;p2"/>
          <p:cNvPicPr preferRelativeResize="0"/>
          <p:nvPr/>
        </p:nvPicPr>
        <p:blipFill rotWithShape="1">
          <a:blip r:embed="rId5">
            <a:alphaModFix/>
          </a:blip>
          <a:srcRect b="-1" l="3182" r="3955" t="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8" name="Google Shape;378;p2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379" name="Google Shape;379;p2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80" name="Google Shape;380;p2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1" name="Google Shape;381;p2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2" name="Google Shape;382;p2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85" name="Google Shape;385;p2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86" name="Google Shape;386;p2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7" name="Google Shape;387;p2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0" name="Google Shape;390;p2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2" name="Google Shape;392;p2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93" name="Google Shape;393;p2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4" name="Google Shape;394;p2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97" name="Google Shape;397;p2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398" name="Google Shape;398;p2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9" name="Google Shape;399;p2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2" name="Google Shape;402;p2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4" name="Google Shape;404;p2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IS VOLTAGE</a:t>
            </a:r>
            <a:endParaRPr/>
          </a:p>
        </p:txBody>
      </p:sp>
      <p:sp>
        <p:nvSpPr>
          <p:cNvPr id="405" name="Google Shape;405;p2"/>
          <p:cNvSpPr txBox="1"/>
          <p:nvPr>
            <p:ph idx="1" type="body"/>
          </p:nvPr>
        </p:nvSpPr>
        <p:spPr>
          <a:xfrm>
            <a:off x="1143001" y="2252134"/>
            <a:ext cx="9905999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A “force” that drives the electricity forward or backward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Without voltage, there would be no electricity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There are voltage sources such as batteries and bench power supplies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Volt(s) is the unit to measure voltage (V)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Ex. 9V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Symbols for voltage source</a:t>
            </a:r>
            <a:endParaRPr/>
          </a:p>
          <a:p>
            <a:pPr indent="-69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</p:txBody>
      </p:sp>
      <p:pic>
        <p:nvPicPr>
          <p:cNvPr descr="Circuits and Analysis - Practical EE" id="406" name="Google Shape;40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4174" y="4823090"/>
            <a:ext cx="2158697" cy="113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2" name="Google Shape;412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3" name="Google Shape;413;p3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OSHA Sign-DANGER: Electric Current-Keep Away, 10 x 14&quot;, Each" id="414" name="Google Shape;414;p3"/>
          <p:cNvPicPr preferRelativeResize="0"/>
          <p:nvPr/>
        </p:nvPicPr>
        <p:blipFill rotWithShape="1">
          <a:blip r:embed="rId5">
            <a:alphaModFix/>
          </a:blip>
          <a:srcRect b="13012" l="0" r="0" t="8292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3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16" name="Google Shape;416;p3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17" name="Google Shape;417;p3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18" name="Google Shape;418;p3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9" name="Google Shape;419;p3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22" name="Google Shape;422;p3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23" name="Google Shape;423;p3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4" name="Google Shape;424;p3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7" name="Google Shape;427;p3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3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30" name="Google Shape;430;p3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1" name="Google Shape;431;p3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34" name="Google Shape;434;p3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35" name="Google Shape;435;p3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6" name="Google Shape;436;p3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9" name="Google Shape;439;p3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1" name="Google Shape;441;p3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IS CURRENT</a:t>
            </a:r>
            <a:endParaRPr/>
          </a:p>
        </p:txBody>
      </p:sp>
      <p:sp>
        <p:nvSpPr>
          <p:cNvPr id="442" name="Google Shape;442;p3"/>
          <p:cNvSpPr txBox="1"/>
          <p:nvPr>
            <p:ph idx="1" type="body"/>
          </p:nvPr>
        </p:nvSpPr>
        <p:spPr>
          <a:xfrm>
            <a:off x="1143001" y="2252134"/>
            <a:ext cx="9905999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Current is the flow of electricity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Electricity flows like a river but on wires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Conventional Current Flow (going from + to - 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Without voltage, current cannot flow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Amp(s) is the unit to measure current (A)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Ex. 2.5A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Symbols for current Source</a:t>
            </a:r>
            <a:endParaRPr/>
          </a:p>
          <a:p>
            <a:pPr indent="-69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</p:txBody>
      </p:sp>
      <p:pic>
        <p:nvPicPr>
          <p:cNvPr descr="Constant Current Source: Transistor Active Source » Electronics Notes" id="443" name="Google Shape;443;p3"/>
          <p:cNvPicPr preferRelativeResize="0"/>
          <p:nvPr/>
        </p:nvPicPr>
        <p:blipFill rotWithShape="1">
          <a:blip r:embed="rId6">
            <a:alphaModFix/>
          </a:blip>
          <a:srcRect b="42629" l="16645" r="66872" t="19179"/>
          <a:stretch/>
        </p:blipFill>
        <p:spPr>
          <a:xfrm>
            <a:off x="4799397" y="4850962"/>
            <a:ext cx="876300" cy="110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4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49" name="Google Shape;449;p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50" name="Google Shape;450;p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nternational Electrotechnical Commission (IEC). Power symbol ..." id="451" name="Google Shape;451;p4"/>
          <p:cNvPicPr preferRelativeResize="0"/>
          <p:nvPr/>
        </p:nvPicPr>
        <p:blipFill rotWithShape="1">
          <a:blip r:embed="rId5">
            <a:alphaModFix/>
          </a:blip>
          <a:srcRect b="17523" l="0" r="0" t="2621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4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53" name="Google Shape;453;p4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54" name="Google Shape;454;p4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55" name="Google Shape;455;p4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6" name="Google Shape;456;p4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59" name="Google Shape;459;p4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60" name="Google Shape;460;p4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1" name="Google Shape;461;p4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4" name="Google Shape;464;p4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6" name="Google Shape;466;p4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67" name="Google Shape;467;p4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8" name="Google Shape;468;p4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71" name="Google Shape;471;p4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72" name="Google Shape;472;p4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3" name="Google Shape;473;p4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6" name="Google Shape;476;p4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8" name="Google Shape;478;p4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IF VOLTAGE AND CURRENT FUSE TOGETHER</a:t>
            </a:r>
            <a:endParaRPr/>
          </a:p>
        </p:txBody>
      </p:sp>
      <p:sp>
        <p:nvSpPr>
          <p:cNvPr id="479" name="Google Shape;479;p4"/>
          <p:cNvSpPr txBox="1"/>
          <p:nvPr>
            <p:ph idx="1" type="body"/>
          </p:nvPr>
        </p:nvSpPr>
        <p:spPr>
          <a:xfrm>
            <a:off x="1143001" y="2252134"/>
            <a:ext cx="9905999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Power is formed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P = I*V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Watts is the unit to measure power (W)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1600"/>
              <a:t>Ex. 60W</a:t>
            </a:r>
            <a:endParaRPr/>
          </a:p>
          <a:p>
            <a:pPr indent="-69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2020-08-08T22:44:00Z</dcterms:created>
  <dc:creator>George Ebeid</dc:creator>
</cp:coreProperties>
</file>