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330" r:id="rId4"/>
    <p:sldId id="331" r:id="rId5"/>
    <p:sldId id="332" r:id="rId6"/>
    <p:sldId id="337" r:id="rId7"/>
    <p:sldId id="334" r:id="rId8"/>
  </p:sldIdLst>
  <p:sldSz cx="9144000" cy="5143500" type="screen16x9"/>
  <p:notesSz cx="6858000" cy="9144000"/>
  <p:embeddedFontLst>
    <p:embeddedFont>
      <p:font typeface="Dosis" panose="020B0604020202020204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  <p:embeddedFont>
      <p:font typeface="Aharoni" panose="02010803020104030203" pitchFamily="2" charset="-79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8637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20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01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3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18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37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34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8082" y="0"/>
            <a:ext cx="5004512" cy="1924493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/>
              <a:t>Maximum Likelihood Estimation</a:t>
            </a:r>
            <a:endParaRPr lang="en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89326" y="2325211"/>
            <a:ext cx="49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Lecture – 12 </a:t>
            </a:r>
            <a:endParaRPr lang="en-US" sz="2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913" y="3367202"/>
            <a:ext cx="480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Dosis" panose="020B0604020202020204" charset="0"/>
              </a:rPr>
              <a:t>Department of CSE, DIU</a:t>
            </a:r>
            <a:endParaRPr lang="en-US" sz="16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pic>
        <p:nvPicPr>
          <p:cNvPr id="1026" name="Picture 2" descr="https://naturalishistoria.files.wordpress.com/2014/02/cat-kind-biblical-ev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3" y="0"/>
            <a:ext cx="4231758" cy="414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CONTENTS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946596" y="1870810"/>
            <a:ext cx="40112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Maximum Likelihood Estimation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Calculate Maximum Likelihood of a Phylogenetic Tree with known history</a:t>
            </a:r>
          </a:p>
          <a:p>
            <a:pPr lvl="1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786760"/>
            <a:ext cx="8124825" cy="116609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</a:t>
            </a:r>
            <a:r>
              <a:rPr lang="en" dirty="0" smtClean="0"/>
              <a:t>. Maximum Likelihood Estimation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Computing Likelihood if History is Known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611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Maximum Likelihood Estimation Data (Given)</a:t>
            </a:r>
            <a:endParaRPr lang="e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160707"/>
            <a:ext cx="3048898" cy="203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14450" y="3197023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Dosis" panose="020B0604020202020204" charset="0"/>
              </a:rPr>
              <a:t>1. Tree Topology with Branch Lengths </a:t>
            </a:r>
            <a:r>
              <a:rPr lang="en-US" b="1" dirty="0" smtClean="0">
                <a:solidFill>
                  <a:srgbClr val="FF0000"/>
                </a:solidFill>
                <a:latin typeface="Dosis" panose="020B0604020202020204" charset="0"/>
              </a:rPr>
              <a:t>(Given)</a:t>
            </a:r>
            <a:endParaRPr lang="en-US" b="1" dirty="0">
              <a:solidFill>
                <a:srgbClr val="FF0000"/>
              </a:solidFill>
              <a:latin typeface="Dosis" panose="020B060402020202020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08" y="1040422"/>
            <a:ext cx="4153766" cy="163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29224" y="2753102"/>
            <a:ext cx="3714751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Dosis" panose="020B0604020202020204" charset="0"/>
              </a:rPr>
              <a:t>3. Substitution Rate Matrix </a:t>
            </a:r>
            <a:r>
              <a:rPr lang="en-US" b="1" dirty="0" smtClean="0">
                <a:solidFill>
                  <a:srgbClr val="FF0000"/>
                </a:solidFill>
                <a:latin typeface="Dosis" panose="020B0604020202020204" charset="0"/>
              </a:rPr>
              <a:t>(Given)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Denoted by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Q</a:t>
            </a:r>
            <a:r>
              <a:rPr lang="en-US" baseline="-25000" dirty="0" smtClean="0">
                <a:solidFill>
                  <a:schemeClr val="bg2"/>
                </a:solidFill>
                <a:latin typeface="Dosis" panose="020B0604020202020204" charset="0"/>
              </a:rPr>
              <a:t>AC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means </a:t>
            </a:r>
            <a:r>
              <a:rPr lang="en-US" b="1" dirty="0" smtClean="0">
                <a:solidFill>
                  <a:schemeClr val="bg2"/>
                </a:solidFill>
                <a:latin typeface="Dosis" panose="020B0604020202020204" charset="0"/>
              </a:rPr>
              <a:t>substitution rate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of A to C = 0.541 (From Q Matrix)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b="1" u="sng" dirty="0" smtClean="0">
                <a:solidFill>
                  <a:srgbClr val="FF0000"/>
                </a:solidFill>
                <a:latin typeface="Dosis" panose="020B0604020202020204" charset="0"/>
              </a:rPr>
              <a:t>(EXTRA)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Dosis" panose="020B0604020202020204" charset="0"/>
              </a:rPr>
              <a:t>Probability ( A -&gt; C )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= ( Q</a:t>
            </a:r>
            <a:r>
              <a:rPr lang="en-US" baseline="-25000" dirty="0" smtClean="0">
                <a:solidFill>
                  <a:schemeClr val="bg2"/>
                </a:solidFill>
                <a:latin typeface="Dosis" panose="020B0604020202020204" charset="0"/>
              </a:rPr>
              <a:t>AC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) / ( Q</a:t>
            </a:r>
            <a:r>
              <a:rPr lang="en-US" baseline="-25000" dirty="0" smtClean="0">
                <a:solidFill>
                  <a:schemeClr val="bg2"/>
                </a:solidFill>
                <a:latin typeface="Dosis" panose="020B0604020202020204" charset="0"/>
              </a:rPr>
              <a:t>AC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+</a:t>
            </a: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Q</a:t>
            </a:r>
            <a:r>
              <a:rPr lang="en-US" baseline="-25000" dirty="0" smtClean="0">
                <a:solidFill>
                  <a:schemeClr val="bg2"/>
                </a:solidFill>
                <a:latin typeface="Dosis" panose="020B0604020202020204" charset="0"/>
              </a:rPr>
              <a:t>AG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+</a:t>
            </a: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Q</a:t>
            </a:r>
            <a:r>
              <a:rPr lang="en-US" baseline="-25000" dirty="0" smtClean="0">
                <a:solidFill>
                  <a:schemeClr val="bg2"/>
                </a:solidFill>
                <a:latin typeface="Dosis" panose="020B0604020202020204" charset="0"/>
              </a:rPr>
              <a:t>AT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)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             = 0.541 / ( 0.541 + 0.787 + 0.588 )</a:t>
            </a:r>
          </a:p>
          <a:p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            = 0.541 / 1.916</a:t>
            </a:r>
          </a:p>
          <a:p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            = 0.282</a:t>
            </a:r>
          </a:p>
          <a:p>
            <a:endParaRPr lang="en-US" baseline="-25000" dirty="0">
              <a:solidFill>
                <a:schemeClr val="bg2"/>
              </a:solidFill>
              <a:latin typeface="Dosis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4450" y="3735847"/>
            <a:ext cx="263405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 smtClean="0">
                <a:solidFill>
                  <a:schemeClr val="bg2"/>
                </a:solidFill>
                <a:latin typeface="Dosis" panose="020B0604020202020204" charset="0"/>
              </a:rPr>
              <a:t>2. Stationary Probabilities </a:t>
            </a:r>
            <a:r>
              <a:rPr lang="en-US" b="1" dirty="0" smtClean="0">
                <a:solidFill>
                  <a:srgbClr val="FF0000"/>
                </a:solidFill>
                <a:latin typeface="Dosis" panose="020B0604020202020204" charset="0"/>
              </a:rPr>
              <a:t>(Given)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l-GR" dirty="0" smtClean="0">
                <a:solidFill>
                  <a:schemeClr val="bg2"/>
                </a:solidFill>
              </a:rPr>
              <a:t>π</a:t>
            </a:r>
            <a:r>
              <a:rPr lang="en-US" baseline="-25000" dirty="0" smtClean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 = 0.138</a:t>
            </a:r>
          </a:p>
          <a:p>
            <a:pPr lvl="1"/>
            <a:r>
              <a:rPr lang="el-GR" dirty="0" smtClean="0">
                <a:solidFill>
                  <a:schemeClr val="bg2"/>
                </a:solidFill>
              </a:rPr>
              <a:t>π</a:t>
            </a:r>
            <a:r>
              <a:rPr lang="en-US" baseline="-25000" dirty="0" smtClean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 = 0.188</a:t>
            </a:r>
          </a:p>
          <a:p>
            <a:pPr lvl="1"/>
            <a:r>
              <a:rPr lang="el-GR" dirty="0" smtClean="0">
                <a:solidFill>
                  <a:schemeClr val="bg2"/>
                </a:solidFill>
              </a:rPr>
              <a:t>π</a:t>
            </a:r>
            <a:r>
              <a:rPr lang="en-US" baseline="-25000" dirty="0" smtClean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 = 0.495</a:t>
            </a:r>
          </a:p>
          <a:p>
            <a:pPr lvl="1"/>
            <a:r>
              <a:rPr lang="el-GR" dirty="0" smtClean="0">
                <a:solidFill>
                  <a:schemeClr val="bg2"/>
                </a:solidFill>
              </a:rPr>
              <a:t>π</a:t>
            </a:r>
            <a:r>
              <a:rPr lang="en-US" baseline="-25000" dirty="0" smtClean="0">
                <a:solidFill>
                  <a:schemeClr val="bg2"/>
                </a:solidFill>
              </a:rPr>
              <a:t>t  </a:t>
            </a:r>
            <a:r>
              <a:rPr lang="en-US" dirty="0" smtClean="0">
                <a:solidFill>
                  <a:schemeClr val="bg2"/>
                </a:solidFill>
              </a:rPr>
              <a:t>= 0.179</a:t>
            </a:r>
            <a:endParaRPr lang="en-US" baseline="-25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Maximum Likelihood Estimation Data (Example)</a:t>
            </a:r>
            <a:endParaRPr lang="en" dirty="0"/>
          </a:p>
        </p:txBody>
      </p:sp>
      <p:sp>
        <p:nvSpPr>
          <p:cNvPr id="6" name="Rectangle 5"/>
          <p:cNvSpPr/>
          <p:nvPr/>
        </p:nvSpPr>
        <p:spPr>
          <a:xfrm>
            <a:off x="4795394" y="2362576"/>
            <a:ext cx="3941169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/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= 0.138, 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baseline="-25000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= 0.188, 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baseline="-25000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 = 0.495, 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baseline="-25000" dirty="0" smtClean="0">
                <a:solidFill>
                  <a:schemeClr val="bg1"/>
                </a:solidFill>
              </a:rPr>
              <a:t>T </a:t>
            </a:r>
            <a:r>
              <a:rPr lang="en-US" dirty="0" smtClean="0">
                <a:solidFill>
                  <a:schemeClr val="bg1"/>
                </a:solidFill>
              </a:rPr>
              <a:t>= 0.179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3109261"/>
            <a:ext cx="2095500" cy="175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125456"/>
            <a:ext cx="2162175" cy="19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1051" y="2217372"/>
            <a:ext cx="12954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Dosis" panose="020B0604020202020204" charset="0"/>
              </a:rPr>
              <a:t>History (Given)</a:t>
            </a:r>
            <a:endParaRPr lang="en-US" b="1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51" y="4256538"/>
            <a:ext cx="12954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Dosis" panose="020B0604020202020204" charset="0"/>
              </a:rPr>
              <a:t>Branch Length (Given)</a:t>
            </a:r>
            <a:endParaRPr lang="en-US" b="1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926" y="1036813"/>
            <a:ext cx="4719637" cy="135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18017" y="3015623"/>
            <a:ext cx="5117453" cy="1930324"/>
            <a:chOff x="3853032" y="2655480"/>
            <a:chExt cx="5117453" cy="1930324"/>
          </a:xfrm>
        </p:grpSpPr>
        <p:sp>
          <p:nvSpPr>
            <p:cNvPr id="19" name="TextBox 18"/>
            <p:cNvSpPr txBox="1"/>
            <p:nvPr/>
          </p:nvSpPr>
          <p:spPr>
            <a:xfrm>
              <a:off x="3853032" y="3546789"/>
              <a:ext cx="2731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=</a:t>
              </a:r>
            </a:p>
          </p:txBody>
        </p:sp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069" y="2655480"/>
              <a:ext cx="4705350" cy="5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5306" y="3029430"/>
              <a:ext cx="4321257" cy="61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6163" y="3580398"/>
              <a:ext cx="4844322" cy="70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032" y="4216894"/>
              <a:ext cx="1447800" cy="368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3658076" y="2738270"/>
            <a:ext cx="1837712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Likelihood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1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597"/>
            <a:ext cx="6985783" cy="1139999"/>
          </a:xfrm>
        </p:spPr>
        <p:txBody>
          <a:bodyPr/>
          <a:lstStyle/>
          <a:p>
            <a:r>
              <a:rPr lang="en" dirty="0"/>
              <a:t>Maximum Likelihood Estimation Data (</a:t>
            </a:r>
            <a:r>
              <a:rPr lang="en" dirty="0" smtClean="0"/>
              <a:t>Example Explained)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8" y="1104488"/>
            <a:ext cx="3181037" cy="3914222"/>
          </a:xfrm>
        </p:spPr>
        <p:txBody>
          <a:bodyPr/>
          <a:lstStyle/>
          <a:p>
            <a:r>
              <a:rPr lang="el-GR" sz="1400" dirty="0">
                <a:solidFill>
                  <a:schemeClr val="bg2"/>
                </a:solidFill>
              </a:rPr>
              <a:t>π</a:t>
            </a:r>
            <a:r>
              <a:rPr lang="en-US" sz="1400" baseline="-25000" dirty="0" smtClean="0">
                <a:solidFill>
                  <a:schemeClr val="bg2"/>
                </a:solidFill>
              </a:rPr>
              <a:t>T</a:t>
            </a:r>
            <a:r>
              <a:rPr lang="en-US" sz="1400" dirty="0" smtClean="0">
                <a:solidFill>
                  <a:schemeClr val="bg2"/>
                </a:solidFill>
              </a:rPr>
              <a:t> for Root’s Stationary Probability</a:t>
            </a:r>
            <a:br>
              <a:rPr lang="en-US" sz="1400" dirty="0" smtClean="0">
                <a:solidFill>
                  <a:schemeClr val="bg2"/>
                </a:solidFill>
              </a:rPr>
            </a:b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For each branch which has same start and end point, multiply e </a:t>
            </a:r>
            <a:r>
              <a:rPr lang="en-US" sz="1400" baseline="30000" dirty="0" smtClean="0">
                <a:solidFill>
                  <a:schemeClr val="bg2"/>
                </a:solidFill>
              </a:rPr>
              <a:t>(branch length) x Q (start alphabet, end alphabet)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br>
              <a:rPr lang="en-US" sz="1400" dirty="0" smtClean="0">
                <a:solidFill>
                  <a:schemeClr val="bg2"/>
                </a:solidFill>
              </a:rPr>
            </a:b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For one branch (as you can see, the 3</a:t>
            </a:r>
            <a:r>
              <a:rPr lang="en-US" sz="1400" baseline="30000" dirty="0" smtClean="0">
                <a:solidFill>
                  <a:schemeClr val="bg2"/>
                </a:solidFill>
              </a:rPr>
              <a:t>rd</a:t>
            </a:r>
            <a:r>
              <a:rPr lang="en-US" sz="1400" dirty="0" smtClean="0">
                <a:solidFill>
                  <a:schemeClr val="bg2"/>
                </a:solidFill>
              </a:rPr>
              <a:t> branch) there is a transition in history. Started from T, then transitioned from T to G then finally G to G from that transition point</a:t>
            </a:r>
            <a:endParaRPr lang="en-US" sz="1400" baseline="30000" dirty="0">
              <a:solidFill>
                <a:schemeClr val="bg2"/>
              </a:solidFill>
            </a:endParaRPr>
          </a:p>
          <a:p>
            <a:endParaRPr lang="en-US" sz="1400" baseline="300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For this kind of branch, you have to multiply and extra (-Q</a:t>
            </a:r>
            <a:r>
              <a:rPr lang="en-US" sz="1400" baseline="-25000" dirty="0" smtClean="0">
                <a:solidFill>
                  <a:schemeClr val="bg2"/>
                </a:solidFill>
              </a:rPr>
              <a:t>TT</a:t>
            </a:r>
            <a:r>
              <a:rPr lang="en-US" sz="1400" dirty="0" smtClean="0">
                <a:solidFill>
                  <a:schemeClr val="bg2"/>
                </a:solidFill>
              </a:rPr>
              <a:t>) for the T-T transition from initial point to transition point and another extra (-Q</a:t>
            </a:r>
            <a:r>
              <a:rPr lang="en-US" sz="1400" baseline="-25000" dirty="0" smtClean="0">
                <a:solidFill>
                  <a:schemeClr val="bg2"/>
                </a:solidFill>
              </a:rPr>
              <a:t>TG</a:t>
            </a:r>
            <a:r>
              <a:rPr lang="en-US" sz="1400" dirty="0" smtClean="0">
                <a:solidFill>
                  <a:schemeClr val="bg2"/>
                </a:solidFill>
              </a:rPr>
              <a:t>/Q</a:t>
            </a:r>
            <a:r>
              <a:rPr lang="en-US" sz="1400" baseline="-25000" dirty="0" smtClean="0">
                <a:solidFill>
                  <a:schemeClr val="bg2"/>
                </a:solidFill>
              </a:rPr>
              <a:t>TT</a:t>
            </a:r>
            <a:r>
              <a:rPr lang="en-US" sz="1400" dirty="0" smtClean="0">
                <a:solidFill>
                  <a:schemeClr val="bg2"/>
                </a:solidFill>
              </a:rPr>
              <a:t>) ratio as it changing from T to G for the G-G transition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49725" y="1520230"/>
            <a:ext cx="4867967" cy="1866416"/>
            <a:chOff x="3853032" y="2655480"/>
            <a:chExt cx="5117453" cy="1930324"/>
          </a:xfrm>
        </p:grpSpPr>
        <p:sp>
          <p:nvSpPr>
            <p:cNvPr id="5" name="TextBox 4"/>
            <p:cNvSpPr txBox="1"/>
            <p:nvPr/>
          </p:nvSpPr>
          <p:spPr>
            <a:xfrm>
              <a:off x="3853032" y="3546789"/>
              <a:ext cx="2731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=</a:t>
              </a:r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069" y="2655480"/>
              <a:ext cx="4705350" cy="5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5306" y="3029430"/>
              <a:ext cx="4321257" cy="61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6163" y="3580398"/>
              <a:ext cx="4844322" cy="70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032" y="4216894"/>
              <a:ext cx="1447800" cy="368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272243" y="1178092"/>
            <a:ext cx="1837712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Likelihood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01" y="3208298"/>
            <a:ext cx="2162175" cy="19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4023338" y="3327068"/>
            <a:ext cx="2335521" cy="16653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/>
            <a:r>
              <a:rPr lang="en-US" sz="1400" dirty="0" smtClean="0">
                <a:solidFill>
                  <a:schemeClr val="bg2"/>
                </a:solidFill>
              </a:rPr>
              <a:t>Up to T-G transition point in 3</a:t>
            </a:r>
            <a:r>
              <a:rPr lang="en-US" sz="1400" baseline="30000" dirty="0" smtClean="0">
                <a:solidFill>
                  <a:schemeClr val="bg2"/>
                </a:solidFill>
              </a:rPr>
              <a:t>rd</a:t>
            </a:r>
            <a:r>
              <a:rPr lang="en-US" sz="1400" dirty="0" smtClean="0">
                <a:solidFill>
                  <a:schemeClr val="bg2"/>
                </a:solidFill>
              </a:rPr>
              <a:t> branch, the T-T branch length is 0.045</a:t>
            </a:r>
          </a:p>
          <a:p>
            <a:pPr marL="285750" indent="-285750"/>
            <a:r>
              <a:rPr lang="en-US" sz="1400" dirty="0" smtClean="0">
                <a:solidFill>
                  <a:schemeClr val="bg2"/>
                </a:solidFill>
              </a:rPr>
              <a:t>Total branch length is 0.15</a:t>
            </a:r>
          </a:p>
          <a:p>
            <a:pPr marL="285750" indent="-285750"/>
            <a:r>
              <a:rPr lang="en-US" sz="1400" dirty="0" smtClean="0">
                <a:solidFill>
                  <a:schemeClr val="bg2"/>
                </a:solidFill>
              </a:rPr>
              <a:t>So G-G branch length will be (0.15-0.045) = 0.105</a:t>
            </a:r>
          </a:p>
          <a:p>
            <a:pPr marL="285750" indent="-285750"/>
            <a:endParaRPr lang="en-US" sz="1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842707" y="1488177"/>
            <a:ext cx="5913927" cy="185239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9600" b="1" dirty="0" smtClean="0"/>
              <a:t>Final-Done</a:t>
            </a:r>
            <a:endParaRPr lang="en" sz="9600" dirty="0"/>
          </a:p>
        </p:txBody>
      </p:sp>
      <p:sp>
        <p:nvSpPr>
          <p:cNvPr id="2" name="TextBox 1"/>
          <p:cNvSpPr txBox="1"/>
          <p:nvPr/>
        </p:nvSpPr>
        <p:spPr>
          <a:xfrm rot="698330">
            <a:off x="4982705" y="1226567"/>
            <a:ext cx="3662694" cy="523220"/>
          </a:xfrm>
          <a:prstGeom prst="rect">
            <a:avLst/>
          </a:prstGeom>
          <a:solidFill>
            <a:srgbClr val="0DB7C4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TO BE CONTINUED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3984</TotalTime>
  <Words>182</Words>
  <Application>Microsoft Office PowerPoint</Application>
  <PresentationFormat>On-screen Show (16:9)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Dosis</vt:lpstr>
      <vt:lpstr>Arial</vt:lpstr>
      <vt:lpstr>Source Sans Pro</vt:lpstr>
      <vt:lpstr>Aharoni</vt:lpstr>
      <vt:lpstr>Cerimon template</vt:lpstr>
      <vt:lpstr>Maximum Likelihood Estimation</vt:lpstr>
      <vt:lpstr>CONTENTS</vt:lpstr>
      <vt:lpstr>1. Maximum Likelihood Estimation</vt:lpstr>
      <vt:lpstr>Maximum Likelihood Estimation Data (Given)</vt:lpstr>
      <vt:lpstr>Maximum Likelihood Estimation Data (Example)</vt:lpstr>
      <vt:lpstr>Maximum Likelihood Estimation Data (Example Explained)</vt:lpstr>
      <vt:lpstr>Final-Done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</dc:title>
  <dc:creator>Nafis Neehal</dc:creator>
  <cp:lastModifiedBy>ASUS</cp:lastModifiedBy>
  <cp:revision>242</cp:revision>
  <dcterms:modified xsi:type="dcterms:W3CDTF">2020-05-06T05:58:37Z</dcterms:modified>
</cp:coreProperties>
</file>