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7" r:id="rId3"/>
    <p:sldId id="259" r:id="rId4"/>
    <p:sldId id="312" r:id="rId5"/>
    <p:sldId id="313" r:id="rId6"/>
    <p:sldId id="291" r:id="rId7"/>
    <p:sldId id="321" r:id="rId8"/>
    <p:sldId id="286" r:id="rId9"/>
    <p:sldId id="337" r:id="rId10"/>
    <p:sldId id="296" r:id="rId11"/>
    <p:sldId id="314" r:id="rId12"/>
    <p:sldId id="323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34" r:id="rId21"/>
  </p:sldIdLst>
  <p:sldSz cx="9144000" cy="5143500" type="screen16x9"/>
  <p:notesSz cx="6858000" cy="9144000"/>
  <p:embeddedFontLst>
    <p:embeddedFont>
      <p:font typeface="Dosis" panose="020B0604020202020204" charset="0"/>
      <p:regular r:id="rId23"/>
      <p:bold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B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442E02-E660-4E07-A1FA-838B0100BF95}">
  <a:tblStyle styleId="{FE442E02-E660-4E07-A1FA-838B0100BF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0075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134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942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70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736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428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770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082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406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155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875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326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090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349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664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087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593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012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450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121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8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-150" y="0"/>
            <a:ext cx="9144000" cy="41567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50" y="3082199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199" cy="687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1pPr>
            <a:lvl2pPr lvl="1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2pPr>
            <a:lvl3pPr lvl="2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3pPr>
            <a:lvl4pPr lvl="3" rtl="0">
              <a:spcBef>
                <a:spcPts val="0"/>
              </a:spcBef>
              <a:buClr>
                <a:srgbClr val="415665"/>
              </a:buClr>
              <a:buNone/>
              <a:defRPr/>
            </a:lvl4pPr>
            <a:lvl5pPr lvl="4" rtl="0">
              <a:spcBef>
                <a:spcPts val="0"/>
              </a:spcBef>
              <a:buClr>
                <a:srgbClr val="415665"/>
              </a:buClr>
              <a:buNone/>
              <a:defRPr/>
            </a:lvl5pPr>
            <a:lvl6pPr lvl="5" rtl="0">
              <a:spcBef>
                <a:spcPts val="0"/>
              </a:spcBef>
              <a:buClr>
                <a:srgbClr val="415665"/>
              </a:buClr>
              <a:buNone/>
              <a:defRPr/>
            </a:lvl6pPr>
            <a:lvl7pPr lvl="6" rtl="0">
              <a:spcBef>
                <a:spcPts val="0"/>
              </a:spcBef>
              <a:buClr>
                <a:srgbClr val="415665"/>
              </a:buClr>
              <a:buNone/>
              <a:defRPr/>
            </a:lvl7pPr>
            <a:lvl8pPr lvl="7" rtl="0">
              <a:spcBef>
                <a:spcPts val="0"/>
              </a:spcBef>
              <a:buClr>
                <a:srgbClr val="415665"/>
              </a:buClr>
              <a:buNone/>
              <a:defRPr/>
            </a:lvl8pPr>
            <a:lvl9pPr lvl="8" rtl="0">
              <a:spcBef>
                <a:spcPts val="0"/>
              </a:spcBef>
              <a:buClr>
                <a:srgbClr val="415665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599" cy="1723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DB7C4"/>
                </a:solidFill>
              </a:rPr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44425" y="1534256"/>
            <a:ext cx="2804699" cy="332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818122" y="1534256"/>
            <a:ext cx="2804699" cy="332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2400"/>
              <a:t>‹#›</a:t>
            </a:fld>
            <a:endParaRPr lang="en" sz="2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DB7C4"/>
              </a:buClr>
              <a:buSzPct val="100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560978" y="388717"/>
            <a:ext cx="5610902" cy="242805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dirty="0" smtClean="0"/>
              <a:t>Database Searching (FASTA)</a:t>
            </a:r>
            <a:endParaRPr lang="en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645061" y="2816772"/>
            <a:ext cx="490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osis" panose="020B0604020202020204" charset="0"/>
              </a:rPr>
              <a:t>Lecture – </a:t>
            </a:r>
            <a:r>
              <a:rPr lang="en-US" sz="2800" dirty="0" smtClean="0">
                <a:solidFill>
                  <a:schemeClr val="bg1"/>
                </a:solidFill>
                <a:latin typeface="Dosis" panose="020B0604020202020204" charset="0"/>
              </a:rPr>
              <a:t>8 </a:t>
            </a:r>
            <a:endParaRPr lang="en-US" sz="2800" dirty="0">
              <a:solidFill>
                <a:schemeClr val="bg1"/>
              </a:solidFill>
              <a:latin typeface="Dosis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061" y="3728709"/>
            <a:ext cx="4807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Dosis" panose="020B0604020202020204" charset="0"/>
              </a:rPr>
              <a:t>Department </a:t>
            </a:r>
            <a:r>
              <a:rPr lang="en-US" sz="1600" dirty="0" smtClean="0">
                <a:solidFill>
                  <a:schemeClr val="bg1"/>
                </a:solidFill>
                <a:latin typeface="Dosis" panose="020B0604020202020204" charset="0"/>
              </a:rPr>
              <a:t>of CSE, DIU</a:t>
            </a:r>
            <a:endParaRPr lang="en-US" sz="1600" dirty="0">
              <a:solidFill>
                <a:schemeClr val="bg1"/>
              </a:solidFill>
              <a:latin typeface="Dosis" panose="020B0604020202020204" charset="0"/>
            </a:endParaRPr>
          </a:p>
        </p:txBody>
      </p:sp>
      <p:pic>
        <p:nvPicPr>
          <p:cNvPr id="1026" name="Picture 2" descr="https://tse3.mm.bing.net/th?id=OIP.IFYHwA6-rp4m1JAkzzxkuAAAAA&amp;pid=Api&amp;P=0&amp;w=173&amp;h=1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183" y="82233"/>
            <a:ext cx="3663901" cy="398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786760"/>
            <a:ext cx="7932683" cy="116609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</a:t>
            </a:r>
            <a:r>
              <a:rPr lang="en" dirty="0" smtClean="0"/>
              <a:t>. Hash Table U</a:t>
            </a:r>
            <a:r>
              <a:rPr lang="en-US" dirty="0" smtClean="0"/>
              <a:t>s</a:t>
            </a:r>
            <a:r>
              <a:rPr lang="en" dirty="0" smtClean="0"/>
              <a:t>ed in FASTA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7102366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Hash Table Algorithm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01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Given Data</a:t>
            </a:r>
            <a:endParaRPr lang="en" dirty="0"/>
          </a:p>
        </p:txBody>
      </p:sp>
      <p:sp>
        <p:nvSpPr>
          <p:cNvPr id="5" name="Shape 112"/>
          <p:cNvSpPr txBox="1">
            <a:spLocks/>
          </p:cNvSpPr>
          <p:nvPr/>
        </p:nvSpPr>
        <p:spPr>
          <a:xfrm>
            <a:off x="1881350" y="1734206"/>
            <a:ext cx="6011919" cy="16185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algn="ctr">
              <a:buNone/>
            </a:pPr>
            <a:endParaRPr lang="en-US" sz="1400" b="1" u="sng" dirty="0" smtClean="0">
              <a:latin typeface="Dosis" panose="020B0604020202020204" charset="0"/>
            </a:endParaRPr>
          </a:p>
          <a:p>
            <a:pPr>
              <a:buNone/>
            </a:pPr>
            <a:r>
              <a:rPr lang="en-US" sz="2800" u="sng" dirty="0" smtClean="0">
                <a:latin typeface="Dosis" panose="020B0604020202020204" charset="0"/>
              </a:rPr>
              <a:t>Query Sequence:</a:t>
            </a:r>
            <a:r>
              <a:rPr lang="en-US" sz="2800" dirty="0" smtClean="0">
                <a:latin typeface="Dosis" panose="020B0604020202020204" charset="0"/>
              </a:rPr>
              <a:t> JUSTICELEAGUE</a:t>
            </a:r>
          </a:p>
          <a:p>
            <a:pPr>
              <a:buNone/>
            </a:pPr>
            <a:r>
              <a:rPr lang="en-US" sz="2800" u="sng" dirty="0" smtClean="0">
                <a:latin typeface="Dosis" panose="020B0604020202020204" charset="0"/>
              </a:rPr>
              <a:t>Target Sequence:</a:t>
            </a:r>
            <a:r>
              <a:rPr lang="en-US" sz="2800" dirty="0" smtClean="0">
                <a:latin typeface="Dosis" panose="020B0604020202020204" charset="0"/>
              </a:rPr>
              <a:t> LEAGUEOFASSASINS</a:t>
            </a:r>
          </a:p>
          <a:p>
            <a:pPr>
              <a:buNone/>
            </a:pPr>
            <a:r>
              <a:rPr lang="en-US" sz="2800" u="sng" dirty="0" smtClean="0">
                <a:latin typeface="Dosis" panose="020B0604020202020204" charset="0"/>
              </a:rPr>
              <a:t>Value of K</a:t>
            </a:r>
            <a:r>
              <a:rPr lang="en-US" sz="2800" dirty="0" smtClean="0">
                <a:latin typeface="Dosis" panose="020B0604020202020204" charset="0"/>
              </a:rPr>
              <a:t> : 1</a:t>
            </a:r>
            <a:endParaRPr lang="en-US" sz="1400" dirty="0" smtClean="0"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Step 1 : Build Query Table</a:t>
            </a:r>
            <a:endParaRPr lang="e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6782"/>
              </p:ext>
            </p:extLst>
          </p:nvPr>
        </p:nvGraphicFramePr>
        <p:xfrm>
          <a:off x="1124607" y="2217682"/>
          <a:ext cx="7441330" cy="75674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72410">
                  <a:extLst>
                    <a:ext uri="{9D8B030D-6E8A-4147-A177-3AD203B41FA5}">
                      <a16:colId xmlns="" xmlns:a16="http://schemas.microsoft.com/office/drawing/2014/main" val="3107697236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2446437387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58687109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2798698585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3946820774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2036769797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405698803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613142917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1263300666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998987164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12970265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2996430893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3446575253"/>
                    </a:ext>
                  </a:extLst>
                </a:gridCol>
              </a:tblGrid>
              <a:tr h="3224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66585956"/>
                  </a:ext>
                </a:extLst>
              </a:tr>
              <a:tr h="43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84491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66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Step 2: Hash Table for Query Sequence</a:t>
            </a:r>
            <a:endParaRPr lang="e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405014"/>
              </p:ext>
            </p:extLst>
          </p:nvPr>
        </p:nvGraphicFramePr>
        <p:xfrm>
          <a:off x="1870842" y="2354317"/>
          <a:ext cx="5724100" cy="115905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72410">
                  <a:extLst>
                    <a:ext uri="{9D8B030D-6E8A-4147-A177-3AD203B41FA5}">
                      <a16:colId xmlns="" xmlns:a16="http://schemas.microsoft.com/office/drawing/2014/main" val="3107697236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2446437387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58687109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2798698585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3946820774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2036769797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405698803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613142917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1263300666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998987164"/>
                    </a:ext>
                  </a:extLst>
                </a:gridCol>
              </a:tblGrid>
              <a:tr h="4275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66585956"/>
                  </a:ext>
                </a:extLst>
              </a:tr>
              <a:tr h="7286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</a:p>
                    <a:p>
                      <a:pPr algn="ctr"/>
                      <a:r>
                        <a:rPr lang="en-US" dirty="0" smtClean="0"/>
                        <a:t>9</a:t>
                      </a:r>
                    </a:p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</a:p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8449195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55676" y="1556014"/>
            <a:ext cx="7359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Write all the distinct characters appeared in the Query Sequence Lexicographically and then, beneath that, </a:t>
            </a:r>
          </a:p>
          <a:p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write the number of the position in which that letter appeared. There can be multiple occurrences.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Step 3 : Build Target Table</a:t>
            </a:r>
            <a:endParaRPr lang="e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461168"/>
              </p:ext>
            </p:extLst>
          </p:nvPr>
        </p:nvGraphicFramePr>
        <p:xfrm>
          <a:off x="1124607" y="2217682"/>
          <a:ext cx="7441328" cy="75674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65083">
                  <a:extLst>
                    <a:ext uri="{9D8B030D-6E8A-4147-A177-3AD203B41FA5}">
                      <a16:colId xmlns="" xmlns:a16="http://schemas.microsoft.com/office/drawing/2014/main" val="3107697236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2446437387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58687109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2798698585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3946820774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2036769797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405698803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613142917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1263300666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998987164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12970265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2996430893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3446575253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4198084566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2853182075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4059623022"/>
                    </a:ext>
                  </a:extLst>
                </a:gridCol>
              </a:tblGrid>
              <a:tr h="3224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66585956"/>
                  </a:ext>
                </a:extLst>
              </a:tr>
              <a:tr h="43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84491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6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Step 4 : Import the Hash Table for Query Sequence</a:t>
            </a:r>
            <a:endParaRPr lang="e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99618"/>
              </p:ext>
            </p:extLst>
          </p:nvPr>
        </p:nvGraphicFramePr>
        <p:xfrm>
          <a:off x="1008993" y="2869323"/>
          <a:ext cx="7441328" cy="75674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65083">
                  <a:extLst>
                    <a:ext uri="{9D8B030D-6E8A-4147-A177-3AD203B41FA5}">
                      <a16:colId xmlns="" xmlns:a16="http://schemas.microsoft.com/office/drawing/2014/main" val="3107697236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2446437387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58687109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2798698585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3946820774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2036769797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405698803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613142917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1263300666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998987164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12970265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2996430893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3446575253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4198084566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2853182075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4059623022"/>
                    </a:ext>
                  </a:extLst>
                </a:gridCol>
              </a:tblGrid>
              <a:tr h="3224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66585956"/>
                  </a:ext>
                </a:extLst>
              </a:tr>
              <a:tr h="43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8449195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533"/>
              </p:ext>
            </p:extLst>
          </p:nvPr>
        </p:nvGraphicFramePr>
        <p:xfrm>
          <a:off x="1867607" y="1378000"/>
          <a:ext cx="5724100" cy="115905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72410">
                  <a:extLst>
                    <a:ext uri="{9D8B030D-6E8A-4147-A177-3AD203B41FA5}">
                      <a16:colId xmlns="" xmlns:a16="http://schemas.microsoft.com/office/drawing/2014/main" val="3107697236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2446437387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58687109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2798698585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3946820774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2036769797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405698803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613142917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1263300666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998987164"/>
                    </a:ext>
                  </a:extLst>
                </a:gridCol>
              </a:tblGrid>
              <a:tr h="4275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66585956"/>
                  </a:ext>
                </a:extLst>
              </a:tr>
              <a:tr h="7286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</a:p>
                    <a:p>
                      <a:pPr algn="ctr"/>
                      <a:r>
                        <a:rPr lang="en-US" dirty="0" smtClean="0"/>
                        <a:t>9</a:t>
                      </a:r>
                    </a:p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</a:p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84491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21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2" y="512298"/>
            <a:ext cx="7192839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Step 5 : Build the Exteded Target Table based on Hash Table</a:t>
            </a:r>
            <a:endParaRPr lang="e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627619"/>
              </p:ext>
            </p:extLst>
          </p:nvPr>
        </p:nvGraphicFramePr>
        <p:xfrm>
          <a:off x="1008993" y="2385843"/>
          <a:ext cx="7441328" cy="148826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65083">
                  <a:extLst>
                    <a:ext uri="{9D8B030D-6E8A-4147-A177-3AD203B41FA5}">
                      <a16:colId xmlns="" xmlns:a16="http://schemas.microsoft.com/office/drawing/2014/main" val="3107697236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2446437387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58687109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2798698585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3946820774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2036769797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405698803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613142917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1263300666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998987164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12970265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2996430893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3446575253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4198084566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2853182075"/>
                    </a:ext>
                  </a:extLst>
                </a:gridCol>
                <a:gridCol w="465083">
                  <a:extLst>
                    <a:ext uri="{9D8B030D-6E8A-4147-A177-3AD203B41FA5}">
                      <a16:colId xmlns="" xmlns:a16="http://schemas.microsoft.com/office/drawing/2014/main" val="4059623022"/>
                    </a:ext>
                  </a:extLst>
                </a:gridCol>
              </a:tblGrid>
              <a:tr h="3224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66585956"/>
                  </a:ext>
                </a:extLst>
              </a:tr>
              <a:tr h="43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84491951"/>
                  </a:ext>
                </a:extLst>
              </a:tr>
              <a:tr h="43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</a:p>
                    <a:p>
                      <a:r>
                        <a:rPr lang="en-US" sz="1400" dirty="0" smtClean="0"/>
                        <a:t>7</a:t>
                      </a:r>
                    </a:p>
                    <a:p>
                      <a:r>
                        <a:rPr lang="en-US" sz="1400" dirty="0" smtClean="0"/>
                        <a:t>11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-3</a:t>
                      </a:r>
                    </a:p>
                    <a:p>
                      <a:r>
                        <a:rPr lang="en-US" sz="1400" dirty="0" smtClean="0"/>
                        <a:t>7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</a:p>
                    <a:p>
                      <a:r>
                        <a:rPr lang="en-US" sz="1400" dirty="0" smtClean="0"/>
                        <a:t>3</a:t>
                      </a:r>
                    </a:p>
                    <a:p>
                      <a:r>
                        <a:rPr lang="en-US" sz="1400" dirty="0" smtClean="0"/>
                        <a:t>7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-7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-8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-10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-9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-13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729026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115731"/>
              </p:ext>
            </p:extLst>
          </p:nvPr>
        </p:nvGraphicFramePr>
        <p:xfrm>
          <a:off x="1867607" y="1128046"/>
          <a:ext cx="5724100" cy="115905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72410">
                  <a:extLst>
                    <a:ext uri="{9D8B030D-6E8A-4147-A177-3AD203B41FA5}">
                      <a16:colId xmlns="" xmlns:a16="http://schemas.microsoft.com/office/drawing/2014/main" val="3107697236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2446437387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58687109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2798698585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3946820774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2036769797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405698803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613142917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1263300666"/>
                    </a:ext>
                  </a:extLst>
                </a:gridCol>
                <a:gridCol w="572410">
                  <a:extLst>
                    <a:ext uri="{9D8B030D-6E8A-4147-A177-3AD203B41FA5}">
                      <a16:colId xmlns="" xmlns:a16="http://schemas.microsoft.com/office/drawing/2014/main" val="998987164"/>
                    </a:ext>
                  </a:extLst>
                </a:gridCol>
              </a:tblGrid>
              <a:tr h="4275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66585956"/>
                  </a:ext>
                </a:extLst>
              </a:tr>
              <a:tr h="7286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</a:p>
                    <a:p>
                      <a:pPr algn="ctr"/>
                      <a:r>
                        <a:rPr lang="en-US" dirty="0" smtClean="0"/>
                        <a:t>9</a:t>
                      </a:r>
                    </a:p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</a:p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8449195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206227" y="3972856"/>
            <a:ext cx="7529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Entry in Extended Row = Position of the Letter in Hash Table – Position of the Letter in Extended Target Table</a:t>
            </a:r>
          </a:p>
          <a:p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Example: </a:t>
            </a:r>
          </a:p>
        </p:txBody>
      </p:sp>
      <p:sp>
        <p:nvSpPr>
          <p:cNvPr id="2" name="Rectangle 1"/>
          <p:cNvSpPr/>
          <p:nvPr/>
        </p:nvSpPr>
        <p:spPr>
          <a:xfrm>
            <a:off x="1867607" y="444093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For L, in Extended Target Table, Entry is 7 (8-1) 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867607" y="4748711"/>
            <a:ext cx="4406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Similarly For E, the entries are 5 (7-2), 7 (9-2) and 11 (13-2).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168869" y="1570936"/>
            <a:ext cx="252249" cy="273269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73317" y="2386037"/>
            <a:ext cx="252249" cy="273269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79380" y="1789888"/>
            <a:ext cx="252249" cy="273269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79379" y="2003510"/>
            <a:ext cx="252249" cy="273269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80102" y="2385843"/>
            <a:ext cx="252249" cy="273269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468171" y="1570935"/>
            <a:ext cx="252249" cy="273269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4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2" y="512298"/>
            <a:ext cx="7192839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Step 5 : Build Offset Table</a:t>
            </a:r>
            <a:endParaRPr lang="e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55381"/>
              </p:ext>
            </p:extLst>
          </p:nvPr>
        </p:nvGraphicFramePr>
        <p:xfrm>
          <a:off x="273262" y="2249214"/>
          <a:ext cx="8727791" cy="76725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46544">
                  <a:extLst>
                    <a:ext uri="{9D8B030D-6E8A-4147-A177-3AD203B41FA5}">
                      <a16:colId xmlns="" xmlns:a16="http://schemas.microsoft.com/office/drawing/2014/main" val="3107697236"/>
                    </a:ext>
                  </a:extLst>
                </a:gridCol>
                <a:gridCol w="567559">
                  <a:extLst>
                    <a:ext uri="{9D8B030D-6E8A-4147-A177-3AD203B41FA5}">
                      <a16:colId xmlns="" xmlns:a16="http://schemas.microsoft.com/office/drawing/2014/main" val="2446437387"/>
                    </a:ext>
                  </a:extLst>
                </a:gridCol>
                <a:gridCol w="571757">
                  <a:extLst>
                    <a:ext uri="{9D8B030D-6E8A-4147-A177-3AD203B41FA5}">
                      <a16:colId xmlns="" xmlns:a16="http://schemas.microsoft.com/office/drawing/2014/main" val="58687109"/>
                    </a:ext>
                  </a:extLst>
                </a:gridCol>
                <a:gridCol w="483475">
                  <a:extLst>
                    <a:ext uri="{9D8B030D-6E8A-4147-A177-3AD203B41FA5}">
                      <a16:colId xmlns="" xmlns:a16="http://schemas.microsoft.com/office/drawing/2014/main" val="2798698585"/>
                    </a:ext>
                  </a:extLst>
                </a:gridCol>
                <a:gridCol w="409904">
                  <a:extLst>
                    <a:ext uri="{9D8B030D-6E8A-4147-A177-3AD203B41FA5}">
                      <a16:colId xmlns="" xmlns:a16="http://schemas.microsoft.com/office/drawing/2014/main" val="3946820774"/>
                    </a:ext>
                  </a:extLst>
                </a:gridCol>
                <a:gridCol w="491707">
                  <a:extLst>
                    <a:ext uri="{9D8B030D-6E8A-4147-A177-3AD203B41FA5}">
                      <a16:colId xmlns="" xmlns:a16="http://schemas.microsoft.com/office/drawing/2014/main" val="2036769797"/>
                    </a:ext>
                  </a:extLst>
                </a:gridCol>
                <a:gridCol w="432666">
                  <a:extLst>
                    <a:ext uri="{9D8B030D-6E8A-4147-A177-3AD203B41FA5}">
                      <a16:colId xmlns="" xmlns:a16="http://schemas.microsoft.com/office/drawing/2014/main" val="405698803"/>
                    </a:ext>
                  </a:extLst>
                </a:gridCol>
                <a:gridCol w="401762">
                  <a:extLst>
                    <a:ext uri="{9D8B030D-6E8A-4147-A177-3AD203B41FA5}">
                      <a16:colId xmlns="" xmlns:a16="http://schemas.microsoft.com/office/drawing/2014/main" val="613142917"/>
                    </a:ext>
                  </a:extLst>
                </a:gridCol>
                <a:gridCol w="370858">
                  <a:extLst>
                    <a:ext uri="{9D8B030D-6E8A-4147-A177-3AD203B41FA5}">
                      <a16:colId xmlns="" xmlns:a16="http://schemas.microsoft.com/office/drawing/2014/main" val="1263300666"/>
                    </a:ext>
                  </a:extLst>
                </a:gridCol>
                <a:gridCol w="360557">
                  <a:extLst>
                    <a:ext uri="{9D8B030D-6E8A-4147-A177-3AD203B41FA5}">
                      <a16:colId xmlns="" xmlns:a16="http://schemas.microsoft.com/office/drawing/2014/main" val="998987164"/>
                    </a:ext>
                  </a:extLst>
                </a:gridCol>
                <a:gridCol w="401762">
                  <a:extLst>
                    <a:ext uri="{9D8B030D-6E8A-4147-A177-3AD203B41FA5}">
                      <a16:colId xmlns="" xmlns:a16="http://schemas.microsoft.com/office/drawing/2014/main" val="12970265"/>
                    </a:ext>
                  </a:extLst>
                </a:gridCol>
                <a:gridCol w="381160">
                  <a:extLst>
                    <a:ext uri="{9D8B030D-6E8A-4147-A177-3AD203B41FA5}">
                      <a16:colId xmlns="" xmlns:a16="http://schemas.microsoft.com/office/drawing/2014/main" val="2996430893"/>
                    </a:ext>
                  </a:extLst>
                </a:gridCol>
                <a:gridCol w="379441">
                  <a:extLst>
                    <a:ext uri="{9D8B030D-6E8A-4147-A177-3AD203B41FA5}">
                      <a16:colId xmlns="" xmlns:a16="http://schemas.microsoft.com/office/drawing/2014/main" val="3446575253"/>
                    </a:ext>
                  </a:extLst>
                </a:gridCol>
                <a:gridCol w="216632">
                  <a:extLst>
                    <a:ext uri="{9D8B030D-6E8A-4147-A177-3AD203B41FA5}">
                      <a16:colId xmlns="" xmlns:a16="http://schemas.microsoft.com/office/drawing/2014/main" val="4198084566"/>
                    </a:ext>
                  </a:extLst>
                </a:gridCol>
                <a:gridCol w="216632">
                  <a:extLst>
                    <a:ext uri="{9D8B030D-6E8A-4147-A177-3AD203B41FA5}">
                      <a16:colId xmlns="" xmlns:a16="http://schemas.microsoft.com/office/drawing/2014/main" val="2853182075"/>
                    </a:ext>
                  </a:extLst>
                </a:gridCol>
                <a:gridCol w="216632">
                  <a:extLst>
                    <a:ext uri="{9D8B030D-6E8A-4147-A177-3AD203B41FA5}">
                      <a16:colId xmlns="" xmlns:a16="http://schemas.microsoft.com/office/drawing/2014/main" val="4059623022"/>
                    </a:ext>
                  </a:extLst>
                </a:gridCol>
                <a:gridCol w="216632">
                  <a:extLst>
                    <a:ext uri="{9D8B030D-6E8A-4147-A177-3AD203B41FA5}">
                      <a16:colId xmlns="" xmlns:a16="http://schemas.microsoft.com/office/drawing/2014/main" val="959290838"/>
                    </a:ext>
                  </a:extLst>
                </a:gridCol>
                <a:gridCol w="216632">
                  <a:extLst>
                    <a:ext uri="{9D8B030D-6E8A-4147-A177-3AD203B41FA5}">
                      <a16:colId xmlns="" xmlns:a16="http://schemas.microsoft.com/office/drawing/2014/main" val="4219817737"/>
                    </a:ext>
                  </a:extLst>
                </a:gridCol>
                <a:gridCol w="216632">
                  <a:extLst>
                    <a:ext uri="{9D8B030D-6E8A-4147-A177-3AD203B41FA5}">
                      <a16:colId xmlns="" xmlns:a16="http://schemas.microsoft.com/office/drawing/2014/main" val="3030424645"/>
                    </a:ext>
                  </a:extLst>
                </a:gridCol>
                <a:gridCol w="216632">
                  <a:extLst>
                    <a:ext uri="{9D8B030D-6E8A-4147-A177-3AD203B41FA5}">
                      <a16:colId xmlns="" xmlns:a16="http://schemas.microsoft.com/office/drawing/2014/main" val="3511546970"/>
                    </a:ext>
                  </a:extLst>
                </a:gridCol>
                <a:gridCol w="216632">
                  <a:extLst>
                    <a:ext uri="{9D8B030D-6E8A-4147-A177-3AD203B41FA5}">
                      <a16:colId xmlns="" xmlns:a16="http://schemas.microsoft.com/office/drawing/2014/main" val="486946364"/>
                    </a:ext>
                  </a:extLst>
                </a:gridCol>
                <a:gridCol w="216632">
                  <a:extLst>
                    <a:ext uri="{9D8B030D-6E8A-4147-A177-3AD203B41FA5}">
                      <a16:colId xmlns="" xmlns:a16="http://schemas.microsoft.com/office/drawing/2014/main" val="2450187337"/>
                    </a:ext>
                  </a:extLst>
                </a:gridCol>
                <a:gridCol w="216632">
                  <a:extLst>
                    <a:ext uri="{9D8B030D-6E8A-4147-A177-3AD203B41FA5}">
                      <a16:colId xmlns="" xmlns:a16="http://schemas.microsoft.com/office/drawing/2014/main" val="4282886469"/>
                    </a:ext>
                  </a:extLst>
                </a:gridCol>
                <a:gridCol w="381160">
                  <a:extLst>
                    <a:ext uri="{9D8B030D-6E8A-4147-A177-3AD203B41FA5}">
                      <a16:colId xmlns="" xmlns:a16="http://schemas.microsoft.com/office/drawing/2014/main" val="3611904978"/>
                    </a:ext>
                  </a:extLst>
                </a:gridCol>
                <a:gridCol w="381159">
                  <a:extLst>
                    <a:ext uri="{9D8B030D-6E8A-4147-A177-3AD203B41FA5}">
                      <a16:colId xmlns="" xmlns:a16="http://schemas.microsoft.com/office/drawing/2014/main" val="2222624460"/>
                    </a:ext>
                  </a:extLst>
                </a:gridCol>
              </a:tblGrid>
              <a:tr h="3269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66585956"/>
                  </a:ext>
                </a:extLst>
              </a:tr>
              <a:tr h="4403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729026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681" y="1377338"/>
            <a:ext cx="759695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Draw a table from the minimum to the maximum entry of the extended target table. Then beneath each entry</a:t>
            </a:r>
          </a:p>
          <a:p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 number, write down number of times that entry occurred in extended target table. For example, the entry 7 </a:t>
            </a:r>
          </a:p>
          <a:p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Occurred 6 times and the entry 1 occurred 2 times.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7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2" y="512298"/>
            <a:ext cx="7192839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Step  6: Build Pre-Final Table</a:t>
            </a:r>
            <a:endParaRPr lang="e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54989"/>
              </p:ext>
            </p:extLst>
          </p:nvPr>
        </p:nvGraphicFramePr>
        <p:xfrm>
          <a:off x="1051034" y="2312275"/>
          <a:ext cx="7003600" cy="119106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37725">
                  <a:extLst>
                    <a:ext uri="{9D8B030D-6E8A-4147-A177-3AD203B41FA5}">
                      <a16:colId xmlns="" xmlns:a16="http://schemas.microsoft.com/office/drawing/2014/main" val="3977279616"/>
                    </a:ext>
                  </a:extLst>
                </a:gridCol>
                <a:gridCol w="437725">
                  <a:extLst>
                    <a:ext uri="{9D8B030D-6E8A-4147-A177-3AD203B41FA5}">
                      <a16:colId xmlns="" xmlns:a16="http://schemas.microsoft.com/office/drawing/2014/main" val="3107697236"/>
                    </a:ext>
                  </a:extLst>
                </a:gridCol>
                <a:gridCol w="437725">
                  <a:extLst>
                    <a:ext uri="{9D8B030D-6E8A-4147-A177-3AD203B41FA5}">
                      <a16:colId xmlns="" xmlns:a16="http://schemas.microsoft.com/office/drawing/2014/main" val="2446437387"/>
                    </a:ext>
                  </a:extLst>
                </a:gridCol>
                <a:gridCol w="437725">
                  <a:extLst>
                    <a:ext uri="{9D8B030D-6E8A-4147-A177-3AD203B41FA5}">
                      <a16:colId xmlns="" xmlns:a16="http://schemas.microsoft.com/office/drawing/2014/main" val="58687109"/>
                    </a:ext>
                  </a:extLst>
                </a:gridCol>
                <a:gridCol w="437725">
                  <a:extLst>
                    <a:ext uri="{9D8B030D-6E8A-4147-A177-3AD203B41FA5}">
                      <a16:colId xmlns="" xmlns:a16="http://schemas.microsoft.com/office/drawing/2014/main" val="2798698585"/>
                    </a:ext>
                  </a:extLst>
                </a:gridCol>
                <a:gridCol w="437725">
                  <a:extLst>
                    <a:ext uri="{9D8B030D-6E8A-4147-A177-3AD203B41FA5}">
                      <a16:colId xmlns="" xmlns:a16="http://schemas.microsoft.com/office/drawing/2014/main" val="3946820774"/>
                    </a:ext>
                  </a:extLst>
                </a:gridCol>
                <a:gridCol w="437725">
                  <a:extLst>
                    <a:ext uri="{9D8B030D-6E8A-4147-A177-3AD203B41FA5}">
                      <a16:colId xmlns="" xmlns:a16="http://schemas.microsoft.com/office/drawing/2014/main" val="2036769797"/>
                    </a:ext>
                  </a:extLst>
                </a:gridCol>
                <a:gridCol w="437725">
                  <a:extLst>
                    <a:ext uri="{9D8B030D-6E8A-4147-A177-3AD203B41FA5}">
                      <a16:colId xmlns="" xmlns:a16="http://schemas.microsoft.com/office/drawing/2014/main" val="405698803"/>
                    </a:ext>
                  </a:extLst>
                </a:gridCol>
                <a:gridCol w="437725">
                  <a:extLst>
                    <a:ext uri="{9D8B030D-6E8A-4147-A177-3AD203B41FA5}">
                      <a16:colId xmlns="" xmlns:a16="http://schemas.microsoft.com/office/drawing/2014/main" val="613142917"/>
                    </a:ext>
                  </a:extLst>
                </a:gridCol>
                <a:gridCol w="437725">
                  <a:extLst>
                    <a:ext uri="{9D8B030D-6E8A-4147-A177-3AD203B41FA5}">
                      <a16:colId xmlns="" xmlns:a16="http://schemas.microsoft.com/office/drawing/2014/main" val="1263300666"/>
                    </a:ext>
                  </a:extLst>
                </a:gridCol>
                <a:gridCol w="437725">
                  <a:extLst>
                    <a:ext uri="{9D8B030D-6E8A-4147-A177-3AD203B41FA5}">
                      <a16:colId xmlns="" xmlns:a16="http://schemas.microsoft.com/office/drawing/2014/main" val="998987164"/>
                    </a:ext>
                  </a:extLst>
                </a:gridCol>
                <a:gridCol w="437725">
                  <a:extLst>
                    <a:ext uri="{9D8B030D-6E8A-4147-A177-3AD203B41FA5}">
                      <a16:colId xmlns="" xmlns:a16="http://schemas.microsoft.com/office/drawing/2014/main" val="12970265"/>
                    </a:ext>
                  </a:extLst>
                </a:gridCol>
                <a:gridCol w="437725">
                  <a:extLst>
                    <a:ext uri="{9D8B030D-6E8A-4147-A177-3AD203B41FA5}">
                      <a16:colId xmlns="" xmlns:a16="http://schemas.microsoft.com/office/drawing/2014/main" val="2996430893"/>
                    </a:ext>
                  </a:extLst>
                </a:gridCol>
                <a:gridCol w="437725">
                  <a:extLst>
                    <a:ext uri="{9D8B030D-6E8A-4147-A177-3AD203B41FA5}">
                      <a16:colId xmlns="" xmlns:a16="http://schemas.microsoft.com/office/drawing/2014/main" val="3446575253"/>
                    </a:ext>
                  </a:extLst>
                </a:gridCol>
                <a:gridCol w="437725">
                  <a:extLst>
                    <a:ext uri="{9D8B030D-6E8A-4147-A177-3AD203B41FA5}">
                      <a16:colId xmlns="" xmlns:a16="http://schemas.microsoft.com/office/drawing/2014/main" val="4198084566"/>
                    </a:ext>
                  </a:extLst>
                </a:gridCol>
                <a:gridCol w="437725">
                  <a:extLst>
                    <a:ext uri="{9D8B030D-6E8A-4147-A177-3AD203B41FA5}">
                      <a16:colId xmlns="" xmlns:a16="http://schemas.microsoft.com/office/drawing/2014/main" val="2853182075"/>
                    </a:ext>
                  </a:extLst>
                </a:gridCol>
              </a:tblGrid>
              <a:tr h="3224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66585956"/>
                  </a:ext>
                </a:extLst>
              </a:tr>
              <a:tr h="43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3994189"/>
                  </a:ext>
                </a:extLst>
              </a:tr>
              <a:tr h="43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8449195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75316" y="1818773"/>
            <a:ext cx="3866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Start both Query and Target sequence from 0 position.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2" y="512298"/>
            <a:ext cx="7192839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Step 7 : Build Final Table</a:t>
            </a:r>
            <a:endParaRPr lang="e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7804"/>
              </p:ext>
            </p:extLst>
          </p:nvPr>
        </p:nvGraphicFramePr>
        <p:xfrm>
          <a:off x="472962" y="2816772"/>
          <a:ext cx="8460822" cy="119106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5454">
                  <a:extLst>
                    <a:ext uri="{9D8B030D-6E8A-4147-A177-3AD203B41FA5}">
                      <a16:colId xmlns="" xmlns:a16="http://schemas.microsoft.com/office/drawing/2014/main" val="3977279616"/>
                    </a:ext>
                  </a:extLst>
                </a:gridCol>
                <a:gridCol w="225454">
                  <a:extLst>
                    <a:ext uri="{9D8B030D-6E8A-4147-A177-3AD203B41FA5}">
                      <a16:colId xmlns="" xmlns:a16="http://schemas.microsoft.com/office/drawing/2014/main" val="3107697236"/>
                    </a:ext>
                  </a:extLst>
                </a:gridCol>
                <a:gridCol w="225454">
                  <a:extLst>
                    <a:ext uri="{9D8B030D-6E8A-4147-A177-3AD203B41FA5}">
                      <a16:colId xmlns="" xmlns:a16="http://schemas.microsoft.com/office/drawing/2014/main" val="2446437387"/>
                    </a:ext>
                  </a:extLst>
                </a:gridCol>
                <a:gridCol w="225454">
                  <a:extLst>
                    <a:ext uri="{9D8B030D-6E8A-4147-A177-3AD203B41FA5}">
                      <a16:colId xmlns="" xmlns:a16="http://schemas.microsoft.com/office/drawing/2014/main" val="58687109"/>
                    </a:ext>
                  </a:extLst>
                </a:gridCol>
                <a:gridCol w="225454">
                  <a:extLst>
                    <a:ext uri="{9D8B030D-6E8A-4147-A177-3AD203B41FA5}">
                      <a16:colId xmlns="" xmlns:a16="http://schemas.microsoft.com/office/drawing/2014/main" val="2798698585"/>
                    </a:ext>
                  </a:extLst>
                </a:gridCol>
                <a:gridCol w="225454">
                  <a:extLst>
                    <a:ext uri="{9D8B030D-6E8A-4147-A177-3AD203B41FA5}">
                      <a16:colId xmlns="" xmlns:a16="http://schemas.microsoft.com/office/drawing/2014/main" val="3946820774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36769797"/>
                    </a:ext>
                  </a:extLst>
                </a:gridCol>
                <a:gridCol w="246778">
                  <a:extLst>
                    <a:ext uri="{9D8B030D-6E8A-4147-A177-3AD203B41FA5}">
                      <a16:colId xmlns="" xmlns:a16="http://schemas.microsoft.com/office/drawing/2014/main" val="405698803"/>
                    </a:ext>
                  </a:extLst>
                </a:gridCol>
                <a:gridCol w="262759">
                  <a:extLst>
                    <a:ext uri="{9D8B030D-6E8A-4147-A177-3AD203B41FA5}">
                      <a16:colId xmlns="" xmlns:a16="http://schemas.microsoft.com/office/drawing/2014/main" val="613142917"/>
                    </a:ext>
                  </a:extLst>
                </a:gridCol>
                <a:gridCol w="252248">
                  <a:extLst>
                    <a:ext uri="{9D8B030D-6E8A-4147-A177-3AD203B41FA5}">
                      <a16:colId xmlns="" xmlns:a16="http://schemas.microsoft.com/office/drawing/2014/main" val="1263300666"/>
                    </a:ext>
                  </a:extLst>
                </a:gridCol>
                <a:gridCol w="388883">
                  <a:extLst>
                    <a:ext uri="{9D8B030D-6E8A-4147-A177-3AD203B41FA5}">
                      <a16:colId xmlns="" xmlns:a16="http://schemas.microsoft.com/office/drawing/2014/main" val="998987164"/>
                    </a:ext>
                  </a:extLst>
                </a:gridCol>
                <a:gridCol w="420413">
                  <a:extLst>
                    <a:ext uri="{9D8B030D-6E8A-4147-A177-3AD203B41FA5}">
                      <a16:colId xmlns="" xmlns:a16="http://schemas.microsoft.com/office/drawing/2014/main" val="12970265"/>
                    </a:ext>
                  </a:extLst>
                </a:gridCol>
                <a:gridCol w="409904">
                  <a:extLst>
                    <a:ext uri="{9D8B030D-6E8A-4147-A177-3AD203B41FA5}">
                      <a16:colId xmlns="" xmlns:a16="http://schemas.microsoft.com/office/drawing/2014/main" val="2996430893"/>
                    </a:ext>
                  </a:extLst>
                </a:gridCol>
                <a:gridCol w="381092">
                  <a:extLst>
                    <a:ext uri="{9D8B030D-6E8A-4147-A177-3AD203B41FA5}">
                      <a16:colId xmlns="" xmlns:a16="http://schemas.microsoft.com/office/drawing/2014/main" val="3446575253"/>
                    </a:ext>
                  </a:extLst>
                </a:gridCol>
                <a:gridCol w="391895">
                  <a:extLst>
                    <a:ext uri="{9D8B030D-6E8A-4147-A177-3AD203B41FA5}">
                      <a16:colId xmlns="" xmlns:a16="http://schemas.microsoft.com/office/drawing/2014/main" val="4198084566"/>
                    </a:ext>
                  </a:extLst>
                </a:gridCol>
                <a:gridCol w="381583">
                  <a:extLst>
                    <a:ext uri="{9D8B030D-6E8A-4147-A177-3AD203B41FA5}">
                      <a16:colId xmlns="" xmlns:a16="http://schemas.microsoft.com/office/drawing/2014/main" val="2853182075"/>
                    </a:ext>
                  </a:extLst>
                </a:gridCol>
                <a:gridCol w="391896">
                  <a:extLst>
                    <a:ext uri="{9D8B030D-6E8A-4147-A177-3AD203B41FA5}">
                      <a16:colId xmlns="" xmlns:a16="http://schemas.microsoft.com/office/drawing/2014/main" val="46251092"/>
                    </a:ext>
                  </a:extLst>
                </a:gridCol>
                <a:gridCol w="402210">
                  <a:extLst>
                    <a:ext uri="{9D8B030D-6E8A-4147-A177-3AD203B41FA5}">
                      <a16:colId xmlns="" xmlns:a16="http://schemas.microsoft.com/office/drawing/2014/main" val="1499229931"/>
                    </a:ext>
                  </a:extLst>
                </a:gridCol>
                <a:gridCol w="412523">
                  <a:extLst>
                    <a:ext uri="{9D8B030D-6E8A-4147-A177-3AD203B41FA5}">
                      <a16:colId xmlns="" xmlns:a16="http://schemas.microsoft.com/office/drawing/2014/main" val="2717387275"/>
                    </a:ext>
                  </a:extLst>
                </a:gridCol>
                <a:gridCol w="391895">
                  <a:extLst>
                    <a:ext uri="{9D8B030D-6E8A-4147-A177-3AD203B41FA5}">
                      <a16:colId xmlns="" xmlns:a16="http://schemas.microsoft.com/office/drawing/2014/main" val="3152036185"/>
                    </a:ext>
                  </a:extLst>
                </a:gridCol>
                <a:gridCol w="422836">
                  <a:extLst>
                    <a:ext uri="{9D8B030D-6E8A-4147-A177-3AD203B41FA5}">
                      <a16:colId xmlns="" xmlns:a16="http://schemas.microsoft.com/office/drawing/2014/main" val="3353084101"/>
                    </a:ext>
                  </a:extLst>
                </a:gridCol>
                <a:gridCol w="433148">
                  <a:extLst>
                    <a:ext uri="{9D8B030D-6E8A-4147-A177-3AD203B41FA5}">
                      <a16:colId xmlns="" xmlns:a16="http://schemas.microsoft.com/office/drawing/2014/main" val="2242294054"/>
                    </a:ext>
                  </a:extLst>
                </a:gridCol>
                <a:gridCol w="1309755">
                  <a:extLst>
                    <a:ext uri="{9D8B030D-6E8A-4147-A177-3AD203B41FA5}">
                      <a16:colId xmlns="" xmlns:a16="http://schemas.microsoft.com/office/drawing/2014/main" val="2378251776"/>
                    </a:ext>
                  </a:extLst>
                </a:gridCol>
              </a:tblGrid>
              <a:tr h="3224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66585956"/>
                  </a:ext>
                </a:extLst>
              </a:tr>
              <a:tr h="434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3994189"/>
                  </a:ext>
                </a:extLst>
              </a:tr>
              <a:tr h="43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84491951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2007476" y="2697601"/>
            <a:ext cx="1975945" cy="1429407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9983" y="1538781"/>
            <a:ext cx="826380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Find out the entry number from the offset table, that occurred maximum number of times (Here 7, which occurred </a:t>
            </a:r>
          </a:p>
          <a:p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6 times).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After that, add that entry number with the previous starting position of target sequence to get the new starting </a:t>
            </a:r>
          </a:p>
          <a:p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Position of Target Sequence (Previous starting position = 0, Then new </a:t>
            </a:r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starting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 position of target </a:t>
            </a:r>
            <a:r>
              <a:rPr lang="en-US" dirty="0" err="1" smtClean="0">
                <a:solidFill>
                  <a:schemeClr val="bg2"/>
                </a:solidFill>
                <a:latin typeface="Dosis" panose="020B0604020202020204" charset="0"/>
              </a:rPr>
              <a:t>seq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 becomes 0 + 7 = 7).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4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CONTENTS</a:t>
            </a:r>
            <a:endParaRPr lang="en" dirty="0"/>
          </a:p>
        </p:txBody>
      </p:sp>
      <p:sp>
        <p:nvSpPr>
          <p:cNvPr id="6" name="TextBox 5"/>
          <p:cNvSpPr txBox="1"/>
          <p:nvPr/>
        </p:nvSpPr>
        <p:spPr>
          <a:xfrm>
            <a:off x="2936086" y="1692134"/>
            <a:ext cx="40112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TP, TN, FP, FN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endParaRPr lang="en-US" dirty="0">
              <a:solidFill>
                <a:schemeClr val="bg2"/>
              </a:solidFill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Selectivity, Sensitivity 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endParaRPr lang="en-US" dirty="0" smtClean="0">
              <a:solidFill>
                <a:schemeClr val="bg2"/>
              </a:solidFill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Hash Table used in FASTA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	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/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se2.mm.bing.net/th?id=OIP.Rav_o-5gYdLNBNKE4Dd0uQHaEZ&amp;pid=Api&amp;P=0&amp;w=312&amp;h=1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09" y="-1"/>
            <a:ext cx="8782942" cy="520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3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389179" cy="10451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1. TP, TN, FP, FN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dirty="0" smtClean="0"/>
              <a:t>True Positive</a:t>
            </a:r>
            <a:r>
              <a:rPr lang="en" dirty="0"/>
              <a:t>, True Negative, False Positive, False </a:t>
            </a:r>
            <a:r>
              <a:rPr lang="en" dirty="0" smtClean="0"/>
              <a:t>Negative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Shape 138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139" name="Shape 1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144" name="Shape 1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" name="Round Diagonal Corner Rectangle 6"/>
          <p:cNvSpPr/>
          <p:nvPr/>
        </p:nvSpPr>
        <p:spPr>
          <a:xfrm>
            <a:off x="840827" y="1145921"/>
            <a:ext cx="5276139" cy="2763928"/>
          </a:xfrm>
          <a:prstGeom prst="round2DiagRect">
            <a:avLst/>
          </a:prstGeom>
          <a:solidFill>
            <a:srgbClr val="0DB7C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Dosis" panose="020B0604020202020204" charset="0"/>
              </a:rPr>
              <a:t>A patient fears that he has </a:t>
            </a:r>
            <a:r>
              <a:rPr lang="en-US" sz="3200" dirty="0" smtClean="0">
                <a:solidFill>
                  <a:schemeClr val="bg1"/>
                </a:solidFill>
                <a:latin typeface="Dosis" panose="020B0604020202020204" charset="0"/>
              </a:rPr>
              <a:t>Cancer 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Dosis" panose="020B0604020202020204" charset="0"/>
              </a:rPr>
              <a:t>&amp;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Dosis" panose="020B0604020202020204" charset="0"/>
              </a:rPr>
              <a:t>G</a:t>
            </a:r>
            <a:r>
              <a:rPr lang="en-US" sz="3200" dirty="0" smtClean="0">
                <a:solidFill>
                  <a:schemeClr val="bg1"/>
                </a:solidFill>
                <a:latin typeface="Dosis" panose="020B0604020202020204" charset="0"/>
              </a:rPr>
              <a:t>oes </a:t>
            </a:r>
            <a:r>
              <a:rPr lang="en-US" sz="3200" dirty="0">
                <a:solidFill>
                  <a:schemeClr val="bg1"/>
                </a:solidFill>
                <a:latin typeface="Dosis" panose="020B0604020202020204" charset="0"/>
              </a:rPr>
              <a:t>to the doctor for Diagnosis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992" y="1332307"/>
            <a:ext cx="1915618" cy="216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3619322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Possible Scenarios</a:t>
            </a:r>
            <a:endParaRPr lang="en" dirty="0"/>
          </a:p>
        </p:txBody>
      </p:sp>
      <p:sp>
        <p:nvSpPr>
          <p:cNvPr id="2" name="Rounded Rectangle 1"/>
          <p:cNvSpPr/>
          <p:nvPr/>
        </p:nvSpPr>
        <p:spPr>
          <a:xfrm>
            <a:off x="1406504" y="1240221"/>
            <a:ext cx="2417379" cy="1744717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2"/>
                </a:solidFill>
                <a:latin typeface="Dosis" panose="020B0604020202020204" charset="0"/>
              </a:rPr>
              <a:t>True Positive</a:t>
            </a:r>
          </a:p>
          <a:p>
            <a:pPr algn="ctr"/>
            <a:endParaRPr lang="en-US" dirty="0" smtClean="0">
              <a:solidFill>
                <a:schemeClr val="bg2"/>
              </a:solidFill>
              <a:latin typeface="Dosis" panose="020B0604020202020204" charset="0"/>
            </a:endParaRP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Patient really had cancer 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&amp;</a:t>
            </a:r>
            <a:endParaRPr lang="en-US" dirty="0">
              <a:solidFill>
                <a:schemeClr val="bg2"/>
              </a:solidFill>
              <a:latin typeface="Dosis" panose="020B0604020202020204" charset="0"/>
            </a:endParaRP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Diagnosis came Positive</a:t>
            </a:r>
          </a:p>
          <a:p>
            <a:pPr algn="ctr"/>
            <a:endParaRPr lang="en-US" dirty="0">
              <a:latin typeface="Dosis" panose="020B060402020202020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42931" y="1240221"/>
            <a:ext cx="2417379" cy="1744717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2"/>
                </a:solidFill>
                <a:latin typeface="Dosis" panose="020B0604020202020204" charset="0"/>
              </a:rPr>
              <a:t>True Negative</a:t>
            </a:r>
          </a:p>
          <a:p>
            <a:pPr algn="ctr"/>
            <a:endParaRPr lang="en-US" dirty="0" smtClean="0">
              <a:solidFill>
                <a:schemeClr val="bg2"/>
              </a:solidFill>
              <a:latin typeface="Dosis" panose="020B0604020202020204" charset="0"/>
            </a:endParaRP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Patient didn’t have cancer 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&amp;</a:t>
            </a:r>
            <a:endParaRPr lang="en-US" dirty="0">
              <a:solidFill>
                <a:schemeClr val="bg2"/>
              </a:solidFill>
              <a:latin typeface="Dosis" panose="020B0604020202020204" charset="0"/>
            </a:endParaRP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Diagnosis came Negative</a:t>
            </a:r>
          </a:p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406503" y="3179431"/>
            <a:ext cx="2417379" cy="1744717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2"/>
                </a:solidFill>
                <a:latin typeface="Dosis" panose="020B0604020202020204" charset="0"/>
              </a:rPr>
              <a:t>False Positive</a:t>
            </a:r>
          </a:p>
          <a:p>
            <a:pPr algn="ctr"/>
            <a:endParaRPr lang="en-US" dirty="0" smtClean="0">
              <a:solidFill>
                <a:schemeClr val="bg2"/>
              </a:solidFill>
              <a:latin typeface="Dosis" panose="020B0604020202020204" charset="0"/>
            </a:endParaRP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Patient didn’t have cancer 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&amp;</a:t>
            </a:r>
            <a:endParaRPr lang="en-US" dirty="0">
              <a:solidFill>
                <a:schemeClr val="bg2"/>
              </a:solidFill>
              <a:latin typeface="Dosis" panose="020B0604020202020204" charset="0"/>
            </a:endParaRP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Diagnosis came Positive</a:t>
            </a:r>
          </a:p>
          <a:p>
            <a:pPr algn="ctr"/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142931" y="3179431"/>
            <a:ext cx="2417379" cy="1744717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2"/>
                </a:solidFill>
                <a:latin typeface="Dosis" panose="020B0604020202020204" charset="0"/>
              </a:rPr>
              <a:t>False Negative</a:t>
            </a:r>
          </a:p>
          <a:p>
            <a:pPr algn="ctr"/>
            <a:endParaRPr lang="en-US" dirty="0" smtClean="0">
              <a:solidFill>
                <a:schemeClr val="bg2"/>
              </a:solidFill>
              <a:latin typeface="Dosis" panose="020B0604020202020204" charset="0"/>
            </a:endParaRP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Patient really had cancer 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&amp;</a:t>
            </a:r>
            <a:endParaRPr lang="en-US" dirty="0">
              <a:solidFill>
                <a:schemeClr val="bg2"/>
              </a:solidFill>
              <a:latin typeface="Dosis" panose="020B0604020202020204" charset="0"/>
            </a:endParaRP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Diagnosis came negative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6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7869621" cy="10451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</a:t>
            </a:r>
            <a:r>
              <a:rPr lang="en" dirty="0" smtClean="0"/>
              <a:t>. Selectivity and Sensitivity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We will learn about calculating selectivity and sensitivity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10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830552" y="935842"/>
            <a:ext cx="6379545" cy="98792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5400" dirty="0" smtClean="0"/>
              <a:t>Selectivity &amp; Sensitivity</a:t>
            </a:r>
            <a:endParaRPr lang="en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Shape 130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967188" y="2394273"/>
                <a:ext cx="3131848" cy="998319"/>
              </a:xfrm>
              <a:prstGeom prst="rect">
                <a:avLst/>
              </a:prstGeom>
              <a:solidFill>
                <a:srgbClr val="0DB7C4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25" tIns="91425" rIns="91425" bIns="91425" anchor="t" anchorCtr="0">
                <a:noAutofit/>
              </a:bodyPr>
              <a:lstStyle/>
              <a:p>
                <a:pPr marL="12065" marR="5080" algn="ctr">
                  <a:lnSpc>
                    <a:spcPct val="150000"/>
                  </a:lnSpc>
                  <a:buNone/>
                </a:pPr>
                <a:r>
                  <a:rPr lang="en-US" sz="1800" dirty="0" smtClean="0">
                    <a:solidFill>
                      <a:schemeClr val="bg1"/>
                    </a:solidFill>
                    <a:latin typeface="Dosis" panose="020B0604020202020204" charset="0"/>
                    <a:cs typeface="Arial"/>
                  </a:rPr>
                  <a:t>Sensitivity 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𝑇𝑟𝑢𝑒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𝑃𝑜𝑠𝑖𝑡𝑖𝑣𝑒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𝐴𝑙𝑙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𝑃𝑜𝑠𝑖𝑡𝑖𝑣𝑒</m:t>
                        </m:r>
                      </m:den>
                    </m:f>
                  </m:oMath>
                </a14:m>
                <a:endParaRPr lang="en-US" sz="1800" dirty="0">
                  <a:solidFill>
                    <a:schemeClr val="bg1"/>
                  </a:solidFill>
                  <a:latin typeface="Dosis" panose="020B0604020202020204" charset="0"/>
                  <a:cs typeface="Arial"/>
                </a:endParaRPr>
              </a:p>
            </p:txBody>
          </p:sp>
        </mc:Choice>
        <mc:Fallback xmlns="">
          <p:sp>
            <p:nvSpPr>
              <p:cNvPr id="130" name="Shape 1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967188" y="2394273"/>
                <a:ext cx="3131848" cy="9983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Shape 138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139" name="Shape 1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hape 130"/>
              <p:cNvSpPr txBox="1">
                <a:spLocks/>
              </p:cNvSpPr>
              <p:nvPr/>
            </p:nvSpPr>
            <p:spPr>
              <a:xfrm>
                <a:off x="5176581" y="2394273"/>
                <a:ext cx="3131848" cy="998319"/>
              </a:xfrm>
              <a:prstGeom prst="rect">
                <a:avLst/>
              </a:prstGeom>
              <a:solidFill>
                <a:srgbClr val="0DB7C4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▹"/>
                  <a:defRPr sz="30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▸"/>
                  <a:defRPr sz="24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⬩"/>
                  <a:defRPr sz="24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⬞"/>
                  <a:defRPr sz="18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○"/>
                  <a:defRPr sz="18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■"/>
                  <a:defRPr sz="18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●"/>
                  <a:defRPr sz="18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○"/>
                  <a:defRPr sz="18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0DB7C4"/>
                  </a:buClr>
                  <a:buSzPct val="100000"/>
                  <a:buFont typeface="Source Sans Pro"/>
                  <a:buChar char="■"/>
                  <a:defRPr sz="1800" b="0" i="0" u="none" strike="noStrike" cap="none">
                    <a:solidFill>
                      <a:srgbClr val="415665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9pPr>
              </a:lstStyle>
              <a:p>
                <a:pPr marL="12065" marR="5080" algn="ctr">
                  <a:lnSpc>
                    <a:spcPct val="150000"/>
                  </a:lnSpc>
                  <a:buFont typeface="Source Sans Pro"/>
                  <a:buNone/>
                </a:pPr>
                <a:r>
                  <a:rPr lang="en-US" sz="1800" dirty="0" smtClean="0">
                    <a:solidFill>
                      <a:schemeClr val="bg1"/>
                    </a:solidFill>
                    <a:latin typeface="Dosis" panose="020B0604020202020204" charset="0"/>
                    <a:cs typeface="Arial"/>
                  </a:rPr>
                  <a:t>Selectivity 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 </m:t>
                    </m:r>
                    <m:f>
                      <m:f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𝑇𝑟𝑢𝑒</m:t>
                        </m:r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𝑁𝑒𝑔𝑎𝑡𝑖𝑣𝑒</m:t>
                        </m:r>
                      </m:num>
                      <m:den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𝐴𝑙𝑙</m:t>
                        </m:r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𝑁𝑒𝑔𝑎𝑡𝑖𝑣𝑒</m:t>
                        </m:r>
                      </m:den>
                    </m:f>
                  </m:oMath>
                </a14:m>
                <a:endParaRPr lang="en-US" sz="1800" dirty="0">
                  <a:solidFill>
                    <a:schemeClr val="bg1"/>
                  </a:solidFill>
                  <a:latin typeface="Dosis" panose="020B0604020202020204" charset="0"/>
                  <a:cs typeface="Arial"/>
                </a:endParaRPr>
              </a:p>
            </p:txBody>
          </p:sp>
        </mc:Choice>
        <mc:Fallback xmlns="">
          <p:sp>
            <p:nvSpPr>
              <p:cNvPr id="15" name="Shape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581" y="2394273"/>
                <a:ext cx="3131848" cy="9983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0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4" y="512298"/>
            <a:ext cx="5122300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Worked Out Example (Sensitivity)</a:t>
            </a:r>
            <a:endParaRPr lang="e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Shape 1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28746" y="222924"/>
                <a:ext cx="3605048" cy="4653876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algn="ctr">
                  <a:buNone/>
                </a:pPr>
                <a:r>
                  <a:rPr lang="en-US" sz="1800" dirty="0" smtClean="0">
                    <a:solidFill>
                      <a:schemeClr val="bg2"/>
                    </a:solidFill>
                    <a:latin typeface="Dosis" panose="020B0604020202020204" charset="0"/>
                    <a:cs typeface="Arial"/>
                  </a:rPr>
                  <a:t>Sensitivity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𝑇𝑟𝑢𝑒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𝑃𝑜𝑠𝑖𝑡𝑖𝑣𝑒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𝐴𝑙𝑙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𝑃𝑜𝑠𝑖𝑡𝑖𝑣𝑒</m:t>
                        </m:r>
                      </m:den>
                    </m:f>
                  </m:oMath>
                </a14:m>
                <a:endParaRPr lang="en-US" sz="1800" dirty="0" smtClean="0">
                  <a:solidFill>
                    <a:schemeClr val="bg2"/>
                  </a:solidFill>
                  <a:latin typeface="Dosis" panose="020B0604020202020204" charset="0"/>
                  <a:cs typeface="Arial"/>
                </a:endParaRPr>
              </a:p>
              <a:p>
                <a:pPr>
                  <a:buNone/>
                </a:pPr>
                <a:endParaRPr lang="en-US" sz="1400" dirty="0" smtClean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>
                  <a:buNone/>
                </a:pPr>
                <a:endParaRPr lang="en-US" sz="1400" dirty="0" smtClean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Suppose we are searching the character C in entire database</a:t>
                </a:r>
                <a:b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</a:br>
                <a:endParaRPr lang="en-US" sz="1400" dirty="0" smtClean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Each time we encounter a C we should print C</a:t>
                </a:r>
                <a:b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</a:br>
                <a:endParaRPr lang="en-US" sz="1400" dirty="0" smtClean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So the final output of search should be = CCC as there are 3 Cs in the entire dataset. But the outcome is ACC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So,  </a:t>
                </a:r>
                <a:r>
                  <a:rPr lang="en-US" sz="1400" b="1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All Positive = 3</a:t>
                </a: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 (as there are 3 </a:t>
                </a:r>
                <a:r>
                  <a:rPr lang="en-US" sz="1400" dirty="0">
                    <a:solidFill>
                      <a:schemeClr val="bg2"/>
                    </a:solidFill>
                    <a:latin typeface="Dosis" panose="020B0604020202020204" charset="0"/>
                  </a:rPr>
                  <a:t>C</a:t>
                </a: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s in the whole dataset and we are looking for C only)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True Positive =</a:t>
                </a: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 number of Cs in the outcome ACC = 2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Sensitivity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den>
                    </m:f>
                  </m:oMath>
                </a14:m>
                <a:endParaRPr lang="en-US" sz="1400" dirty="0" smtClean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>
                  <a:buNone/>
                </a:pPr>
                <a:endParaRPr lang="en-US" sz="1400" dirty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 smtClean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 smtClean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bg2"/>
                  </a:solidFill>
                  <a:latin typeface="Dosis" panose="020B0604020202020204" charset="0"/>
                </a:endParaRPr>
              </a:p>
            </p:txBody>
          </p:sp>
        </mc:Choice>
        <mc:Fallback xmlns="">
          <p:sp>
            <p:nvSpPr>
              <p:cNvPr id="112" name="Shape 1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28746" y="222924"/>
                <a:ext cx="3605048" cy="4653876"/>
              </a:xfrm>
              <a:prstGeom prst="rect">
                <a:avLst/>
              </a:prstGeom>
              <a:blipFill>
                <a:blip r:embed="rId3"/>
                <a:stretch>
                  <a:fillRect l="-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821174"/>
              </p:ext>
            </p:extLst>
          </p:nvPr>
        </p:nvGraphicFramePr>
        <p:xfrm>
          <a:off x="935421" y="1137324"/>
          <a:ext cx="3268717" cy="25958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44205">
                  <a:extLst>
                    <a:ext uri="{9D8B030D-6E8A-4147-A177-3AD203B41FA5}">
                      <a16:colId xmlns="" xmlns:a16="http://schemas.microsoft.com/office/drawing/2014/main" val="2506831611"/>
                    </a:ext>
                  </a:extLst>
                </a:gridCol>
                <a:gridCol w="1624512">
                  <a:extLst>
                    <a:ext uri="{9D8B030D-6E8A-4147-A177-3AD203B41FA5}">
                      <a16:colId xmlns="" xmlns:a16="http://schemas.microsoft.com/office/drawing/2014/main" val="3430870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737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127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9301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535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452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7113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7616870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1587062" y="3983421"/>
            <a:ext cx="2007476" cy="79878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Character = C</a:t>
            </a:r>
            <a:br>
              <a:rPr lang="en-US" dirty="0" smtClean="0"/>
            </a:br>
            <a:r>
              <a:rPr lang="en-US" dirty="0" smtClean="0"/>
              <a:t>Expected = CCC</a:t>
            </a:r>
            <a:br>
              <a:rPr lang="en-US" dirty="0" smtClean="0"/>
            </a:br>
            <a:r>
              <a:rPr lang="en-US" dirty="0" smtClean="0"/>
              <a:t>Outcome = ACC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4" y="512298"/>
            <a:ext cx="5122300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Worked Out Example (Selectivity)</a:t>
            </a:r>
            <a:endParaRPr lang="e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Shape 1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28746" y="222924"/>
                <a:ext cx="3605048" cy="4653876"/>
              </a:xfrm>
              <a:prstGeom prst="rect">
                <a:avLst/>
              </a:prstGeom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algn="ctr">
                  <a:buNone/>
                </a:pPr>
                <a:r>
                  <a:rPr lang="en-US" sz="1800" dirty="0" smtClean="0">
                    <a:solidFill>
                      <a:schemeClr val="bg2"/>
                    </a:solidFill>
                    <a:latin typeface="Dosis" panose="020B0604020202020204" charset="0"/>
                    <a:cs typeface="Arial"/>
                  </a:rPr>
                  <a:t>Selectivity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𝑇𝑟𝑢𝑒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𝑁𝑒𝑔𝑎𝑡𝑖𝑣𝑒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𝐴𝑙𝑙</m:t>
                        </m:r>
                        <m:r>
                          <a:rPr lang="en-US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𝑁𝑒𝑔𝑎𝑡𝑖𝑣𝑒</m:t>
                        </m:r>
                      </m:den>
                    </m:f>
                  </m:oMath>
                </a14:m>
                <a:endParaRPr lang="en-US" sz="1800" dirty="0" smtClean="0">
                  <a:solidFill>
                    <a:schemeClr val="bg2"/>
                  </a:solidFill>
                  <a:latin typeface="Dosis" panose="020B0604020202020204" charset="0"/>
                  <a:cs typeface="Arial"/>
                </a:endParaRPr>
              </a:p>
              <a:p>
                <a:pPr>
                  <a:buNone/>
                </a:pPr>
                <a:endParaRPr lang="en-US" sz="1400" dirty="0" smtClean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>
                  <a:buNone/>
                </a:pPr>
                <a:endParaRPr lang="en-US" sz="1400" dirty="0" smtClean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Suppose we are searching the character C in entire database</a:t>
                </a:r>
                <a:b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</a:br>
                <a:endParaRPr lang="en-US" sz="1400" dirty="0" smtClean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Each time we encounter a C, we should print C</a:t>
                </a:r>
                <a:b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</a:br>
                <a:endParaRPr lang="en-US" sz="1400" dirty="0" smtClean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So the final output of search should be = CCC as there are 3 Cs in the entire dataset. But the outcome is ACC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So,  </a:t>
                </a:r>
                <a:r>
                  <a:rPr lang="en-US" sz="1400" b="1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All Negative = 9</a:t>
                </a: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 (Number of entries in the dataset that is </a:t>
                </a:r>
                <a:r>
                  <a:rPr lang="en-US" sz="1400" u="sng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not C </a:t>
                </a: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True Negative =</a:t>
                </a: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 number of entries in the outcome ACC that is </a:t>
                </a:r>
                <a:r>
                  <a:rPr lang="en-US" sz="1400" u="sng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not C</a:t>
                </a: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 = 1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bg2"/>
                    </a:solidFill>
                    <a:latin typeface="Dosis" panose="020B0604020202020204" charset="0"/>
                  </a:rPr>
                  <a:t>Sensitivity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9</m:t>
                        </m:r>
                      </m:den>
                    </m:f>
                  </m:oMath>
                </a14:m>
                <a:endParaRPr lang="en-US" sz="1400" dirty="0" smtClean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>
                  <a:buNone/>
                </a:pPr>
                <a:endParaRPr lang="en-US" sz="1400" dirty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 smtClean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 smtClean="0">
                  <a:solidFill>
                    <a:schemeClr val="bg2"/>
                  </a:solidFill>
                  <a:latin typeface="Dosis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bg2"/>
                  </a:solidFill>
                  <a:latin typeface="Dosis" panose="020B0604020202020204" charset="0"/>
                </a:endParaRPr>
              </a:p>
            </p:txBody>
          </p:sp>
        </mc:Choice>
        <mc:Fallback xmlns="">
          <p:sp>
            <p:nvSpPr>
              <p:cNvPr id="112" name="Shape 1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28746" y="222924"/>
                <a:ext cx="3605048" cy="4653876"/>
              </a:xfrm>
              <a:prstGeom prst="rect">
                <a:avLst/>
              </a:prstGeom>
              <a:blipFill>
                <a:blip r:embed="rId3"/>
                <a:stretch>
                  <a:fillRect l="-169" r="-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29440"/>
              </p:ext>
            </p:extLst>
          </p:nvPr>
        </p:nvGraphicFramePr>
        <p:xfrm>
          <a:off x="935421" y="1137324"/>
          <a:ext cx="3268717" cy="25958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44205">
                  <a:extLst>
                    <a:ext uri="{9D8B030D-6E8A-4147-A177-3AD203B41FA5}">
                      <a16:colId xmlns="" xmlns:a16="http://schemas.microsoft.com/office/drawing/2014/main" val="2506831611"/>
                    </a:ext>
                  </a:extLst>
                </a:gridCol>
                <a:gridCol w="1624512">
                  <a:extLst>
                    <a:ext uri="{9D8B030D-6E8A-4147-A177-3AD203B41FA5}">
                      <a16:colId xmlns="" xmlns:a16="http://schemas.microsoft.com/office/drawing/2014/main" val="3430870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737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127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9301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535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452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7113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7616870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1587062" y="3983421"/>
            <a:ext cx="2007476" cy="79878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Character = C</a:t>
            </a:r>
            <a:br>
              <a:rPr lang="en-US" dirty="0" smtClean="0"/>
            </a:br>
            <a:r>
              <a:rPr lang="en-US" dirty="0" smtClean="0"/>
              <a:t>Expected = CCC</a:t>
            </a:r>
            <a:br>
              <a:rPr lang="en-US" dirty="0" smtClean="0"/>
            </a:br>
            <a:r>
              <a:rPr lang="en-US" dirty="0" smtClean="0"/>
              <a:t>Outcome = ACC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4083</TotalTime>
  <Words>843</Words>
  <Application>Microsoft Office PowerPoint</Application>
  <PresentationFormat>On-screen Show (16:9)</PresentationFormat>
  <Paragraphs>468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Dosis</vt:lpstr>
      <vt:lpstr>Arial</vt:lpstr>
      <vt:lpstr>Source Sans Pro</vt:lpstr>
      <vt:lpstr>Cambria Math</vt:lpstr>
      <vt:lpstr>Cerimon template</vt:lpstr>
      <vt:lpstr>Database Searching (FASTA)</vt:lpstr>
      <vt:lpstr>CONTENTS</vt:lpstr>
      <vt:lpstr>1. TP, TN, FP, FN</vt:lpstr>
      <vt:lpstr>PowerPoint Presentation</vt:lpstr>
      <vt:lpstr>Possible Scenarios</vt:lpstr>
      <vt:lpstr>2. Selectivity and Sensitivity</vt:lpstr>
      <vt:lpstr>Selectivity &amp; Sensitivity</vt:lpstr>
      <vt:lpstr>Worked Out Example (Sensitivity)</vt:lpstr>
      <vt:lpstr>Worked Out Example (Selectivity)</vt:lpstr>
      <vt:lpstr>3. Hash Table Used in FASTA</vt:lpstr>
      <vt:lpstr>Given Data</vt:lpstr>
      <vt:lpstr>Step 1 : Build Query Table</vt:lpstr>
      <vt:lpstr>Step 2: Hash Table for Query Sequence</vt:lpstr>
      <vt:lpstr>Step 3 : Build Target Table</vt:lpstr>
      <vt:lpstr>Step 4 : Import the Hash Table for Query Sequence</vt:lpstr>
      <vt:lpstr>Step 5 : Build the Exteded Target Table based on Hash Table</vt:lpstr>
      <vt:lpstr>Step 5 : Build Offset Table</vt:lpstr>
      <vt:lpstr>Step  6: Build Pre-Final Table</vt:lpstr>
      <vt:lpstr>Step 7 : Build Final Table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Sequencing</dc:title>
  <dc:creator>Nafis Neehal</dc:creator>
  <cp:lastModifiedBy>ASUS</cp:lastModifiedBy>
  <cp:revision>324</cp:revision>
  <dcterms:modified xsi:type="dcterms:W3CDTF">2020-05-06T05:58:45Z</dcterms:modified>
</cp:coreProperties>
</file>