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27"/>
  </p:notesMasterIdLst>
  <p:handoutMasterIdLst>
    <p:handoutMasterId r:id="rId28"/>
  </p:handoutMasterIdLst>
  <p:sldIdLst>
    <p:sldId id="343" r:id="rId3"/>
    <p:sldId id="344" r:id="rId4"/>
    <p:sldId id="345" r:id="rId5"/>
    <p:sldId id="346" r:id="rId6"/>
    <p:sldId id="347" r:id="rId7"/>
    <p:sldId id="262" r:id="rId8"/>
    <p:sldId id="348" r:id="rId9"/>
    <p:sldId id="349" r:id="rId10"/>
    <p:sldId id="352" r:id="rId11"/>
    <p:sldId id="263" r:id="rId12"/>
    <p:sldId id="264" r:id="rId13"/>
    <p:sldId id="265" r:id="rId14"/>
    <p:sldId id="266" r:id="rId15"/>
    <p:sldId id="353" r:id="rId16"/>
    <p:sldId id="270" r:id="rId17"/>
    <p:sldId id="269" r:id="rId18"/>
    <p:sldId id="271" r:id="rId19"/>
    <p:sldId id="272" r:id="rId20"/>
    <p:sldId id="273" r:id="rId21"/>
    <p:sldId id="275" r:id="rId22"/>
    <p:sldId id="350" r:id="rId23"/>
    <p:sldId id="276" r:id="rId24"/>
    <p:sldId id="277" r:id="rId25"/>
    <p:sldId id="351" r:id="rId26"/>
  </p:sldIdLst>
  <p:sldSz cx="10058400" cy="7772400"/>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3" autoAdjust="0"/>
    <p:restoredTop sz="94660"/>
  </p:normalViewPr>
  <p:slideViewPr>
    <p:cSldViewPr>
      <p:cViewPr varScale="1">
        <p:scale>
          <a:sx n="62" d="100"/>
          <a:sy n="62" d="100"/>
        </p:scale>
        <p:origin x="7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6025" cy="337064"/>
          </a:xfrm>
          <a:prstGeom prst="rect">
            <a:avLst/>
          </a:prstGeom>
        </p:spPr>
        <p:txBody>
          <a:bodyPr vert="horz" lIns="85131" tIns="42565" rIns="85131" bIns="42565" rtlCol="0"/>
          <a:lstStyle>
            <a:lvl1pPr algn="l">
              <a:defRPr sz="1100"/>
            </a:lvl1pPr>
          </a:lstStyle>
          <a:p>
            <a:endParaRPr lang="en-US"/>
          </a:p>
        </p:txBody>
      </p:sp>
      <p:sp>
        <p:nvSpPr>
          <p:cNvPr id="3" name="Date Placeholder 2"/>
          <p:cNvSpPr>
            <a:spLocks noGrp="1"/>
          </p:cNvSpPr>
          <p:nvPr>
            <p:ph type="dt" sz="quarter" idx="1"/>
          </p:nvPr>
        </p:nvSpPr>
        <p:spPr>
          <a:xfrm>
            <a:off x="5588732" y="0"/>
            <a:ext cx="4276025" cy="337064"/>
          </a:xfrm>
          <a:prstGeom prst="rect">
            <a:avLst/>
          </a:prstGeom>
        </p:spPr>
        <p:txBody>
          <a:bodyPr vert="horz" lIns="85131" tIns="42565" rIns="85131" bIns="42565" rtlCol="0"/>
          <a:lstStyle>
            <a:lvl1pPr algn="r">
              <a:defRPr sz="1100"/>
            </a:lvl1pPr>
          </a:lstStyle>
          <a:p>
            <a:fld id="{1DA84E74-46E4-4A11-A86B-D27C859D2401}" type="datetimeFigureOut">
              <a:rPr lang="en-US" smtClean="0"/>
              <a:pPr/>
              <a:t>05-May-20</a:t>
            </a:fld>
            <a:endParaRPr lang="en-US"/>
          </a:p>
        </p:txBody>
      </p:sp>
      <p:sp>
        <p:nvSpPr>
          <p:cNvPr id="4" name="Footer Placeholder 3"/>
          <p:cNvSpPr>
            <a:spLocks noGrp="1"/>
          </p:cNvSpPr>
          <p:nvPr>
            <p:ph type="ftr" sz="quarter" idx="2"/>
          </p:nvPr>
        </p:nvSpPr>
        <p:spPr>
          <a:xfrm>
            <a:off x="1" y="6397324"/>
            <a:ext cx="4276025" cy="337064"/>
          </a:xfrm>
          <a:prstGeom prst="rect">
            <a:avLst/>
          </a:prstGeom>
        </p:spPr>
        <p:txBody>
          <a:bodyPr vert="horz" lIns="85131" tIns="42565" rIns="85131" bIns="42565" rtlCol="0" anchor="b"/>
          <a:lstStyle>
            <a:lvl1pPr algn="l">
              <a:defRPr sz="1100"/>
            </a:lvl1pPr>
          </a:lstStyle>
          <a:p>
            <a:endParaRPr lang="en-US"/>
          </a:p>
        </p:txBody>
      </p:sp>
      <p:sp>
        <p:nvSpPr>
          <p:cNvPr id="5" name="Slide Number Placeholder 4"/>
          <p:cNvSpPr>
            <a:spLocks noGrp="1"/>
          </p:cNvSpPr>
          <p:nvPr>
            <p:ph type="sldNum" sz="quarter" idx="3"/>
          </p:nvPr>
        </p:nvSpPr>
        <p:spPr>
          <a:xfrm>
            <a:off x="5588732" y="6397324"/>
            <a:ext cx="4276025" cy="337064"/>
          </a:xfrm>
          <a:prstGeom prst="rect">
            <a:avLst/>
          </a:prstGeom>
        </p:spPr>
        <p:txBody>
          <a:bodyPr vert="horz" lIns="85131" tIns="42565" rIns="85131" bIns="42565" rtlCol="0" anchor="b"/>
          <a:lstStyle>
            <a:lvl1pPr algn="r">
              <a:defRPr sz="1100"/>
            </a:lvl1pPr>
          </a:lstStyle>
          <a:p>
            <a:fld id="{E3CA6A86-DC2B-413B-9A78-08D7C86664BB}" type="slidenum">
              <a:rPr lang="en-US" smtClean="0"/>
              <a:pPr/>
              <a:t>‹#›</a:t>
            </a:fld>
            <a:endParaRPr lang="en-US"/>
          </a:p>
        </p:txBody>
      </p:sp>
    </p:spTree>
    <p:extLst>
      <p:ext uri="{BB962C8B-B14F-4D97-AF65-F5344CB8AC3E}">
        <p14:creationId xmlns:p14="http://schemas.microsoft.com/office/powerpoint/2010/main" val="1393150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6025" cy="337064"/>
          </a:xfrm>
          <a:prstGeom prst="rect">
            <a:avLst/>
          </a:prstGeom>
        </p:spPr>
        <p:txBody>
          <a:bodyPr vert="horz" lIns="85131" tIns="42565" rIns="85131" bIns="42565" rtlCol="0"/>
          <a:lstStyle>
            <a:lvl1pPr algn="l">
              <a:defRPr sz="1100"/>
            </a:lvl1pPr>
          </a:lstStyle>
          <a:p>
            <a:endParaRPr lang="en-US"/>
          </a:p>
        </p:txBody>
      </p:sp>
      <p:sp>
        <p:nvSpPr>
          <p:cNvPr id="3" name="Date Placeholder 2"/>
          <p:cNvSpPr>
            <a:spLocks noGrp="1"/>
          </p:cNvSpPr>
          <p:nvPr>
            <p:ph type="dt" idx="1"/>
          </p:nvPr>
        </p:nvSpPr>
        <p:spPr>
          <a:xfrm>
            <a:off x="5588732" y="0"/>
            <a:ext cx="4276025" cy="337064"/>
          </a:xfrm>
          <a:prstGeom prst="rect">
            <a:avLst/>
          </a:prstGeom>
        </p:spPr>
        <p:txBody>
          <a:bodyPr vert="horz" lIns="85131" tIns="42565" rIns="85131" bIns="42565" rtlCol="0"/>
          <a:lstStyle>
            <a:lvl1pPr algn="r">
              <a:defRPr sz="1100"/>
            </a:lvl1pPr>
          </a:lstStyle>
          <a:p>
            <a:fld id="{9A45A1B0-5B94-4934-9B9F-B17A82A5E89A}" type="datetimeFigureOut">
              <a:rPr lang="en-US" smtClean="0"/>
              <a:pPr/>
              <a:t>05-May-20</a:t>
            </a:fld>
            <a:endParaRPr lang="en-US"/>
          </a:p>
        </p:txBody>
      </p:sp>
      <p:sp>
        <p:nvSpPr>
          <p:cNvPr id="4" name="Slide Image Placeholder 3"/>
          <p:cNvSpPr>
            <a:spLocks noGrp="1" noRot="1" noChangeAspect="1"/>
          </p:cNvSpPr>
          <p:nvPr>
            <p:ph type="sldImg" idx="2"/>
          </p:nvPr>
        </p:nvSpPr>
        <p:spPr>
          <a:xfrm>
            <a:off x="3298825" y="504825"/>
            <a:ext cx="3268663" cy="2525713"/>
          </a:xfrm>
          <a:prstGeom prst="rect">
            <a:avLst/>
          </a:prstGeom>
          <a:noFill/>
          <a:ln w="12700">
            <a:solidFill>
              <a:prstClr val="black"/>
            </a:solidFill>
          </a:ln>
        </p:spPr>
        <p:txBody>
          <a:bodyPr vert="horz" lIns="85131" tIns="42565" rIns="85131" bIns="42565" rtlCol="0" anchor="ctr"/>
          <a:lstStyle/>
          <a:p>
            <a:endParaRPr lang="en-US"/>
          </a:p>
        </p:txBody>
      </p:sp>
      <p:sp>
        <p:nvSpPr>
          <p:cNvPr id="5" name="Notes Placeholder 4"/>
          <p:cNvSpPr>
            <a:spLocks noGrp="1"/>
          </p:cNvSpPr>
          <p:nvPr>
            <p:ph type="body" sz="quarter" idx="3"/>
          </p:nvPr>
        </p:nvSpPr>
        <p:spPr>
          <a:xfrm>
            <a:off x="987254" y="3200038"/>
            <a:ext cx="7891805" cy="3030819"/>
          </a:xfrm>
          <a:prstGeom prst="rect">
            <a:avLst/>
          </a:prstGeom>
        </p:spPr>
        <p:txBody>
          <a:bodyPr vert="horz" lIns="85131" tIns="42565" rIns="85131" bIns="425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397324"/>
            <a:ext cx="4276025" cy="337064"/>
          </a:xfrm>
          <a:prstGeom prst="rect">
            <a:avLst/>
          </a:prstGeom>
        </p:spPr>
        <p:txBody>
          <a:bodyPr vert="horz" lIns="85131" tIns="42565" rIns="85131" bIns="42565" rtlCol="0" anchor="b"/>
          <a:lstStyle>
            <a:lvl1pPr algn="l">
              <a:defRPr sz="1100"/>
            </a:lvl1pPr>
          </a:lstStyle>
          <a:p>
            <a:endParaRPr lang="en-US"/>
          </a:p>
        </p:txBody>
      </p:sp>
      <p:sp>
        <p:nvSpPr>
          <p:cNvPr id="7" name="Slide Number Placeholder 6"/>
          <p:cNvSpPr>
            <a:spLocks noGrp="1"/>
          </p:cNvSpPr>
          <p:nvPr>
            <p:ph type="sldNum" sz="quarter" idx="5"/>
          </p:nvPr>
        </p:nvSpPr>
        <p:spPr>
          <a:xfrm>
            <a:off x="5588732" y="6397324"/>
            <a:ext cx="4276025" cy="337064"/>
          </a:xfrm>
          <a:prstGeom prst="rect">
            <a:avLst/>
          </a:prstGeom>
        </p:spPr>
        <p:txBody>
          <a:bodyPr vert="horz" lIns="85131" tIns="42565" rIns="85131" bIns="42565" rtlCol="0" anchor="b"/>
          <a:lstStyle>
            <a:lvl1pPr algn="r">
              <a:defRPr sz="1100"/>
            </a:lvl1pPr>
          </a:lstStyle>
          <a:p>
            <a:fld id="{21F50089-5DE5-4AE8-818D-4B458D7E967E}" type="slidenum">
              <a:rPr lang="en-US" smtClean="0"/>
              <a:pPr/>
              <a:t>‹#›</a:t>
            </a:fld>
            <a:endParaRPr lang="en-US"/>
          </a:p>
        </p:txBody>
      </p:sp>
    </p:spTree>
    <p:extLst>
      <p:ext uri="{BB962C8B-B14F-4D97-AF65-F5344CB8AC3E}">
        <p14:creationId xmlns:p14="http://schemas.microsoft.com/office/powerpoint/2010/main" val="100243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9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05293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5458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60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8708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988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2197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43999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236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516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4276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9914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704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1875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47918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9758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756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84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659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2619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572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071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010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1752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8102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5"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8122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2690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5617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rot="10800000">
            <a:off x="-165" y="6281196"/>
            <a:ext cx="10058400" cy="417973"/>
          </a:xfrm>
          <a:prstGeom prst="rect">
            <a:avLst/>
          </a:prstGeom>
          <a:solidFill>
            <a:srgbClr val="000000">
              <a:alpha val="3460"/>
            </a:srgbClr>
          </a:solidFill>
          <a:ln>
            <a:noFill/>
          </a:ln>
        </p:spPr>
        <p:txBody>
          <a:bodyPr wrap="square" lIns="100568" tIns="100568" rIns="100568" bIns="100568" anchor="ctr" anchorCtr="0">
            <a:noAutofit/>
          </a:bodyPr>
          <a:lstStyle/>
          <a:p>
            <a:endParaRPr sz="1980">
              <a:solidFill>
                <a:prstClr val="black"/>
              </a:solidFill>
            </a:endParaRPr>
          </a:p>
        </p:txBody>
      </p:sp>
      <p:sp>
        <p:nvSpPr>
          <p:cNvPr id="11" name="Shape 11"/>
          <p:cNvSpPr/>
          <p:nvPr/>
        </p:nvSpPr>
        <p:spPr>
          <a:xfrm flipH="1">
            <a:off x="-165" y="1"/>
            <a:ext cx="10058400" cy="6281385"/>
          </a:xfrm>
          <a:prstGeom prst="rect">
            <a:avLst/>
          </a:prstGeom>
          <a:solidFill>
            <a:srgbClr val="0DB7C4"/>
          </a:solidFill>
          <a:ln>
            <a:noFill/>
          </a:ln>
        </p:spPr>
        <p:txBody>
          <a:bodyPr wrap="square" lIns="100568" tIns="100568" rIns="100568" bIns="100568" anchor="ctr" anchorCtr="0">
            <a:noAutofit/>
          </a:bodyPr>
          <a:lstStyle/>
          <a:p>
            <a:endParaRPr sz="1980">
              <a:solidFill>
                <a:prstClr val="black"/>
              </a:solidFill>
            </a:endParaRPr>
          </a:p>
        </p:txBody>
      </p:sp>
      <p:sp>
        <p:nvSpPr>
          <p:cNvPr id="12" name="Shape 12"/>
          <p:cNvSpPr txBox="1">
            <a:spLocks noGrp="1"/>
          </p:cNvSpPr>
          <p:nvPr>
            <p:ph type="ctrTitle"/>
          </p:nvPr>
        </p:nvSpPr>
        <p:spPr>
          <a:xfrm>
            <a:off x="754381" y="4368183"/>
            <a:ext cx="5840669" cy="1200298"/>
          </a:xfrm>
          <a:prstGeom prst="rect">
            <a:avLst/>
          </a:prstGeom>
        </p:spPr>
        <p:txBody>
          <a:bodyPr wrap="square" lIns="91425" tIns="91425" rIns="91425" bIns="91425" anchor="b" anchorCtr="0"/>
          <a:lstStyle>
            <a:lvl1pPr lvl="0">
              <a:spcBef>
                <a:spcPts val="0"/>
              </a:spcBef>
              <a:buClr>
                <a:srgbClr val="FFFFFF"/>
              </a:buClr>
              <a:buSzPct val="100000"/>
              <a:defRPr sz="6600">
                <a:solidFill>
                  <a:srgbClr val="FFFFFF"/>
                </a:solidFill>
              </a:defRPr>
            </a:lvl1pPr>
            <a:lvl2pPr lvl="1">
              <a:spcBef>
                <a:spcPts val="0"/>
              </a:spcBef>
              <a:buClr>
                <a:srgbClr val="FFFFFF"/>
              </a:buClr>
              <a:buSzPct val="100000"/>
              <a:defRPr sz="6600">
                <a:solidFill>
                  <a:srgbClr val="FFFFFF"/>
                </a:solidFill>
              </a:defRPr>
            </a:lvl2pPr>
            <a:lvl3pPr lvl="2">
              <a:spcBef>
                <a:spcPts val="0"/>
              </a:spcBef>
              <a:buClr>
                <a:srgbClr val="FFFFFF"/>
              </a:buClr>
              <a:buSzPct val="100000"/>
              <a:defRPr sz="6600">
                <a:solidFill>
                  <a:srgbClr val="FFFFFF"/>
                </a:solidFill>
              </a:defRPr>
            </a:lvl3pPr>
            <a:lvl4pPr lvl="3">
              <a:spcBef>
                <a:spcPts val="0"/>
              </a:spcBef>
              <a:buClr>
                <a:srgbClr val="FFFFFF"/>
              </a:buClr>
              <a:buSzPct val="100000"/>
              <a:defRPr sz="6600">
                <a:solidFill>
                  <a:srgbClr val="FFFFFF"/>
                </a:solidFill>
              </a:defRPr>
            </a:lvl4pPr>
            <a:lvl5pPr lvl="4">
              <a:spcBef>
                <a:spcPts val="0"/>
              </a:spcBef>
              <a:buClr>
                <a:srgbClr val="FFFFFF"/>
              </a:buClr>
              <a:buSzPct val="100000"/>
              <a:defRPr sz="6600">
                <a:solidFill>
                  <a:srgbClr val="FFFFFF"/>
                </a:solidFill>
              </a:defRPr>
            </a:lvl5pPr>
            <a:lvl6pPr lvl="5">
              <a:spcBef>
                <a:spcPts val="0"/>
              </a:spcBef>
              <a:buClr>
                <a:srgbClr val="FFFFFF"/>
              </a:buClr>
              <a:buSzPct val="100000"/>
              <a:defRPr sz="6600">
                <a:solidFill>
                  <a:srgbClr val="FFFFFF"/>
                </a:solidFill>
              </a:defRPr>
            </a:lvl6pPr>
            <a:lvl7pPr lvl="6">
              <a:spcBef>
                <a:spcPts val="0"/>
              </a:spcBef>
              <a:buClr>
                <a:srgbClr val="FFFFFF"/>
              </a:buClr>
              <a:buSzPct val="100000"/>
              <a:defRPr sz="6600">
                <a:solidFill>
                  <a:srgbClr val="FFFFFF"/>
                </a:solidFill>
              </a:defRPr>
            </a:lvl7pPr>
            <a:lvl8pPr lvl="7">
              <a:spcBef>
                <a:spcPts val="0"/>
              </a:spcBef>
              <a:buClr>
                <a:srgbClr val="FFFFFF"/>
              </a:buClr>
              <a:buSzPct val="100000"/>
              <a:defRPr sz="6600">
                <a:solidFill>
                  <a:srgbClr val="FFFFFF"/>
                </a:solidFill>
              </a:defRPr>
            </a:lvl8pPr>
            <a:lvl9pPr lvl="8">
              <a:spcBef>
                <a:spcPts val="0"/>
              </a:spcBef>
              <a:buClr>
                <a:srgbClr val="FFFFFF"/>
              </a:buClr>
              <a:buSzPct val="100000"/>
              <a:defRPr sz="6600">
                <a:solidFill>
                  <a:srgbClr val="FFFFFF"/>
                </a:solidFill>
              </a:defRPr>
            </a:lvl9pPr>
          </a:lstStyle>
          <a:p>
            <a:endParaRPr/>
          </a:p>
        </p:txBody>
      </p:sp>
    </p:spTree>
    <p:extLst>
      <p:ext uri="{BB962C8B-B14F-4D97-AF65-F5344CB8AC3E}">
        <p14:creationId xmlns:p14="http://schemas.microsoft.com/office/powerpoint/2010/main" val="319078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1"/>
        <p:cNvGrpSpPr/>
        <p:nvPr/>
      </p:nvGrpSpPr>
      <p:grpSpPr>
        <a:xfrm>
          <a:off x="0" y="0"/>
          <a:ext cx="0" cy="0"/>
          <a:chOff x="0" y="0"/>
          <a:chExt cx="0" cy="0"/>
        </a:xfrm>
      </p:grpSpPr>
      <p:sp>
        <p:nvSpPr>
          <p:cNvPr id="32" name="Shape 32"/>
          <p:cNvSpPr/>
          <p:nvPr/>
        </p:nvSpPr>
        <p:spPr>
          <a:xfrm flipH="1">
            <a:off x="-81" y="1"/>
            <a:ext cx="736559" cy="7772398"/>
          </a:xfrm>
          <a:prstGeom prst="rect">
            <a:avLst/>
          </a:prstGeom>
          <a:solidFill>
            <a:srgbClr val="000000">
              <a:alpha val="3460"/>
            </a:srgbClr>
          </a:solidFill>
          <a:ln>
            <a:noFill/>
          </a:ln>
        </p:spPr>
        <p:txBody>
          <a:bodyPr wrap="square" lIns="100568" tIns="100568" rIns="100568" bIns="100568" anchor="ctr" anchorCtr="0">
            <a:noAutofit/>
          </a:bodyPr>
          <a:lstStyle/>
          <a:p>
            <a:endParaRPr sz="1980">
              <a:solidFill>
                <a:prstClr val="black"/>
              </a:solidFill>
            </a:endParaRPr>
          </a:p>
        </p:txBody>
      </p:sp>
      <p:sp>
        <p:nvSpPr>
          <p:cNvPr id="33" name="Shape 33"/>
          <p:cNvSpPr/>
          <p:nvPr/>
        </p:nvSpPr>
        <p:spPr>
          <a:xfrm flipH="1">
            <a:off x="-81" y="1"/>
            <a:ext cx="736559" cy="1722665"/>
          </a:xfrm>
          <a:prstGeom prst="rect">
            <a:avLst/>
          </a:prstGeom>
          <a:solidFill>
            <a:srgbClr val="0DB7C4"/>
          </a:solidFill>
          <a:ln>
            <a:noFill/>
          </a:ln>
        </p:spPr>
        <p:txBody>
          <a:bodyPr wrap="square" lIns="100568" tIns="100568" rIns="100568" bIns="100568" anchor="ctr" anchorCtr="0">
            <a:noAutofit/>
          </a:bodyPr>
          <a:lstStyle/>
          <a:p>
            <a:endParaRPr sz="1980">
              <a:solidFill>
                <a:prstClr val="black"/>
              </a:solidFill>
            </a:endParaRPr>
          </a:p>
        </p:txBody>
      </p:sp>
      <p:sp>
        <p:nvSpPr>
          <p:cNvPr id="34" name="Shape 34"/>
          <p:cNvSpPr txBox="1">
            <a:spLocks noGrp="1"/>
          </p:cNvSpPr>
          <p:nvPr>
            <p:ph type="title"/>
          </p:nvPr>
        </p:nvSpPr>
        <p:spPr>
          <a:xfrm>
            <a:off x="928868" y="1054046"/>
            <a:ext cx="3907860" cy="677078"/>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928868" y="2318431"/>
            <a:ext cx="3085169" cy="52319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199935" y="2318431"/>
            <a:ext cx="3085169" cy="52319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7" name="Shape 37"/>
          <p:cNvSpPr txBox="1">
            <a:spLocks noGrp="1"/>
          </p:cNvSpPr>
          <p:nvPr>
            <p:ph type="sldNum" idx="12"/>
          </p:nvPr>
        </p:nvSpPr>
        <p:spPr>
          <a:xfrm>
            <a:off x="-82" y="1"/>
            <a:ext cx="736559" cy="1722665"/>
          </a:xfrm>
          <a:prstGeom prst="rect">
            <a:avLst/>
          </a:prstGeom>
        </p:spPr>
        <p:txBody>
          <a:bodyPr wrap="square" lIns="91425" tIns="91425" rIns="91425" bIns="91425" anchor="b" anchorCtr="0">
            <a:noAutofit/>
          </a:bodyPr>
          <a:lstStyle/>
          <a:p>
            <a:fld id="{00000000-1234-1234-1234-123412341234}" type="slidenum">
              <a:rPr lang="en" sz="2640" smtClean="0">
                <a:solidFill>
                  <a:prstClr val="black">
                    <a:tint val="75000"/>
                  </a:prstClr>
                </a:solidFill>
              </a:rPr>
              <a:pPr/>
              <a:t>‹#›</a:t>
            </a:fld>
            <a:endParaRPr lang="en" sz="2640">
              <a:solidFill>
                <a:prstClr val="black">
                  <a:tint val="75000"/>
                </a:prstClr>
              </a:solidFill>
            </a:endParaRPr>
          </a:p>
        </p:txBody>
      </p:sp>
    </p:spTree>
    <p:extLst>
      <p:ext uri="{BB962C8B-B14F-4D97-AF65-F5344CB8AC3E}">
        <p14:creationId xmlns:p14="http://schemas.microsoft.com/office/powerpoint/2010/main" val="3254047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rot="10800000">
            <a:off x="-165" y="4657545"/>
            <a:ext cx="10058400" cy="1039040"/>
          </a:xfrm>
          <a:prstGeom prst="rect">
            <a:avLst/>
          </a:prstGeom>
          <a:solidFill>
            <a:srgbClr val="000000">
              <a:alpha val="3460"/>
            </a:srgbClr>
          </a:solidFill>
          <a:ln>
            <a:noFill/>
          </a:ln>
        </p:spPr>
        <p:txBody>
          <a:bodyPr wrap="square" lIns="100568" tIns="100568" rIns="100568" bIns="100568" anchor="ctr" anchorCtr="0">
            <a:noAutofit/>
          </a:bodyPr>
          <a:lstStyle/>
          <a:p>
            <a:endParaRPr sz="1980">
              <a:solidFill>
                <a:prstClr val="black"/>
              </a:solidFill>
            </a:endParaRPr>
          </a:p>
        </p:txBody>
      </p:sp>
      <p:sp>
        <p:nvSpPr>
          <p:cNvPr id="15" name="Shape 15"/>
          <p:cNvSpPr/>
          <p:nvPr/>
        </p:nvSpPr>
        <p:spPr>
          <a:xfrm flipH="1">
            <a:off x="-165" y="0"/>
            <a:ext cx="10058400" cy="4657547"/>
          </a:xfrm>
          <a:prstGeom prst="rect">
            <a:avLst/>
          </a:prstGeom>
          <a:solidFill>
            <a:srgbClr val="0DB7C4"/>
          </a:solidFill>
          <a:ln>
            <a:noFill/>
          </a:ln>
        </p:spPr>
        <p:txBody>
          <a:bodyPr wrap="square" lIns="100568" tIns="100568" rIns="100568" bIns="100568" anchor="ctr" anchorCtr="0">
            <a:noAutofit/>
          </a:bodyPr>
          <a:lstStyle/>
          <a:p>
            <a:endParaRPr sz="1980">
              <a:solidFill>
                <a:prstClr val="black"/>
              </a:solidFill>
            </a:endParaRPr>
          </a:p>
        </p:txBody>
      </p:sp>
      <p:sp>
        <p:nvSpPr>
          <p:cNvPr id="16" name="Shape 16"/>
          <p:cNvSpPr txBox="1">
            <a:spLocks noGrp="1"/>
          </p:cNvSpPr>
          <p:nvPr>
            <p:ph type="ctrTitle"/>
          </p:nvPr>
        </p:nvSpPr>
        <p:spPr>
          <a:xfrm>
            <a:off x="754381" y="3464930"/>
            <a:ext cx="5509019" cy="997166"/>
          </a:xfrm>
          <a:prstGeom prst="rect">
            <a:avLst/>
          </a:prstGeom>
        </p:spPr>
        <p:txBody>
          <a:bodyPr wrap="square" lIns="91425" tIns="91425" rIns="91425" bIns="91425" anchor="b" anchorCtr="0"/>
          <a:lstStyle>
            <a:lvl1pPr lvl="0" rtl="0">
              <a:spcBef>
                <a:spcPts val="0"/>
              </a:spcBef>
              <a:buClr>
                <a:srgbClr val="FFFFFF"/>
              </a:buClr>
              <a:buSzPct val="100000"/>
              <a:defRPr sz="5280">
                <a:solidFill>
                  <a:srgbClr val="FFFFFF"/>
                </a:solidFill>
              </a:defRPr>
            </a:lvl1pPr>
            <a:lvl2pPr lvl="1" rtl="0">
              <a:spcBef>
                <a:spcPts val="0"/>
              </a:spcBef>
              <a:buClr>
                <a:srgbClr val="FFFFFF"/>
              </a:buClr>
              <a:buSzPct val="100000"/>
              <a:defRPr sz="5280">
                <a:solidFill>
                  <a:srgbClr val="FFFFFF"/>
                </a:solidFill>
              </a:defRPr>
            </a:lvl2pPr>
            <a:lvl3pPr lvl="2" rtl="0">
              <a:spcBef>
                <a:spcPts val="0"/>
              </a:spcBef>
              <a:buClr>
                <a:srgbClr val="FFFFFF"/>
              </a:buClr>
              <a:buSzPct val="100000"/>
              <a:defRPr sz="5280">
                <a:solidFill>
                  <a:srgbClr val="FFFFFF"/>
                </a:solidFill>
              </a:defRPr>
            </a:lvl3pPr>
            <a:lvl4pPr lvl="3" rtl="0">
              <a:spcBef>
                <a:spcPts val="0"/>
              </a:spcBef>
              <a:buClr>
                <a:srgbClr val="FFFFFF"/>
              </a:buClr>
              <a:buSzPct val="100000"/>
              <a:defRPr sz="5280">
                <a:solidFill>
                  <a:srgbClr val="FFFFFF"/>
                </a:solidFill>
              </a:defRPr>
            </a:lvl4pPr>
            <a:lvl5pPr lvl="4" rtl="0">
              <a:spcBef>
                <a:spcPts val="0"/>
              </a:spcBef>
              <a:buClr>
                <a:srgbClr val="FFFFFF"/>
              </a:buClr>
              <a:buSzPct val="100000"/>
              <a:defRPr sz="5280">
                <a:solidFill>
                  <a:srgbClr val="FFFFFF"/>
                </a:solidFill>
              </a:defRPr>
            </a:lvl5pPr>
            <a:lvl6pPr lvl="5" rtl="0">
              <a:spcBef>
                <a:spcPts val="0"/>
              </a:spcBef>
              <a:buClr>
                <a:srgbClr val="FFFFFF"/>
              </a:buClr>
              <a:buSzPct val="100000"/>
              <a:defRPr sz="5280">
                <a:solidFill>
                  <a:srgbClr val="FFFFFF"/>
                </a:solidFill>
              </a:defRPr>
            </a:lvl6pPr>
            <a:lvl7pPr lvl="6" rtl="0">
              <a:spcBef>
                <a:spcPts val="0"/>
              </a:spcBef>
              <a:buClr>
                <a:srgbClr val="FFFFFF"/>
              </a:buClr>
              <a:buSzPct val="100000"/>
              <a:defRPr sz="5280">
                <a:solidFill>
                  <a:srgbClr val="FFFFFF"/>
                </a:solidFill>
              </a:defRPr>
            </a:lvl7pPr>
            <a:lvl8pPr lvl="7" rtl="0">
              <a:spcBef>
                <a:spcPts val="0"/>
              </a:spcBef>
              <a:buClr>
                <a:srgbClr val="FFFFFF"/>
              </a:buClr>
              <a:buSzPct val="100000"/>
              <a:defRPr sz="5280">
                <a:solidFill>
                  <a:srgbClr val="FFFFFF"/>
                </a:solidFill>
              </a:defRPr>
            </a:lvl8pPr>
            <a:lvl9pPr lvl="8" rtl="0">
              <a:spcBef>
                <a:spcPts val="0"/>
              </a:spcBef>
              <a:buClr>
                <a:srgbClr val="FFFFFF"/>
              </a:buClr>
              <a:buSzPct val="100000"/>
              <a:defRPr sz="5280">
                <a:solidFill>
                  <a:srgbClr val="FFFFFF"/>
                </a:solidFill>
              </a:defRPr>
            </a:lvl9pPr>
          </a:lstStyle>
          <a:p>
            <a:endParaRPr/>
          </a:p>
        </p:txBody>
      </p:sp>
      <p:sp>
        <p:nvSpPr>
          <p:cNvPr id="17" name="Shape 17"/>
          <p:cNvSpPr txBox="1">
            <a:spLocks noGrp="1"/>
          </p:cNvSpPr>
          <p:nvPr>
            <p:ph type="subTitle" idx="1"/>
          </p:nvPr>
        </p:nvSpPr>
        <p:spPr>
          <a:xfrm>
            <a:off x="754381" y="4932475"/>
            <a:ext cx="5509019" cy="489334"/>
          </a:xfrm>
          <a:prstGeom prst="rect">
            <a:avLst/>
          </a:prstGeom>
        </p:spPr>
        <p:txBody>
          <a:bodyPr wrap="square" lIns="91425" tIns="91425" rIns="91425" bIns="91425" anchor="ctr" anchorCtr="0"/>
          <a:lstStyle>
            <a:lvl1pPr lvl="0" rtl="0">
              <a:spcBef>
                <a:spcPts val="0"/>
              </a:spcBef>
              <a:buClr>
                <a:srgbClr val="415665"/>
              </a:buClr>
              <a:buSzPct val="100000"/>
              <a:buNone/>
              <a:defRPr sz="1980"/>
            </a:lvl1pPr>
            <a:lvl2pPr lvl="1" rtl="0">
              <a:spcBef>
                <a:spcPts val="0"/>
              </a:spcBef>
              <a:buClr>
                <a:srgbClr val="415665"/>
              </a:buClr>
              <a:buSzPct val="100000"/>
              <a:buNone/>
              <a:defRPr sz="1980"/>
            </a:lvl2pPr>
            <a:lvl3pPr lvl="2" rtl="0">
              <a:spcBef>
                <a:spcPts val="0"/>
              </a:spcBef>
              <a:buClr>
                <a:srgbClr val="415665"/>
              </a:buClr>
              <a:buSzPct val="100000"/>
              <a:buNone/>
              <a:defRPr sz="1980"/>
            </a:lvl3pPr>
            <a:lvl4pPr lvl="3" rtl="0">
              <a:spcBef>
                <a:spcPts val="0"/>
              </a:spcBef>
              <a:buClr>
                <a:srgbClr val="415665"/>
              </a:buClr>
              <a:buNone/>
              <a:defRPr/>
            </a:lvl4pPr>
            <a:lvl5pPr lvl="4" rtl="0">
              <a:spcBef>
                <a:spcPts val="0"/>
              </a:spcBef>
              <a:buClr>
                <a:srgbClr val="415665"/>
              </a:buClr>
              <a:buNone/>
              <a:defRPr/>
            </a:lvl5pPr>
            <a:lvl6pPr lvl="5" rtl="0">
              <a:spcBef>
                <a:spcPts val="0"/>
              </a:spcBef>
              <a:buClr>
                <a:srgbClr val="415665"/>
              </a:buClr>
              <a:buNone/>
              <a:defRPr/>
            </a:lvl6pPr>
            <a:lvl7pPr lvl="6" rtl="0">
              <a:spcBef>
                <a:spcPts val="0"/>
              </a:spcBef>
              <a:buClr>
                <a:srgbClr val="415665"/>
              </a:buClr>
              <a:buNone/>
              <a:defRPr/>
            </a:lvl7pPr>
            <a:lvl8pPr lvl="7" rtl="0">
              <a:spcBef>
                <a:spcPts val="0"/>
              </a:spcBef>
              <a:buClr>
                <a:srgbClr val="415665"/>
              </a:buClr>
              <a:buNone/>
              <a:defRPr/>
            </a:lvl8pPr>
            <a:lvl9pPr lvl="8" rtl="0">
              <a:spcBef>
                <a:spcPts val="0"/>
              </a:spcBef>
              <a:buClr>
                <a:srgbClr val="415665"/>
              </a:buClr>
              <a:buNone/>
              <a:defRPr/>
            </a:lvl9pPr>
          </a:lstStyle>
          <a:p>
            <a:endParaRPr/>
          </a:p>
        </p:txBody>
      </p:sp>
      <p:sp>
        <p:nvSpPr>
          <p:cNvPr id="18" name="Shape 18"/>
          <p:cNvSpPr txBox="1">
            <a:spLocks noGrp="1"/>
          </p:cNvSpPr>
          <p:nvPr>
            <p:ph type="sldNum" idx="12"/>
          </p:nvPr>
        </p:nvSpPr>
        <p:spPr>
          <a:xfrm>
            <a:off x="-82" y="5168000"/>
            <a:ext cx="736559" cy="2604400"/>
          </a:xfrm>
          <a:prstGeom prst="rect">
            <a:avLst/>
          </a:prstGeom>
        </p:spPr>
        <p:txBody>
          <a:bodyPr wrap="square" lIns="91425" tIns="91425" rIns="91425" bIns="91425" anchor="b" anchorCtr="0">
            <a:noAutofit/>
          </a:bodyPr>
          <a:lstStyle/>
          <a:p>
            <a:fld id="{00000000-1234-1234-1234-123412341234}" type="slidenum">
              <a:rPr lang="en" smtClean="0">
                <a:solidFill>
                  <a:srgbClr val="0DB7C4"/>
                </a:solidFill>
              </a:rPr>
              <a:pPr/>
              <a:t>‹#›</a:t>
            </a:fld>
            <a:endParaRPr lang="en">
              <a:solidFill>
                <a:srgbClr val="0DB7C4"/>
              </a:solidFill>
            </a:endParaRPr>
          </a:p>
        </p:txBody>
      </p:sp>
    </p:spTree>
    <p:extLst>
      <p:ext uri="{BB962C8B-B14F-4D97-AF65-F5344CB8AC3E}">
        <p14:creationId xmlns:p14="http://schemas.microsoft.com/office/powerpoint/2010/main" val="3458970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p:nvPr/>
        </p:nvSpPr>
        <p:spPr>
          <a:xfrm flipH="1">
            <a:off x="-81" y="1"/>
            <a:ext cx="736559" cy="7772398"/>
          </a:xfrm>
          <a:prstGeom prst="rect">
            <a:avLst/>
          </a:prstGeom>
          <a:solidFill>
            <a:srgbClr val="000000">
              <a:alpha val="3460"/>
            </a:srgbClr>
          </a:solidFill>
          <a:ln>
            <a:noFill/>
          </a:ln>
        </p:spPr>
        <p:txBody>
          <a:bodyPr wrap="square" lIns="100568" tIns="100568" rIns="100568" bIns="100568" anchor="ctr" anchorCtr="0">
            <a:noAutofit/>
          </a:bodyPr>
          <a:lstStyle/>
          <a:p>
            <a:endParaRPr sz="1980">
              <a:solidFill>
                <a:prstClr val="black"/>
              </a:solidFill>
            </a:endParaRPr>
          </a:p>
        </p:txBody>
      </p:sp>
      <p:sp>
        <p:nvSpPr>
          <p:cNvPr id="27" name="Shape 27"/>
          <p:cNvSpPr/>
          <p:nvPr/>
        </p:nvSpPr>
        <p:spPr>
          <a:xfrm flipH="1">
            <a:off x="-81" y="1"/>
            <a:ext cx="736559" cy="1722665"/>
          </a:xfrm>
          <a:prstGeom prst="rect">
            <a:avLst/>
          </a:prstGeom>
          <a:solidFill>
            <a:srgbClr val="0DB7C4"/>
          </a:solidFill>
          <a:ln>
            <a:noFill/>
          </a:ln>
        </p:spPr>
        <p:txBody>
          <a:bodyPr wrap="square" lIns="100568" tIns="100568" rIns="100568" bIns="100568" anchor="ctr" anchorCtr="0">
            <a:noAutofit/>
          </a:bodyPr>
          <a:lstStyle/>
          <a:p>
            <a:endParaRPr sz="1980">
              <a:solidFill>
                <a:prstClr val="black"/>
              </a:solidFill>
            </a:endParaRPr>
          </a:p>
        </p:txBody>
      </p:sp>
      <p:sp>
        <p:nvSpPr>
          <p:cNvPr id="28" name="Shape 28"/>
          <p:cNvSpPr txBox="1">
            <a:spLocks noGrp="1"/>
          </p:cNvSpPr>
          <p:nvPr>
            <p:ph type="title"/>
          </p:nvPr>
        </p:nvSpPr>
        <p:spPr>
          <a:xfrm>
            <a:off x="928868" y="1054046"/>
            <a:ext cx="3907860" cy="677078"/>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928868" y="2324203"/>
            <a:ext cx="5685900" cy="590901"/>
          </a:xfrm>
          <a:prstGeom prst="rect">
            <a:avLst/>
          </a:prstGeom>
        </p:spPr>
        <p:txBody>
          <a:bodyPr wrap="square" lIns="91425" tIns="91425" rIns="91425" bIns="91425" anchor="t" anchorCtr="0"/>
          <a:lstStyle>
            <a:lvl1pPr lvl="0">
              <a:spcBef>
                <a:spcPts val="0"/>
              </a:spcBef>
              <a:buSzPct val="100000"/>
              <a:defRPr sz="2640"/>
            </a:lvl1pPr>
            <a:lvl2pPr lvl="1">
              <a:spcBef>
                <a:spcPts val="0"/>
              </a:spcBef>
              <a:defRPr/>
            </a:lvl2pPr>
            <a:lvl3pPr lvl="2">
              <a:spcBef>
                <a:spcPts val="0"/>
              </a:spcBef>
              <a:defRPr/>
            </a:lvl3pPr>
            <a:lvl4pPr lvl="3">
              <a:spcBef>
                <a:spcPts val="0"/>
              </a:spcBef>
              <a:buSzPct val="100000"/>
              <a:defRPr sz="2640"/>
            </a:lvl4pPr>
            <a:lvl5pPr lvl="4">
              <a:spcBef>
                <a:spcPts val="0"/>
              </a:spcBef>
              <a:buSzPct val="100000"/>
              <a:defRPr sz="2640"/>
            </a:lvl5pPr>
            <a:lvl6pPr lvl="5">
              <a:spcBef>
                <a:spcPts val="0"/>
              </a:spcBef>
              <a:buSzPct val="100000"/>
              <a:defRPr sz="2640"/>
            </a:lvl6pPr>
            <a:lvl7pPr lvl="6">
              <a:spcBef>
                <a:spcPts val="0"/>
              </a:spcBef>
              <a:buSzPct val="100000"/>
              <a:defRPr sz="2640"/>
            </a:lvl7pPr>
            <a:lvl8pPr lvl="7">
              <a:spcBef>
                <a:spcPts val="0"/>
              </a:spcBef>
              <a:buSzPct val="100000"/>
              <a:defRPr sz="2640"/>
            </a:lvl8pPr>
            <a:lvl9pPr lvl="8">
              <a:spcBef>
                <a:spcPts val="0"/>
              </a:spcBef>
              <a:buSzPct val="100000"/>
              <a:defRPr sz="2640"/>
            </a:lvl9pPr>
          </a:lstStyle>
          <a:p>
            <a:endParaRPr/>
          </a:p>
        </p:txBody>
      </p:sp>
      <p:sp>
        <p:nvSpPr>
          <p:cNvPr id="30" name="Shape 30"/>
          <p:cNvSpPr txBox="1">
            <a:spLocks noGrp="1"/>
          </p:cNvSpPr>
          <p:nvPr>
            <p:ph type="sldNum" idx="12"/>
          </p:nvPr>
        </p:nvSpPr>
        <p:spPr>
          <a:xfrm>
            <a:off x="-82" y="1"/>
            <a:ext cx="736559" cy="1722665"/>
          </a:xfrm>
          <a:prstGeom prst="rect">
            <a:avLst/>
          </a:prstGeom>
        </p:spPr>
        <p:txBody>
          <a:bodyPr wrap="square" lIns="91425" tIns="91425" rIns="91425" bIns="91425" anchor="b"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345822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5"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33CC"/>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rot="10800000">
            <a:off x="-165" y="6281196"/>
            <a:ext cx="10058400" cy="417973"/>
          </a:xfrm>
          <a:prstGeom prst="rect">
            <a:avLst/>
          </a:prstGeom>
          <a:solidFill>
            <a:srgbClr val="000000">
              <a:alpha val="3460"/>
            </a:srgbClr>
          </a:solidFill>
          <a:ln>
            <a:noFill/>
          </a:ln>
        </p:spPr>
        <p:txBody>
          <a:bodyPr wrap="square" lIns="100568" tIns="100568" rIns="100568" bIns="100568" anchor="ctr" anchorCtr="0">
            <a:noAutofit/>
          </a:bodyPr>
          <a:lstStyle/>
          <a:p>
            <a:pPr lvl="0">
              <a:spcBef>
                <a:spcPts val="0"/>
              </a:spcBef>
              <a:buNone/>
            </a:pPr>
            <a:endParaRPr sz="1980"/>
          </a:p>
        </p:txBody>
      </p:sp>
      <p:sp>
        <p:nvSpPr>
          <p:cNvPr id="11" name="Shape 11"/>
          <p:cNvSpPr/>
          <p:nvPr/>
        </p:nvSpPr>
        <p:spPr>
          <a:xfrm flipH="1">
            <a:off x="-165" y="1"/>
            <a:ext cx="10058400" cy="6281385"/>
          </a:xfrm>
          <a:prstGeom prst="rect">
            <a:avLst/>
          </a:prstGeom>
          <a:solidFill>
            <a:srgbClr val="0DB7C4"/>
          </a:solidFill>
          <a:ln>
            <a:noFill/>
          </a:ln>
        </p:spPr>
        <p:txBody>
          <a:bodyPr wrap="square" lIns="100568" tIns="100568" rIns="100568" bIns="100568" anchor="ctr" anchorCtr="0">
            <a:noAutofit/>
          </a:bodyPr>
          <a:lstStyle/>
          <a:p>
            <a:pPr lvl="0">
              <a:spcBef>
                <a:spcPts val="0"/>
              </a:spcBef>
              <a:buNone/>
            </a:pPr>
            <a:endParaRPr sz="1980"/>
          </a:p>
        </p:txBody>
      </p:sp>
      <p:sp>
        <p:nvSpPr>
          <p:cNvPr id="12" name="Shape 12"/>
          <p:cNvSpPr txBox="1">
            <a:spLocks noGrp="1"/>
          </p:cNvSpPr>
          <p:nvPr>
            <p:ph type="ctrTitle"/>
          </p:nvPr>
        </p:nvSpPr>
        <p:spPr>
          <a:xfrm>
            <a:off x="754381" y="4368183"/>
            <a:ext cx="5840669" cy="1200298"/>
          </a:xfrm>
          <a:prstGeom prst="rect">
            <a:avLst/>
          </a:prstGeom>
        </p:spPr>
        <p:txBody>
          <a:bodyPr wrap="square" lIns="91425" tIns="91425" rIns="91425" bIns="91425" anchor="b" anchorCtr="0"/>
          <a:lstStyle>
            <a:lvl1pPr lvl="0">
              <a:spcBef>
                <a:spcPts val="0"/>
              </a:spcBef>
              <a:buClr>
                <a:srgbClr val="FFFFFF"/>
              </a:buClr>
              <a:buSzPct val="100000"/>
              <a:defRPr sz="6600">
                <a:solidFill>
                  <a:srgbClr val="FFFFFF"/>
                </a:solidFill>
              </a:defRPr>
            </a:lvl1pPr>
            <a:lvl2pPr lvl="1">
              <a:spcBef>
                <a:spcPts val="0"/>
              </a:spcBef>
              <a:buClr>
                <a:srgbClr val="FFFFFF"/>
              </a:buClr>
              <a:buSzPct val="100000"/>
              <a:defRPr sz="6600">
                <a:solidFill>
                  <a:srgbClr val="FFFFFF"/>
                </a:solidFill>
              </a:defRPr>
            </a:lvl2pPr>
            <a:lvl3pPr lvl="2">
              <a:spcBef>
                <a:spcPts val="0"/>
              </a:spcBef>
              <a:buClr>
                <a:srgbClr val="FFFFFF"/>
              </a:buClr>
              <a:buSzPct val="100000"/>
              <a:defRPr sz="6600">
                <a:solidFill>
                  <a:srgbClr val="FFFFFF"/>
                </a:solidFill>
              </a:defRPr>
            </a:lvl3pPr>
            <a:lvl4pPr lvl="3">
              <a:spcBef>
                <a:spcPts val="0"/>
              </a:spcBef>
              <a:buClr>
                <a:srgbClr val="FFFFFF"/>
              </a:buClr>
              <a:buSzPct val="100000"/>
              <a:defRPr sz="6600">
                <a:solidFill>
                  <a:srgbClr val="FFFFFF"/>
                </a:solidFill>
              </a:defRPr>
            </a:lvl4pPr>
            <a:lvl5pPr lvl="4">
              <a:spcBef>
                <a:spcPts val="0"/>
              </a:spcBef>
              <a:buClr>
                <a:srgbClr val="FFFFFF"/>
              </a:buClr>
              <a:buSzPct val="100000"/>
              <a:defRPr sz="6600">
                <a:solidFill>
                  <a:srgbClr val="FFFFFF"/>
                </a:solidFill>
              </a:defRPr>
            </a:lvl5pPr>
            <a:lvl6pPr lvl="5">
              <a:spcBef>
                <a:spcPts val="0"/>
              </a:spcBef>
              <a:buClr>
                <a:srgbClr val="FFFFFF"/>
              </a:buClr>
              <a:buSzPct val="100000"/>
              <a:defRPr sz="6600">
                <a:solidFill>
                  <a:srgbClr val="FFFFFF"/>
                </a:solidFill>
              </a:defRPr>
            </a:lvl6pPr>
            <a:lvl7pPr lvl="6">
              <a:spcBef>
                <a:spcPts val="0"/>
              </a:spcBef>
              <a:buClr>
                <a:srgbClr val="FFFFFF"/>
              </a:buClr>
              <a:buSzPct val="100000"/>
              <a:defRPr sz="6600">
                <a:solidFill>
                  <a:srgbClr val="FFFFFF"/>
                </a:solidFill>
              </a:defRPr>
            </a:lvl7pPr>
            <a:lvl8pPr lvl="7">
              <a:spcBef>
                <a:spcPts val="0"/>
              </a:spcBef>
              <a:buClr>
                <a:srgbClr val="FFFFFF"/>
              </a:buClr>
              <a:buSzPct val="100000"/>
              <a:defRPr sz="6600">
                <a:solidFill>
                  <a:srgbClr val="FFFFFF"/>
                </a:solidFill>
              </a:defRPr>
            </a:lvl8pPr>
            <a:lvl9pPr lvl="8">
              <a:spcBef>
                <a:spcPts val="0"/>
              </a:spcBef>
              <a:buClr>
                <a:srgbClr val="FFFFFF"/>
              </a:buClr>
              <a:buSzPct val="100000"/>
              <a:defRPr sz="6600">
                <a:solidFill>
                  <a:srgbClr val="FFFFFF"/>
                </a:solidFill>
              </a:defRPr>
            </a:lvl9pPr>
          </a:lstStyle>
          <a:p>
            <a:endParaRPr/>
          </a:p>
        </p:txBody>
      </p:sp>
    </p:spTree>
    <p:extLst>
      <p:ext uri="{BB962C8B-B14F-4D97-AF65-F5344CB8AC3E}">
        <p14:creationId xmlns:p14="http://schemas.microsoft.com/office/powerpoint/2010/main" val="361284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1"/>
        <p:cNvGrpSpPr/>
        <p:nvPr/>
      </p:nvGrpSpPr>
      <p:grpSpPr>
        <a:xfrm>
          <a:off x="0" y="0"/>
          <a:ext cx="0" cy="0"/>
          <a:chOff x="0" y="0"/>
          <a:chExt cx="0" cy="0"/>
        </a:xfrm>
      </p:grpSpPr>
      <p:sp>
        <p:nvSpPr>
          <p:cNvPr id="32" name="Shape 32"/>
          <p:cNvSpPr/>
          <p:nvPr/>
        </p:nvSpPr>
        <p:spPr>
          <a:xfrm flipH="1">
            <a:off x="-81" y="1"/>
            <a:ext cx="736559" cy="7772398"/>
          </a:xfrm>
          <a:prstGeom prst="rect">
            <a:avLst/>
          </a:prstGeom>
          <a:solidFill>
            <a:srgbClr val="000000">
              <a:alpha val="3460"/>
            </a:srgbClr>
          </a:solidFill>
          <a:ln>
            <a:noFill/>
          </a:ln>
        </p:spPr>
        <p:txBody>
          <a:bodyPr wrap="square" lIns="100568" tIns="100568" rIns="100568" bIns="100568" anchor="ctr" anchorCtr="0">
            <a:noAutofit/>
          </a:bodyPr>
          <a:lstStyle/>
          <a:p>
            <a:pPr lvl="0">
              <a:spcBef>
                <a:spcPts val="0"/>
              </a:spcBef>
              <a:buNone/>
            </a:pPr>
            <a:endParaRPr sz="1980"/>
          </a:p>
        </p:txBody>
      </p:sp>
      <p:sp>
        <p:nvSpPr>
          <p:cNvPr id="33" name="Shape 33"/>
          <p:cNvSpPr/>
          <p:nvPr/>
        </p:nvSpPr>
        <p:spPr>
          <a:xfrm flipH="1">
            <a:off x="-81" y="1"/>
            <a:ext cx="736559" cy="1722665"/>
          </a:xfrm>
          <a:prstGeom prst="rect">
            <a:avLst/>
          </a:prstGeom>
          <a:solidFill>
            <a:srgbClr val="0DB7C4"/>
          </a:solidFill>
          <a:ln>
            <a:noFill/>
          </a:ln>
        </p:spPr>
        <p:txBody>
          <a:bodyPr wrap="square" lIns="100568" tIns="100568" rIns="100568" bIns="100568" anchor="ctr" anchorCtr="0">
            <a:noAutofit/>
          </a:bodyPr>
          <a:lstStyle/>
          <a:p>
            <a:pPr lvl="0">
              <a:spcBef>
                <a:spcPts val="0"/>
              </a:spcBef>
              <a:buNone/>
            </a:pPr>
            <a:endParaRPr sz="1980"/>
          </a:p>
        </p:txBody>
      </p:sp>
      <p:sp>
        <p:nvSpPr>
          <p:cNvPr id="34" name="Shape 34"/>
          <p:cNvSpPr txBox="1">
            <a:spLocks noGrp="1"/>
          </p:cNvSpPr>
          <p:nvPr>
            <p:ph type="title"/>
          </p:nvPr>
        </p:nvSpPr>
        <p:spPr>
          <a:xfrm>
            <a:off x="928868" y="1054046"/>
            <a:ext cx="3907860" cy="677078"/>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928868" y="2318431"/>
            <a:ext cx="3085169" cy="52319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199935" y="2318431"/>
            <a:ext cx="3085169" cy="52319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7" name="Shape 37"/>
          <p:cNvSpPr txBox="1">
            <a:spLocks noGrp="1"/>
          </p:cNvSpPr>
          <p:nvPr>
            <p:ph type="sldNum" idx="12"/>
          </p:nvPr>
        </p:nvSpPr>
        <p:spPr>
          <a:xfrm>
            <a:off x="-82" y="1"/>
            <a:ext cx="736559" cy="1722665"/>
          </a:xfrm>
          <a:prstGeom prst="rect">
            <a:avLst/>
          </a:prstGeom>
        </p:spPr>
        <p:txBody>
          <a:bodyPr wrap="square" lIns="91425" tIns="91425" rIns="91425" bIns="91425" anchor="b" anchorCtr="0">
            <a:noAutofit/>
          </a:bodyPr>
          <a:lstStyle/>
          <a:p>
            <a:fld id="{00000000-1234-1234-1234-123412341234}" type="slidenum">
              <a:rPr lang="en" sz="2640" smtClean="0"/>
              <a:pPr/>
              <a:t>‹#›</a:t>
            </a:fld>
            <a:endParaRPr lang="en" sz="2640"/>
          </a:p>
        </p:txBody>
      </p:sp>
    </p:spTree>
    <p:extLst>
      <p:ext uri="{BB962C8B-B14F-4D97-AF65-F5344CB8AC3E}">
        <p14:creationId xmlns:p14="http://schemas.microsoft.com/office/powerpoint/2010/main" val="388518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rot="10800000">
            <a:off x="-165" y="4657545"/>
            <a:ext cx="10058400" cy="1039040"/>
          </a:xfrm>
          <a:prstGeom prst="rect">
            <a:avLst/>
          </a:prstGeom>
          <a:solidFill>
            <a:srgbClr val="000000">
              <a:alpha val="3460"/>
            </a:srgbClr>
          </a:solidFill>
          <a:ln>
            <a:noFill/>
          </a:ln>
        </p:spPr>
        <p:txBody>
          <a:bodyPr wrap="square" lIns="100568" tIns="100568" rIns="100568" bIns="100568" anchor="ctr" anchorCtr="0">
            <a:noAutofit/>
          </a:bodyPr>
          <a:lstStyle/>
          <a:p>
            <a:pPr lvl="0">
              <a:spcBef>
                <a:spcPts val="0"/>
              </a:spcBef>
              <a:buNone/>
            </a:pPr>
            <a:endParaRPr sz="1980"/>
          </a:p>
        </p:txBody>
      </p:sp>
      <p:sp>
        <p:nvSpPr>
          <p:cNvPr id="15" name="Shape 15"/>
          <p:cNvSpPr/>
          <p:nvPr/>
        </p:nvSpPr>
        <p:spPr>
          <a:xfrm flipH="1">
            <a:off x="-165" y="0"/>
            <a:ext cx="10058400" cy="4657547"/>
          </a:xfrm>
          <a:prstGeom prst="rect">
            <a:avLst/>
          </a:prstGeom>
          <a:solidFill>
            <a:srgbClr val="0DB7C4"/>
          </a:solidFill>
          <a:ln>
            <a:noFill/>
          </a:ln>
        </p:spPr>
        <p:txBody>
          <a:bodyPr wrap="square" lIns="100568" tIns="100568" rIns="100568" bIns="100568" anchor="ctr" anchorCtr="0">
            <a:noAutofit/>
          </a:bodyPr>
          <a:lstStyle/>
          <a:p>
            <a:pPr lvl="0">
              <a:spcBef>
                <a:spcPts val="0"/>
              </a:spcBef>
              <a:buNone/>
            </a:pPr>
            <a:endParaRPr sz="1980"/>
          </a:p>
        </p:txBody>
      </p:sp>
      <p:sp>
        <p:nvSpPr>
          <p:cNvPr id="16" name="Shape 16"/>
          <p:cNvSpPr txBox="1">
            <a:spLocks noGrp="1"/>
          </p:cNvSpPr>
          <p:nvPr>
            <p:ph type="ctrTitle"/>
          </p:nvPr>
        </p:nvSpPr>
        <p:spPr>
          <a:xfrm>
            <a:off x="754381" y="3464930"/>
            <a:ext cx="5509019" cy="997166"/>
          </a:xfrm>
          <a:prstGeom prst="rect">
            <a:avLst/>
          </a:prstGeom>
        </p:spPr>
        <p:txBody>
          <a:bodyPr wrap="square" lIns="91425" tIns="91425" rIns="91425" bIns="91425" anchor="b" anchorCtr="0"/>
          <a:lstStyle>
            <a:lvl1pPr lvl="0" rtl="0">
              <a:spcBef>
                <a:spcPts val="0"/>
              </a:spcBef>
              <a:buClr>
                <a:srgbClr val="FFFFFF"/>
              </a:buClr>
              <a:buSzPct val="100000"/>
              <a:defRPr sz="5280">
                <a:solidFill>
                  <a:srgbClr val="FFFFFF"/>
                </a:solidFill>
              </a:defRPr>
            </a:lvl1pPr>
            <a:lvl2pPr lvl="1" rtl="0">
              <a:spcBef>
                <a:spcPts val="0"/>
              </a:spcBef>
              <a:buClr>
                <a:srgbClr val="FFFFFF"/>
              </a:buClr>
              <a:buSzPct val="100000"/>
              <a:defRPr sz="5280">
                <a:solidFill>
                  <a:srgbClr val="FFFFFF"/>
                </a:solidFill>
              </a:defRPr>
            </a:lvl2pPr>
            <a:lvl3pPr lvl="2" rtl="0">
              <a:spcBef>
                <a:spcPts val="0"/>
              </a:spcBef>
              <a:buClr>
                <a:srgbClr val="FFFFFF"/>
              </a:buClr>
              <a:buSzPct val="100000"/>
              <a:defRPr sz="5280">
                <a:solidFill>
                  <a:srgbClr val="FFFFFF"/>
                </a:solidFill>
              </a:defRPr>
            </a:lvl3pPr>
            <a:lvl4pPr lvl="3" rtl="0">
              <a:spcBef>
                <a:spcPts val="0"/>
              </a:spcBef>
              <a:buClr>
                <a:srgbClr val="FFFFFF"/>
              </a:buClr>
              <a:buSzPct val="100000"/>
              <a:defRPr sz="5280">
                <a:solidFill>
                  <a:srgbClr val="FFFFFF"/>
                </a:solidFill>
              </a:defRPr>
            </a:lvl4pPr>
            <a:lvl5pPr lvl="4" rtl="0">
              <a:spcBef>
                <a:spcPts val="0"/>
              </a:spcBef>
              <a:buClr>
                <a:srgbClr val="FFFFFF"/>
              </a:buClr>
              <a:buSzPct val="100000"/>
              <a:defRPr sz="5280">
                <a:solidFill>
                  <a:srgbClr val="FFFFFF"/>
                </a:solidFill>
              </a:defRPr>
            </a:lvl5pPr>
            <a:lvl6pPr lvl="5" rtl="0">
              <a:spcBef>
                <a:spcPts val="0"/>
              </a:spcBef>
              <a:buClr>
                <a:srgbClr val="FFFFFF"/>
              </a:buClr>
              <a:buSzPct val="100000"/>
              <a:defRPr sz="5280">
                <a:solidFill>
                  <a:srgbClr val="FFFFFF"/>
                </a:solidFill>
              </a:defRPr>
            </a:lvl6pPr>
            <a:lvl7pPr lvl="6" rtl="0">
              <a:spcBef>
                <a:spcPts val="0"/>
              </a:spcBef>
              <a:buClr>
                <a:srgbClr val="FFFFFF"/>
              </a:buClr>
              <a:buSzPct val="100000"/>
              <a:defRPr sz="5280">
                <a:solidFill>
                  <a:srgbClr val="FFFFFF"/>
                </a:solidFill>
              </a:defRPr>
            </a:lvl7pPr>
            <a:lvl8pPr lvl="7" rtl="0">
              <a:spcBef>
                <a:spcPts val="0"/>
              </a:spcBef>
              <a:buClr>
                <a:srgbClr val="FFFFFF"/>
              </a:buClr>
              <a:buSzPct val="100000"/>
              <a:defRPr sz="5280">
                <a:solidFill>
                  <a:srgbClr val="FFFFFF"/>
                </a:solidFill>
              </a:defRPr>
            </a:lvl8pPr>
            <a:lvl9pPr lvl="8" rtl="0">
              <a:spcBef>
                <a:spcPts val="0"/>
              </a:spcBef>
              <a:buClr>
                <a:srgbClr val="FFFFFF"/>
              </a:buClr>
              <a:buSzPct val="100000"/>
              <a:defRPr sz="5280">
                <a:solidFill>
                  <a:srgbClr val="FFFFFF"/>
                </a:solidFill>
              </a:defRPr>
            </a:lvl9pPr>
          </a:lstStyle>
          <a:p>
            <a:endParaRPr/>
          </a:p>
        </p:txBody>
      </p:sp>
      <p:sp>
        <p:nvSpPr>
          <p:cNvPr id="17" name="Shape 17"/>
          <p:cNvSpPr txBox="1">
            <a:spLocks noGrp="1"/>
          </p:cNvSpPr>
          <p:nvPr>
            <p:ph type="subTitle" idx="1"/>
          </p:nvPr>
        </p:nvSpPr>
        <p:spPr>
          <a:xfrm>
            <a:off x="754381" y="4932475"/>
            <a:ext cx="5509019" cy="489334"/>
          </a:xfrm>
          <a:prstGeom prst="rect">
            <a:avLst/>
          </a:prstGeom>
        </p:spPr>
        <p:txBody>
          <a:bodyPr wrap="square" lIns="91425" tIns="91425" rIns="91425" bIns="91425" anchor="ctr" anchorCtr="0"/>
          <a:lstStyle>
            <a:lvl1pPr lvl="0" rtl="0">
              <a:spcBef>
                <a:spcPts val="0"/>
              </a:spcBef>
              <a:buClr>
                <a:srgbClr val="415665"/>
              </a:buClr>
              <a:buSzPct val="100000"/>
              <a:buNone/>
              <a:defRPr sz="1980"/>
            </a:lvl1pPr>
            <a:lvl2pPr lvl="1" rtl="0">
              <a:spcBef>
                <a:spcPts val="0"/>
              </a:spcBef>
              <a:buClr>
                <a:srgbClr val="415665"/>
              </a:buClr>
              <a:buSzPct val="100000"/>
              <a:buNone/>
              <a:defRPr sz="1980"/>
            </a:lvl2pPr>
            <a:lvl3pPr lvl="2" rtl="0">
              <a:spcBef>
                <a:spcPts val="0"/>
              </a:spcBef>
              <a:buClr>
                <a:srgbClr val="415665"/>
              </a:buClr>
              <a:buSzPct val="100000"/>
              <a:buNone/>
              <a:defRPr sz="1980"/>
            </a:lvl3pPr>
            <a:lvl4pPr lvl="3" rtl="0">
              <a:spcBef>
                <a:spcPts val="0"/>
              </a:spcBef>
              <a:buClr>
                <a:srgbClr val="415665"/>
              </a:buClr>
              <a:buNone/>
              <a:defRPr/>
            </a:lvl4pPr>
            <a:lvl5pPr lvl="4" rtl="0">
              <a:spcBef>
                <a:spcPts val="0"/>
              </a:spcBef>
              <a:buClr>
                <a:srgbClr val="415665"/>
              </a:buClr>
              <a:buNone/>
              <a:defRPr/>
            </a:lvl5pPr>
            <a:lvl6pPr lvl="5" rtl="0">
              <a:spcBef>
                <a:spcPts val="0"/>
              </a:spcBef>
              <a:buClr>
                <a:srgbClr val="415665"/>
              </a:buClr>
              <a:buNone/>
              <a:defRPr/>
            </a:lvl6pPr>
            <a:lvl7pPr lvl="6" rtl="0">
              <a:spcBef>
                <a:spcPts val="0"/>
              </a:spcBef>
              <a:buClr>
                <a:srgbClr val="415665"/>
              </a:buClr>
              <a:buNone/>
              <a:defRPr/>
            </a:lvl7pPr>
            <a:lvl8pPr lvl="7" rtl="0">
              <a:spcBef>
                <a:spcPts val="0"/>
              </a:spcBef>
              <a:buClr>
                <a:srgbClr val="415665"/>
              </a:buClr>
              <a:buNone/>
              <a:defRPr/>
            </a:lvl8pPr>
            <a:lvl9pPr lvl="8" rtl="0">
              <a:spcBef>
                <a:spcPts val="0"/>
              </a:spcBef>
              <a:buClr>
                <a:srgbClr val="415665"/>
              </a:buClr>
              <a:buNone/>
              <a:defRPr/>
            </a:lvl9pPr>
          </a:lstStyle>
          <a:p>
            <a:endParaRPr/>
          </a:p>
        </p:txBody>
      </p:sp>
      <p:sp>
        <p:nvSpPr>
          <p:cNvPr id="18" name="Shape 18"/>
          <p:cNvSpPr txBox="1">
            <a:spLocks noGrp="1"/>
          </p:cNvSpPr>
          <p:nvPr>
            <p:ph type="sldNum" idx="12"/>
          </p:nvPr>
        </p:nvSpPr>
        <p:spPr>
          <a:xfrm>
            <a:off x="-82" y="5168000"/>
            <a:ext cx="736559" cy="2604400"/>
          </a:xfrm>
          <a:prstGeom prst="rect">
            <a:avLst/>
          </a:prstGeom>
        </p:spPr>
        <p:txBody>
          <a:bodyPr wrap="square" lIns="91425" tIns="91425" rIns="91425" bIns="91425" anchor="b" anchorCtr="0">
            <a:noAutofit/>
          </a:bodyPr>
          <a:lstStyle/>
          <a:p>
            <a:fld id="{00000000-1234-1234-1234-123412341234}" type="slidenum">
              <a:rPr lang="en" smtClean="0">
                <a:solidFill>
                  <a:srgbClr val="0DB7C4"/>
                </a:solidFill>
              </a:rPr>
              <a:pPr/>
              <a:t>‹#›</a:t>
            </a:fld>
            <a:endParaRPr lang="en">
              <a:solidFill>
                <a:srgbClr val="0DB7C4"/>
              </a:solidFill>
            </a:endParaRPr>
          </a:p>
        </p:txBody>
      </p:sp>
    </p:spTree>
    <p:extLst>
      <p:ext uri="{BB962C8B-B14F-4D97-AF65-F5344CB8AC3E}">
        <p14:creationId xmlns:p14="http://schemas.microsoft.com/office/powerpoint/2010/main" val="76346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p:nvPr/>
        </p:nvSpPr>
        <p:spPr>
          <a:xfrm flipH="1">
            <a:off x="-81" y="1"/>
            <a:ext cx="736559" cy="7772398"/>
          </a:xfrm>
          <a:prstGeom prst="rect">
            <a:avLst/>
          </a:prstGeom>
          <a:solidFill>
            <a:srgbClr val="000000">
              <a:alpha val="3460"/>
            </a:srgbClr>
          </a:solidFill>
          <a:ln>
            <a:noFill/>
          </a:ln>
        </p:spPr>
        <p:txBody>
          <a:bodyPr wrap="square" lIns="100568" tIns="100568" rIns="100568" bIns="100568" anchor="ctr" anchorCtr="0">
            <a:noAutofit/>
          </a:bodyPr>
          <a:lstStyle/>
          <a:p>
            <a:pPr lvl="0">
              <a:spcBef>
                <a:spcPts val="0"/>
              </a:spcBef>
              <a:buNone/>
            </a:pPr>
            <a:endParaRPr sz="1980"/>
          </a:p>
        </p:txBody>
      </p:sp>
      <p:sp>
        <p:nvSpPr>
          <p:cNvPr id="27" name="Shape 27"/>
          <p:cNvSpPr/>
          <p:nvPr/>
        </p:nvSpPr>
        <p:spPr>
          <a:xfrm flipH="1">
            <a:off x="-81" y="1"/>
            <a:ext cx="736559" cy="1722665"/>
          </a:xfrm>
          <a:prstGeom prst="rect">
            <a:avLst/>
          </a:prstGeom>
          <a:solidFill>
            <a:srgbClr val="0DB7C4"/>
          </a:solidFill>
          <a:ln>
            <a:noFill/>
          </a:ln>
        </p:spPr>
        <p:txBody>
          <a:bodyPr wrap="square" lIns="100568" tIns="100568" rIns="100568" bIns="100568" anchor="ctr" anchorCtr="0">
            <a:noAutofit/>
          </a:bodyPr>
          <a:lstStyle/>
          <a:p>
            <a:pPr lvl="0">
              <a:spcBef>
                <a:spcPts val="0"/>
              </a:spcBef>
              <a:buNone/>
            </a:pPr>
            <a:endParaRPr sz="1980"/>
          </a:p>
        </p:txBody>
      </p:sp>
      <p:sp>
        <p:nvSpPr>
          <p:cNvPr id="28" name="Shape 28"/>
          <p:cNvSpPr txBox="1">
            <a:spLocks noGrp="1"/>
          </p:cNvSpPr>
          <p:nvPr>
            <p:ph type="title"/>
          </p:nvPr>
        </p:nvSpPr>
        <p:spPr>
          <a:xfrm>
            <a:off x="928868" y="1054046"/>
            <a:ext cx="3907860" cy="677078"/>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928868" y="2324203"/>
            <a:ext cx="5685900" cy="590901"/>
          </a:xfrm>
          <a:prstGeom prst="rect">
            <a:avLst/>
          </a:prstGeom>
        </p:spPr>
        <p:txBody>
          <a:bodyPr wrap="square" lIns="91425" tIns="91425" rIns="91425" bIns="91425" anchor="t" anchorCtr="0"/>
          <a:lstStyle>
            <a:lvl1pPr lvl="0">
              <a:spcBef>
                <a:spcPts val="0"/>
              </a:spcBef>
              <a:buSzPct val="100000"/>
              <a:defRPr sz="2640"/>
            </a:lvl1pPr>
            <a:lvl2pPr lvl="1">
              <a:spcBef>
                <a:spcPts val="0"/>
              </a:spcBef>
              <a:defRPr/>
            </a:lvl2pPr>
            <a:lvl3pPr lvl="2">
              <a:spcBef>
                <a:spcPts val="0"/>
              </a:spcBef>
              <a:defRPr/>
            </a:lvl3pPr>
            <a:lvl4pPr lvl="3">
              <a:spcBef>
                <a:spcPts val="0"/>
              </a:spcBef>
              <a:buSzPct val="100000"/>
              <a:defRPr sz="2640"/>
            </a:lvl4pPr>
            <a:lvl5pPr lvl="4">
              <a:spcBef>
                <a:spcPts val="0"/>
              </a:spcBef>
              <a:buSzPct val="100000"/>
              <a:defRPr sz="2640"/>
            </a:lvl5pPr>
            <a:lvl6pPr lvl="5">
              <a:spcBef>
                <a:spcPts val="0"/>
              </a:spcBef>
              <a:buSzPct val="100000"/>
              <a:defRPr sz="2640"/>
            </a:lvl6pPr>
            <a:lvl7pPr lvl="6">
              <a:spcBef>
                <a:spcPts val="0"/>
              </a:spcBef>
              <a:buSzPct val="100000"/>
              <a:defRPr sz="2640"/>
            </a:lvl7pPr>
            <a:lvl8pPr lvl="7">
              <a:spcBef>
                <a:spcPts val="0"/>
              </a:spcBef>
              <a:buSzPct val="100000"/>
              <a:defRPr sz="2640"/>
            </a:lvl8pPr>
            <a:lvl9pPr lvl="8">
              <a:spcBef>
                <a:spcPts val="0"/>
              </a:spcBef>
              <a:buSzPct val="100000"/>
              <a:defRPr sz="2640"/>
            </a:lvl9pPr>
          </a:lstStyle>
          <a:p>
            <a:endParaRPr/>
          </a:p>
        </p:txBody>
      </p:sp>
      <p:sp>
        <p:nvSpPr>
          <p:cNvPr id="30" name="Shape 30"/>
          <p:cNvSpPr txBox="1">
            <a:spLocks noGrp="1"/>
          </p:cNvSpPr>
          <p:nvPr>
            <p:ph type="sldNum" idx="12"/>
          </p:nvPr>
        </p:nvSpPr>
        <p:spPr>
          <a:xfrm>
            <a:off x="-82" y="1"/>
            <a:ext cx="736559" cy="1722665"/>
          </a:xfrm>
          <a:prstGeom prst="rect">
            <a:avLst/>
          </a:prstGeom>
        </p:spPr>
        <p:txBody>
          <a:bodyPr wrap="square" lIns="91425" tIns="91425" rIns="91425" bIns="91425" anchor="b"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78058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8200" y="1447800"/>
            <a:ext cx="7924800" cy="914400"/>
          </a:xfrm>
          <a:custGeom>
            <a:avLst/>
            <a:gdLst/>
            <a:ahLst/>
            <a:cxnLst/>
            <a:rect l="l" t="t" r="r" b="b"/>
            <a:pathLst>
              <a:path w="7924800" h="914400">
                <a:moveTo>
                  <a:pt x="0" y="914400"/>
                </a:moveTo>
                <a:lnTo>
                  <a:pt x="0" y="0"/>
                </a:lnTo>
                <a:lnTo>
                  <a:pt x="7924800" y="0"/>
                </a:lnTo>
              </a:path>
            </a:pathLst>
          </a:custGeom>
          <a:ln w="25400">
            <a:solidFill>
              <a:srgbClr val="BBE0E3"/>
            </a:solidFill>
          </a:ln>
        </p:spPr>
        <p:txBody>
          <a:bodyPr wrap="square" lIns="0" tIns="0" rIns="0" bIns="0" rtlCol="0"/>
          <a:lstStyle/>
          <a:p>
            <a:endParaRPr/>
          </a:p>
        </p:txBody>
      </p:sp>
      <p:sp>
        <p:nvSpPr>
          <p:cNvPr id="2" name="Holder 2"/>
          <p:cNvSpPr>
            <a:spLocks noGrp="1"/>
          </p:cNvSpPr>
          <p:nvPr>
            <p:ph type="title"/>
          </p:nvPr>
        </p:nvSpPr>
        <p:spPr>
          <a:xfrm>
            <a:off x="800607" y="860165"/>
            <a:ext cx="8457184" cy="431800"/>
          </a:xfrm>
          <a:prstGeom prst="rect">
            <a:avLst/>
          </a:prstGeom>
        </p:spPr>
        <p:txBody>
          <a:bodyPr wrap="square" lIns="0" tIns="0" rIns="0" bIns="0">
            <a:spAutoFit/>
          </a:bodyPr>
          <a:lstStyle>
            <a:lvl1pPr>
              <a:defRPr sz="3200" b="1" i="0">
                <a:solidFill>
                  <a:srgbClr val="0033CC"/>
                </a:solidFill>
                <a:latin typeface="Comic Sans MS"/>
                <a:cs typeface="Comic Sans MS"/>
              </a:defRPr>
            </a:lvl1pPr>
          </a:lstStyle>
          <a:p>
            <a:endParaRPr/>
          </a:p>
        </p:txBody>
      </p:sp>
      <p:sp>
        <p:nvSpPr>
          <p:cNvPr id="3" name="Holder 3"/>
          <p:cNvSpPr>
            <a:spLocks noGrp="1"/>
          </p:cNvSpPr>
          <p:nvPr>
            <p:ph type="body" idx="1"/>
          </p:nvPr>
        </p:nvSpPr>
        <p:spPr>
          <a:xfrm>
            <a:off x="975232" y="1713110"/>
            <a:ext cx="8107934" cy="4878705"/>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7"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05-May-20</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8200" y="1447800"/>
            <a:ext cx="7924800" cy="914400"/>
          </a:xfrm>
          <a:custGeom>
            <a:avLst/>
            <a:gdLst/>
            <a:ahLst/>
            <a:cxnLst/>
            <a:rect l="l" t="t" r="r" b="b"/>
            <a:pathLst>
              <a:path w="7924800" h="914400">
                <a:moveTo>
                  <a:pt x="0" y="914400"/>
                </a:moveTo>
                <a:lnTo>
                  <a:pt x="0" y="0"/>
                </a:lnTo>
                <a:lnTo>
                  <a:pt x="7924800" y="0"/>
                </a:lnTo>
              </a:path>
            </a:pathLst>
          </a:custGeom>
          <a:ln w="25400">
            <a:solidFill>
              <a:srgbClr val="BBE0E3"/>
            </a:solidFill>
          </a:ln>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800607" y="860165"/>
            <a:ext cx="8457184" cy="431800"/>
          </a:xfrm>
          <a:prstGeom prst="rect">
            <a:avLst/>
          </a:prstGeom>
        </p:spPr>
        <p:txBody>
          <a:bodyPr wrap="square" lIns="0" tIns="0" rIns="0" bIns="0">
            <a:spAutoFit/>
          </a:bodyPr>
          <a:lstStyle>
            <a:lvl1pPr>
              <a:defRPr sz="3200" b="1" i="0">
                <a:solidFill>
                  <a:srgbClr val="0033CC"/>
                </a:solidFill>
                <a:latin typeface="Comic Sans MS"/>
                <a:cs typeface="Comic Sans MS"/>
              </a:defRPr>
            </a:lvl1pPr>
          </a:lstStyle>
          <a:p>
            <a:endParaRPr/>
          </a:p>
        </p:txBody>
      </p:sp>
      <p:sp>
        <p:nvSpPr>
          <p:cNvPr id="3" name="Holder 3"/>
          <p:cNvSpPr>
            <a:spLocks noGrp="1"/>
          </p:cNvSpPr>
          <p:nvPr>
            <p:ph type="body" idx="1"/>
          </p:nvPr>
        </p:nvSpPr>
        <p:spPr>
          <a:xfrm>
            <a:off x="975232" y="1713110"/>
            <a:ext cx="8107934" cy="4878705"/>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7" cy="38862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06-May-20</a:t>
            </a:fld>
            <a:endParaRPr lang="en-US">
              <a:solidFill>
                <a:prstClr val="black">
                  <a:tint val="75000"/>
                </a:prstClr>
              </a:solidFill>
            </a:endParaRPr>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110179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2" name="Shape 72"/>
          <p:cNvSpPr txBox="1">
            <a:spLocks noGrp="1"/>
          </p:cNvSpPr>
          <p:nvPr>
            <p:ph type="ctrTitle"/>
          </p:nvPr>
        </p:nvSpPr>
        <p:spPr>
          <a:xfrm>
            <a:off x="617076" y="457201"/>
            <a:ext cx="3878724" cy="2590800"/>
          </a:xfrm>
          <a:prstGeom prst="rect">
            <a:avLst/>
          </a:prstGeom>
        </p:spPr>
        <p:txBody>
          <a:bodyPr wrap="square" lIns="100568" tIns="100568" rIns="100568" bIns="100568" anchor="b" anchorCtr="0">
            <a:noAutofit/>
          </a:bodyPr>
          <a:lstStyle/>
          <a:p>
            <a:r>
              <a:rPr lang="en" sz="5400" b="0" dirty="0">
                <a:latin typeface="Dosis" panose="020B0604020202020204" charset="0"/>
              </a:rPr>
              <a:t>Hidden Markov Model</a:t>
            </a:r>
            <a:endParaRPr lang="en" sz="5400" b="0" dirty="0">
              <a:latin typeface="Dosis" panose="020B0604020202020204" charset="0"/>
            </a:endParaRPr>
          </a:p>
        </p:txBody>
      </p:sp>
      <p:sp>
        <p:nvSpPr>
          <p:cNvPr id="2" name="TextBox 1"/>
          <p:cNvSpPr txBox="1"/>
          <p:nvPr/>
        </p:nvSpPr>
        <p:spPr>
          <a:xfrm>
            <a:off x="709568" y="4155725"/>
            <a:ext cx="5399164" cy="566309"/>
          </a:xfrm>
          <a:prstGeom prst="rect">
            <a:avLst/>
          </a:prstGeom>
          <a:noFill/>
        </p:spPr>
        <p:txBody>
          <a:bodyPr wrap="square" rtlCol="0">
            <a:spAutoFit/>
          </a:bodyPr>
          <a:lstStyle/>
          <a:p>
            <a:r>
              <a:rPr lang="en-US" sz="3080" dirty="0">
                <a:solidFill>
                  <a:schemeClr val="bg1"/>
                </a:solidFill>
                <a:latin typeface="Dosis" panose="020B0604020202020204" charset="0"/>
              </a:rPr>
              <a:t>Lecture – </a:t>
            </a:r>
            <a:r>
              <a:rPr lang="en-US" sz="3080" dirty="0" smtClean="0">
                <a:solidFill>
                  <a:schemeClr val="bg1"/>
                </a:solidFill>
                <a:latin typeface="Dosis" panose="020B0604020202020204" charset="0"/>
              </a:rPr>
              <a:t>9 </a:t>
            </a:r>
            <a:endParaRPr lang="en-US" sz="3080" dirty="0">
              <a:solidFill>
                <a:schemeClr val="bg1"/>
              </a:solidFill>
              <a:latin typeface="Dosis" panose="020B0604020202020204" charset="0"/>
            </a:endParaRPr>
          </a:p>
        </p:txBody>
      </p:sp>
      <p:sp>
        <p:nvSpPr>
          <p:cNvPr id="3" name="TextBox 2"/>
          <p:cNvSpPr txBox="1"/>
          <p:nvPr/>
        </p:nvSpPr>
        <p:spPr>
          <a:xfrm>
            <a:off x="709567" y="5158855"/>
            <a:ext cx="5287874" cy="363176"/>
          </a:xfrm>
          <a:prstGeom prst="rect">
            <a:avLst/>
          </a:prstGeom>
          <a:noFill/>
        </p:spPr>
        <p:txBody>
          <a:bodyPr wrap="square" rtlCol="0">
            <a:spAutoFit/>
          </a:bodyPr>
          <a:lstStyle/>
          <a:p>
            <a:r>
              <a:rPr lang="en-US" sz="1760" dirty="0">
                <a:solidFill>
                  <a:schemeClr val="bg1"/>
                </a:solidFill>
                <a:latin typeface="Dosis" panose="020B0604020202020204" charset="0"/>
              </a:rPr>
              <a:t>Department of CSE, DIU</a:t>
            </a:r>
            <a:endParaRPr lang="en-US" sz="1760" dirty="0">
              <a:solidFill>
                <a:schemeClr val="bg1"/>
              </a:solidFill>
              <a:latin typeface="Dosis" panose="020B0604020202020204" charset="0"/>
            </a:endParaRPr>
          </a:p>
        </p:txBody>
      </p:sp>
      <p:sp>
        <p:nvSpPr>
          <p:cNvPr id="12" name="object 4"/>
          <p:cNvSpPr/>
          <p:nvPr/>
        </p:nvSpPr>
        <p:spPr>
          <a:xfrm>
            <a:off x="5029200" y="0"/>
            <a:ext cx="5029200" cy="6324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347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28868" y="2318431"/>
            <a:ext cx="8519795" cy="3859529"/>
          </a:xfrm>
          <a:prstGeom prst="rect">
            <a:avLst/>
          </a:prstGeom>
        </p:spPr>
        <p:txBody>
          <a:bodyPr vert="horz" wrap="square" lIns="0" tIns="0" rIns="0" bIns="0" rtlCol="0">
            <a:spAutoFit/>
          </a:bodyPr>
          <a:lstStyle/>
          <a:p>
            <a:pPr marL="355600" marR="214629" indent="-342900">
              <a:lnSpc>
                <a:spcPct val="100000"/>
              </a:lnSpc>
              <a:buFont typeface="Arial"/>
              <a:buChar char="•"/>
              <a:tabLst>
                <a:tab pos="355600" algn="l"/>
              </a:tabLst>
            </a:pPr>
            <a:r>
              <a:rPr sz="2700" b="1" spc="-20" dirty="0">
                <a:latin typeface="Arial"/>
                <a:cs typeface="Arial"/>
              </a:rPr>
              <a:t>CpG </a:t>
            </a:r>
            <a:r>
              <a:rPr sz="2700" spc="-5" dirty="0">
                <a:latin typeface="Arial"/>
                <a:cs typeface="Arial"/>
              </a:rPr>
              <a:t>dinucleotide</a:t>
            </a:r>
            <a:r>
              <a:rPr sz="2700" dirty="0">
                <a:latin typeface="Arial"/>
                <a:cs typeface="Arial"/>
              </a:rPr>
              <a:t>s </a:t>
            </a:r>
            <a:r>
              <a:rPr sz="2700" spc="-5" dirty="0">
                <a:latin typeface="Arial"/>
                <a:cs typeface="Arial"/>
              </a:rPr>
              <a:t>ar</a:t>
            </a:r>
            <a:r>
              <a:rPr sz="2700" dirty="0">
                <a:latin typeface="Arial"/>
                <a:cs typeface="Arial"/>
              </a:rPr>
              <a:t>e</a:t>
            </a:r>
            <a:r>
              <a:rPr sz="2700" spc="-5" dirty="0">
                <a:latin typeface="Arial"/>
                <a:cs typeface="Arial"/>
              </a:rPr>
              <a:t> rare</a:t>
            </a:r>
            <a:r>
              <a:rPr sz="2700" dirty="0">
                <a:latin typeface="Arial"/>
                <a:cs typeface="Arial"/>
              </a:rPr>
              <a:t>r</a:t>
            </a:r>
            <a:r>
              <a:rPr sz="2700" spc="-5" dirty="0">
                <a:latin typeface="Arial"/>
                <a:cs typeface="Arial"/>
              </a:rPr>
              <a:t> tha</a:t>
            </a:r>
            <a:r>
              <a:rPr sz="2700" dirty="0">
                <a:latin typeface="Arial"/>
                <a:cs typeface="Arial"/>
              </a:rPr>
              <a:t>n</a:t>
            </a:r>
            <a:r>
              <a:rPr sz="2700" spc="-5" dirty="0">
                <a:latin typeface="Arial"/>
                <a:cs typeface="Arial"/>
              </a:rPr>
              <a:t> woul</a:t>
            </a:r>
            <a:r>
              <a:rPr sz="2700" dirty="0">
                <a:latin typeface="Arial"/>
                <a:cs typeface="Arial"/>
              </a:rPr>
              <a:t>d </a:t>
            </a:r>
            <a:r>
              <a:rPr sz="2700" spc="-5" dirty="0">
                <a:latin typeface="Arial"/>
                <a:cs typeface="Arial"/>
              </a:rPr>
              <a:t>b</a:t>
            </a:r>
            <a:r>
              <a:rPr sz="2700" dirty="0">
                <a:latin typeface="Arial"/>
                <a:cs typeface="Arial"/>
              </a:rPr>
              <a:t>e</a:t>
            </a:r>
            <a:r>
              <a:rPr sz="2700" spc="-5" dirty="0">
                <a:latin typeface="Arial"/>
                <a:cs typeface="Arial"/>
              </a:rPr>
              <a:t> expected fro</a:t>
            </a:r>
            <a:r>
              <a:rPr sz="2700" dirty="0">
                <a:latin typeface="Arial"/>
                <a:cs typeface="Arial"/>
              </a:rPr>
              <a:t>m</a:t>
            </a:r>
            <a:r>
              <a:rPr sz="2700" spc="-5" dirty="0">
                <a:latin typeface="Arial"/>
                <a:cs typeface="Arial"/>
              </a:rPr>
              <a:t> th</a:t>
            </a:r>
            <a:r>
              <a:rPr sz="2700" dirty="0">
                <a:latin typeface="Arial"/>
                <a:cs typeface="Arial"/>
              </a:rPr>
              <a:t>e</a:t>
            </a:r>
            <a:r>
              <a:rPr sz="2700" spc="-5" dirty="0">
                <a:latin typeface="Arial"/>
                <a:cs typeface="Arial"/>
              </a:rPr>
              <a:t> independen</a:t>
            </a:r>
            <a:r>
              <a:rPr sz="2700" dirty="0">
                <a:latin typeface="Arial"/>
                <a:cs typeface="Arial"/>
              </a:rPr>
              <a:t>t </a:t>
            </a:r>
            <a:r>
              <a:rPr sz="2700" spc="-5" dirty="0">
                <a:latin typeface="Arial"/>
                <a:cs typeface="Arial"/>
              </a:rPr>
              <a:t>probabilitie</a:t>
            </a:r>
            <a:r>
              <a:rPr sz="2700" dirty="0">
                <a:latin typeface="Arial"/>
                <a:cs typeface="Arial"/>
              </a:rPr>
              <a:t>s </a:t>
            </a:r>
            <a:r>
              <a:rPr sz="2700" spc="-20" dirty="0">
                <a:latin typeface="Arial"/>
                <a:cs typeface="Arial"/>
              </a:rPr>
              <a:t>o</a:t>
            </a:r>
            <a:r>
              <a:rPr sz="2700" spc="-10" dirty="0">
                <a:latin typeface="Arial"/>
                <a:cs typeface="Arial"/>
              </a:rPr>
              <a:t>f</a:t>
            </a:r>
            <a:r>
              <a:rPr sz="2700" spc="10" dirty="0">
                <a:latin typeface="Arial"/>
                <a:cs typeface="Arial"/>
              </a:rPr>
              <a:t> </a:t>
            </a:r>
            <a:r>
              <a:rPr sz="2700" b="1" dirty="0">
                <a:latin typeface="Arial"/>
                <a:cs typeface="Arial"/>
              </a:rPr>
              <a:t>C</a:t>
            </a:r>
            <a:r>
              <a:rPr sz="2700" b="1" spc="-5" dirty="0">
                <a:latin typeface="Arial"/>
                <a:cs typeface="Arial"/>
              </a:rPr>
              <a:t> </a:t>
            </a:r>
            <a:r>
              <a:rPr sz="2700" spc="-5" dirty="0">
                <a:latin typeface="Arial"/>
                <a:cs typeface="Arial"/>
              </a:rPr>
              <a:t>an</a:t>
            </a:r>
            <a:r>
              <a:rPr sz="2700" dirty="0">
                <a:latin typeface="Arial"/>
                <a:cs typeface="Arial"/>
              </a:rPr>
              <a:t>d</a:t>
            </a:r>
            <a:r>
              <a:rPr sz="2700" spc="-5" dirty="0">
                <a:latin typeface="Arial"/>
                <a:cs typeface="Arial"/>
              </a:rPr>
              <a:t> </a:t>
            </a:r>
            <a:r>
              <a:rPr sz="2700" b="1" spc="-25" dirty="0">
                <a:latin typeface="Arial"/>
                <a:cs typeface="Arial"/>
              </a:rPr>
              <a:t>G</a:t>
            </a:r>
            <a:r>
              <a:rPr sz="2700" spc="-10" dirty="0">
                <a:latin typeface="Arial"/>
                <a:cs typeface="Arial"/>
              </a:rPr>
              <a:t>.</a:t>
            </a:r>
            <a:endParaRPr sz="2700">
              <a:latin typeface="Arial"/>
              <a:cs typeface="Arial"/>
            </a:endParaRPr>
          </a:p>
          <a:p>
            <a:pPr marL="755650" marR="5080" indent="-286385" algn="just">
              <a:lnSpc>
                <a:spcPct val="100000"/>
              </a:lnSpc>
              <a:spcBef>
                <a:spcPts val="630"/>
              </a:spcBef>
            </a:pPr>
            <a:r>
              <a:rPr sz="2600" spc="-15" dirty="0">
                <a:latin typeface="Arial"/>
                <a:cs typeface="Arial"/>
              </a:rPr>
              <a:t>–</a:t>
            </a:r>
            <a:r>
              <a:rPr sz="2600" spc="80" dirty="0">
                <a:latin typeface="Arial"/>
                <a:cs typeface="Arial"/>
              </a:rPr>
              <a:t> </a:t>
            </a:r>
            <a:r>
              <a:rPr sz="2600" b="1" spc="-20" dirty="0">
                <a:latin typeface="Arial"/>
                <a:cs typeface="Arial"/>
              </a:rPr>
              <a:t>Reaso</a:t>
            </a:r>
            <a:r>
              <a:rPr sz="2600" b="1" spc="-15" dirty="0">
                <a:latin typeface="Arial"/>
                <a:cs typeface="Arial"/>
              </a:rPr>
              <a:t>n</a:t>
            </a:r>
            <a:r>
              <a:rPr sz="2600" spc="-10" dirty="0">
                <a:latin typeface="Arial"/>
                <a:cs typeface="Arial"/>
              </a:rPr>
              <a:t>:</a:t>
            </a:r>
            <a:r>
              <a:rPr sz="2600" spc="5" dirty="0">
                <a:latin typeface="Arial"/>
                <a:cs typeface="Arial"/>
              </a:rPr>
              <a:t> </a:t>
            </a:r>
            <a:r>
              <a:rPr sz="2600" spc="-15" dirty="0">
                <a:latin typeface="Arial"/>
                <a:cs typeface="Arial"/>
              </a:rPr>
              <a:t>When</a:t>
            </a:r>
            <a:r>
              <a:rPr sz="2600" spc="-5" dirty="0">
                <a:latin typeface="Arial"/>
                <a:cs typeface="Arial"/>
              </a:rPr>
              <a:t> </a:t>
            </a:r>
            <a:r>
              <a:rPr sz="2600" b="1" spc="-20" dirty="0">
                <a:latin typeface="Arial"/>
                <a:cs typeface="Arial"/>
              </a:rPr>
              <a:t>CpG</a:t>
            </a:r>
            <a:r>
              <a:rPr sz="2600" b="1" dirty="0">
                <a:latin typeface="Arial"/>
                <a:cs typeface="Arial"/>
              </a:rPr>
              <a:t> </a:t>
            </a:r>
            <a:r>
              <a:rPr sz="2600" spc="-15" dirty="0">
                <a:latin typeface="Arial"/>
                <a:cs typeface="Arial"/>
              </a:rPr>
              <a:t>occurs,</a:t>
            </a:r>
            <a:r>
              <a:rPr sz="2600" spc="5" dirty="0">
                <a:latin typeface="Arial"/>
                <a:cs typeface="Arial"/>
              </a:rPr>
              <a:t> </a:t>
            </a:r>
            <a:r>
              <a:rPr sz="2600" spc="-20" dirty="0">
                <a:latin typeface="Arial"/>
                <a:cs typeface="Arial"/>
              </a:rPr>
              <a:t>C</a:t>
            </a:r>
            <a:r>
              <a:rPr sz="2600" dirty="0">
                <a:latin typeface="Arial"/>
                <a:cs typeface="Arial"/>
              </a:rPr>
              <a:t> </a:t>
            </a:r>
            <a:r>
              <a:rPr sz="2600" spc="-10" dirty="0">
                <a:latin typeface="Arial"/>
                <a:cs typeface="Arial"/>
              </a:rPr>
              <a:t>is</a:t>
            </a:r>
            <a:r>
              <a:rPr sz="2600" dirty="0">
                <a:latin typeface="Arial"/>
                <a:cs typeface="Arial"/>
              </a:rPr>
              <a:t> </a:t>
            </a:r>
            <a:r>
              <a:rPr sz="2600" spc="-15" dirty="0">
                <a:latin typeface="Arial"/>
                <a:cs typeface="Arial"/>
              </a:rPr>
              <a:t>typically</a:t>
            </a:r>
            <a:r>
              <a:rPr sz="2600" spc="-10" dirty="0">
                <a:latin typeface="Arial"/>
                <a:cs typeface="Arial"/>
              </a:rPr>
              <a:t> </a:t>
            </a:r>
            <a:r>
              <a:rPr sz="2600" spc="-15" dirty="0">
                <a:latin typeface="Arial"/>
                <a:cs typeface="Arial"/>
              </a:rPr>
              <a:t>chemically modified</a:t>
            </a:r>
            <a:r>
              <a:rPr sz="2600" dirty="0">
                <a:latin typeface="Arial"/>
                <a:cs typeface="Arial"/>
              </a:rPr>
              <a:t> </a:t>
            </a:r>
            <a:r>
              <a:rPr sz="2600" spc="-15" dirty="0">
                <a:latin typeface="Arial"/>
                <a:cs typeface="Arial"/>
              </a:rPr>
              <a:t>by</a:t>
            </a:r>
            <a:r>
              <a:rPr sz="2600" spc="5" dirty="0">
                <a:latin typeface="Arial"/>
                <a:cs typeface="Arial"/>
              </a:rPr>
              <a:t> </a:t>
            </a:r>
            <a:r>
              <a:rPr sz="2600" spc="-15" dirty="0">
                <a:latin typeface="Arial"/>
                <a:cs typeface="Arial"/>
              </a:rPr>
              <a:t>methylation</a:t>
            </a:r>
            <a:r>
              <a:rPr sz="2600" spc="5" dirty="0">
                <a:latin typeface="Arial"/>
                <a:cs typeface="Arial"/>
              </a:rPr>
              <a:t> </a:t>
            </a:r>
            <a:r>
              <a:rPr sz="2600" spc="-15" dirty="0">
                <a:latin typeface="Arial"/>
                <a:cs typeface="Arial"/>
              </a:rPr>
              <a:t>and</a:t>
            </a:r>
            <a:r>
              <a:rPr sz="2600" dirty="0">
                <a:latin typeface="Arial"/>
                <a:cs typeface="Arial"/>
              </a:rPr>
              <a:t> </a:t>
            </a:r>
            <a:r>
              <a:rPr sz="2600" spc="-15" dirty="0">
                <a:latin typeface="Arial"/>
                <a:cs typeface="Arial"/>
              </a:rPr>
              <a:t>there</a:t>
            </a:r>
            <a:r>
              <a:rPr sz="2600" dirty="0">
                <a:latin typeface="Arial"/>
                <a:cs typeface="Arial"/>
              </a:rPr>
              <a:t> </a:t>
            </a:r>
            <a:r>
              <a:rPr sz="2600" spc="-10" dirty="0">
                <a:latin typeface="Arial"/>
                <a:cs typeface="Arial"/>
              </a:rPr>
              <a:t>is</a:t>
            </a:r>
            <a:r>
              <a:rPr sz="2600" spc="5" dirty="0">
                <a:latin typeface="Arial"/>
                <a:cs typeface="Arial"/>
              </a:rPr>
              <a:t> </a:t>
            </a:r>
            <a:r>
              <a:rPr sz="2600" spc="-15" dirty="0">
                <a:latin typeface="Arial"/>
                <a:cs typeface="Arial"/>
              </a:rPr>
              <a:t>a</a:t>
            </a:r>
            <a:r>
              <a:rPr sz="2600" dirty="0">
                <a:latin typeface="Arial"/>
                <a:cs typeface="Arial"/>
              </a:rPr>
              <a:t> </a:t>
            </a:r>
            <a:r>
              <a:rPr sz="2600" spc="-15" dirty="0">
                <a:latin typeface="Arial"/>
                <a:cs typeface="Arial"/>
              </a:rPr>
              <a:t>relatively</a:t>
            </a:r>
            <a:r>
              <a:rPr sz="2600" dirty="0">
                <a:latin typeface="Arial"/>
                <a:cs typeface="Arial"/>
              </a:rPr>
              <a:t> </a:t>
            </a:r>
            <a:r>
              <a:rPr sz="2600" spc="-15" dirty="0">
                <a:latin typeface="Arial"/>
                <a:cs typeface="Arial"/>
              </a:rPr>
              <a:t>high chance</a:t>
            </a:r>
            <a:r>
              <a:rPr sz="2600" spc="5" dirty="0">
                <a:latin typeface="Arial"/>
                <a:cs typeface="Arial"/>
              </a:rPr>
              <a:t> </a:t>
            </a:r>
            <a:r>
              <a:rPr sz="2600" spc="-15" dirty="0">
                <a:latin typeface="Arial"/>
                <a:cs typeface="Arial"/>
              </a:rPr>
              <a:t>of</a:t>
            </a:r>
            <a:r>
              <a:rPr sz="2600" spc="5" dirty="0">
                <a:latin typeface="Arial"/>
                <a:cs typeface="Arial"/>
              </a:rPr>
              <a:t> </a:t>
            </a:r>
            <a:r>
              <a:rPr sz="2600" b="1" spc="-15" dirty="0">
                <a:latin typeface="Arial"/>
                <a:cs typeface="Arial"/>
              </a:rPr>
              <a:t>methyl-C</a:t>
            </a:r>
            <a:r>
              <a:rPr sz="2600" b="1" spc="5" dirty="0">
                <a:latin typeface="Arial"/>
                <a:cs typeface="Arial"/>
              </a:rPr>
              <a:t> </a:t>
            </a:r>
            <a:r>
              <a:rPr sz="2600" spc="-15" dirty="0">
                <a:latin typeface="Arial"/>
                <a:cs typeface="Arial"/>
              </a:rPr>
              <a:t>mutating</a:t>
            </a:r>
            <a:r>
              <a:rPr sz="2600" spc="-5" dirty="0">
                <a:latin typeface="Arial"/>
                <a:cs typeface="Arial"/>
              </a:rPr>
              <a:t> </a:t>
            </a:r>
            <a:r>
              <a:rPr sz="2600" spc="-15" dirty="0">
                <a:latin typeface="Arial"/>
                <a:cs typeface="Arial"/>
              </a:rPr>
              <a:t>into</a:t>
            </a:r>
            <a:r>
              <a:rPr sz="2600" spc="15" dirty="0">
                <a:latin typeface="Arial"/>
                <a:cs typeface="Arial"/>
              </a:rPr>
              <a:t> </a:t>
            </a:r>
            <a:r>
              <a:rPr sz="2600" b="1" spc="-20" dirty="0">
                <a:latin typeface="Arial"/>
                <a:cs typeface="Arial"/>
              </a:rPr>
              <a:t>T</a:t>
            </a:r>
            <a:endParaRPr sz="2600">
              <a:latin typeface="Arial"/>
              <a:cs typeface="Arial"/>
            </a:endParaRPr>
          </a:p>
          <a:p>
            <a:pPr marL="355600" marR="403860" indent="-342900">
              <a:lnSpc>
                <a:spcPct val="100000"/>
              </a:lnSpc>
              <a:spcBef>
                <a:spcPts val="645"/>
              </a:spcBef>
              <a:buFont typeface="Arial"/>
              <a:buChar char="•"/>
              <a:tabLst>
                <a:tab pos="355600" algn="l"/>
              </a:tabLst>
            </a:pPr>
            <a:r>
              <a:rPr sz="2700" spc="-20" dirty="0">
                <a:latin typeface="Arial"/>
                <a:cs typeface="Arial"/>
              </a:rPr>
              <a:t>A</a:t>
            </a:r>
            <a:r>
              <a:rPr sz="2700" spc="-5" dirty="0">
                <a:latin typeface="Arial"/>
                <a:cs typeface="Arial"/>
              </a:rPr>
              <a:t> </a:t>
            </a:r>
            <a:r>
              <a:rPr sz="2700" b="1" spc="-25" dirty="0">
                <a:latin typeface="Arial"/>
                <a:cs typeface="Arial"/>
              </a:rPr>
              <a:t>CpG</a:t>
            </a:r>
            <a:r>
              <a:rPr sz="2700" b="1" dirty="0">
                <a:latin typeface="Arial"/>
                <a:cs typeface="Arial"/>
              </a:rPr>
              <a:t> </a:t>
            </a:r>
            <a:r>
              <a:rPr sz="2700" b="1" spc="-10" dirty="0">
                <a:latin typeface="Arial"/>
                <a:cs typeface="Arial"/>
              </a:rPr>
              <a:t>i</a:t>
            </a:r>
            <a:r>
              <a:rPr sz="2700" b="1" spc="-20" dirty="0">
                <a:latin typeface="Arial"/>
                <a:cs typeface="Arial"/>
              </a:rPr>
              <a:t>sland</a:t>
            </a:r>
            <a:r>
              <a:rPr sz="2700" b="1" dirty="0">
                <a:latin typeface="Arial"/>
                <a:cs typeface="Arial"/>
              </a:rPr>
              <a:t> </a:t>
            </a:r>
            <a:r>
              <a:rPr sz="2700" spc="-5" dirty="0">
                <a:latin typeface="Arial"/>
                <a:cs typeface="Arial"/>
              </a:rPr>
              <a:t>i</a:t>
            </a:r>
            <a:r>
              <a:rPr sz="2700" dirty="0">
                <a:latin typeface="Arial"/>
                <a:cs typeface="Arial"/>
              </a:rPr>
              <a:t>s</a:t>
            </a:r>
            <a:r>
              <a:rPr sz="2700" spc="-5" dirty="0">
                <a:latin typeface="Arial"/>
                <a:cs typeface="Arial"/>
              </a:rPr>
              <a:t> </a:t>
            </a:r>
            <a:r>
              <a:rPr sz="2700" dirty="0">
                <a:latin typeface="Arial"/>
                <a:cs typeface="Arial"/>
              </a:rPr>
              <a:t>a</a:t>
            </a:r>
            <a:r>
              <a:rPr sz="2700" spc="-5" dirty="0">
                <a:latin typeface="Arial"/>
                <a:cs typeface="Arial"/>
              </a:rPr>
              <a:t> regio</a:t>
            </a:r>
            <a:r>
              <a:rPr sz="2700" dirty="0">
                <a:latin typeface="Arial"/>
                <a:cs typeface="Arial"/>
              </a:rPr>
              <a:t>n</a:t>
            </a:r>
            <a:r>
              <a:rPr sz="2700" spc="-5" dirty="0">
                <a:latin typeface="Arial"/>
                <a:cs typeface="Arial"/>
              </a:rPr>
              <a:t> wher</a:t>
            </a:r>
            <a:r>
              <a:rPr sz="2700" dirty="0">
                <a:latin typeface="Arial"/>
                <a:cs typeface="Arial"/>
              </a:rPr>
              <a:t>e </a:t>
            </a:r>
            <a:r>
              <a:rPr sz="2700" b="1" spc="-20" dirty="0">
                <a:latin typeface="Arial"/>
                <a:cs typeface="Arial"/>
              </a:rPr>
              <a:t>CpG</a:t>
            </a:r>
            <a:r>
              <a:rPr sz="2700" b="1" dirty="0">
                <a:latin typeface="Arial"/>
                <a:cs typeface="Arial"/>
              </a:rPr>
              <a:t> </a:t>
            </a:r>
            <a:r>
              <a:rPr sz="2700" spc="-5" dirty="0">
                <a:latin typeface="Arial"/>
                <a:cs typeface="Arial"/>
              </a:rPr>
              <a:t>dinucleotides ar</a:t>
            </a:r>
            <a:r>
              <a:rPr sz="2700" dirty="0">
                <a:latin typeface="Arial"/>
                <a:cs typeface="Arial"/>
              </a:rPr>
              <a:t>e</a:t>
            </a:r>
            <a:r>
              <a:rPr sz="2700" spc="-5" dirty="0">
                <a:latin typeface="Arial"/>
                <a:cs typeface="Arial"/>
              </a:rPr>
              <a:t> muc</a:t>
            </a:r>
            <a:r>
              <a:rPr sz="2700" dirty="0">
                <a:latin typeface="Arial"/>
                <a:cs typeface="Arial"/>
              </a:rPr>
              <a:t>h</a:t>
            </a:r>
            <a:r>
              <a:rPr sz="2700" spc="-5" dirty="0">
                <a:latin typeface="Arial"/>
                <a:cs typeface="Arial"/>
              </a:rPr>
              <a:t> mor</a:t>
            </a:r>
            <a:r>
              <a:rPr sz="2700" dirty="0">
                <a:latin typeface="Arial"/>
                <a:cs typeface="Arial"/>
              </a:rPr>
              <a:t>e</a:t>
            </a:r>
            <a:r>
              <a:rPr sz="2700" spc="-5" dirty="0">
                <a:latin typeface="Arial"/>
                <a:cs typeface="Arial"/>
              </a:rPr>
              <a:t> abundan</a:t>
            </a:r>
            <a:r>
              <a:rPr sz="2700" dirty="0">
                <a:latin typeface="Arial"/>
                <a:cs typeface="Arial"/>
              </a:rPr>
              <a:t>t </a:t>
            </a:r>
            <a:r>
              <a:rPr sz="2700" spc="-5" dirty="0">
                <a:latin typeface="Arial"/>
                <a:cs typeface="Arial"/>
              </a:rPr>
              <a:t>tha</a:t>
            </a:r>
            <a:r>
              <a:rPr sz="2700" dirty="0">
                <a:latin typeface="Arial"/>
                <a:cs typeface="Arial"/>
              </a:rPr>
              <a:t>n</a:t>
            </a:r>
            <a:r>
              <a:rPr sz="2700" spc="-10" dirty="0">
                <a:latin typeface="Arial"/>
                <a:cs typeface="Arial"/>
              </a:rPr>
              <a:t> </a:t>
            </a:r>
            <a:r>
              <a:rPr sz="2700" spc="-5" dirty="0">
                <a:latin typeface="Arial"/>
                <a:cs typeface="Arial"/>
              </a:rPr>
              <a:t>elsewhere.</a:t>
            </a:r>
            <a:endParaRPr sz="2700">
              <a:latin typeface="Arial"/>
              <a:cs typeface="Arial"/>
            </a:endParaRPr>
          </a:p>
          <a:p>
            <a:pPr marL="355600" marR="346075" indent="-342900">
              <a:lnSpc>
                <a:spcPct val="100000"/>
              </a:lnSpc>
              <a:spcBef>
                <a:spcPts val="645"/>
              </a:spcBef>
              <a:buFont typeface="Arial"/>
              <a:buChar char="•"/>
              <a:tabLst>
                <a:tab pos="355600" algn="l"/>
              </a:tabLst>
            </a:pPr>
            <a:r>
              <a:rPr sz="2700" spc="-5" dirty="0">
                <a:latin typeface="Arial"/>
                <a:cs typeface="Arial"/>
              </a:rPr>
              <a:t>Hig</a:t>
            </a:r>
            <a:r>
              <a:rPr sz="2700" dirty="0">
                <a:latin typeface="Arial"/>
                <a:cs typeface="Arial"/>
              </a:rPr>
              <a:t>h </a:t>
            </a:r>
            <a:r>
              <a:rPr sz="2700" spc="-5" dirty="0">
                <a:latin typeface="Arial"/>
                <a:cs typeface="Arial"/>
              </a:rPr>
              <a:t>Cp</a:t>
            </a:r>
            <a:r>
              <a:rPr sz="2700" dirty="0">
                <a:latin typeface="Arial"/>
                <a:cs typeface="Arial"/>
              </a:rPr>
              <a:t>G</a:t>
            </a:r>
            <a:r>
              <a:rPr sz="2700" spc="-5" dirty="0">
                <a:latin typeface="Arial"/>
                <a:cs typeface="Arial"/>
              </a:rPr>
              <a:t> </a:t>
            </a:r>
            <a:r>
              <a:rPr sz="2700" spc="-10" dirty="0">
                <a:latin typeface="Arial"/>
                <a:cs typeface="Arial"/>
              </a:rPr>
              <a:t>f</a:t>
            </a:r>
            <a:r>
              <a:rPr sz="2700" spc="-5" dirty="0">
                <a:latin typeface="Arial"/>
                <a:cs typeface="Arial"/>
              </a:rPr>
              <a:t>requenc</a:t>
            </a:r>
            <a:r>
              <a:rPr sz="2700" dirty="0">
                <a:latin typeface="Arial"/>
                <a:cs typeface="Arial"/>
              </a:rPr>
              <a:t>y</a:t>
            </a:r>
            <a:r>
              <a:rPr sz="2700" spc="-5" dirty="0">
                <a:latin typeface="Arial"/>
                <a:cs typeface="Arial"/>
              </a:rPr>
              <a:t> ma</a:t>
            </a:r>
            <a:r>
              <a:rPr sz="2700" dirty="0">
                <a:latin typeface="Arial"/>
                <a:cs typeface="Arial"/>
              </a:rPr>
              <a:t>y</a:t>
            </a:r>
            <a:r>
              <a:rPr sz="2700" spc="-5" dirty="0">
                <a:latin typeface="Arial"/>
                <a:cs typeface="Arial"/>
              </a:rPr>
              <a:t> b</a:t>
            </a:r>
            <a:r>
              <a:rPr sz="2700" dirty="0">
                <a:latin typeface="Arial"/>
                <a:cs typeface="Arial"/>
              </a:rPr>
              <a:t>e</a:t>
            </a:r>
            <a:r>
              <a:rPr sz="2700" spc="-5" dirty="0">
                <a:latin typeface="Arial"/>
                <a:cs typeface="Arial"/>
              </a:rPr>
              <a:t> biologicall</a:t>
            </a:r>
            <a:r>
              <a:rPr sz="2700" dirty="0">
                <a:latin typeface="Arial"/>
                <a:cs typeface="Arial"/>
              </a:rPr>
              <a:t>y </a:t>
            </a:r>
            <a:r>
              <a:rPr sz="2700" spc="-5" dirty="0">
                <a:latin typeface="Arial"/>
                <a:cs typeface="Arial"/>
              </a:rPr>
              <a:t>significant; </a:t>
            </a:r>
            <a:r>
              <a:rPr sz="2700" spc="-20" dirty="0">
                <a:latin typeface="Arial"/>
                <a:cs typeface="Arial"/>
              </a:rPr>
              <a:t>e.g.</a:t>
            </a:r>
            <a:r>
              <a:rPr sz="2700" spc="-10" dirty="0">
                <a:latin typeface="Arial"/>
                <a:cs typeface="Arial"/>
              </a:rPr>
              <a:t>,</a:t>
            </a:r>
            <a:r>
              <a:rPr sz="2700" dirty="0">
                <a:latin typeface="Arial"/>
                <a:cs typeface="Arial"/>
              </a:rPr>
              <a:t> </a:t>
            </a:r>
            <a:r>
              <a:rPr sz="2700" spc="-5" dirty="0">
                <a:latin typeface="Arial"/>
                <a:cs typeface="Arial"/>
              </a:rPr>
              <a:t>ma</a:t>
            </a:r>
            <a:r>
              <a:rPr sz="2700" dirty="0">
                <a:latin typeface="Arial"/>
                <a:cs typeface="Arial"/>
              </a:rPr>
              <a:t>y</a:t>
            </a:r>
            <a:r>
              <a:rPr sz="2700" spc="-5" dirty="0">
                <a:latin typeface="Arial"/>
                <a:cs typeface="Arial"/>
              </a:rPr>
              <a:t> signa</a:t>
            </a:r>
            <a:r>
              <a:rPr sz="2700" dirty="0">
                <a:latin typeface="Arial"/>
                <a:cs typeface="Arial"/>
              </a:rPr>
              <a:t>l</a:t>
            </a:r>
            <a:r>
              <a:rPr sz="2700" spc="-5" dirty="0">
                <a:latin typeface="Arial"/>
                <a:cs typeface="Arial"/>
              </a:rPr>
              <a:t> promote</a:t>
            </a:r>
            <a:r>
              <a:rPr sz="2700" dirty="0">
                <a:latin typeface="Arial"/>
                <a:cs typeface="Arial"/>
              </a:rPr>
              <a:t>r </a:t>
            </a:r>
            <a:r>
              <a:rPr sz="2700" spc="-5" dirty="0">
                <a:latin typeface="Arial"/>
                <a:cs typeface="Arial"/>
              </a:rPr>
              <a:t>regio</a:t>
            </a:r>
            <a:r>
              <a:rPr sz="2700" dirty="0">
                <a:latin typeface="Arial"/>
                <a:cs typeface="Arial"/>
              </a:rPr>
              <a:t>n</a:t>
            </a:r>
            <a:r>
              <a:rPr sz="2700" spc="-5" dirty="0">
                <a:latin typeface="Arial"/>
                <a:cs typeface="Arial"/>
              </a:rPr>
              <a:t> </a:t>
            </a:r>
            <a:r>
              <a:rPr sz="2700" spc="-15" dirty="0">
                <a:latin typeface="Arial"/>
                <a:cs typeface="Arial"/>
              </a:rPr>
              <a:t>(“start</a:t>
            </a:r>
            <a:r>
              <a:rPr sz="2700" spc="-10" dirty="0">
                <a:latin typeface="Arial"/>
                <a:cs typeface="Arial"/>
              </a:rPr>
              <a:t>”</a:t>
            </a:r>
            <a:r>
              <a:rPr sz="2700" dirty="0">
                <a:latin typeface="Arial"/>
                <a:cs typeface="Arial"/>
              </a:rPr>
              <a:t> </a:t>
            </a:r>
            <a:r>
              <a:rPr sz="2700" spc="-5" dirty="0">
                <a:latin typeface="Arial"/>
                <a:cs typeface="Arial"/>
              </a:rPr>
              <a:t>o</a:t>
            </a:r>
            <a:r>
              <a:rPr sz="2700" spc="-10" dirty="0">
                <a:latin typeface="Arial"/>
                <a:cs typeface="Arial"/>
              </a:rPr>
              <a:t>f</a:t>
            </a:r>
            <a:r>
              <a:rPr sz="2700" spc="-5" dirty="0">
                <a:latin typeface="Arial"/>
                <a:cs typeface="Arial"/>
              </a:rPr>
              <a:t> </a:t>
            </a:r>
            <a:r>
              <a:rPr sz="2700" dirty="0">
                <a:latin typeface="Arial"/>
                <a:cs typeface="Arial"/>
              </a:rPr>
              <a:t>a</a:t>
            </a:r>
            <a:r>
              <a:rPr sz="2700" spc="-5" dirty="0">
                <a:latin typeface="Arial"/>
                <a:cs typeface="Arial"/>
              </a:rPr>
              <a:t> gene).</a:t>
            </a:r>
            <a:endParaRPr sz="2700">
              <a:latin typeface="Arial"/>
              <a:cs typeface="Arial"/>
            </a:endParaRPr>
          </a:p>
        </p:txBody>
      </p:sp>
      <p:sp>
        <p:nvSpPr>
          <p:cNvPr id="4" name="object 4"/>
          <p:cNvSpPr/>
          <p:nvPr/>
        </p:nvSpPr>
        <p:spPr>
          <a:xfrm>
            <a:off x="1765554" y="1175004"/>
            <a:ext cx="4601845" cy="1217930"/>
          </a:xfrm>
          <a:custGeom>
            <a:avLst/>
            <a:gdLst/>
            <a:ahLst/>
            <a:cxnLst/>
            <a:rect l="l" t="t" r="r" b="b"/>
            <a:pathLst>
              <a:path w="4601845" h="1217930">
                <a:moveTo>
                  <a:pt x="2544318" y="761999"/>
                </a:moveTo>
                <a:lnTo>
                  <a:pt x="2544318" y="533399"/>
                </a:lnTo>
                <a:lnTo>
                  <a:pt x="0" y="1217675"/>
                </a:lnTo>
                <a:lnTo>
                  <a:pt x="2544318" y="761999"/>
                </a:lnTo>
                <a:close/>
              </a:path>
              <a:path w="4601845" h="1217930">
                <a:moveTo>
                  <a:pt x="4601718" y="914399"/>
                </a:moveTo>
                <a:lnTo>
                  <a:pt x="4601718" y="0"/>
                </a:lnTo>
                <a:lnTo>
                  <a:pt x="2544318" y="0"/>
                </a:lnTo>
                <a:lnTo>
                  <a:pt x="2544318" y="914399"/>
                </a:lnTo>
                <a:lnTo>
                  <a:pt x="4601718" y="914399"/>
                </a:lnTo>
                <a:close/>
              </a:path>
            </a:pathLst>
          </a:custGeom>
          <a:solidFill>
            <a:srgbClr val="BBE0E3"/>
          </a:solidFill>
        </p:spPr>
        <p:txBody>
          <a:bodyPr wrap="square" lIns="0" tIns="0" rIns="0" bIns="0" rtlCol="0"/>
          <a:lstStyle/>
          <a:p>
            <a:endParaRPr/>
          </a:p>
        </p:txBody>
      </p:sp>
      <p:sp>
        <p:nvSpPr>
          <p:cNvPr id="5" name="object 5"/>
          <p:cNvSpPr/>
          <p:nvPr/>
        </p:nvSpPr>
        <p:spPr>
          <a:xfrm>
            <a:off x="1765554" y="1175004"/>
            <a:ext cx="4601845" cy="1217930"/>
          </a:xfrm>
          <a:custGeom>
            <a:avLst/>
            <a:gdLst/>
            <a:ahLst/>
            <a:cxnLst/>
            <a:rect l="l" t="t" r="r" b="b"/>
            <a:pathLst>
              <a:path w="4601845" h="1217930">
                <a:moveTo>
                  <a:pt x="2544318" y="0"/>
                </a:moveTo>
                <a:lnTo>
                  <a:pt x="2544318" y="533399"/>
                </a:lnTo>
                <a:lnTo>
                  <a:pt x="0" y="1217675"/>
                </a:lnTo>
                <a:lnTo>
                  <a:pt x="2544318" y="761999"/>
                </a:lnTo>
                <a:lnTo>
                  <a:pt x="2544318" y="914399"/>
                </a:lnTo>
                <a:lnTo>
                  <a:pt x="4601718" y="914399"/>
                </a:lnTo>
                <a:lnTo>
                  <a:pt x="4601718" y="0"/>
                </a:lnTo>
                <a:lnTo>
                  <a:pt x="2887218" y="0"/>
                </a:lnTo>
                <a:lnTo>
                  <a:pt x="2544318" y="0"/>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4456422" y="1250508"/>
            <a:ext cx="1762760" cy="802640"/>
          </a:xfrm>
          <a:prstGeom prst="rect">
            <a:avLst/>
          </a:prstGeom>
        </p:spPr>
        <p:txBody>
          <a:bodyPr vert="horz" wrap="square" lIns="0" tIns="0" rIns="0" bIns="0" rtlCol="0">
            <a:spAutoFit/>
          </a:bodyPr>
          <a:lstStyle/>
          <a:p>
            <a:pPr marL="12700" marR="5080" indent="26670" algn="just">
              <a:lnSpc>
                <a:spcPct val="100000"/>
              </a:lnSpc>
            </a:pPr>
            <a:r>
              <a:rPr sz="1800" dirty="0">
                <a:latin typeface="Comic Sans MS"/>
                <a:cs typeface="Comic Sans MS"/>
              </a:rPr>
              <a:t>Written</a:t>
            </a:r>
            <a:r>
              <a:rPr sz="1800" spc="-15" dirty="0">
                <a:latin typeface="Comic Sans MS"/>
                <a:cs typeface="Comic Sans MS"/>
              </a:rPr>
              <a:t> </a:t>
            </a:r>
            <a:r>
              <a:rPr sz="1800" b="1" spc="-15" dirty="0">
                <a:latin typeface="Comic Sans MS"/>
                <a:cs typeface="Comic Sans MS"/>
              </a:rPr>
              <a:t>CpG</a:t>
            </a:r>
            <a:r>
              <a:rPr sz="1800" b="1" spc="-10" dirty="0">
                <a:latin typeface="Comic Sans MS"/>
                <a:cs typeface="Comic Sans MS"/>
              </a:rPr>
              <a:t> </a:t>
            </a:r>
            <a:r>
              <a:rPr sz="1800" spc="-5" dirty="0">
                <a:latin typeface="Comic Sans MS"/>
                <a:cs typeface="Comic Sans MS"/>
              </a:rPr>
              <a:t>to distinguis</a:t>
            </a:r>
            <a:r>
              <a:rPr sz="1800" dirty="0">
                <a:latin typeface="Comic Sans MS"/>
                <a:cs typeface="Comic Sans MS"/>
              </a:rPr>
              <a:t>h</a:t>
            </a:r>
            <a:r>
              <a:rPr sz="1800" spc="10" dirty="0">
                <a:latin typeface="Comic Sans MS"/>
                <a:cs typeface="Comic Sans MS"/>
              </a:rPr>
              <a:t> </a:t>
            </a:r>
            <a:r>
              <a:rPr sz="1800" spc="-5" dirty="0">
                <a:latin typeface="Comic Sans MS"/>
                <a:cs typeface="Comic Sans MS"/>
              </a:rPr>
              <a:t>from </a:t>
            </a:r>
            <a:r>
              <a:rPr sz="1800" spc="-10" dirty="0">
                <a:latin typeface="Comic Sans MS"/>
                <a:cs typeface="Comic Sans MS"/>
              </a:rPr>
              <a:t>a</a:t>
            </a:r>
            <a:r>
              <a:rPr sz="1800" dirty="0">
                <a:latin typeface="Comic Sans MS"/>
                <a:cs typeface="Comic Sans MS"/>
              </a:rPr>
              <a:t> </a:t>
            </a:r>
            <a:r>
              <a:rPr sz="1800" b="1" spc="-15" dirty="0">
                <a:latin typeface="Comic Sans MS"/>
                <a:cs typeface="Comic Sans MS"/>
              </a:rPr>
              <a:t>C</a:t>
            </a:r>
            <a:r>
              <a:rPr sz="1800" spc="-15" dirty="0">
                <a:latin typeface="Times New Roman"/>
                <a:cs typeface="Times New Roman"/>
              </a:rPr>
              <a:t>≡</a:t>
            </a:r>
            <a:r>
              <a:rPr sz="1800" b="1" spc="-15" dirty="0">
                <a:latin typeface="Comic Sans MS"/>
                <a:cs typeface="Comic Sans MS"/>
              </a:rPr>
              <a:t>G </a:t>
            </a:r>
            <a:r>
              <a:rPr sz="1800" spc="-15" dirty="0">
                <a:latin typeface="Comic Sans MS"/>
                <a:cs typeface="Comic Sans MS"/>
              </a:rPr>
              <a:t>bas</a:t>
            </a:r>
            <a:r>
              <a:rPr sz="1800" spc="-10" dirty="0">
                <a:latin typeface="Comic Sans MS"/>
                <a:cs typeface="Comic Sans MS"/>
              </a:rPr>
              <a:t>e</a:t>
            </a:r>
            <a:r>
              <a:rPr sz="1800" spc="5" dirty="0">
                <a:latin typeface="Comic Sans MS"/>
                <a:cs typeface="Comic Sans MS"/>
              </a:rPr>
              <a:t> </a:t>
            </a:r>
            <a:r>
              <a:rPr sz="1800" dirty="0">
                <a:latin typeface="Comic Sans MS"/>
                <a:cs typeface="Comic Sans MS"/>
              </a:rPr>
              <a:t>pair</a:t>
            </a:r>
          </a:p>
        </p:txBody>
      </p:sp>
      <p:sp>
        <p:nvSpPr>
          <p:cNvPr id="10" name="Shape 81"/>
          <p:cNvSpPr txBox="1">
            <a:spLocks/>
          </p:cNvSpPr>
          <p:nvPr/>
        </p:nvSpPr>
        <p:spPr>
          <a:xfrm>
            <a:off x="762000" y="423317"/>
            <a:ext cx="5319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err="1" smtClean="0">
                <a:solidFill>
                  <a:srgbClr val="0DB7C4"/>
                </a:solidFill>
                <a:latin typeface="Dosis"/>
                <a:ea typeface="Dosis"/>
                <a:cs typeface="Dosis"/>
                <a:sym typeface="Dosis"/>
              </a:rPr>
              <a:t>CpG</a:t>
            </a:r>
            <a:r>
              <a:rPr lang="en-US" sz="3600" kern="0" dirty="0" smtClean="0">
                <a:solidFill>
                  <a:srgbClr val="0DB7C4"/>
                </a:solidFill>
                <a:latin typeface="Dosis"/>
                <a:ea typeface="Dosis"/>
                <a:cs typeface="Dosis"/>
                <a:sym typeface="Dosis"/>
              </a:rPr>
              <a:t> Island</a:t>
            </a:r>
            <a:endParaRPr lang="en" sz="3600" kern="0" dirty="0">
              <a:solidFill>
                <a:srgbClr val="0DB7C4"/>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07235"/>
            <a:ext cx="7928609" cy="4554855"/>
          </a:xfrm>
          <a:prstGeom prst="rect">
            <a:avLst/>
          </a:prstGeom>
        </p:spPr>
        <p:txBody>
          <a:bodyPr vert="horz" wrap="square" lIns="0" tIns="0" rIns="0" bIns="0" rtlCol="0">
            <a:spAutoFit/>
          </a:bodyPr>
          <a:lstStyle/>
          <a:p>
            <a:pPr marL="355600" marR="342265" indent="-342900">
              <a:lnSpc>
                <a:spcPct val="100000"/>
              </a:lnSpc>
              <a:buFont typeface="Arial"/>
              <a:buChar char="•"/>
              <a:tabLst>
                <a:tab pos="355600" algn="l"/>
              </a:tabLst>
            </a:pPr>
            <a:r>
              <a:rPr sz="2600" spc="-15" dirty="0">
                <a:latin typeface="Arial"/>
                <a:cs typeface="Arial"/>
              </a:rPr>
              <a:t>suppose </a:t>
            </a:r>
            <a:r>
              <a:rPr sz="2600" spc="-20" dirty="0">
                <a:latin typeface="Arial"/>
                <a:cs typeface="Arial"/>
              </a:rPr>
              <a:t>we </a:t>
            </a:r>
            <a:r>
              <a:rPr sz="2600" spc="-15" dirty="0">
                <a:latin typeface="Arial"/>
                <a:cs typeface="Arial"/>
              </a:rPr>
              <a:t>want to distinguish</a:t>
            </a:r>
            <a:r>
              <a:rPr sz="2600" spc="5" dirty="0">
                <a:latin typeface="Arial"/>
                <a:cs typeface="Arial"/>
              </a:rPr>
              <a:t> </a:t>
            </a:r>
            <a:r>
              <a:rPr sz="2600" spc="-20" dirty="0">
                <a:latin typeface="Arial"/>
                <a:cs typeface="Arial"/>
              </a:rPr>
              <a:t>CpG</a:t>
            </a:r>
            <a:r>
              <a:rPr sz="2600" dirty="0">
                <a:latin typeface="Arial"/>
                <a:cs typeface="Arial"/>
              </a:rPr>
              <a:t> </a:t>
            </a:r>
            <a:r>
              <a:rPr sz="2600" spc="-15" dirty="0">
                <a:latin typeface="Arial"/>
                <a:cs typeface="Arial"/>
              </a:rPr>
              <a:t>islands</a:t>
            </a:r>
            <a:r>
              <a:rPr sz="2600" dirty="0">
                <a:latin typeface="Arial"/>
                <a:cs typeface="Arial"/>
              </a:rPr>
              <a:t> </a:t>
            </a:r>
            <a:r>
              <a:rPr sz="2600" spc="-15" dirty="0">
                <a:latin typeface="Arial"/>
                <a:cs typeface="Arial"/>
              </a:rPr>
              <a:t>from other</a:t>
            </a:r>
            <a:r>
              <a:rPr sz="2600" dirty="0">
                <a:latin typeface="Arial"/>
                <a:cs typeface="Arial"/>
              </a:rPr>
              <a:t> </a:t>
            </a:r>
            <a:r>
              <a:rPr sz="2600" spc="-15" dirty="0">
                <a:latin typeface="Arial"/>
                <a:cs typeface="Arial"/>
              </a:rPr>
              <a:t>sequence</a:t>
            </a:r>
            <a:r>
              <a:rPr sz="2600" spc="-5" dirty="0">
                <a:latin typeface="Arial"/>
                <a:cs typeface="Arial"/>
              </a:rPr>
              <a:t> </a:t>
            </a:r>
            <a:r>
              <a:rPr sz="2600" spc="-15" dirty="0">
                <a:latin typeface="Arial"/>
                <a:cs typeface="Arial"/>
              </a:rPr>
              <a:t>regions</a:t>
            </a:r>
            <a:endParaRPr sz="2600" dirty="0">
              <a:latin typeface="Arial"/>
              <a:cs typeface="Arial"/>
            </a:endParaRPr>
          </a:p>
          <a:p>
            <a:pPr marL="355600" marR="5080" indent="-342900">
              <a:lnSpc>
                <a:spcPct val="100000"/>
              </a:lnSpc>
              <a:spcBef>
                <a:spcPts val="630"/>
              </a:spcBef>
              <a:buFont typeface="Arial"/>
              <a:buChar char="•"/>
              <a:tabLst>
                <a:tab pos="355600" algn="l"/>
              </a:tabLst>
            </a:pPr>
            <a:r>
              <a:rPr sz="2600" spc="-15" dirty="0">
                <a:latin typeface="Arial"/>
                <a:cs typeface="Arial"/>
              </a:rPr>
              <a:t>given</a:t>
            </a:r>
            <a:r>
              <a:rPr sz="2600" spc="5" dirty="0">
                <a:latin typeface="Arial"/>
                <a:cs typeface="Arial"/>
              </a:rPr>
              <a:t> </a:t>
            </a:r>
            <a:r>
              <a:rPr sz="2600" spc="-15" dirty="0">
                <a:latin typeface="Arial"/>
                <a:cs typeface="Arial"/>
              </a:rPr>
              <a:t>sequences</a:t>
            </a:r>
            <a:r>
              <a:rPr sz="2600" dirty="0">
                <a:latin typeface="Arial"/>
                <a:cs typeface="Arial"/>
              </a:rPr>
              <a:t> </a:t>
            </a:r>
            <a:r>
              <a:rPr sz="2600" spc="-10" dirty="0">
                <a:latin typeface="Arial"/>
                <a:cs typeface="Arial"/>
              </a:rPr>
              <a:t>fro</a:t>
            </a:r>
            <a:r>
              <a:rPr sz="2600" spc="-25" dirty="0">
                <a:latin typeface="Arial"/>
                <a:cs typeface="Arial"/>
              </a:rPr>
              <a:t>m</a:t>
            </a:r>
            <a:r>
              <a:rPr sz="2600" dirty="0">
                <a:latin typeface="Arial"/>
                <a:cs typeface="Arial"/>
              </a:rPr>
              <a:t> </a:t>
            </a:r>
            <a:r>
              <a:rPr sz="2600" spc="-20" dirty="0">
                <a:latin typeface="Arial"/>
                <a:cs typeface="Arial"/>
              </a:rPr>
              <a:t>CpG</a:t>
            </a:r>
            <a:r>
              <a:rPr sz="2600" spc="10" dirty="0">
                <a:latin typeface="Arial"/>
                <a:cs typeface="Arial"/>
              </a:rPr>
              <a:t> </a:t>
            </a:r>
            <a:r>
              <a:rPr sz="2600" spc="-15" dirty="0">
                <a:latin typeface="Arial"/>
                <a:cs typeface="Arial"/>
              </a:rPr>
              <a:t>islands,</a:t>
            </a:r>
            <a:r>
              <a:rPr sz="2600" dirty="0">
                <a:latin typeface="Arial"/>
                <a:cs typeface="Arial"/>
              </a:rPr>
              <a:t> </a:t>
            </a:r>
            <a:r>
              <a:rPr sz="2600" spc="-15" dirty="0">
                <a:latin typeface="Arial"/>
                <a:cs typeface="Arial"/>
              </a:rPr>
              <a:t>and</a:t>
            </a:r>
            <a:r>
              <a:rPr sz="2600" spc="5" dirty="0">
                <a:latin typeface="Arial"/>
                <a:cs typeface="Arial"/>
              </a:rPr>
              <a:t> </a:t>
            </a:r>
            <a:r>
              <a:rPr sz="2600" spc="-15" dirty="0">
                <a:latin typeface="Arial"/>
                <a:cs typeface="Arial"/>
              </a:rPr>
              <a:t>sequences from</a:t>
            </a:r>
            <a:r>
              <a:rPr sz="2600" dirty="0">
                <a:latin typeface="Arial"/>
                <a:cs typeface="Arial"/>
              </a:rPr>
              <a:t> </a:t>
            </a:r>
            <a:r>
              <a:rPr sz="2600" spc="-15" dirty="0">
                <a:latin typeface="Arial"/>
                <a:cs typeface="Arial"/>
              </a:rPr>
              <a:t>other</a:t>
            </a:r>
            <a:r>
              <a:rPr sz="2600" spc="5" dirty="0">
                <a:latin typeface="Arial"/>
                <a:cs typeface="Arial"/>
              </a:rPr>
              <a:t> </a:t>
            </a:r>
            <a:r>
              <a:rPr sz="2600" spc="-15" dirty="0">
                <a:latin typeface="Arial"/>
                <a:cs typeface="Arial"/>
              </a:rPr>
              <a:t>regions,</a:t>
            </a:r>
            <a:r>
              <a:rPr sz="2600" dirty="0">
                <a:latin typeface="Arial"/>
                <a:cs typeface="Arial"/>
              </a:rPr>
              <a:t> </a:t>
            </a:r>
            <a:r>
              <a:rPr sz="2600" spc="-20" dirty="0">
                <a:latin typeface="Arial"/>
                <a:cs typeface="Arial"/>
              </a:rPr>
              <a:t>we</a:t>
            </a:r>
            <a:r>
              <a:rPr sz="2600" dirty="0">
                <a:latin typeface="Arial"/>
                <a:cs typeface="Arial"/>
              </a:rPr>
              <a:t> </a:t>
            </a:r>
            <a:r>
              <a:rPr sz="2600" spc="-15" dirty="0">
                <a:latin typeface="Arial"/>
                <a:cs typeface="Arial"/>
              </a:rPr>
              <a:t>can</a:t>
            </a:r>
            <a:r>
              <a:rPr sz="2600" dirty="0">
                <a:latin typeface="Arial"/>
                <a:cs typeface="Arial"/>
              </a:rPr>
              <a:t> </a:t>
            </a:r>
            <a:r>
              <a:rPr sz="2600" spc="-15" dirty="0">
                <a:latin typeface="Arial"/>
                <a:cs typeface="Arial"/>
              </a:rPr>
              <a:t>construct</a:t>
            </a:r>
            <a:endParaRPr sz="2600" dirty="0">
              <a:latin typeface="Arial"/>
              <a:cs typeface="Arial"/>
            </a:endParaRPr>
          </a:p>
          <a:p>
            <a:pPr marL="755015" lvl="1" indent="-285115">
              <a:lnSpc>
                <a:spcPct val="100000"/>
              </a:lnSpc>
              <a:spcBef>
                <a:spcPts val="630"/>
              </a:spcBef>
              <a:buFont typeface="Arial"/>
              <a:buChar char="–"/>
              <a:tabLst>
                <a:tab pos="755650" algn="l"/>
              </a:tabLst>
            </a:pPr>
            <a:r>
              <a:rPr sz="2600" spc="-15" dirty="0">
                <a:latin typeface="Arial"/>
                <a:cs typeface="Arial"/>
              </a:rPr>
              <a:t>a</a:t>
            </a:r>
            <a:r>
              <a:rPr sz="2600" spc="5" dirty="0">
                <a:latin typeface="Arial"/>
                <a:cs typeface="Arial"/>
              </a:rPr>
              <a:t> </a:t>
            </a:r>
            <a:r>
              <a:rPr sz="2600" spc="-15" dirty="0">
                <a:latin typeface="Arial"/>
                <a:cs typeface="Arial"/>
              </a:rPr>
              <a:t>model</a:t>
            </a:r>
            <a:r>
              <a:rPr sz="2600" dirty="0">
                <a:latin typeface="Arial"/>
                <a:cs typeface="Arial"/>
              </a:rPr>
              <a:t> </a:t>
            </a:r>
            <a:r>
              <a:rPr sz="2600" spc="-15" dirty="0">
                <a:latin typeface="Arial"/>
                <a:cs typeface="Arial"/>
              </a:rPr>
              <a:t>to</a:t>
            </a:r>
            <a:r>
              <a:rPr sz="2600" dirty="0">
                <a:latin typeface="Arial"/>
                <a:cs typeface="Arial"/>
              </a:rPr>
              <a:t> </a:t>
            </a:r>
            <a:r>
              <a:rPr sz="2600" spc="-15" dirty="0">
                <a:latin typeface="Arial"/>
                <a:cs typeface="Arial"/>
              </a:rPr>
              <a:t>represent</a:t>
            </a:r>
            <a:r>
              <a:rPr sz="2600" dirty="0">
                <a:latin typeface="Arial"/>
                <a:cs typeface="Arial"/>
              </a:rPr>
              <a:t> </a:t>
            </a:r>
            <a:r>
              <a:rPr sz="2600" spc="-20" dirty="0">
                <a:latin typeface="Arial"/>
                <a:cs typeface="Arial"/>
              </a:rPr>
              <a:t>CpG</a:t>
            </a:r>
            <a:r>
              <a:rPr sz="2600" dirty="0">
                <a:latin typeface="Arial"/>
                <a:cs typeface="Arial"/>
              </a:rPr>
              <a:t> </a:t>
            </a:r>
            <a:r>
              <a:rPr sz="2600" spc="-15" dirty="0">
                <a:latin typeface="Arial"/>
                <a:cs typeface="Arial"/>
              </a:rPr>
              <a:t>islands</a:t>
            </a:r>
            <a:r>
              <a:rPr sz="2600" dirty="0">
                <a:latin typeface="Arial"/>
                <a:cs typeface="Arial"/>
              </a:rPr>
              <a:t> </a:t>
            </a:r>
            <a:r>
              <a:rPr sz="2600" spc="-15" dirty="0">
                <a:latin typeface="Arial"/>
                <a:cs typeface="Arial"/>
              </a:rPr>
              <a:t>(model</a:t>
            </a:r>
            <a:r>
              <a:rPr sz="2600" dirty="0">
                <a:latin typeface="Arial"/>
                <a:cs typeface="Arial"/>
              </a:rPr>
              <a:t> </a:t>
            </a:r>
            <a:r>
              <a:rPr sz="2600" spc="-15" dirty="0">
                <a:latin typeface="Arial"/>
                <a:cs typeface="Arial"/>
              </a:rPr>
              <a:t>+)</a:t>
            </a:r>
            <a:endParaRPr sz="2600" dirty="0">
              <a:latin typeface="Arial"/>
              <a:cs typeface="Arial"/>
            </a:endParaRPr>
          </a:p>
          <a:p>
            <a:pPr marL="755015" lvl="1" indent="-285115">
              <a:lnSpc>
                <a:spcPct val="100000"/>
              </a:lnSpc>
              <a:spcBef>
                <a:spcPts val="630"/>
              </a:spcBef>
              <a:buFont typeface="Arial"/>
              <a:buChar char="–"/>
              <a:tabLst>
                <a:tab pos="755650" algn="l"/>
              </a:tabLst>
            </a:pPr>
            <a:r>
              <a:rPr sz="2600" spc="-15" dirty="0">
                <a:latin typeface="Arial"/>
                <a:cs typeface="Arial"/>
              </a:rPr>
              <a:t>a</a:t>
            </a:r>
            <a:r>
              <a:rPr sz="2600" spc="5" dirty="0">
                <a:latin typeface="Arial"/>
                <a:cs typeface="Arial"/>
              </a:rPr>
              <a:t> </a:t>
            </a:r>
            <a:r>
              <a:rPr sz="2600" spc="-15" dirty="0">
                <a:latin typeface="Arial"/>
                <a:cs typeface="Arial"/>
              </a:rPr>
              <a:t>null</a:t>
            </a:r>
            <a:r>
              <a:rPr sz="2600" dirty="0">
                <a:latin typeface="Arial"/>
                <a:cs typeface="Arial"/>
              </a:rPr>
              <a:t> </a:t>
            </a:r>
            <a:r>
              <a:rPr sz="2600" spc="-15" dirty="0">
                <a:latin typeface="Arial"/>
                <a:cs typeface="Arial"/>
              </a:rPr>
              <a:t>model</a:t>
            </a:r>
            <a:r>
              <a:rPr sz="2600" spc="5" dirty="0">
                <a:latin typeface="Arial"/>
                <a:cs typeface="Arial"/>
              </a:rPr>
              <a:t> </a:t>
            </a:r>
            <a:r>
              <a:rPr sz="2600" spc="-15" dirty="0">
                <a:latin typeface="Arial"/>
                <a:cs typeface="Arial"/>
              </a:rPr>
              <a:t>to</a:t>
            </a:r>
            <a:r>
              <a:rPr sz="2600" dirty="0">
                <a:latin typeface="Arial"/>
                <a:cs typeface="Arial"/>
              </a:rPr>
              <a:t> </a:t>
            </a:r>
            <a:r>
              <a:rPr sz="2600" spc="-15" dirty="0">
                <a:latin typeface="Arial"/>
                <a:cs typeface="Arial"/>
              </a:rPr>
              <a:t>represent</a:t>
            </a:r>
            <a:r>
              <a:rPr sz="2600" spc="-5" dirty="0">
                <a:latin typeface="Arial"/>
                <a:cs typeface="Arial"/>
              </a:rPr>
              <a:t> </a:t>
            </a:r>
            <a:r>
              <a:rPr sz="2600" spc="-15" dirty="0">
                <a:latin typeface="Arial"/>
                <a:cs typeface="Arial"/>
              </a:rPr>
              <a:t>other</a:t>
            </a:r>
            <a:r>
              <a:rPr sz="2600" dirty="0">
                <a:latin typeface="Arial"/>
                <a:cs typeface="Arial"/>
              </a:rPr>
              <a:t> </a:t>
            </a:r>
            <a:r>
              <a:rPr sz="2600" spc="-15" dirty="0">
                <a:latin typeface="Arial"/>
                <a:cs typeface="Arial"/>
              </a:rPr>
              <a:t>regions</a:t>
            </a:r>
            <a:r>
              <a:rPr sz="2600" spc="-5" dirty="0">
                <a:latin typeface="Arial"/>
                <a:cs typeface="Arial"/>
              </a:rPr>
              <a:t> </a:t>
            </a:r>
            <a:r>
              <a:rPr sz="2600" spc="-15" dirty="0">
                <a:latin typeface="Arial"/>
                <a:cs typeface="Arial"/>
              </a:rPr>
              <a:t>(model</a:t>
            </a:r>
            <a:r>
              <a:rPr sz="2600" spc="-5" dirty="0">
                <a:latin typeface="Arial"/>
                <a:cs typeface="Arial"/>
              </a:rPr>
              <a:t> </a:t>
            </a:r>
            <a:r>
              <a:rPr sz="2600" spc="-10" dirty="0">
                <a:latin typeface="Arial"/>
                <a:cs typeface="Arial"/>
              </a:rPr>
              <a:t>-)</a:t>
            </a:r>
            <a:endParaRPr sz="2600" dirty="0">
              <a:latin typeface="Arial"/>
              <a:cs typeface="Arial"/>
            </a:endParaRPr>
          </a:p>
          <a:p>
            <a:pPr marL="354965" indent="-342265">
              <a:lnSpc>
                <a:spcPct val="100000"/>
              </a:lnSpc>
              <a:spcBef>
                <a:spcPts val="630"/>
              </a:spcBef>
              <a:buFont typeface="Arial"/>
              <a:buChar char="•"/>
              <a:tabLst>
                <a:tab pos="355600" algn="l"/>
              </a:tabLst>
            </a:pPr>
            <a:r>
              <a:rPr sz="2600" spc="-15" dirty="0">
                <a:latin typeface="Arial"/>
                <a:cs typeface="Arial"/>
              </a:rPr>
              <a:t>can</a:t>
            </a:r>
            <a:r>
              <a:rPr sz="2600" spc="5" dirty="0">
                <a:latin typeface="Arial"/>
                <a:cs typeface="Arial"/>
              </a:rPr>
              <a:t> </a:t>
            </a:r>
            <a:r>
              <a:rPr sz="2600" spc="-15" dirty="0">
                <a:latin typeface="Arial"/>
                <a:cs typeface="Arial"/>
              </a:rPr>
              <a:t>then</a:t>
            </a:r>
            <a:r>
              <a:rPr sz="2600" dirty="0">
                <a:latin typeface="Arial"/>
                <a:cs typeface="Arial"/>
              </a:rPr>
              <a:t> </a:t>
            </a:r>
            <a:r>
              <a:rPr sz="2600" spc="-15" dirty="0">
                <a:latin typeface="Arial"/>
                <a:cs typeface="Arial"/>
              </a:rPr>
              <a:t>score</a:t>
            </a:r>
            <a:r>
              <a:rPr sz="2600" dirty="0">
                <a:latin typeface="Arial"/>
                <a:cs typeface="Arial"/>
              </a:rPr>
              <a:t> </a:t>
            </a:r>
            <a:r>
              <a:rPr sz="2600" spc="-15" dirty="0">
                <a:latin typeface="Arial"/>
                <a:cs typeface="Arial"/>
              </a:rPr>
              <a:t>a</a:t>
            </a:r>
            <a:r>
              <a:rPr sz="2600" spc="5" dirty="0">
                <a:latin typeface="Arial"/>
                <a:cs typeface="Arial"/>
              </a:rPr>
              <a:t> </a:t>
            </a:r>
            <a:r>
              <a:rPr sz="2600" spc="-15" dirty="0">
                <a:latin typeface="Arial"/>
                <a:cs typeface="Arial"/>
              </a:rPr>
              <a:t>test</a:t>
            </a:r>
            <a:r>
              <a:rPr sz="2600" dirty="0">
                <a:latin typeface="Arial"/>
                <a:cs typeface="Arial"/>
              </a:rPr>
              <a:t> </a:t>
            </a:r>
            <a:r>
              <a:rPr sz="2600" spc="-15" dirty="0">
                <a:latin typeface="Arial"/>
                <a:cs typeface="Arial"/>
              </a:rPr>
              <a:t>sequence</a:t>
            </a:r>
            <a:r>
              <a:rPr sz="2600" dirty="0">
                <a:latin typeface="Arial"/>
                <a:cs typeface="Arial"/>
              </a:rPr>
              <a:t> </a:t>
            </a:r>
            <a:r>
              <a:rPr sz="2600" spc="-15" dirty="0">
                <a:latin typeface="Arial"/>
                <a:cs typeface="Arial"/>
              </a:rPr>
              <a:t>by:</a:t>
            </a:r>
            <a:endParaRPr sz="2600" dirty="0">
              <a:latin typeface="Arial"/>
              <a:cs typeface="Arial"/>
            </a:endParaRPr>
          </a:p>
          <a:p>
            <a:pPr>
              <a:lnSpc>
                <a:spcPct val="100000"/>
              </a:lnSpc>
              <a:spcBef>
                <a:spcPts val="30"/>
              </a:spcBef>
            </a:pPr>
            <a:endParaRPr sz="3150" dirty="0">
              <a:latin typeface="Times New Roman"/>
              <a:cs typeface="Times New Roman"/>
            </a:endParaRPr>
          </a:p>
          <a:p>
            <a:pPr marL="1659889">
              <a:lnSpc>
                <a:spcPct val="100000"/>
              </a:lnSpc>
            </a:pPr>
            <a:r>
              <a:rPr sz="4650" i="1" spc="-7" baseline="-34946" dirty="0">
                <a:latin typeface="Times New Roman"/>
                <a:cs typeface="Times New Roman"/>
              </a:rPr>
              <a:t>scor</a:t>
            </a:r>
            <a:r>
              <a:rPr sz="4650" i="1" spc="30" baseline="-34946" dirty="0">
                <a:latin typeface="Times New Roman"/>
                <a:cs typeface="Times New Roman"/>
              </a:rPr>
              <a:t>e</a:t>
            </a:r>
            <a:r>
              <a:rPr sz="4650" spc="337" baseline="-34946" dirty="0">
                <a:latin typeface="Times New Roman"/>
                <a:cs typeface="Times New Roman"/>
              </a:rPr>
              <a:t>(</a:t>
            </a:r>
            <a:r>
              <a:rPr sz="4650" i="1" spc="120" baseline="-34946" dirty="0">
                <a:latin typeface="Times New Roman"/>
                <a:cs typeface="Times New Roman"/>
              </a:rPr>
              <a:t>x</a:t>
            </a:r>
            <a:r>
              <a:rPr sz="4650" baseline="-34946" dirty="0">
                <a:latin typeface="Times New Roman"/>
                <a:cs typeface="Times New Roman"/>
              </a:rPr>
              <a:t>)</a:t>
            </a:r>
            <a:r>
              <a:rPr sz="4650" spc="-89" baseline="-34946" dirty="0">
                <a:latin typeface="Times New Roman"/>
                <a:cs typeface="Times New Roman"/>
              </a:rPr>
              <a:t> </a:t>
            </a:r>
            <a:r>
              <a:rPr sz="4650" baseline="-34946" dirty="0">
                <a:latin typeface="Symbol"/>
                <a:cs typeface="Symbol"/>
              </a:rPr>
              <a:t></a:t>
            </a:r>
            <a:r>
              <a:rPr sz="4650" spc="-142" baseline="-34946" dirty="0">
                <a:latin typeface="Times New Roman"/>
                <a:cs typeface="Times New Roman"/>
              </a:rPr>
              <a:t> </a:t>
            </a:r>
            <a:r>
              <a:rPr sz="4650" baseline="-34946" dirty="0">
                <a:latin typeface="Times New Roman"/>
                <a:cs typeface="Times New Roman"/>
              </a:rPr>
              <a:t>log</a:t>
            </a:r>
            <a:r>
              <a:rPr sz="4650" spc="82" baseline="-34946" dirty="0">
                <a:latin typeface="Times New Roman"/>
                <a:cs typeface="Times New Roman"/>
              </a:rPr>
              <a:t> </a:t>
            </a:r>
            <a:r>
              <a:rPr sz="3100" u="heavy" spc="5" dirty="0">
                <a:latin typeface="Times New Roman"/>
                <a:cs typeface="Times New Roman"/>
              </a:rPr>
              <a:t>Pr(</a:t>
            </a:r>
            <a:r>
              <a:rPr sz="3100" u="heavy" spc="-550" dirty="0">
                <a:latin typeface="Times New Roman"/>
                <a:cs typeface="Times New Roman"/>
              </a:rPr>
              <a:t> </a:t>
            </a:r>
            <a:r>
              <a:rPr sz="3100" i="1" u="heavy" dirty="0">
                <a:latin typeface="Times New Roman"/>
                <a:cs typeface="Times New Roman"/>
              </a:rPr>
              <a:t>x</a:t>
            </a:r>
            <a:r>
              <a:rPr sz="3100" i="1" u="heavy" spc="-220" dirty="0">
                <a:latin typeface="Times New Roman"/>
                <a:cs typeface="Times New Roman"/>
              </a:rPr>
              <a:t> </a:t>
            </a:r>
            <a:r>
              <a:rPr sz="3100" u="heavy" spc="5" dirty="0">
                <a:latin typeface="Times New Roman"/>
                <a:cs typeface="Times New Roman"/>
              </a:rPr>
              <a:t>|</a:t>
            </a:r>
            <a:r>
              <a:rPr sz="3100" u="heavy" spc="-190" dirty="0">
                <a:latin typeface="Times New Roman"/>
                <a:cs typeface="Times New Roman"/>
              </a:rPr>
              <a:t> </a:t>
            </a:r>
            <a:r>
              <a:rPr sz="3100" u="heavy" dirty="0">
                <a:latin typeface="Times New Roman"/>
                <a:cs typeface="Times New Roman"/>
              </a:rPr>
              <a:t>model</a:t>
            </a:r>
            <a:r>
              <a:rPr sz="3100" u="heavy" spc="95" dirty="0">
                <a:latin typeface="Symbol"/>
                <a:cs typeface="Symbol"/>
              </a:rPr>
              <a:t></a:t>
            </a:r>
            <a:r>
              <a:rPr sz="3100" u="heavy" dirty="0">
                <a:latin typeface="Times New Roman"/>
                <a:cs typeface="Times New Roman"/>
              </a:rPr>
              <a:t>)</a:t>
            </a:r>
            <a:endParaRPr sz="3100" dirty="0">
              <a:latin typeface="Times New Roman"/>
              <a:cs typeface="Times New Roman"/>
            </a:endParaRPr>
          </a:p>
          <a:p>
            <a:pPr marL="3999229">
              <a:lnSpc>
                <a:spcPct val="100000"/>
              </a:lnSpc>
              <a:spcBef>
                <a:spcPts val="700"/>
              </a:spcBef>
            </a:pPr>
            <a:r>
              <a:rPr sz="3100" spc="5" dirty="0">
                <a:latin typeface="Times New Roman"/>
                <a:cs typeface="Times New Roman"/>
              </a:rPr>
              <a:t>Pr</a:t>
            </a:r>
            <a:r>
              <a:rPr sz="3100" spc="245" dirty="0">
                <a:latin typeface="Times New Roman"/>
                <a:cs typeface="Times New Roman"/>
              </a:rPr>
              <a:t>(</a:t>
            </a:r>
            <a:r>
              <a:rPr sz="3100" i="1" dirty="0">
                <a:latin typeface="Times New Roman"/>
                <a:cs typeface="Times New Roman"/>
              </a:rPr>
              <a:t>x</a:t>
            </a:r>
            <a:r>
              <a:rPr sz="3100" i="1" spc="-210" dirty="0">
                <a:latin typeface="Times New Roman"/>
                <a:cs typeface="Times New Roman"/>
              </a:rPr>
              <a:t> </a:t>
            </a:r>
            <a:r>
              <a:rPr sz="3100" spc="5" dirty="0">
                <a:latin typeface="Times New Roman"/>
                <a:cs typeface="Times New Roman"/>
              </a:rPr>
              <a:t>|</a:t>
            </a:r>
            <a:r>
              <a:rPr sz="3100" spc="-180" dirty="0">
                <a:latin typeface="Times New Roman"/>
                <a:cs typeface="Times New Roman"/>
              </a:rPr>
              <a:t> </a:t>
            </a:r>
            <a:r>
              <a:rPr sz="3100" dirty="0">
                <a:latin typeface="Times New Roman"/>
                <a:cs typeface="Times New Roman"/>
              </a:rPr>
              <a:t>model</a:t>
            </a:r>
            <a:r>
              <a:rPr sz="3100" spc="-285" dirty="0">
                <a:latin typeface="Times New Roman"/>
                <a:cs typeface="Times New Roman"/>
              </a:rPr>
              <a:t> </a:t>
            </a:r>
            <a:r>
              <a:rPr sz="3100" dirty="0">
                <a:latin typeface="Times New Roman"/>
                <a:cs typeface="Times New Roman"/>
              </a:rPr>
              <a:t>-</a:t>
            </a:r>
            <a:r>
              <a:rPr sz="3100" spc="-254" dirty="0">
                <a:latin typeface="Times New Roman"/>
                <a:cs typeface="Times New Roman"/>
              </a:rPr>
              <a:t> </a:t>
            </a:r>
            <a:r>
              <a:rPr sz="3100" dirty="0">
                <a:latin typeface="Times New Roman"/>
                <a:cs typeface="Times New Roman"/>
              </a:rPr>
              <a:t>)</a:t>
            </a:r>
          </a:p>
        </p:txBody>
      </p:sp>
      <p:sp>
        <p:nvSpPr>
          <p:cNvPr id="6"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for Discrimination</a:t>
            </a:r>
            <a:endParaRPr lang="en" sz="3600" kern="0" dirty="0">
              <a:solidFill>
                <a:srgbClr val="0DB7C4"/>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07235"/>
            <a:ext cx="7703820" cy="2146300"/>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600" spc="-15" dirty="0">
                <a:latin typeface="Arial"/>
                <a:cs typeface="Arial"/>
              </a:rPr>
              <a:t>parameters</a:t>
            </a:r>
            <a:r>
              <a:rPr sz="2600" spc="5" dirty="0">
                <a:latin typeface="Arial"/>
                <a:cs typeface="Arial"/>
              </a:rPr>
              <a:t> </a:t>
            </a:r>
            <a:r>
              <a:rPr sz="2600" spc="-15" dirty="0">
                <a:latin typeface="Arial"/>
                <a:cs typeface="Arial"/>
              </a:rPr>
              <a:t>estimated</a:t>
            </a:r>
            <a:r>
              <a:rPr sz="2600" spc="5" dirty="0">
                <a:latin typeface="Arial"/>
                <a:cs typeface="Arial"/>
              </a:rPr>
              <a:t> </a:t>
            </a:r>
            <a:r>
              <a:rPr sz="2600" spc="-15" dirty="0">
                <a:latin typeface="Arial"/>
                <a:cs typeface="Arial"/>
              </a:rPr>
              <a:t>for</a:t>
            </a:r>
            <a:r>
              <a:rPr sz="2600" dirty="0">
                <a:latin typeface="Arial"/>
                <a:cs typeface="Arial"/>
              </a:rPr>
              <a:t> </a:t>
            </a:r>
            <a:r>
              <a:rPr sz="2600" spc="-20" dirty="0">
                <a:latin typeface="Arial"/>
                <a:cs typeface="Arial"/>
              </a:rPr>
              <a:t>+</a:t>
            </a:r>
            <a:r>
              <a:rPr sz="2600" dirty="0">
                <a:latin typeface="Arial"/>
                <a:cs typeface="Arial"/>
              </a:rPr>
              <a:t> </a:t>
            </a:r>
            <a:r>
              <a:rPr sz="2600" spc="-15" dirty="0">
                <a:latin typeface="Arial"/>
                <a:cs typeface="Arial"/>
              </a:rPr>
              <a:t>and</a:t>
            </a:r>
            <a:r>
              <a:rPr sz="2600" dirty="0">
                <a:latin typeface="Arial"/>
                <a:cs typeface="Arial"/>
              </a:rPr>
              <a:t> </a:t>
            </a:r>
            <a:r>
              <a:rPr sz="2600" spc="-10" dirty="0">
                <a:latin typeface="Arial"/>
                <a:cs typeface="Arial"/>
              </a:rPr>
              <a:t>-</a:t>
            </a:r>
            <a:r>
              <a:rPr sz="2600" spc="5" dirty="0">
                <a:latin typeface="Arial"/>
                <a:cs typeface="Arial"/>
              </a:rPr>
              <a:t> </a:t>
            </a:r>
            <a:r>
              <a:rPr sz="2600" spc="-15" dirty="0">
                <a:latin typeface="Arial"/>
                <a:cs typeface="Arial"/>
              </a:rPr>
              <a:t>models</a:t>
            </a:r>
            <a:endParaRPr sz="2600" dirty="0">
              <a:latin typeface="Arial"/>
              <a:cs typeface="Arial"/>
            </a:endParaRPr>
          </a:p>
          <a:p>
            <a:pPr marL="755015" lvl="1" indent="-285115">
              <a:lnSpc>
                <a:spcPct val="100000"/>
              </a:lnSpc>
              <a:spcBef>
                <a:spcPts val="565"/>
              </a:spcBef>
              <a:buFont typeface="Arial"/>
              <a:buChar char="–"/>
              <a:tabLst>
                <a:tab pos="755650" algn="l"/>
              </a:tabLst>
            </a:pPr>
            <a:r>
              <a:rPr sz="2400" dirty="0">
                <a:latin typeface="Arial"/>
                <a:cs typeface="Arial"/>
              </a:rPr>
              <a:t>human sequences</a:t>
            </a:r>
            <a:r>
              <a:rPr sz="2400" spc="-5" dirty="0">
                <a:latin typeface="Arial"/>
                <a:cs typeface="Arial"/>
              </a:rPr>
              <a:t> </a:t>
            </a:r>
            <a:r>
              <a:rPr sz="2400" dirty="0">
                <a:latin typeface="Arial"/>
                <a:cs typeface="Arial"/>
              </a:rPr>
              <a:t>containing</a:t>
            </a:r>
            <a:r>
              <a:rPr sz="2400" spc="-5" dirty="0">
                <a:latin typeface="Arial"/>
                <a:cs typeface="Arial"/>
              </a:rPr>
              <a:t> </a:t>
            </a:r>
            <a:r>
              <a:rPr sz="2400" dirty="0">
                <a:latin typeface="Arial"/>
                <a:cs typeface="Arial"/>
              </a:rPr>
              <a:t>48 CpG</a:t>
            </a:r>
            <a:r>
              <a:rPr sz="2400" spc="-5" dirty="0">
                <a:latin typeface="Arial"/>
                <a:cs typeface="Arial"/>
              </a:rPr>
              <a:t> </a:t>
            </a:r>
            <a:r>
              <a:rPr sz="2400" dirty="0">
                <a:latin typeface="Arial"/>
                <a:cs typeface="Arial"/>
              </a:rPr>
              <a:t>islands</a:t>
            </a:r>
          </a:p>
          <a:p>
            <a:pPr marL="755015" lvl="1" indent="-285115">
              <a:lnSpc>
                <a:spcPct val="100000"/>
              </a:lnSpc>
              <a:spcBef>
                <a:spcPts val="570"/>
              </a:spcBef>
              <a:buFont typeface="Arial"/>
              <a:buChar char="–"/>
              <a:tabLst>
                <a:tab pos="755650" algn="l"/>
              </a:tabLst>
            </a:pPr>
            <a:r>
              <a:rPr sz="2400" dirty="0">
                <a:latin typeface="Arial"/>
                <a:cs typeface="Arial"/>
              </a:rPr>
              <a:t>6</a:t>
            </a:r>
            <a:r>
              <a:rPr sz="2400" spc="-5" dirty="0">
                <a:latin typeface="Arial"/>
                <a:cs typeface="Arial"/>
              </a:rPr>
              <a:t>0,00</a:t>
            </a:r>
            <a:r>
              <a:rPr sz="2400" dirty="0">
                <a:latin typeface="Arial"/>
                <a:cs typeface="Arial"/>
              </a:rPr>
              <a:t>0 nucleotides</a:t>
            </a:r>
          </a:p>
          <a:p>
            <a:pPr lvl="1">
              <a:lnSpc>
                <a:spcPct val="100000"/>
              </a:lnSpc>
              <a:spcBef>
                <a:spcPts val="1"/>
              </a:spcBef>
              <a:buFont typeface="Arial"/>
              <a:buChar char="–"/>
            </a:pPr>
            <a:endParaRPr sz="3550" dirty="0">
              <a:latin typeface="Times New Roman"/>
              <a:cs typeface="Times New Roman"/>
            </a:endParaRPr>
          </a:p>
          <a:p>
            <a:pPr marL="354965" indent="-342265">
              <a:lnSpc>
                <a:spcPct val="100000"/>
              </a:lnSpc>
              <a:buFont typeface="Arial"/>
              <a:buChar char="•"/>
              <a:tabLst>
                <a:tab pos="355600" algn="l"/>
              </a:tabLst>
            </a:pPr>
            <a:r>
              <a:rPr sz="2600" spc="-15" dirty="0">
                <a:latin typeface="Arial"/>
                <a:cs typeface="Arial"/>
              </a:rPr>
              <a:t>Calculated</a:t>
            </a:r>
            <a:r>
              <a:rPr sz="2600" spc="5" dirty="0">
                <a:latin typeface="Arial"/>
                <a:cs typeface="Arial"/>
              </a:rPr>
              <a:t> </a:t>
            </a:r>
            <a:r>
              <a:rPr sz="2600" spc="-15" dirty="0">
                <a:latin typeface="Arial"/>
                <a:cs typeface="Arial"/>
              </a:rPr>
              <a:t>Transition</a:t>
            </a:r>
            <a:r>
              <a:rPr sz="2600" spc="-10" dirty="0">
                <a:latin typeface="Arial"/>
                <a:cs typeface="Arial"/>
              </a:rPr>
              <a:t> </a:t>
            </a:r>
            <a:r>
              <a:rPr sz="2600" spc="-15" dirty="0">
                <a:latin typeface="Arial"/>
                <a:cs typeface="Arial"/>
              </a:rPr>
              <a:t>probabilities</a:t>
            </a:r>
            <a:r>
              <a:rPr sz="2600" spc="5" dirty="0">
                <a:latin typeface="Arial"/>
                <a:cs typeface="Arial"/>
              </a:rPr>
              <a:t> </a:t>
            </a:r>
            <a:r>
              <a:rPr sz="2600" spc="-15" dirty="0">
                <a:latin typeface="Arial"/>
                <a:cs typeface="Arial"/>
              </a:rPr>
              <a:t>for</a:t>
            </a:r>
            <a:r>
              <a:rPr sz="2600" dirty="0">
                <a:latin typeface="Arial"/>
                <a:cs typeface="Arial"/>
              </a:rPr>
              <a:t> </a:t>
            </a:r>
            <a:r>
              <a:rPr sz="2600" spc="-15" dirty="0">
                <a:latin typeface="Arial"/>
                <a:cs typeface="Arial"/>
              </a:rPr>
              <a:t>both</a:t>
            </a:r>
            <a:r>
              <a:rPr sz="2600" dirty="0">
                <a:latin typeface="Arial"/>
                <a:cs typeface="Arial"/>
              </a:rPr>
              <a:t> </a:t>
            </a:r>
            <a:r>
              <a:rPr sz="2600" spc="-15" dirty="0">
                <a:latin typeface="Arial"/>
                <a:cs typeface="Arial"/>
              </a:rPr>
              <a:t>models</a:t>
            </a:r>
            <a:endParaRPr sz="2600" dirty="0">
              <a:latin typeface="Arial"/>
              <a:cs typeface="Arial"/>
            </a:endParaRPr>
          </a:p>
        </p:txBody>
      </p:sp>
      <p:sp>
        <p:nvSpPr>
          <p:cNvPr id="4" name="object 4"/>
          <p:cNvSpPr/>
          <p:nvPr/>
        </p:nvSpPr>
        <p:spPr>
          <a:xfrm>
            <a:off x="1143000" y="4038600"/>
            <a:ext cx="7802879" cy="2954273"/>
          </a:xfrm>
          <a:prstGeom prst="rect">
            <a:avLst/>
          </a:prstGeom>
          <a:blipFill>
            <a:blip r:embed="rId3" cstate="print"/>
            <a:stretch>
              <a:fillRect/>
            </a:stretch>
          </a:blipFill>
        </p:spPr>
        <p:txBody>
          <a:bodyPr wrap="square" lIns="0" tIns="0" rIns="0" bIns="0" rtlCol="0"/>
          <a:lstStyle/>
          <a:p>
            <a:endParaRPr/>
          </a:p>
        </p:txBody>
      </p:sp>
      <p:sp>
        <p:nvSpPr>
          <p:cNvPr id="8"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for Discrimination</a:t>
            </a:r>
            <a:endParaRPr lang="en" sz="3600" kern="0" dirty="0">
              <a:solidFill>
                <a:srgbClr val="0DB7C4"/>
              </a:solidFill>
              <a:latin typeface="Dosis"/>
              <a:ea typeface="Dosis"/>
              <a:cs typeface="Dosis"/>
              <a:sym typeface="Dosi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19935"/>
            <a:ext cx="4579620" cy="330200"/>
          </a:xfrm>
          <a:prstGeom prst="rect">
            <a:avLst/>
          </a:prstGeom>
        </p:spPr>
        <p:txBody>
          <a:bodyPr vert="horz" wrap="square" lIns="0" tIns="0" rIns="0" bIns="0" rtlCol="0">
            <a:spAutoFit/>
          </a:bodyPr>
          <a:lstStyle/>
          <a:p>
            <a:pPr marL="354965" indent="-342265">
              <a:lnSpc>
                <a:spcPts val="3095"/>
              </a:lnSpc>
              <a:buFont typeface="Arial"/>
              <a:buChar char="•"/>
              <a:tabLst>
                <a:tab pos="355600" algn="l"/>
              </a:tabLst>
            </a:pPr>
            <a:r>
              <a:rPr sz="2600" spc="-15" dirty="0">
                <a:latin typeface="Arial"/>
                <a:cs typeface="Arial"/>
              </a:rPr>
              <a:t>Calculated</a:t>
            </a:r>
            <a:r>
              <a:rPr sz="2600" spc="5" dirty="0">
                <a:latin typeface="Arial"/>
                <a:cs typeface="Arial"/>
              </a:rPr>
              <a:t> </a:t>
            </a:r>
            <a:r>
              <a:rPr sz="2600" spc="-15" dirty="0">
                <a:latin typeface="Arial"/>
                <a:cs typeface="Arial"/>
              </a:rPr>
              <a:t>the</a:t>
            </a:r>
            <a:r>
              <a:rPr sz="2600" spc="-5" dirty="0">
                <a:latin typeface="Arial"/>
                <a:cs typeface="Arial"/>
              </a:rPr>
              <a:t> </a:t>
            </a:r>
            <a:r>
              <a:rPr sz="2600" spc="-15" dirty="0">
                <a:latin typeface="Arial"/>
                <a:cs typeface="Arial"/>
              </a:rPr>
              <a:t>log-odds</a:t>
            </a:r>
            <a:r>
              <a:rPr sz="2600" spc="5" dirty="0">
                <a:latin typeface="Arial"/>
                <a:cs typeface="Arial"/>
              </a:rPr>
              <a:t> </a:t>
            </a:r>
            <a:r>
              <a:rPr sz="2600" spc="-15" dirty="0">
                <a:latin typeface="Arial"/>
                <a:cs typeface="Arial"/>
              </a:rPr>
              <a:t>ratio</a:t>
            </a:r>
            <a:endParaRPr sz="2600">
              <a:latin typeface="Arial"/>
              <a:cs typeface="Arial"/>
            </a:endParaRPr>
          </a:p>
        </p:txBody>
      </p:sp>
      <p:sp>
        <p:nvSpPr>
          <p:cNvPr id="4" name="object 4"/>
          <p:cNvSpPr txBox="1"/>
          <p:nvPr/>
        </p:nvSpPr>
        <p:spPr>
          <a:xfrm>
            <a:off x="993902" y="4088489"/>
            <a:ext cx="140970" cy="355600"/>
          </a:xfrm>
          <a:prstGeom prst="rect">
            <a:avLst/>
          </a:prstGeom>
        </p:spPr>
        <p:txBody>
          <a:bodyPr vert="horz" wrap="square" lIns="0" tIns="0" rIns="0" bIns="0" rtlCol="0">
            <a:spAutoFit/>
          </a:bodyPr>
          <a:lstStyle/>
          <a:p>
            <a:pPr marL="12700">
              <a:lnSpc>
                <a:spcPct val="100000"/>
              </a:lnSpc>
            </a:pPr>
            <a:r>
              <a:rPr sz="2600" spc="-10" dirty="0">
                <a:latin typeface="Arial"/>
                <a:cs typeface="Arial"/>
              </a:rPr>
              <a:t>•</a:t>
            </a:r>
            <a:endParaRPr sz="2600">
              <a:latin typeface="Arial"/>
              <a:cs typeface="Arial"/>
            </a:endParaRPr>
          </a:p>
        </p:txBody>
      </p:sp>
      <p:sp>
        <p:nvSpPr>
          <p:cNvPr id="5" name="object 5"/>
          <p:cNvSpPr txBox="1"/>
          <p:nvPr/>
        </p:nvSpPr>
        <p:spPr>
          <a:xfrm>
            <a:off x="2349485" y="4088489"/>
            <a:ext cx="6536690" cy="355600"/>
          </a:xfrm>
          <a:prstGeom prst="rect">
            <a:avLst/>
          </a:prstGeom>
        </p:spPr>
        <p:txBody>
          <a:bodyPr vert="horz" wrap="square" lIns="0" tIns="0" rIns="0" bIns="0" rtlCol="0">
            <a:spAutoFit/>
          </a:bodyPr>
          <a:lstStyle/>
          <a:p>
            <a:pPr marL="12700">
              <a:lnSpc>
                <a:spcPct val="100000"/>
              </a:lnSpc>
            </a:pPr>
            <a:r>
              <a:rPr sz="2600" spc="-15" dirty="0">
                <a:latin typeface="Arial"/>
                <a:cs typeface="Arial"/>
              </a:rPr>
              <a:t>are the log-likelihood</a:t>
            </a:r>
            <a:r>
              <a:rPr sz="2600" spc="10" dirty="0">
                <a:latin typeface="Arial"/>
                <a:cs typeface="Arial"/>
              </a:rPr>
              <a:t> </a:t>
            </a:r>
            <a:r>
              <a:rPr sz="2600" spc="-15" dirty="0">
                <a:latin typeface="Arial"/>
                <a:cs typeface="Arial"/>
              </a:rPr>
              <a:t>ratios</a:t>
            </a:r>
            <a:r>
              <a:rPr sz="2600" dirty="0">
                <a:latin typeface="Arial"/>
                <a:cs typeface="Arial"/>
              </a:rPr>
              <a:t> </a:t>
            </a:r>
            <a:r>
              <a:rPr sz="2600" spc="-15" dirty="0">
                <a:latin typeface="Arial"/>
                <a:cs typeface="Arial"/>
              </a:rPr>
              <a:t>of</a:t>
            </a:r>
            <a:r>
              <a:rPr sz="2600" dirty="0">
                <a:latin typeface="Arial"/>
                <a:cs typeface="Arial"/>
              </a:rPr>
              <a:t> </a:t>
            </a:r>
            <a:r>
              <a:rPr sz="2600" spc="-15" dirty="0">
                <a:latin typeface="Arial"/>
                <a:cs typeface="Arial"/>
              </a:rPr>
              <a:t>corresponding</a:t>
            </a:r>
            <a:endParaRPr sz="2600">
              <a:latin typeface="Arial"/>
              <a:cs typeface="Arial"/>
            </a:endParaRPr>
          </a:p>
        </p:txBody>
      </p:sp>
      <p:sp>
        <p:nvSpPr>
          <p:cNvPr id="6" name="object 6"/>
          <p:cNvSpPr txBox="1"/>
          <p:nvPr/>
        </p:nvSpPr>
        <p:spPr>
          <a:xfrm>
            <a:off x="1336814" y="4485480"/>
            <a:ext cx="3223260" cy="355600"/>
          </a:xfrm>
          <a:prstGeom prst="rect">
            <a:avLst/>
          </a:prstGeom>
        </p:spPr>
        <p:txBody>
          <a:bodyPr vert="horz" wrap="square" lIns="0" tIns="0" rIns="0" bIns="0" rtlCol="0">
            <a:spAutoFit/>
          </a:bodyPr>
          <a:lstStyle/>
          <a:p>
            <a:pPr marL="12700">
              <a:lnSpc>
                <a:spcPct val="100000"/>
              </a:lnSpc>
            </a:pPr>
            <a:r>
              <a:rPr sz="2600" spc="-15" dirty="0">
                <a:latin typeface="Arial"/>
                <a:cs typeface="Arial"/>
              </a:rPr>
              <a:t>transition</a:t>
            </a:r>
            <a:r>
              <a:rPr sz="2600" spc="-5" dirty="0">
                <a:latin typeface="Arial"/>
                <a:cs typeface="Arial"/>
              </a:rPr>
              <a:t> </a:t>
            </a:r>
            <a:r>
              <a:rPr sz="2600" spc="-15" dirty="0">
                <a:latin typeface="Arial"/>
                <a:cs typeface="Arial"/>
              </a:rPr>
              <a:t>probabilities</a:t>
            </a:r>
            <a:endParaRPr sz="2600">
              <a:latin typeface="Arial"/>
              <a:cs typeface="Arial"/>
            </a:endParaRPr>
          </a:p>
        </p:txBody>
      </p:sp>
      <p:sp>
        <p:nvSpPr>
          <p:cNvPr id="7" name="object 7"/>
          <p:cNvSpPr/>
          <p:nvPr/>
        </p:nvSpPr>
        <p:spPr>
          <a:xfrm>
            <a:off x="3496817" y="3030473"/>
            <a:ext cx="2102485" cy="0"/>
          </a:xfrm>
          <a:custGeom>
            <a:avLst/>
            <a:gdLst/>
            <a:ahLst/>
            <a:cxnLst/>
            <a:rect l="l" t="t" r="r" b="b"/>
            <a:pathLst>
              <a:path w="2102485">
                <a:moveTo>
                  <a:pt x="0" y="0"/>
                </a:moveTo>
                <a:lnTo>
                  <a:pt x="2102358" y="0"/>
                </a:lnTo>
              </a:path>
            </a:pathLst>
          </a:custGeom>
          <a:ln w="14770">
            <a:solidFill>
              <a:srgbClr val="000000"/>
            </a:solidFill>
          </a:ln>
        </p:spPr>
        <p:txBody>
          <a:bodyPr wrap="square" lIns="0" tIns="0" rIns="0" bIns="0" rtlCol="0"/>
          <a:lstStyle/>
          <a:p>
            <a:endParaRPr/>
          </a:p>
        </p:txBody>
      </p:sp>
      <p:sp>
        <p:nvSpPr>
          <p:cNvPr id="8" name="object 8"/>
          <p:cNvSpPr/>
          <p:nvPr/>
        </p:nvSpPr>
        <p:spPr>
          <a:xfrm>
            <a:off x="6901433" y="3030473"/>
            <a:ext cx="723900" cy="0"/>
          </a:xfrm>
          <a:custGeom>
            <a:avLst/>
            <a:gdLst/>
            <a:ahLst/>
            <a:cxnLst/>
            <a:rect l="l" t="t" r="r" b="b"/>
            <a:pathLst>
              <a:path w="723900">
                <a:moveTo>
                  <a:pt x="0" y="0"/>
                </a:moveTo>
                <a:lnTo>
                  <a:pt x="723900" y="0"/>
                </a:lnTo>
              </a:path>
            </a:pathLst>
          </a:custGeom>
          <a:ln w="14770">
            <a:solidFill>
              <a:srgbClr val="000000"/>
            </a:solidFill>
          </a:ln>
        </p:spPr>
        <p:txBody>
          <a:bodyPr wrap="square" lIns="0" tIns="0" rIns="0" bIns="0" rtlCol="0"/>
          <a:lstStyle/>
          <a:p>
            <a:endParaRPr/>
          </a:p>
        </p:txBody>
      </p:sp>
      <p:sp>
        <p:nvSpPr>
          <p:cNvPr id="9" name="object 9"/>
          <p:cNvSpPr txBox="1"/>
          <p:nvPr/>
        </p:nvSpPr>
        <p:spPr>
          <a:xfrm>
            <a:off x="7982204" y="2578991"/>
            <a:ext cx="405130" cy="933450"/>
          </a:xfrm>
          <a:prstGeom prst="rect">
            <a:avLst/>
          </a:prstGeom>
        </p:spPr>
        <p:txBody>
          <a:bodyPr vert="horz" wrap="square" lIns="0" tIns="0" rIns="0" bIns="0" rtlCol="0">
            <a:spAutoFit/>
          </a:bodyPr>
          <a:lstStyle/>
          <a:p>
            <a:pPr marL="2540" algn="ctr">
              <a:lnSpc>
                <a:spcPts val="1405"/>
              </a:lnSpc>
            </a:pPr>
            <a:r>
              <a:rPr sz="1600" i="1" spc="15" dirty="0">
                <a:latin typeface="Times New Roman"/>
                <a:cs typeface="Times New Roman"/>
              </a:rPr>
              <a:t>L</a:t>
            </a:r>
            <a:endParaRPr sz="1600">
              <a:latin typeface="Times New Roman"/>
              <a:cs typeface="Times New Roman"/>
            </a:endParaRPr>
          </a:p>
          <a:p>
            <a:pPr algn="ctr">
              <a:lnSpc>
                <a:spcPts val="4315"/>
              </a:lnSpc>
            </a:pPr>
            <a:r>
              <a:rPr sz="4200" spc="-30" dirty="0">
                <a:latin typeface="Symbol"/>
                <a:cs typeface="Symbol"/>
              </a:rPr>
              <a:t></a:t>
            </a:r>
            <a:endParaRPr sz="4200">
              <a:latin typeface="Symbol"/>
              <a:cs typeface="Symbol"/>
            </a:endParaRPr>
          </a:p>
          <a:p>
            <a:pPr marL="12065" algn="ctr">
              <a:lnSpc>
                <a:spcPts val="1710"/>
              </a:lnSpc>
            </a:pPr>
            <a:r>
              <a:rPr sz="1600" i="1" spc="125" dirty="0">
                <a:latin typeface="Times New Roman"/>
                <a:cs typeface="Times New Roman"/>
              </a:rPr>
              <a:t>i</a:t>
            </a:r>
            <a:r>
              <a:rPr sz="1600" spc="-80" dirty="0">
                <a:latin typeface="Symbol"/>
                <a:cs typeface="Symbol"/>
              </a:rPr>
              <a:t></a:t>
            </a:r>
            <a:r>
              <a:rPr sz="1600" spc="5" dirty="0">
                <a:latin typeface="Times New Roman"/>
                <a:cs typeface="Times New Roman"/>
              </a:rPr>
              <a:t>1</a:t>
            </a:r>
            <a:endParaRPr sz="1600">
              <a:latin typeface="Times New Roman"/>
              <a:cs typeface="Times New Roman"/>
            </a:endParaRPr>
          </a:p>
        </p:txBody>
      </p:sp>
      <p:sp>
        <p:nvSpPr>
          <p:cNvPr id="10" name="object 10"/>
          <p:cNvSpPr txBox="1"/>
          <p:nvPr/>
        </p:nvSpPr>
        <p:spPr>
          <a:xfrm>
            <a:off x="5956041" y="2578991"/>
            <a:ext cx="405130" cy="933450"/>
          </a:xfrm>
          <a:prstGeom prst="rect">
            <a:avLst/>
          </a:prstGeom>
        </p:spPr>
        <p:txBody>
          <a:bodyPr vert="horz" wrap="square" lIns="0" tIns="0" rIns="0" bIns="0" rtlCol="0">
            <a:spAutoFit/>
          </a:bodyPr>
          <a:lstStyle/>
          <a:p>
            <a:pPr marL="2540" algn="ctr">
              <a:lnSpc>
                <a:spcPts val="1405"/>
              </a:lnSpc>
            </a:pPr>
            <a:r>
              <a:rPr sz="1600" i="1" spc="15" dirty="0">
                <a:latin typeface="Times New Roman"/>
                <a:cs typeface="Times New Roman"/>
              </a:rPr>
              <a:t>L</a:t>
            </a:r>
            <a:endParaRPr sz="1600">
              <a:latin typeface="Times New Roman"/>
              <a:cs typeface="Times New Roman"/>
            </a:endParaRPr>
          </a:p>
          <a:p>
            <a:pPr algn="ctr">
              <a:lnSpc>
                <a:spcPts val="4315"/>
              </a:lnSpc>
            </a:pPr>
            <a:r>
              <a:rPr sz="4200" spc="-30" dirty="0">
                <a:latin typeface="Symbol"/>
                <a:cs typeface="Symbol"/>
              </a:rPr>
              <a:t></a:t>
            </a:r>
            <a:endParaRPr sz="4200">
              <a:latin typeface="Symbol"/>
              <a:cs typeface="Symbol"/>
            </a:endParaRPr>
          </a:p>
          <a:p>
            <a:pPr marL="12065" algn="ctr">
              <a:lnSpc>
                <a:spcPts val="1710"/>
              </a:lnSpc>
            </a:pPr>
            <a:r>
              <a:rPr sz="1600" i="1" spc="125" dirty="0">
                <a:latin typeface="Times New Roman"/>
                <a:cs typeface="Times New Roman"/>
              </a:rPr>
              <a:t>i</a:t>
            </a:r>
            <a:r>
              <a:rPr sz="1600" spc="-80" dirty="0">
                <a:latin typeface="Symbol"/>
                <a:cs typeface="Symbol"/>
              </a:rPr>
              <a:t></a:t>
            </a:r>
            <a:r>
              <a:rPr sz="1600" spc="5" dirty="0">
                <a:latin typeface="Times New Roman"/>
                <a:cs typeface="Times New Roman"/>
              </a:rPr>
              <a:t>1</a:t>
            </a:r>
            <a:endParaRPr sz="1600">
              <a:latin typeface="Times New Roman"/>
              <a:cs typeface="Times New Roman"/>
            </a:endParaRPr>
          </a:p>
        </p:txBody>
      </p:sp>
      <p:sp>
        <p:nvSpPr>
          <p:cNvPr id="11" name="object 11"/>
          <p:cNvSpPr txBox="1"/>
          <p:nvPr/>
        </p:nvSpPr>
        <p:spPr>
          <a:xfrm>
            <a:off x="6913118" y="3054975"/>
            <a:ext cx="342265" cy="424180"/>
          </a:xfrm>
          <a:prstGeom prst="rect">
            <a:avLst/>
          </a:prstGeom>
        </p:spPr>
        <p:txBody>
          <a:bodyPr vert="horz" wrap="square" lIns="0" tIns="0" rIns="0" bIns="0" rtlCol="0">
            <a:spAutoFit/>
          </a:bodyPr>
          <a:lstStyle/>
          <a:p>
            <a:pPr marL="12700">
              <a:lnSpc>
                <a:spcPct val="100000"/>
              </a:lnSpc>
            </a:pPr>
            <a:r>
              <a:rPr sz="4200" i="1" spc="262" baseline="-24801" dirty="0">
                <a:latin typeface="Times New Roman"/>
                <a:cs typeface="Times New Roman"/>
              </a:rPr>
              <a:t>a</a:t>
            </a:r>
            <a:r>
              <a:rPr sz="1600" spc="5" dirty="0">
                <a:latin typeface="Symbol"/>
                <a:cs typeface="Symbol"/>
              </a:rPr>
              <a:t></a:t>
            </a:r>
            <a:endParaRPr sz="1600">
              <a:latin typeface="Symbol"/>
              <a:cs typeface="Symbol"/>
            </a:endParaRPr>
          </a:p>
        </p:txBody>
      </p:sp>
      <p:sp>
        <p:nvSpPr>
          <p:cNvPr id="12" name="object 12"/>
          <p:cNvSpPr txBox="1"/>
          <p:nvPr/>
        </p:nvSpPr>
        <p:spPr>
          <a:xfrm>
            <a:off x="7115801" y="2501768"/>
            <a:ext cx="139065" cy="233045"/>
          </a:xfrm>
          <a:prstGeom prst="rect">
            <a:avLst/>
          </a:prstGeom>
        </p:spPr>
        <p:txBody>
          <a:bodyPr vert="horz" wrap="square" lIns="0" tIns="0" rIns="0" bIns="0" rtlCol="0">
            <a:spAutoFit/>
          </a:bodyPr>
          <a:lstStyle/>
          <a:p>
            <a:pPr marL="12700">
              <a:lnSpc>
                <a:spcPct val="100000"/>
              </a:lnSpc>
            </a:pPr>
            <a:r>
              <a:rPr sz="1600" spc="5" dirty="0">
                <a:latin typeface="Symbol"/>
                <a:cs typeface="Symbol"/>
              </a:rPr>
              <a:t></a:t>
            </a:r>
            <a:endParaRPr sz="1600">
              <a:latin typeface="Symbol"/>
              <a:cs typeface="Symbol"/>
            </a:endParaRPr>
          </a:p>
        </p:txBody>
      </p:sp>
      <p:sp>
        <p:nvSpPr>
          <p:cNvPr id="13" name="object 13"/>
          <p:cNvSpPr txBox="1"/>
          <p:nvPr/>
        </p:nvSpPr>
        <p:spPr>
          <a:xfrm>
            <a:off x="8642091" y="3028565"/>
            <a:ext cx="450850" cy="273050"/>
          </a:xfrm>
          <a:prstGeom prst="rect">
            <a:avLst/>
          </a:prstGeom>
        </p:spPr>
        <p:txBody>
          <a:bodyPr vert="horz" wrap="square" lIns="0" tIns="0" rIns="0" bIns="0" rtlCol="0">
            <a:spAutoFit/>
          </a:bodyPr>
          <a:lstStyle/>
          <a:p>
            <a:pPr marL="12700">
              <a:lnSpc>
                <a:spcPct val="100000"/>
              </a:lnSpc>
            </a:pPr>
            <a:r>
              <a:rPr sz="2400" i="1" baseline="13888" dirty="0">
                <a:latin typeface="Times New Roman"/>
                <a:cs typeface="Times New Roman"/>
              </a:rPr>
              <a:t>x</a:t>
            </a:r>
            <a:r>
              <a:rPr sz="1150" i="1" spc="50" dirty="0">
                <a:latin typeface="Times New Roman"/>
                <a:cs typeface="Times New Roman"/>
              </a:rPr>
              <a:t>i</a:t>
            </a:r>
            <a:r>
              <a:rPr sz="1150" spc="-95" dirty="0">
                <a:latin typeface="Symbol"/>
                <a:cs typeface="Symbol"/>
              </a:rPr>
              <a:t></a:t>
            </a:r>
            <a:r>
              <a:rPr sz="1150" spc="85" dirty="0">
                <a:latin typeface="Times New Roman"/>
                <a:cs typeface="Times New Roman"/>
              </a:rPr>
              <a:t>1</a:t>
            </a:r>
            <a:r>
              <a:rPr sz="2400" i="1" baseline="13888" dirty="0">
                <a:latin typeface="Times New Roman"/>
                <a:cs typeface="Times New Roman"/>
              </a:rPr>
              <a:t>x</a:t>
            </a:r>
            <a:r>
              <a:rPr sz="1150" i="1" dirty="0">
                <a:latin typeface="Times New Roman"/>
                <a:cs typeface="Times New Roman"/>
              </a:rPr>
              <a:t>i</a:t>
            </a:r>
            <a:endParaRPr sz="1150">
              <a:latin typeface="Times New Roman"/>
              <a:cs typeface="Times New Roman"/>
            </a:endParaRPr>
          </a:p>
        </p:txBody>
      </p:sp>
      <p:sp>
        <p:nvSpPr>
          <p:cNvPr id="14" name="object 14"/>
          <p:cNvSpPr txBox="1"/>
          <p:nvPr/>
        </p:nvSpPr>
        <p:spPr>
          <a:xfrm>
            <a:off x="7104380" y="3305935"/>
            <a:ext cx="450850" cy="273050"/>
          </a:xfrm>
          <a:prstGeom prst="rect">
            <a:avLst/>
          </a:prstGeom>
        </p:spPr>
        <p:txBody>
          <a:bodyPr vert="horz" wrap="square" lIns="0" tIns="0" rIns="0" bIns="0" rtlCol="0">
            <a:spAutoFit/>
          </a:bodyPr>
          <a:lstStyle/>
          <a:p>
            <a:pPr marL="12700">
              <a:lnSpc>
                <a:spcPct val="100000"/>
              </a:lnSpc>
            </a:pPr>
            <a:r>
              <a:rPr sz="2400" i="1" spc="7" baseline="13888" dirty="0">
                <a:latin typeface="Times New Roman"/>
                <a:cs typeface="Times New Roman"/>
              </a:rPr>
              <a:t>x</a:t>
            </a:r>
            <a:r>
              <a:rPr sz="1150" i="1" spc="50" dirty="0">
                <a:latin typeface="Times New Roman"/>
                <a:cs typeface="Times New Roman"/>
              </a:rPr>
              <a:t>i</a:t>
            </a:r>
            <a:r>
              <a:rPr sz="1150" spc="-95" dirty="0">
                <a:latin typeface="Symbol"/>
                <a:cs typeface="Symbol"/>
              </a:rPr>
              <a:t></a:t>
            </a:r>
            <a:r>
              <a:rPr sz="1150" spc="80" dirty="0">
                <a:latin typeface="Times New Roman"/>
                <a:cs typeface="Times New Roman"/>
              </a:rPr>
              <a:t>1</a:t>
            </a:r>
            <a:r>
              <a:rPr sz="2400" i="1" baseline="13888" dirty="0">
                <a:latin typeface="Times New Roman"/>
                <a:cs typeface="Times New Roman"/>
              </a:rPr>
              <a:t>x</a:t>
            </a:r>
            <a:r>
              <a:rPr sz="1150" i="1" dirty="0">
                <a:latin typeface="Times New Roman"/>
                <a:cs typeface="Times New Roman"/>
              </a:rPr>
              <a:t>i</a:t>
            </a:r>
            <a:endParaRPr sz="1150">
              <a:latin typeface="Times New Roman"/>
              <a:cs typeface="Times New Roman"/>
            </a:endParaRPr>
          </a:p>
        </p:txBody>
      </p:sp>
      <p:sp>
        <p:nvSpPr>
          <p:cNvPr id="15" name="object 15"/>
          <p:cNvSpPr txBox="1"/>
          <p:nvPr/>
        </p:nvSpPr>
        <p:spPr>
          <a:xfrm>
            <a:off x="7196590" y="2849832"/>
            <a:ext cx="358775" cy="175895"/>
          </a:xfrm>
          <a:prstGeom prst="rect">
            <a:avLst/>
          </a:prstGeom>
        </p:spPr>
        <p:txBody>
          <a:bodyPr vert="horz" wrap="square" lIns="0" tIns="0" rIns="0" bIns="0" rtlCol="0">
            <a:spAutoFit/>
          </a:bodyPr>
          <a:lstStyle/>
          <a:p>
            <a:pPr marL="12700">
              <a:lnSpc>
                <a:spcPct val="100000"/>
              </a:lnSpc>
            </a:pPr>
            <a:r>
              <a:rPr sz="1150" i="1" spc="50" dirty="0">
                <a:latin typeface="Times New Roman"/>
                <a:cs typeface="Times New Roman"/>
              </a:rPr>
              <a:t>i</a:t>
            </a:r>
            <a:r>
              <a:rPr sz="1150" spc="-95" dirty="0">
                <a:latin typeface="Symbol"/>
                <a:cs typeface="Symbol"/>
              </a:rPr>
              <a:t></a:t>
            </a:r>
            <a:r>
              <a:rPr sz="1150" spc="5" dirty="0">
                <a:latin typeface="Times New Roman"/>
                <a:cs typeface="Times New Roman"/>
              </a:rPr>
              <a:t>1</a:t>
            </a:r>
            <a:r>
              <a:rPr sz="1150" dirty="0">
                <a:latin typeface="Times New Roman"/>
                <a:cs typeface="Times New Roman"/>
              </a:rPr>
              <a:t>  </a:t>
            </a:r>
            <a:r>
              <a:rPr sz="1150" spc="-70" dirty="0">
                <a:latin typeface="Times New Roman"/>
                <a:cs typeface="Times New Roman"/>
              </a:rPr>
              <a:t> </a:t>
            </a:r>
            <a:r>
              <a:rPr sz="1150" i="1" dirty="0">
                <a:latin typeface="Times New Roman"/>
                <a:cs typeface="Times New Roman"/>
              </a:rPr>
              <a:t>i</a:t>
            </a:r>
            <a:endParaRPr sz="1150">
              <a:latin typeface="Times New Roman"/>
              <a:cs typeface="Times New Roman"/>
            </a:endParaRPr>
          </a:p>
        </p:txBody>
      </p:sp>
      <p:sp>
        <p:nvSpPr>
          <p:cNvPr id="16" name="object 16"/>
          <p:cNvSpPr txBox="1"/>
          <p:nvPr/>
        </p:nvSpPr>
        <p:spPr>
          <a:xfrm>
            <a:off x="7707121" y="2815399"/>
            <a:ext cx="220345" cy="381000"/>
          </a:xfrm>
          <a:prstGeom prst="rect">
            <a:avLst/>
          </a:prstGeom>
        </p:spPr>
        <p:txBody>
          <a:bodyPr vert="horz" wrap="square" lIns="0" tIns="0" rIns="0" bIns="0" rtlCol="0">
            <a:spAutoFit/>
          </a:bodyPr>
          <a:lstStyle/>
          <a:p>
            <a:pPr marL="12700">
              <a:lnSpc>
                <a:spcPct val="100000"/>
              </a:lnSpc>
            </a:pPr>
            <a:r>
              <a:rPr sz="2800" spc="-20" dirty="0">
                <a:latin typeface="Symbol"/>
                <a:cs typeface="Symbol"/>
              </a:rPr>
              <a:t></a:t>
            </a:r>
            <a:endParaRPr sz="2800">
              <a:latin typeface="Symbol"/>
              <a:cs typeface="Symbol"/>
            </a:endParaRPr>
          </a:p>
        </p:txBody>
      </p:sp>
      <p:sp>
        <p:nvSpPr>
          <p:cNvPr id="17" name="object 17"/>
          <p:cNvSpPr txBox="1"/>
          <p:nvPr/>
        </p:nvSpPr>
        <p:spPr>
          <a:xfrm>
            <a:off x="1418359" y="2591382"/>
            <a:ext cx="4483100" cy="610870"/>
          </a:xfrm>
          <a:prstGeom prst="rect">
            <a:avLst/>
          </a:prstGeom>
        </p:spPr>
        <p:txBody>
          <a:bodyPr vert="horz" wrap="square" lIns="0" tIns="0" rIns="0" bIns="0" rtlCol="0">
            <a:spAutoFit/>
          </a:bodyPr>
          <a:lstStyle/>
          <a:p>
            <a:pPr marL="12700">
              <a:lnSpc>
                <a:spcPct val="100000"/>
              </a:lnSpc>
            </a:pPr>
            <a:r>
              <a:rPr sz="2800" i="1" spc="-20" dirty="0">
                <a:latin typeface="Times New Roman"/>
                <a:cs typeface="Times New Roman"/>
              </a:rPr>
              <a:t>scor</a:t>
            </a:r>
            <a:r>
              <a:rPr sz="2800" i="1" spc="0" dirty="0">
                <a:latin typeface="Times New Roman"/>
                <a:cs typeface="Times New Roman"/>
              </a:rPr>
              <a:t>e</a:t>
            </a:r>
            <a:r>
              <a:rPr sz="2800" spc="190" dirty="0">
                <a:latin typeface="Times New Roman"/>
                <a:cs typeface="Times New Roman"/>
              </a:rPr>
              <a:t>(</a:t>
            </a:r>
            <a:r>
              <a:rPr sz="2800" i="1" spc="50" dirty="0">
                <a:latin typeface="Times New Roman"/>
                <a:cs typeface="Times New Roman"/>
              </a:rPr>
              <a:t>x</a:t>
            </a:r>
            <a:r>
              <a:rPr sz="2800" spc="-10" dirty="0">
                <a:latin typeface="Times New Roman"/>
                <a:cs typeface="Times New Roman"/>
              </a:rPr>
              <a:t>)</a:t>
            </a:r>
            <a:r>
              <a:rPr sz="2800" spc="-60" dirty="0">
                <a:latin typeface="Times New Roman"/>
                <a:cs typeface="Times New Roman"/>
              </a:rPr>
              <a:t> </a:t>
            </a:r>
            <a:r>
              <a:rPr sz="2800" spc="-20" dirty="0">
                <a:latin typeface="Symbol"/>
                <a:cs typeface="Symbol"/>
              </a:rPr>
              <a:t></a:t>
            </a:r>
            <a:r>
              <a:rPr sz="2800" spc="-95" dirty="0">
                <a:latin typeface="Times New Roman"/>
                <a:cs typeface="Times New Roman"/>
              </a:rPr>
              <a:t> </a:t>
            </a:r>
            <a:r>
              <a:rPr sz="2800" spc="-15" dirty="0">
                <a:latin typeface="Times New Roman"/>
                <a:cs typeface="Times New Roman"/>
              </a:rPr>
              <a:t>log</a:t>
            </a:r>
            <a:r>
              <a:rPr sz="2800" spc="50" dirty="0">
                <a:latin typeface="Times New Roman"/>
                <a:cs typeface="Times New Roman"/>
              </a:rPr>
              <a:t> </a:t>
            </a:r>
            <a:r>
              <a:rPr sz="4200" spc="-30" baseline="34722" dirty="0">
                <a:latin typeface="Times New Roman"/>
                <a:cs typeface="Times New Roman"/>
              </a:rPr>
              <a:t>Pr</a:t>
            </a:r>
            <a:r>
              <a:rPr sz="4200" spc="292" baseline="34722" dirty="0">
                <a:latin typeface="Times New Roman"/>
                <a:cs typeface="Times New Roman"/>
              </a:rPr>
              <a:t>(</a:t>
            </a:r>
            <a:r>
              <a:rPr sz="4200" i="1" spc="-22" baseline="34722" dirty="0">
                <a:latin typeface="Times New Roman"/>
                <a:cs typeface="Times New Roman"/>
              </a:rPr>
              <a:t>x</a:t>
            </a:r>
            <a:r>
              <a:rPr sz="4200" i="1" spc="-284" baseline="34722" dirty="0">
                <a:latin typeface="Times New Roman"/>
                <a:cs typeface="Times New Roman"/>
              </a:rPr>
              <a:t> </a:t>
            </a:r>
            <a:r>
              <a:rPr sz="4200" spc="-15" baseline="34722" dirty="0">
                <a:latin typeface="Times New Roman"/>
                <a:cs typeface="Times New Roman"/>
              </a:rPr>
              <a:t>|</a:t>
            </a:r>
            <a:r>
              <a:rPr sz="4200" spc="-254" baseline="34722" dirty="0">
                <a:latin typeface="Times New Roman"/>
                <a:cs typeface="Times New Roman"/>
              </a:rPr>
              <a:t> </a:t>
            </a:r>
            <a:r>
              <a:rPr sz="4200" spc="-22" baseline="34722" dirty="0">
                <a:latin typeface="Times New Roman"/>
                <a:cs typeface="Times New Roman"/>
              </a:rPr>
              <a:t>model</a:t>
            </a:r>
            <a:r>
              <a:rPr sz="4200" spc="97" baseline="34722" dirty="0">
                <a:latin typeface="Symbol"/>
                <a:cs typeface="Symbol"/>
              </a:rPr>
              <a:t></a:t>
            </a:r>
            <a:r>
              <a:rPr sz="4200" spc="-15" baseline="34722" dirty="0">
                <a:latin typeface="Times New Roman"/>
                <a:cs typeface="Times New Roman"/>
              </a:rPr>
              <a:t>)</a:t>
            </a:r>
            <a:r>
              <a:rPr sz="4200" spc="419" baseline="34722" dirty="0">
                <a:latin typeface="Times New Roman"/>
                <a:cs typeface="Times New Roman"/>
              </a:rPr>
              <a:t> </a:t>
            </a:r>
            <a:r>
              <a:rPr sz="2800" spc="-20" dirty="0">
                <a:latin typeface="Symbol"/>
                <a:cs typeface="Symbol"/>
              </a:rPr>
              <a:t></a:t>
            </a:r>
            <a:endParaRPr sz="2800">
              <a:latin typeface="Symbol"/>
              <a:cs typeface="Symbol"/>
            </a:endParaRPr>
          </a:p>
        </p:txBody>
      </p:sp>
      <p:sp>
        <p:nvSpPr>
          <p:cNvPr id="18" name="object 18"/>
          <p:cNvSpPr txBox="1"/>
          <p:nvPr/>
        </p:nvSpPr>
        <p:spPr>
          <a:xfrm>
            <a:off x="7104380" y="2752728"/>
            <a:ext cx="410209" cy="233045"/>
          </a:xfrm>
          <a:prstGeom prst="rect">
            <a:avLst/>
          </a:prstGeom>
        </p:spPr>
        <p:txBody>
          <a:bodyPr vert="horz" wrap="square" lIns="0" tIns="0" rIns="0" bIns="0" rtlCol="0">
            <a:spAutoFit/>
          </a:bodyPr>
          <a:lstStyle/>
          <a:p>
            <a:pPr marL="12700">
              <a:lnSpc>
                <a:spcPct val="100000"/>
              </a:lnSpc>
              <a:tabLst>
                <a:tab pos="304800" algn="l"/>
              </a:tabLst>
            </a:pPr>
            <a:r>
              <a:rPr sz="1600" i="1" spc="5" dirty="0">
                <a:latin typeface="Times New Roman"/>
                <a:cs typeface="Times New Roman"/>
              </a:rPr>
              <a:t>x	x</a:t>
            </a:r>
            <a:endParaRPr sz="1600">
              <a:latin typeface="Times New Roman"/>
              <a:cs typeface="Times New Roman"/>
            </a:endParaRPr>
          </a:p>
        </p:txBody>
      </p:sp>
      <p:sp>
        <p:nvSpPr>
          <p:cNvPr id="19" name="object 19"/>
          <p:cNvSpPr txBox="1"/>
          <p:nvPr/>
        </p:nvSpPr>
        <p:spPr>
          <a:xfrm>
            <a:off x="6913118" y="2545220"/>
            <a:ext cx="203200" cy="381000"/>
          </a:xfrm>
          <a:prstGeom prst="rect">
            <a:avLst/>
          </a:prstGeom>
        </p:spPr>
        <p:txBody>
          <a:bodyPr vert="horz" wrap="square" lIns="0" tIns="0" rIns="0" bIns="0" rtlCol="0">
            <a:spAutoFit/>
          </a:bodyPr>
          <a:lstStyle/>
          <a:p>
            <a:pPr marL="12700">
              <a:lnSpc>
                <a:spcPct val="100000"/>
              </a:lnSpc>
            </a:pPr>
            <a:r>
              <a:rPr sz="2800" i="1" spc="-15" dirty="0">
                <a:latin typeface="Times New Roman"/>
                <a:cs typeface="Times New Roman"/>
              </a:rPr>
              <a:t>a</a:t>
            </a:r>
            <a:endParaRPr sz="2800">
              <a:latin typeface="Times New Roman"/>
              <a:cs typeface="Times New Roman"/>
            </a:endParaRPr>
          </a:p>
        </p:txBody>
      </p:sp>
      <p:sp>
        <p:nvSpPr>
          <p:cNvPr id="20" name="object 20"/>
          <p:cNvSpPr txBox="1"/>
          <p:nvPr/>
        </p:nvSpPr>
        <p:spPr>
          <a:xfrm>
            <a:off x="3507723" y="3098441"/>
            <a:ext cx="2087880" cy="381000"/>
          </a:xfrm>
          <a:prstGeom prst="rect">
            <a:avLst/>
          </a:prstGeom>
        </p:spPr>
        <p:txBody>
          <a:bodyPr vert="horz" wrap="square" lIns="0" tIns="0" rIns="0" bIns="0" rtlCol="0">
            <a:spAutoFit/>
          </a:bodyPr>
          <a:lstStyle/>
          <a:p>
            <a:pPr marL="12700">
              <a:lnSpc>
                <a:spcPct val="100000"/>
              </a:lnSpc>
            </a:pPr>
            <a:r>
              <a:rPr sz="2800" spc="-20" dirty="0">
                <a:latin typeface="Times New Roman"/>
                <a:cs typeface="Times New Roman"/>
              </a:rPr>
              <a:t>Pr</a:t>
            </a:r>
            <a:r>
              <a:rPr sz="2800" spc="200" dirty="0">
                <a:latin typeface="Times New Roman"/>
                <a:cs typeface="Times New Roman"/>
              </a:rPr>
              <a:t>(</a:t>
            </a:r>
            <a:r>
              <a:rPr sz="2800" i="1" spc="-15" dirty="0">
                <a:latin typeface="Times New Roman"/>
                <a:cs typeface="Times New Roman"/>
              </a:rPr>
              <a:t>x</a:t>
            </a:r>
            <a:r>
              <a:rPr sz="2800" i="1" spc="-190" dirty="0">
                <a:latin typeface="Times New Roman"/>
                <a:cs typeface="Times New Roman"/>
              </a:rPr>
              <a:t> </a:t>
            </a:r>
            <a:r>
              <a:rPr sz="2800" spc="-10" dirty="0">
                <a:latin typeface="Times New Roman"/>
                <a:cs typeface="Times New Roman"/>
              </a:rPr>
              <a:t>|</a:t>
            </a:r>
            <a:r>
              <a:rPr sz="2800" spc="-170" dirty="0">
                <a:latin typeface="Times New Roman"/>
                <a:cs typeface="Times New Roman"/>
              </a:rPr>
              <a:t> </a:t>
            </a:r>
            <a:r>
              <a:rPr sz="2800" spc="-15" dirty="0">
                <a:latin typeface="Times New Roman"/>
                <a:cs typeface="Times New Roman"/>
              </a:rPr>
              <a:t>model</a:t>
            </a:r>
            <a:r>
              <a:rPr sz="2800" spc="-260" dirty="0">
                <a:latin typeface="Times New Roman"/>
                <a:cs typeface="Times New Roman"/>
              </a:rPr>
              <a:t> </a:t>
            </a:r>
            <a:r>
              <a:rPr sz="2800" spc="-10" dirty="0">
                <a:latin typeface="Times New Roman"/>
                <a:cs typeface="Times New Roman"/>
              </a:rPr>
              <a:t>-</a:t>
            </a:r>
            <a:r>
              <a:rPr sz="2800" spc="-235" dirty="0">
                <a:latin typeface="Times New Roman"/>
                <a:cs typeface="Times New Roman"/>
              </a:rPr>
              <a:t> </a:t>
            </a:r>
            <a:r>
              <a:rPr sz="2800" spc="-10" dirty="0">
                <a:latin typeface="Times New Roman"/>
                <a:cs typeface="Times New Roman"/>
              </a:rPr>
              <a:t>)</a:t>
            </a:r>
            <a:endParaRPr sz="2800">
              <a:latin typeface="Times New Roman"/>
              <a:cs typeface="Times New Roman"/>
            </a:endParaRPr>
          </a:p>
        </p:txBody>
      </p:sp>
      <p:sp>
        <p:nvSpPr>
          <p:cNvPr id="21" name="object 21"/>
          <p:cNvSpPr txBox="1"/>
          <p:nvPr/>
        </p:nvSpPr>
        <p:spPr>
          <a:xfrm>
            <a:off x="6378194" y="2821073"/>
            <a:ext cx="480059" cy="381000"/>
          </a:xfrm>
          <a:prstGeom prst="rect">
            <a:avLst/>
          </a:prstGeom>
        </p:spPr>
        <p:txBody>
          <a:bodyPr vert="horz" wrap="square" lIns="0" tIns="0" rIns="0" bIns="0" rtlCol="0">
            <a:spAutoFit/>
          </a:bodyPr>
          <a:lstStyle/>
          <a:p>
            <a:pPr marL="12700">
              <a:lnSpc>
                <a:spcPct val="100000"/>
              </a:lnSpc>
            </a:pPr>
            <a:r>
              <a:rPr sz="2800" spc="-15" dirty="0">
                <a:latin typeface="Times New Roman"/>
                <a:cs typeface="Times New Roman"/>
              </a:rPr>
              <a:t>log</a:t>
            </a:r>
            <a:endParaRPr sz="2800">
              <a:latin typeface="Times New Roman"/>
              <a:cs typeface="Times New Roman"/>
            </a:endParaRPr>
          </a:p>
        </p:txBody>
      </p:sp>
      <p:sp>
        <p:nvSpPr>
          <p:cNvPr id="22" name="object 22"/>
          <p:cNvSpPr txBox="1"/>
          <p:nvPr/>
        </p:nvSpPr>
        <p:spPr>
          <a:xfrm>
            <a:off x="8415019" y="2798819"/>
            <a:ext cx="220345" cy="401320"/>
          </a:xfrm>
          <a:prstGeom prst="rect">
            <a:avLst/>
          </a:prstGeom>
        </p:spPr>
        <p:txBody>
          <a:bodyPr vert="horz" wrap="square" lIns="0" tIns="0" rIns="0" bIns="0" rtlCol="0">
            <a:spAutoFit/>
          </a:bodyPr>
          <a:lstStyle/>
          <a:p>
            <a:pPr marL="12700">
              <a:lnSpc>
                <a:spcPct val="100000"/>
              </a:lnSpc>
            </a:pPr>
            <a:r>
              <a:rPr sz="2950" i="1" spc="-100" dirty="0">
                <a:latin typeface="Symbol"/>
                <a:cs typeface="Symbol"/>
              </a:rPr>
              <a:t></a:t>
            </a:r>
            <a:endParaRPr sz="2950">
              <a:latin typeface="Symbol"/>
              <a:cs typeface="Symbol"/>
            </a:endParaRPr>
          </a:p>
        </p:txBody>
      </p:sp>
      <p:sp>
        <p:nvSpPr>
          <p:cNvPr id="24" name="object 24"/>
          <p:cNvSpPr txBox="1"/>
          <p:nvPr/>
        </p:nvSpPr>
        <p:spPr>
          <a:xfrm>
            <a:off x="1384808" y="3980671"/>
            <a:ext cx="676275" cy="504825"/>
          </a:xfrm>
          <a:prstGeom prst="rect">
            <a:avLst/>
          </a:prstGeom>
        </p:spPr>
        <p:txBody>
          <a:bodyPr vert="horz" wrap="square" lIns="0" tIns="0" rIns="0" bIns="0" rtlCol="0">
            <a:spAutoFit/>
          </a:bodyPr>
          <a:lstStyle/>
          <a:p>
            <a:pPr marL="12700">
              <a:lnSpc>
                <a:spcPts val="2875"/>
              </a:lnSpc>
              <a:tabLst>
                <a:tab pos="530225" algn="l"/>
              </a:tabLst>
            </a:pPr>
            <a:r>
              <a:rPr sz="4425" i="1" spc="217" baseline="13182" dirty="0">
                <a:latin typeface="Symbol"/>
                <a:cs typeface="Symbol"/>
              </a:rPr>
              <a:t></a:t>
            </a:r>
            <a:r>
              <a:rPr sz="1600" i="1" spc="10" dirty="0">
                <a:latin typeface="Times New Roman"/>
                <a:cs typeface="Times New Roman"/>
              </a:rPr>
              <a:t>x</a:t>
            </a:r>
            <a:r>
              <a:rPr sz="1600" i="1" dirty="0">
                <a:latin typeface="Times New Roman"/>
                <a:cs typeface="Times New Roman"/>
              </a:rPr>
              <a:t>	</a:t>
            </a:r>
            <a:r>
              <a:rPr sz="1600" i="1" spc="10" dirty="0">
                <a:latin typeface="Times New Roman"/>
                <a:cs typeface="Times New Roman"/>
              </a:rPr>
              <a:t>x</a:t>
            </a:r>
            <a:endParaRPr sz="1600">
              <a:latin typeface="Times New Roman"/>
              <a:cs typeface="Times New Roman"/>
            </a:endParaRPr>
          </a:p>
          <a:p>
            <a:pPr marL="330200">
              <a:lnSpc>
                <a:spcPts val="715"/>
              </a:lnSpc>
            </a:pPr>
            <a:r>
              <a:rPr sz="1150" i="1" spc="50" dirty="0">
                <a:latin typeface="Times New Roman"/>
                <a:cs typeface="Times New Roman"/>
              </a:rPr>
              <a:t>i</a:t>
            </a:r>
            <a:r>
              <a:rPr sz="1150" spc="-100" dirty="0">
                <a:latin typeface="Symbol"/>
                <a:cs typeface="Symbol"/>
              </a:rPr>
              <a:t></a:t>
            </a:r>
            <a:r>
              <a:rPr sz="1150" spc="5" dirty="0">
                <a:latin typeface="Times New Roman"/>
                <a:cs typeface="Times New Roman"/>
              </a:rPr>
              <a:t>1</a:t>
            </a:r>
            <a:r>
              <a:rPr sz="1150" dirty="0">
                <a:latin typeface="Times New Roman"/>
                <a:cs typeface="Times New Roman"/>
              </a:rPr>
              <a:t>  </a:t>
            </a:r>
            <a:r>
              <a:rPr sz="1150" spc="-70" dirty="0">
                <a:latin typeface="Times New Roman"/>
                <a:cs typeface="Times New Roman"/>
              </a:rPr>
              <a:t> </a:t>
            </a:r>
            <a:r>
              <a:rPr sz="1150" i="1" dirty="0">
                <a:latin typeface="Times New Roman"/>
                <a:cs typeface="Times New Roman"/>
              </a:rPr>
              <a:t>i</a:t>
            </a:r>
            <a:endParaRPr sz="1150">
              <a:latin typeface="Times New Roman"/>
              <a:cs typeface="Times New Roman"/>
            </a:endParaRPr>
          </a:p>
        </p:txBody>
      </p:sp>
      <p:graphicFrame>
        <p:nvGraphicFramePr>
          <p:cNvPr id="23" name="object 23"/>
          <p:cNvGraphicFramePr>
            <a:graphicFrameLocks noGrp="1"/>
          </p:cNvGraphicFramePr>
          <p:nvPr/>
        </p:nvGraphicFramePr>
        <p:xfrm>
          <a:off x="3033712" y="5091112"/>
          <a:ext cx="3505197" cy="1976625"/>
        </p:xfrm>
        <a:graphic>
          <a:graphicData uri="http://schemas.openxmlformats.org/drawingml/2006/table">
            <a:tbl>
              <a:tblPr firstRow="1" bandRow="1">
                <a:tableStyleId>{2D5ABB26-0587-4C30-8999-92F81FD0307C}</a:tableStyleId>
              </a:tblPr>
              <a:tblGrid>
                <a:gridCol w="701801"/>
                <a:gridCol w="700277"/>
                <a:gridCol w="701040"/>
                <a:gridCol w="700277"/>
                <a:gridCol w="701802"/>
              </a:tblGrid>
              <a:tr h="395477">
                <a:tc>
                  <a:txBody>
                    <a:bodyPr/>
                    <a:lstStyle/>
                    <a:p>
                      <a:pPr marL="77470">
                        <a:lnSpc>
                          <a:spcPct val="100000"/>
                        </a:lnSpc>
                      </a:pPr>
                      <a:r>
                        <a:rPr sz="2000" dirty="0">
                          <a:latin typeface="Symbol"/>
                          <a:cs typeface="Symbol"/>
                        </a:rPr>
                        <a:t></a:t>
                      </a:r>
                      <a:endParaRPr sz="2000">
                        <a:latin typeface="Symbol"/>
                        <a:cs typeface="Symbo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A</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4455">
                        <a:lnSpc>
                          <a:spcPct val="100000"/>
                        </a:lnSpc>
                      </a:pPr>
                      <a:r>
                        <a:rPr sz="2000" dirty="0">
                          <a:latin typeface="Arial"/>
                          <a:cs typeface="Arial"/>
                        </a:rPr>
                        <a:t>C</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G</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T</a:t>
                      </a:r>
                      <a:endParaRPr sz="20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94716">
                <a:tc>
                  <a:txBody>
                    <a:bodyPr/>
                    <a:lstStyle/>
                    <a:p>
                      <a:pPr marL="77470">
                        <a:lnSpc>
                          <a:spcPct val="100000"/>
                        </a:lnSpc>
                      </a:pPr>
                      <a:r>
                        <a:rPr sz="2000" dirty="0">
                          <a:latin typeface="Arial"/>
                          <a:cs typeface="Arial"/>
                        </a:rPr>
                        <a:t>A</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-0.740</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1400" b="1" spc="-5" dirty="0">
                          <a:latin typeface="Arial"/>
                          <a:cs typeface="Arial"/>
                        </a:rPr>
                        <a:t>0.419</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0.580</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-0.803</a:t>
                      </a:r>
                      <a:endParaRPr sz="14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5477">
                <a:tc>
                  <a:txBody>
                    <a:bodyPr/>
                    <a:lstStyle/>
                    <a:p>
                      <a:pPr marL="77470">
                        <a:lnSpc>
                          <a:spcPct val="100000"/>
                        </a:lnSpc>
                      </a:pPr>
                      <a:r>
                        <a:rPr sz="2000" dirty="0">
                          <a:latin typeface="Arial"/>
                          <a:cs typeface="Arial"/>
                        </a:rPr>
                        <a:t>C</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-0.913</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1400" b="1" spc="-5" dirty="0">
                          <a:latin typeface="Arial"/>
                          <a:cs typeface="Arial"/>
                        </a:rPr>
                        <a:t>0.302</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1.812</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-0.685</a:t>
                      </a:r>
                      <a:endParaRPr sz="14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5478">
                <a:tc>
                  <a:txBody>
                    <a:bodyPr/>
                    <a:lstStyle/>
                    <a:p>
                      <a:pPr marL="77470">
                        <a:lnSpc>
                          <a:spcPct val="100000"/>
                        </a:lnSpc>
                      </a:pPr>
                      <a:r>
                        <a:rPr sz="2000" dirty="0">
                          <a:latin typeface="Arial"/>
                          <a:cs typeface="Arial"/>
                        </a:rPr>
                        <a:t>T</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-0.624</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1400" b="1" spc="-5" dirty="0">
                          <a:latin typeface="Arial"/>
                          <a:cs typeface="Arial"/>
                        </a:rPr>
                        <a:t>0.461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0.331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400" b="1" spc="-5" dirty="0">
                          <a:latin typeface="Arial"/>
                          <a:cs typeface="Arial"/>
                        </a:rPr>
                        <a:t>-0.730</a:t>
                      </a:r>
                      <a:endParaRPr sz="14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5477">
                <a:tc>
                  <a:txBody>
                    <a:bodyPr/>
                    <a:lstStyle/>
                    <a:p>
                      <a:pPr marL="77470">
                        <a:lnSpc>
                          <a:spcPct val="100000"/>
                        </a:lnSpc>
                      </a:pPr>
                      <a:r>
                        <a:rPr sz="2000" dirty="0">
                          <a:latin typeface="Arial"/>
                          <a:cs typeface="Arial"/>
                        </a:rPr>
                        <a:t>T</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pPr>
                      <a:r>
                        <a:rPr sz="1400" b="1" spc="-5" dirty="0">
                          <a:latin typeface="Arial"/>
                          <a:cs typeface="Arial"/>
                        </a:rPr>
                        <a:t>-1.169</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4455">
                        <a:lnSpc>
                          <a:spcPct val="100000"/>
                        </a:lnSpc>
                      </a:pPr>
                      <a:r>
                        <a:rPr sz="1400" b="1" spc="-5" dirty="0">
                          <a:latin typeface="Arial"/>
                          <a:cs typeface="Arial"/>
                        </a:rPr>
                        <a:t>0.573</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pPr>
                      <a:r>
                        <a:rPr sz="1400" b="1" spc="-5" dirty="0">
                          <a:latin typeface="Arial"/>
                          <a:cs typeface="Arial"/>
                        </a:rPr>
                        <a:t>0.393</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pPr>
                      <a:r>
                        <a:rPr sz="1400" b="1" spc="-5" dirty="0">
                          <a:latin typeface="Arial"/>
                          <a:cs typeface="Arial"/>
                        </a:rPr>
                        <a:t>-0.679</a:t>
                      </a:r>
                      <a:endParaRPr sz="14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28"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for Discrimination</a:t>
            </a:r>
            <a:endParaRPr lang="en" sz="3600" kern="0" dirty="0">
              <a:solidFill>
                <a:srgbClr val="0DB7C4"/>
              </a:solidFill>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754381" y="3155699"/>
            <a:ext cx="8313419" cy="1149719"/>
          </a:xfrm>
          <a:prstGeom prst="rect">
            <a:avLst/>
          </a:prstGeom>
        </p:spPr>
        <p:txBody>
          <a:bodyPr wrap="square" lIns="100568" tIns="100568" rIns="100568" bIns="100568" anchor="b" anchorCtr="0">
            <a:noAutofit/>
          </a:bodyPr>
          <a:lstStyle/>
          <a:p>
            <a:r>
              <a:rPr lang="en" sz="5400" b="0" dirty="0">
                <a:latin typeface="Dosis" panose="020B0604020202020204" charset="0"/>
              </a:rPr>
              <a:t>4</a:t>
            </a:r>
            <a:r>
              <a:rPr lang="en" sz="5400" b="0" dirty="0" smtClean="0">
                <a:latin typeface="Dosis" panose="020B0604020202020204" charset="0"/>
              </a:rPr>
              <a:t>. Hidden </a:t>
            </a:r>
            <a:r>
              <a:rPr lang="en" sz="5400" b="0" dirty="0" smtClean="0">
                <a:latin typeface="Dosis" panose="020B0604020202020204" charset="0"/>
                <a:sym typeface="Arial"/>
              </a:rPr>
              <a:t>Markov</a:t>
            </a:r>
            <a:r>
              <a:rPr lang="en" sz="5400" b="0" dirty="0" smtClean="0">
                <a:latin typeface="Dosis" panose="020B0604020202020204" charset="0"/>
              </a:rPr>
              <a:t> M</a:t>
            </a:r>
            <a:r>
              <a:rPr lang="en" sz="5400" b="0" dirty="0" smtClean="0">
                <a:latin typeface="Dosis" panose="020B0604020202020204" charset="0"/>
              </a:rPr>
              <a:t>odel</a:t>
            </a:r>
            <a:endParaRPr lang="en" sz="5400" b="0" dirty="0">
              <a:latin typeface="Dosis" panose="020B060402020202020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5693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13110"/>
            <a:ext cx="7944484" cy="463105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000" spc="-5" dirty="0">
                <a:latin typeface="Arial"/>
                <a:cs typeface="Arial"/>
              </a:rPr>
              <a:t>Components:</a:t>
            </a:r>
            <a:endParaRPr sz="3000" dirty="0">
              <a:latin typeface="Arial"/>
              <a:cs typeface="Arial"/>
            </a:endParaRPr>
          </a:p>
          <a:p>
            <a:pPr marL="755015" lvl="1" indent="-285115">
              <a:lnSpc>
                <a:spcPct val="100000"/>
              </a:lnSpc>
              <a:spcBef>
                <a:spcPts val="690"/>
              </a:spcBef>
              <a:buFont typeface="Arial"/>
              <a:buChar char="–"/>
              <a:tabLst>
                <a:tab pos="755650" algn="l"/>
              </a:tabLst>
            </a:pPr>
            <a:r>
              <a:rPr sz="2800" spc="-5" dirty="0">
                <a:latin typeface="Arial"/>
                <a:cs typeface="Arial"/>
              </a:rPr>
              <a:t>O</a:t>
            </a:r>
            <a:r>
              <a:rPr sz="2800" dirty="0">
                <a:latin typeface="Arial"/>
                <a:cs typeface="Arial"/>
              </a:rPr>
              <a:t>bserved</a:t>
            </a:r>
            <a:r>
              <a:rPr sz="2800" spc="5" dirty="0">
                <a:latin typeface="Arial"/>
                <a:cs typeface="Arial"/>
              </a:rPr>
              <a:t> </a:t>
            </a:r>
            <a:r>
              <a:rPr sz="2800" dirty="0">
                <a:latin typeface="Arial"/>
                <a:cs typeface="Arial"/>
              </a:rPr>
              <a:t>variables</a:t>
            </a:r>
          </a:p>
          <a:p>
            <a:pPr marL="1155065" lvl="2" indent="-227965">
              <a:lnSpc>
                <a:spcPct val="100000"/>
              </a:lnSpc>
              <a:spcBef>
                <a:spcPts val="570"/>
              </a:spcBef>
              <a:buFont typeface="Arial"/>
              <a:buChar char="•"/>
              <a:tabLst>
                <a:tab pos="1155700" algn="l"/>
              </a:tabLst>
            </a:pPr>
            <a:r>
              <a:rPr sz="2400" spc="-20" dirty="0">
                <a:latin typeface="Arial"/>
                <a:cs typeface="Arial"/>
              </a:rPr>
              <a:t>E</a:t>
            </a:r>
            <a:r>
              <a:rPr sz="2400" dirty="0">
                <a:latin typeface="Arial"/>
                <a:cs typeface="Arial"/>
              </a:rPr>
              <a:t>mitted</a:t>
            </a:r>
            <a:r>
              <a:rPr sz="2400" spc="-5" dirty="0">
                <a:latin typeface="Arial"/>
                <a:cs typeface="Arial"/>
              </a:rPr>
              <a:t> </a:t>
            </a:r>
            <a:r>
              <a:rPr sz="2400" dirty="0">
                <a:latin typeface="Arial"/>
                <a:cs typeface="Arial"/>
              </a:rPr>
              <a:t>symbols</a:t>
            </a:r>
          </a:p>
          <a:p>
            <a:pPr marL="755015" lvl="1" indent="-285115">
              <a:lnSpc>
                <a:spcPct val="100000"/>
              </a:lnSpc>
              <a:spcBef>
                <a:spcPts val="675"/>
              </a:spcBef>
              <a:buFont typeface="Arial"/>
              <a:buChar char="–"/>
              <a:tabLst>
                <a:tab pos="755650" algn="l"/>
              </a:tabLst>
            </a:pPr>
            <a:r>
              <a:rPr sz="2800" spc="-5" dirty="0">
                <a:latin typeface="Arial"/>
                <a:cs typeface="Arial"/>
              </a:rPr>
              <a:t>H</a:t>
            </a:r>
            <a:r>
              <a:rPr sz="2800" dirty="0">
                <a:latin typeface="Arial"/>
                <a:cs typeface="Arial"/>
              </a:rPr>
              <a:t>idden</a:t>
            </a:r>
            <a:r>
              <a:rPr sz="2800" spc="5" dirty="0">
                <a:latin typeface="Arial"/>
                <a:cs typeface="Arial"/>
              </a:rPr>
              <a:t> </a:t>
            </a:r>
            <a:r>
              <a:rPr sz="2800" dirty="0">
                <a:latin typeface="Arial"/>
                <a:cs typeface="Arial"/>
              </a:rPr>
              <a:t>variables</a:t>
            </a:r>
          </a:p>
          <a:p>
            <a:pPr marL="755015" lvl="1" indent="-285115">
              <a:lnSpc>
                <a:spcPct val="100000"/>
              </a:lnSpc>
              <a:spcBef>
                <a:spcPts val="675"/>
              </a:spcBef>
              <a:buFont typeface="Arial"/>
              <a:buChar char="–"/>
              <a:tabLst>
                <a:tab pos="755650" algn="l"/>
              </a:tabLst>
            </a:pPr>
            <a:r>
              <a:rPr sz="2800" spc="-5" dirty="0">
                <a:latin typeface="Arial"/>
                <a:cs typeface="Arial"/>
              </a:rPr>
              <a:t>R</a:t>
            </a:r>
            <a:r>
              <a:rPr sz="2800" dirty="0">
                <a:latin typeface="Arial"/>
                <a:cs typeface="Arial"/>
              </a:rPr>
              <a:t>elationships</a:t>
            </a:r>
            <a:r>
              <a:rPr sz="2800" spc="5" dirty="0">
                <a:latin typeface="Arial"/>
                <a:cs typeface="Arial"/>
              </a:rPr>
              <a:t> </a:t>
            </a:r>
            <a:r>
              <a:rPr sz="2800" dirty="0">
                <a:latin typeface="Arial"/>
                <a:cs typeface="Arial"/>
              </a:rPr>
              <a:t>between</a:t>
            </a:r>
            <a:r>
              <a:rPr sz="2800" spc="5" dirty="0">
                <a:latin typeface="Arial"/>
                <a:cs typeface="Arial"/>
              </a:rPr>
              <a:t> </a:t>
            </a:r>
            <a:r>
              <a:rPr sz="2800" dirty="0">
                <a:latin typeface="Arial"/>
                <a:cs typeface="Arial"/>
              </a:rPr>
              <a:t>them</a:t>
            </a:r>
          </a:p>
          <a:p>
            <a:pPr marL="1155700" marR="1560195" lvl="2" indent="-228600">
              <a:lnSpc>
                <a:spcPct val="100000"/>
              </a:lnSpc>
              <a:spcBef>
                <a:spcPts val="575"/>
              </a:spcBef>
              <a:buFont typeface="Arial"/>
              <a:buChar char="•"/>
              <a:tabLst>
                <a:tab pos="1155700" algn="l"/>
              </a:tabLst>
            </a:pPr>
            <a:r>
              <a:rPr sz="2400" spc="5" dirty="0">
                <a:latin typeface="Arial"/>
                <a:cs typeface="Arial"/>
              </a:rPr>
              <a:t>R</a:t>
            </a:r>
            <a:r>
              <a:rPr sz="2400" spc="-5" dirty="0">
                <a:latin typeface="Arial"/>
                <a:cs typeface="Arial"/>
              </a:rPr>
              <a:t>epresente</a:t>
            </a:r>
            <a:r>
              <a:rPr sz="2400" dirty="0">
                <a:latin typeface="Arial"/>
                <a:cs typeface="Arial"/>
              </a:rPr>
              <a:t>d </a:t>
            </a:r>
            <a:r>
              <a:rPr sz="2400" spc="-5" dirty="0">
                <a:latin typeface="Arial"/>
                <a:cs typeface="Arial"/>
              </a:rPr>
              <a:t>b</a:t>
            </a:r>
            <a:r>
              <a:rPr sz="2400" dirty="0">
                <a:latin typeface="Arial"/>
                <a:cs typeface="Arial"/>
              </a:rPr>
              <a:t>y</a:t>
            </a:r>
            <a:r>
              <a:rPr sz="2400" spc="-5" dirty="0">
                <a:latin typeface="Arial"/>
                <a:cs typeface="Arial"/>
              </a:rPr>
              <a:t> </a:t>
            </a:r>
            <a:r>
              <a:rPr sz="2400" dirty="0">
                <a:latin typeface="Arial"/>
                <a:cs typeface="Arial"/>
              </a:rPr>
              <a:t>a</a:t>
            </a:r>
            <a:r>
              <a:rPr sz="2400" spc="-5" dirty="0">
                <a:latin typeface="Arial"/>
                <a:cs typeface="Arial"/>
              </a:rPr>
              <a:t> grap</a:t>
            </a:r>
            <a:r>
              <a:rPr sz="2400" dirty="0">
                <a:latin typeface="Arial"/>
                <a:cs typeface="Arial"/>
              </a:rPr>
              <a:t>h </a:t>
            </a:r>
            <a:r>
              <a:rPr sz="2400" spc="-5" dirty="0">
                <a:latin typeface="Arial"/>
                <a:cs typeface="Arial"/>
              </a:rPr>
              <a:t>wit</a:t>
            </a:r>
            <a:r>
              <a:rPr sz="2400" dirty="0">
                <a:latin typeface="Arial"/>
                <a:cs typeface="Arial"/>
              </a:rPr>
              <a:t>h transition probabilities</a:t>
            </a:r>
          </a:p>
          <a:p>
            <a:pPr lvl="2">
              <a:lnSpc>
                <a:spcPct val="100000"/>
              </a:lnSpc>
              <a:buFont typeface="Arial"/>
              <a:buChar char="•"/>
            </a:pPr>
            <a:endParaRPr sz="2400" dirty="0">
              <a:latin typeface="Times New Roman"/>
              <a:cs typeface="Times New Roman"/>
            </a:endParaRPr>
          </a:p>
          <a:p>
            <a:pPr marL="355600" marR="5080" indent="-342900">
              <a:lnSpc>
                <a:spcPct val="100000"/>
              </a:lnSpc>
              <a:spcBef>
                <a:spcPts val="1395"/>
              </a:spcBef>
              <a:buFont typeface="Arial"/>
              <a:buChar char="•"/>
              <a:tabLst>
                <a:tab pos="355600" algn="l"/>
              </a:tabLst>
            </a:pPr>
            <a:r>
              <a:rPr sz="3000" b="1" spc="-20" dirty="0">
                <a:latin typeface="Arial"/>
                <a:cs typeface="Arial"/>
              </a:rPr>
              <a:t>Goal:</a:t>
            </a:r>
            <a:r>
              <a:rPr sz="3000" b="1" spc="5" dirty="0">
                <a:latin typeface="Arial"/>
                <a:cs typeface="Arial"/>
              </a:rPr>
              <a:t> </a:t>
            </a:r>
            <a:r>
              <a:rPr sz="3000" spc="-5" dirty="0">
                <a:latin typeface="Arial"/>
                <a:cs typeface="Arial"/>
              </a:rPr>
              <a:t>Fin</a:t>
            </a:r>
            <a:r>
              <a:rPr sz="3000" dirty="0">
                <a:latin typeface="Arial"/>
                <a:cs typeface="Arial"/>
              </a:rPr>
              <a:t>d</a:t>
            </a:r>
            <a:r>
              <a:rPr sz="3000" spc="-10" dirty="0">
                <a:latin typeface="Arial"/>
                <a:cs typeface="Arial"/>
              </a:rPr>
              <a:t> </a:t>
            </a:r>
            <a:r>
              <a:rPr sz="3000" spc="-5" dirty="0">
                <a:latin typeface="Arial"/>
                <a:cs typeface="Arial"/>
              </a:rPr>
              <a:t>th</a:t>
            </a:r>
            <a:r>
              <a:rPr sz="3000" dirty="0">
                <a:latin typeface="Arial"/>
                <a:cs typeface="Arial"/>
              </a:rPr>
              <a:t>e</a:t>
            </a:r>
            <a:r>
              <a:rPr sz="3000" spc="-5" dirty="0">
                <a:latin typeface="Arial"/>
                <a:cs typeface="Arial"/>
              </a:rPr>
              <a:t> </a:t>
            </a:r>
            <a:r>
              <a:rPr sz="3000" spc="-25" dirty="0">
                <a:latin typeface="Arial"/>
                <a:cs typeface="Arial"/>
              </a:rPr>
              <a:t>mos</a:t>
            </a:r>
            <a:r>
              <a:rPr sz="3000" spc="-10" dirty="0">
                <a:latin typeface="Arial"/>
                <a:cs typeface="Arial"/>
              </a:rPr>
              <a:t>t</a:t>
            </a:r>
            <a:r>
              <a:rPr sz="3000" spc="-5" dirty="0">
                <a:latin typeface="Arial"/>
                <a:cs typeface="Arial"/>
              </a:rPr>
              <a:t> likel</a:t>
            </a:r>
            <a:r>
              <a:rPr sz="3000" dirty="0">
                <a:latin typeface="Arial"/>
                <a:cs typeface="Arial"/>
              </a:rPr>
              <a:t>y </a:t>
            </a:r>
            <a:r>
              <a:rPr sz="3000" spc="-5" dirty="0">
                <a:latin typeface="Arial"/>
                <a:cs typeface="Arial"/>
              </a:rPr>
              <a:t>explanatio</a:t>
            </a:r>
            <a:r>
              <a:rPr sz="3000" dirty="0">
                <a:latin typeface="Arial"/>
                <a:cs typeface="Arial"/>
              </a:rPr>
              <a:t>n </a:t>
            </a:r>
            <a:r>
              <a:rPr sz="3000" spc="-20" dirty="0">
                <a:latin typeface="Arial"/>
                <a:cs typeface="Arial"/>
              </a:rPr>
              <a:t>fo</a:t>
            </a:r>
            <a:r>
              <a:rPr sz="3000" spc="-10" dirty="0">
                <a:latin typeface="Arial"/>
                <a:cs typeface="Arial"/>
              </a:rPr>
              <a:t>r</a:t>
            </a:r>
            <a:r>
              <a:rPr sz="3000" spc="-5" dirty="0">
                <a:latin typeface="Arial"/>
                <a:cs typeface="Arial"/>
              </a:rPr>
              <a:t> the observe</a:t>
            </a:r>
            <a:r>
              <a:rPr sz="3000" dirty="0">
                <a:latin typeface="Arial"/>
                <a:cs typeface="Arial"/>
              </a:rPr>
              <a:t>d </a:t>
            </a:r>
            <a:r>
              <a:rPr sz="3000" spc="-5" dirty="0">
                <a:latin typeface="Arial"/>
                <a:cs typeface="Arial"/>
              </a:rPr>
              <a:t>variables</a:t>
            </a:r>
            <a:endParaRPr sz="3000" dirty="0">
              <a:latin typeface="Arial"/>
              <a:cs typeface="Arial"/>
            </a:endParaRPr>
          </a:p>
        </p:txBody>
      </p:sp>
      <p:sp>
        <p:nvSpPr>
          <p:cNvPr id="7"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Hidden Markov Model (HMM)</a:t>
            </a:r>
            <a:endParaRPr lang="en" sz="3600" kern="0" dirty="0">
              <a:solidFill>
                <a:srgbClr val="0DB7C4"/>
              </a:solidFill>
              <a:latin typeface="Dosis"/>
              <a:ea typeface="Dosis"/>
              <a:cs typeface="Dosis"/>
              <a:sym typeface="Dosi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70260"/>
            <a:ext cx="7855584" cy="5245735"/>
          </a:xfrm>
          <a:prstGeom prst="rect">
            <a:avLst/>
          </a:prstGeom>
        </p:spPr>
        <p:txBody>
          <a:bodyPr vert="horz" wrap="square" lIns="0" tIns="0" rIns="0" bIns="0" rtlCol="0">
            <a:spAutoFit/>
          </a:bodyPr>
          <a:lstStyle/>
          <a:p>
            <a:pPr marL="355600" marR="49530" indent="-342900">
              <a:lnSpc>
                <a:spcPct val="100000"/>
              </a:lnSpc>
              <a:buFont typeface="Arial"/>
              <a:buChar char="•"/>
              <a:tabLst>
                <a:tab pos="355600" algn="l"/>
              </a:tabLst>
            </a:pPr>
            <a:r>
              <a:rPr sz="3000" spc="-5" dirty="0">
                <a:latin typeface="Arial"/>
                <a:cs typeface="Arial"/>
              </a:rPr>
              <a:t>we’l</a:t>
            </a:r>
            <a:r>
              <a:rPr sz="3000" dirty="0">
                <a:latin typeface="Arial"/>
                <a:cs typeface="Arial"/>
              </a:rPr>
              <a:t>l</a:t>
            </a:r>
            <a:r>
              <a:rPr sz="3000" spc="-5" dirty="0">
                <a:latin typeface="Arial"/>
                <a:cs typeface="Arial"/>
              </a:rPr>
              <a:t> distinguis</a:t>
            </a:r>
            <a:r>
              <a:rPr sz="3000" dirty="0">
                <a:latin typeface="Arial"/>
                <a:cs typeface="Arial"/>
              </a:rPr>
              <a:t>h </a:t>
            </a:r>
            <a:r>
              <a:rPr sz="3000" spc="-5" dirty="0">
                <a:latin typeface="Arial"/>
                <a:cs typeface="Arial"/>
              </a:rPr>
              <a:t>betwee</a:t>
            </a:r>
            <a:r>
              <a:rPr sz="3000" dirty="0">
                <a:latin typeface="Arial"/>
                <a:cs typeface="Arial"/>
              </a:rPr>
              <a:t>n</a:t>
            </a:r>
            <a:r>
              <a:rPr sz="3000" spc="-5" dirty="0">
                <a:latin typeface="Arial"/>
                <a:cs typeface="Arial"/>
              </a:rPr>
              <a:t> th</a:t>
            </a:r>
            <a:r>
              <a:rPr sz="3000" dirty="0">
                <a:latin typeface="Arial"/>
                <a:cs typeface="Arial"/>
              </a:rPr>
              <a:t>e </a:t>
            </a:r>
            <a:r>
              <a:rPr sz="3000" i="1" spc="-5" dirty="0">
                <a:latin typeface="Arial"/>
                <a:cs typeface="Arial"/>
              </a:rPr>
              <a:t>observe</a:t>
            </a:r>
            <a:r>
              <a:rPr sz="3000" i="1" dirty="0">
                <a:latin typeface="Arial"/>
                <a:cs typeface="Arial"/>
              </a:rPr>
              <a:t>d</a:t>
            </a:r>
            <a:r>
              <a:rPr sz="3000" i="1" spc="-5" dirty="0">
                <a:latin typeface="Arial"/>
                <a:cs typeface="Arial"/>
              </a:rPr>
              <a:t> </a:t>
            </a:r>
            <a:r>
              <a:rPr sz="3000" spc="-5" dirty="0">
                <a:latin typeface="Arial"/>
                <a:cs typeface="Arial"/>
              </a:rPr>
              <a:t>parts </a:t>
            </a:r>
            <a:r>
              <a:rPr sz="3000" spc="-25" dirty="0">
                <a:latin typeface="Arial"/>
                <a:cs typeface="Arial"/>
              </a:rPr>
              <a:t>o</a:t>
            </a:r>
            <a:r>
              <a:rPr sz="3000" spc="-10" dirty="0">
                <a:latin typeface="Arial"/>
                <a:cs typeface="Arial"/>
              </a:rPr>
              <a:t>f</a:t>
            </a:r>
            <a:r>
              <a:rPr sz="3000" spc="-5" dirty="0">
                <a:latin typeface="Arial"/>
                <a:cs typeface="Arial"/>
              </a:rPr>
              <a:t> </a:t>
            </a:r>
            <a:r>
              <a:rPr sz="3000" dirty="0">
                <a:latin typeface="Arial"/>
                <a:cs typeface="Arial"/>
              </a:rPr>
              <a:t>a</a:t>
            </a:r>
            <a:r>
              <a:rPr sz="3000" spc="-5" dirty="0">
                <a:latin typeface="Arial"/>
                <a:cs typeface="Arial"/>
              </a:rPr>
              <a:t> proble</a:t>
            </a:r>
            <a:r>
              <a:rPr sz="3000" dirty="0">
                <a:latin typeface="Arial"/>
                <a:cs typeface="Arial"/>
              </a:rPr>
              <a:t>m </a:t>
            </a:r>
            <a:r>
              <a:rPr sz="3000" spc="-5" dirty="0">
                <a:latin typeface="Arial"/>
                <a:cs typeface="Arial"/>
              </a:rPr>
              <a:t>an</a:t>
            </a:r>
            <a:r>
              <a:rPr sz="3000" dirty="0">
                <a:latin typeface="Arial"/>
                <a:cs typeface="Arial"/>
              </a:rPr>
              <a:t>d</a:t>
            </a:r>
            <a:r>
              <a:rPr sz="3000" spc="-5" dirty="0">
                <a:latin typeface="Arial"/>
                <a:cs typeface="Arial"/>
              </a:rPr>
              <a:t> th</a:t>
            </a:r>
            <a:r>
              <a:rPr sz="3000" dirty="0">
                <a:latin typeface="Arial"/>
                <a:cs typeface="Arial"/>
              </a:rPr>
              <a:t>e</a:t>
            </a:r>
            <a:r>
              <a:rPr sz="3000" spc="-15" dirty="0">
                <a:latin typeface="Arial"/>
                <a:cs typeface="Arial"/>
              </a:rPr>
              <a:t> </a:t>
            </a:r>
            <a:r>
              <a:rPr sz="3000" i="1" spc="-5" dirty="0">
                <a:latin typeface="Arial"/>
                <a:cs typeface="Arial"/>
              </a:rPr>
              <a:t>hidde</a:t>
            </a:r>
            <a:r>
              <a:rPr sz="3000" i="1" dirty="0">
                <a:latin typeface="Arial"/>
                <a:cs typeface="Arial"/>
              </a:rPr>
              <a:t>n</a:t>
            </a:r>
            <a:r>
              <a:rPr sz="3000" i="1" spc="-5" dirty="0">
                <a:latin typeface="Arial"/>
                <a:cs typeface="Arial"/>
              </a:rPr>
              <a:t> </a:t>
            </a:r>
            <a:r>
              <a:rPr sz="3000" spc="-5" dirty="0">
                <a:latin typeface="Arial"/>
                <a:cs typeface="Arial"/>
              </a:rPr>
              <a:t>parts</a:t>
            </a:r>
            <a:endParaRPr sz="3000" dirty="0">
              <a:latin typeface="Arial"/>
              <a:cs typeface="Arial"/>
            </a:endParaRPr>
          </a:p>
          <a:p>
            <a:pPr marL="355600" marR="62865" indent="-342900" algn="just">
              <a:lnSpc>
                <a:spcPct val="100000"/>
              </a:lnSpc>
              <a:spcBef>
                <a:spcPts val="725"/>
              </a:spcBef>
              <a:buFont typeface="Arial"/>
              <a:buChar char="•"/>
              <a:tabLst>
                <a:tab pos="355600" algn="l"/>
              </a:tabLst>
            </a:pPr>
            <a:r>
              <a:rPr sz="3000" spc="-5" dirty="0">
                <a:latin typeface="Arial"/>
                <a:cs typeface="Arial"/>
              </a:rPr>
              <a:t>i</a:t>
            </a:r>
            <a:r>
              <a:rPr sz="3000" dirty="0">
                <a:latin typeface="Arial"/>
                <a:cs typeface="Arial"/>
              </a:rPr>
              <a:t>n the</a:t>
            </a:r>
            <a:r>
              <a:rPr sz="3000" spc="-5" dirty="0">
                <a:latin typeface="Arial"/>
                <a:cs typeface="Arial"/>
              </a:rPr>
              <a:t> Marko</a:t>
            </a:r>
            <a:r>
              <a:rPr sz="3000" dirty="0">
                <a:latin typeface="Arial"/>
                <a:cs typeface="Arial"/>
              </a:rPr>
              <a:t>v</a:t>
            </a:r>
            <a:r>
              <a:rPr sz="3000" spc="-5" dirty="0">
                <a:latin typeface="Arial"/>
                <a:cs typeface="Arial"/>
              </a:rPr>
              <a:t> chai</a:t>
            </a:r>
            <a:r>
              <a:rPr sz="3000" dirty="0">
                <a:latin typeface="Arial"/>
                <a:cs typeface="Arial"/>
              </a:rPr>
              <a:t>n</a:t>
            </a:r>
            <a:r>
              <a:rPr sz="3000" spc="-5" dirty="0">
                <a:latin typeface="Arial"/>
                <a:cs typeface="Arial"/>
              </a:rPr>
              <a:t> model</a:t>
            </a:r>
            <a:r>
              <a:rPr sz="3000" dirty="0">
                <a:latin typeface="Arial"/>
                <a:cs typeface="Arial"/>
              </a:rPr>
              <a:t>s</a:t>
            </a:r>
            <a:r>
              <a:rPr sz="3000" spc="-5" dirty="0">
                <a:latin typeface="Arial"/>
                <a:cs typeface="Arial"/>
              </a:rPr>
              <a:t> i</a:t>
            </a:r>
            <a:r>
              <a:rPr sz="3000" dirty="0">
                <a:latin typeface="Arial"/>
                <a:cs typeface="Arial"/>
              </a:rPr>
              <a:t>t </a:t>
            </a:r>
            <a:r>
              <a:rPr sz="3000" spc="-5" dirty="0">
                <a:latin typeface="Arial"/>
                <a:cs typeface="Arial"/>
              </a:rPr>
              <a:t>i</a:t>
            </a:r>
            <a:r>
              <a:rPr sz="3000" dirty="0">
                <a:latin typeface="Arial"/>
                <a:cs typeface="Arial"/>
              </a:rPr>
              <a:t>s </a:t>
            </a:r>
            <a:r>
              <a:rPr sz="3000" spc="-5" dirty="0">
                <a:latin typeface="Arial"/>
                <a:cs typeface="Arial"/>
              </a:rPr>
              <a:t>clea</a:t>
            </a:r>
            <a:r>
              <a:rPr sz="3000" dirty="0">
                <a:latin typeface="Arial"/>
                <a:cs typeface="Arial"/>
              </a:rPr>
              <a:t>r</a:t>
            </a:r>
            <a:r>
              <a:rPr sz="3000" spc="-5" dirty="0">
                <a:latin typeface="Arial"/>
                <a:cs typeface="Arial"/>
              </a:rPr>
              <a:t> which </a:t>
            </a:r>
            <a:r>
              <a:rPr sz="3000" spc="-20" dirty="0">
                <a:latin typeface="Arial"/>
                <a:cs typeface="Arial"/>
              </a:rPr>
              <a:t>state</a:t>
            </a:r>
            <a:r>
              <a:rPr sz="3000" spc="-5" dirty="0">
                <a:latin typeface="Arial"/>
                <a:cs typeface="Arial"/>
              </a:rPr>
              <a:t> account</a:t>
            </a:r>
            <a:r>
              <a:rPr sz="3000" dirty="0">
                <a:latin typeface="Arial"/>
                <a:cs typeface="Arial"/>
              </a:rPr>
              <a:t>s </a:t>
            </a:r>
            <a:r>
              <a:rPr sz="3000" spc="-15" dirty="0">
                <a:latin typeface="Arial"/>
                <a:cs typeface="Arial"/>
              </a:rPr>
              <a:t>for</a:t>
            </a:r>
            <a:r>
              <a:rPr sz="3000" spc="-5" dirty="0">
                <a:latin typeface="Arial"/>
                <a:cs typeface="Arial"/>
              </a:rPr>
              <a:t> eac</a:t>
            </a:r>
            <a:r>
              <a:rPr sz="3000" dirty="0">
                <a:latin typeface="Arial"/>
                <a:cs typeface="Arial"/>
              </a:rPr>
              <a:t>h </a:t>
            </a:r>
            <a:r>
              <a:rPr sz="3000" spc="-5" dirty="0">
                <a:latin typeface="Arial"/>
                <a:cs typeface="Arial"/>
              </a:rPr>
              <a:t>par</a:t>
            </a:r>
            <a:r>
              <a:rPr sz="3000" dirty="0">
                <a:latin typeface="Arial"/>
                <a:cs typeface="Arial"/>
              </a:rPr>
              <a:t>t </a:t>
            </a:r>
            <a:r>
              <a:rPr sz="3000" spc="-25" dirty="0">
                <a:latin typeface="Arial"/>
                <a:cs typeface="Arial"/>
              </a:rPr>
              <a:t>o</a:t>
            </a:r>
            <a:r>
              <a:rPr sz="3000" spc="-10" dirty="0">
                <a:latin typeface="Arial"/>
                <a:cs typeface="Arial"/>
              </a:rPr>
              <a:t>f</a:t>
            </a:r>
            <a:r>
              <a:rPr sz="3000" dirty="0">
                <a:latin typeface="Arial"/>
                <a:cs typeface="Arial"/>
              </a:rPr>
              <a:t> the</a:t>
            </a:r>
            <a:r>
              <a:rPr sz="3000" spc="-5" dirty="0">
                <a:latin typeface="Arial"/>
                <a:cs typeface="Arial"/>
              </a:rPr>
              <a:t> observed sequence</a:t>
            </a:r>
            <a:endParaRPr sz="3000" dirty="0">
              <a:latin typeface="Arial"/>
              <a:cs typeface="Arial"/>
            </a:endParaRPr>
          </a:p>
          <a:p>
            <a:pPr marL="355600" marR="5080" indent="-342900">
              <a:lnSpc>
                <a:spcPct val="100000"/>
              </a:lnSpc>
              <a:spcBef>
                <a:spcPts val="725"/>
              </a:spcBef>
              <a:buFont typeface="Arial"/>
              <a:buChar char="•"/>
              <a:tabLst>
                <a:tab pos="355600" algn="l"/>
              </a:tabLst>
            </a:pPr>
            <a:r>
              <a:rPr sz="3000" spc="-5" dirty="0">
                <a:latin typeface="Arial"/>
                <a:cs typeface="Arial"/>
              </a:rPr>
              <a:t>i</a:t>
            </a:r>
            <a:r>
              <a:rPr sz="3000" dirty="0">
                <a:latin typeface="Arial"/>
                <a:cs typeface="Arial"/>
              </a:rPr>
              <a:t>n</a:t>
            </a:r>
            <a:r>
              <a:rPr sz="3000" spc="-5" dirty="0">
                <a:latin typeface="Arial"/>
                <a:cs typeface="Arial"/>
              </a:rPr>
              <a:t> th</a:t>
            </a:r>
            <a:r>
              <a:rPr sz="3000" dirty="0">
                <a:latin typeface="Arial"/>
                <a:cs typeface="Arial"/>
              </a:rPr>
              <a:t>e</a:t>
            </a:r>
            <a:r>
              <a:rPr sz="3000" spc="-5" dirty="0">
                <a:latin typeface="Arial"/>
                <a:cs typeface="Arial"/>
              </a:rPr>
              <a:t> mode</a:t>
            </a:r>
            <a:r>
              <a:rPr sz="3000" dirty="0">
                <a:latin typeface="Arial"/>
                <a:cs typeface="Arial"/>
              </a:rPr>
              <a:t>l</a:t>
            </a:r>
            <a:r>
              <a:rPr sz="3000" spc="-5" dirty="0">
                <a:latin typeface="Arial"/>
                <a:cs typeface="Arial"/>
              </a:rPr>
              <a:t> above</a:t>
            </a:r>
            <a:r>
              <a:rPr sz="3000" dirty="0">
                <a:latin typeface="Arial"/>
                <a:cs typeface="Arial"/>
              </a:rPr>
              <a:t>, </a:t>
            </a:r>
            <a:r>
              <a:rPr sz="3000" spc="-5" dirty="0">
                <a:latin typeface="Arial"/>
                <a:cs typeface="Arial"/>
              </a:rPr>
              <a:t>ther</a:t>
            </a:r>
            <a:r>
              <a:rPr sz="3000" dirty="0">
                <a:latin typeface="Arial"/>
                <a:cs typeface="Arial"/>
              </a:rPr>
              <a:t>e</a:t>
            </a:r>
            <a:r>
              <a:rPr sz="3000" spc="-10" dirty="0">
                <a:latin typeface="Arial"/>
                <a:cs typeface="Arial"/>
              </a:rPr>
              <a:t> </a:t>
            </a:r>
            <a:r>
              <a:rPr sz="3000" spc="-5" dirty="0">
                <a:latin typeface="Arial"/>
                <a:cs typeface="Arial"/>
              </a:rPr>
              <a:t>ar</a:t>
            </a:r>
            <a:r>
              <a:rPr sz="3000" dirty="0">
                <a:latin typeface="Arial"/>
                <a:cs typeface="Arial"/>
              </a:rPr>
              <a:t>e</a:t>
            </a:r>
            <a:r>
              <a:rPr sz="3000" spc="-5" dirty="0">
                <a:latin typeface="Arial"/>
                <a:cs typeface="Arial"/>
              </a:rPr>
              <a:t> multipl</a:t>
            </a:r>
            <a:r>
              <a:rPr sz="3000" dirty="0">
                <a:latin typeface="Arial"/>
                <a:cs typeface="Arial"/>
              </a:rPr>
              <a:t>e</a:t>
            </a:r>
            <a:r>
              <a:rPr sz="3000" spc="-5" dirty="0">
                <a:latin typeface="Arial"/>
                <a:cs typeface="Arial"/>
              </a:rPr>
              <a:t> </a:t>
            </a:r>
            <a:r>
              <a:rPr sz="3000" spc="-20" dirty="0">
                <a:latin typeface="Arial"/>
                <a:cs typeface="Arial"/>
              </a:rPr>
              <a:t>states tha</a:t>
            </a:r>
            <a:r>
              <a:rPr sz="3000" spc="-10" dirty="0">
                <a:latin typeface="Arial"/>
                <a:cs typeface="Arial"/>
              </a:rPr>
              <a:t>t</a:t>
            </a:r>
            <a:r>
              <a:rPr sz="3000" spc="-5" dirty="0">
                <a:latin typeface="Arial"/>
                <a:cs typeface="Arial"/>
              </a:rPr>
              <a:t> coul</a:t>
            </a:r>
            <a:r>
              <a:rPr sz="3000" dirty="0">
                <a:latin typeface="Arial"/>
                <a:cs typeface="Arial"/>
              </a:rPr>
              <a:t>d</a:t>
            </a:r>
            <a:r>
              <a:rPr sz="3000" spc="-5" dirty="0">
                <a:latin typeface="Arial"/>
                <a:cs typeface="Arial"/>
              </a:rPr>
              <a:t> accoun</a:t>
            </a:r>
            <a:r>
              <a:rPr sz="3000" dirty="0">
                <a:latin typeface="Arial"/>
                <a:cs typeface="Arial"/>
              </a:rPr>
              <a:t>t </a:t>
            </a:r>
            <a:r>
              <a:rPr sz="3000" spc="-20" dirty="0">
                <a:latin typeface="Arial"/>
                <a:cs typeface="Arial"/>
              </a:rPr>
              <a:t>fo</a:t>
            </a:r>
            <a:r>
              <a:rPr sz="3000" spc="-10" dirty="0">
                <a:latin typeface="Arial"/>
                <a:cs typeface="Arial"/>
              </a:rPr>
              <a:t>r</a:t>
            </a:r>
            <a:r>
              <a:rPr sz="3000" spc="-5" dirty="0">
                <a:latin typeface="Arial"/>
                <a:cs typeface="Arial"/>
              </a:rPr>
              <a:t> eac</a:t>
            </a:r>
            <a:r>
              <a:rPr sz="3000" dirty="0">
                <a:latin typeface="Arial"/>
                <a:cs typeface="Arial"/>
              </a:rPr>
              <a:t>h </a:t>
            </a:r>
            <a:r>
              <a:rPr sz="3000" spc="-5" dirty="0">
                <a:latin typeface="Arial"/>
                <a:cs typeface="Arial"/>
              </a:rPr>
              <a:t>par</a:t>
            </a:r>
            <a:r>
              <a:rPr sz="3000" dirty="0">
                <a:latin typeface="Arial"/>
                <a:cs typeface="Arial"/>
              </a:rPr>
              <a:t>t </a:t>
            </a:r>
            <a:r>
              <a:rPr sz="3000" spc="-25" dirty="0">
                <a:latin typeface="Arial"/>
                <a:cs typeface="Arial"/>
              </a:rPr>
              <a:t>o</a:t>
            </a:r>
            <a:r>
              <a:rPr sz="3000" spc="-10" dirty="0">
                <a:latin typeface="Arial"/>
                <a:cs typeface="Arial"/>
              </a:rPr>
              <a:t>f</a:t>
            </a:r>
            <a:r>
              <a:rPr sz="3000" dirty="0">
                <a:latin typeface="Arial"/>
                <a:cs typeface="Arial"/>
              </a:rPr>
              <a:t> </a:t>
            </a:r>
            <a:r>
              <a:rPr sz="3000" spc="-5" dirty="0">
                <a:latin typeface="Arial"/>
                <a:cs typeface="Arial"/>
              </a:rPr>
              <a:t>the observe</a:t>
            </a:r>
            <a:r>
              <a:rPr sz="3000" dirty="0">
                <a:latin typeface="Arial"/>
                <a:cs typeface="Arial"/>
              </a:rPr>
              <a:t>d </a:t>
            </a:r>
            <a:r>
              <a:rPr sz="3000" spc="-5" dirty="0">
                <a:latin typeface="Arial"/>
                <a:cs typeface="Arial"/>
              </a:rPr>
              <a:t>sequence</a:t>
            </a:r>
            <a:endParaRPr sz="3000" dirty="0">
              <a:latin typeface="Arial"/>
              <a:cs typeface="Arial"/>
            </a:endParaRPr>
          </a:p>
          <a:p>
            <a:pPr marL="755650" lvl="1" indent="-285750">
              <a:lnSpc>
                <a:spcPct val="100000"/>
              </a:lnSpc>
              <a:spcBef>
                <a:spcPts val="690"/>
              </a:spcBef>
              <a:buFont typeface="Arial"/>
              <a:buChar char="–"/>
              <a:tabLst>
                <a:tab pos="854075" algn="l"/>
              </a:tabLst>
            </a:pPr>
            <a:r>
              <a:rPr sz="2800" dirty="0">
                <a:latin typeface="Arial"/>
                <a:cs typeface="Arial"/>
              </a:rPr>
              <a:t>this is the</a:t>
            </a:r>
            <a:r>
              <a:rPr sz="2800" spc="-5" dirty="0">
                <a:latin typeface="Arial"/>
                <a:cs typeface="Arial"/>
              </a:rPr>
              <a:t> </a:t>
            </a:r>
            <a:r>
              <a:rPr sz="2800" dirty="0">
                <a:latin typeface="Arial"/>
                <a:cs typeface="Arial"/>
              </a:rPr>
              <a:t>hidden part of the</a:t>
            </a:r>
            <a:r>
              <a:rPr sz="2800" spc="-5" dirty="0">
                <a:latin typeface="Arial"/>
                <a:cs typeface="Arial"/>
              </a:rPr>
              <a:t> </a:t>
            </a:r>
            <a:r>
              <a:rPr sz="2800" dirty="0">
                <a:latin typeface="Arial"/>
                <a:cs typeface="Arial"/>
              </a:rPr>
              <a:t>problem</a:t>
            </a:r>
          </a:p>
          <a:p>
            <a:pPr marL="755650" marR="617220" lvl="1" indent="-285750">
              <a:lnSpc>
                <a:spcPct val="100000"/>
              </a:lnSpc>
              <a:spcBef>
                <a:spcPts val="675"/>
              </a:spcBef>
              <a:buFont typeface="Arial"/>
              <a:buChar char="–"/>
              <a:tabLst>
                <a:tab pos="854075" algn="l"/>
              </a:tabLst>
            </a:pPr>
            <a:r>
              <a:rPr sz="2800" dirty="0">
                <a:latin typeface="Arial"/>
                <a:cs typeface="Arial"/>
              </a:rPr>
              <a:t>the essential</a:t>
            </a:r>
            <a:r>
              <a:rPr sz="2800" spc="5" dirty="0">
                <a:latin typeface="Arial"/>
                <a:cs typeface="Arial"/>
              </a:rPr>
              <a:t> </a:t>
            </a:r>
            <a:r>
              <a:rPr sz="2800" dirty="0">
                <a:latin typeface="Arial"/>
                <a:cs typeface="Arial"/>
              </a:rPr>
              <a:t>difference</a:t>
            </a:r>
            <a:r>
              <a:rPr sz="2800" spc="5" dirty="0">
                <a:latin typeface="Arial"/>
                <a:cs typeface="Arial"/>
              </a:rPr>
              <a:t> </a:t>
            </a:r>
            <a:r>
              <a:rPr sz="2800" dirty="0">
                <a:latin typeface="Arial"/>
                <a:cs typeface="Arial"/>
              </a:rPr>
              <a:t>between</a:t>
            </a:r>
            <a:r>
              <a:rPr sz="2800" spc="5" dirty="0">
                <a:latin typeface="Arial"/>
                <a:cs typeface="Arial"/>
              </a:rPr>
              <a:t> </a:t>
            </a:r>
            <a:r>
              <a:rPr sz="2800" dirty="0">
                <a:latin typeface="Arial"/>
                <a:cs typeface="Arial"/>
              </a:rPr>
              <a:t>Markov chain and Hidden</a:t>
            </a:r>
            <a:r>
              <a:rPr sz="2800" spc="5" dirty="0">
                <a:latin typeface="Arial"/>
                <a:cs typeface="Arial"/>
              </a:rPr>
              <a:t> </a:t>
            </a:r>
            <a:r>
              <a:rPr sz="2800" dirty="0">
                <a:latin typeface="Arial"/>
                <a:cs typeface="Arial"/>
              </a:rPr>
              <a:t>Markov model</a:t>
            </a:r>
          </a:p>
        </p:txBody>
      </p:sp>
      <p:sp>
        <p:nvSpPr>
          <p:cNvPr id="6"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Why Hidden? </a:t>
            </a:r>
            <a:endParaRPr lang="en" sz="3600" kern="0" dirty="0">
              <a:solidFill>
                <a:srgbClr val="0DB7C4"/>
              </a:solidFill>
              <a:latin typeface="Dosis"/>
              <a:ea typeface="Dosis"/>
              <a:cs typeface="Dosis"/>
              <a:sym typeface="Dosi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298" y="1535785"/>
            <a:ext cx="7207250" cy="5532120"/>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600" spc="-15" dirty="0">
                <a:latin typeface="Arial"/>
                <a:cs typeface="Arial"/>
              </a:rPr>
              <a:t>States are decoupled</a:t>
            </a:r>
            <a:r>
              <a:rPr sz="2600" spc="5" dirty="0">
                <a:latin typeface="Arial"/>
                <a:cs typeface="Arial"/>
              </a:rPr>
              <a:t> </a:t>
            </a:r>
            <a:r>
              <a:rPr sz="2600" spc="-15" dirty="0">
                <a:latin typeface="Arial"/>
                <a:cs typeface="Arial"/>
              </a:rPr>
              <a:t>from</a:t>
            </a:r>
            <a:r>
              <a:rPr sz="2600" dirty="0">
                <a:latin typeface="Arial"/>
                <a:cs typeface="Arial"/>
              </a:rPr>
              <a:t> </a:t>
            </a:r>
            <a:r>
              <a:rPr sz="2600" spc="-15" dirty="0">
                <a:latin typeface="Arial"/>
                <a:cs typeface="Arial"/>
              </a:rPr>
              <a:t>symbols</a:t>
            </a:r>
            <a:endParaRPr sz="2600">
              <a:latin typeface="Arial"/>
              <a:cs typeface="Arial"/>
            </a:endParaRPr>
          </a:p>
          <a:p>
            <a:pPr marL="355600" indent="-342900">
              <a:lnSpc>
                <a:spcPct val="100000"/>
              </a:lnSpc>
              <a:spcBef>
                <a:spcPts val="615"/>
              </a:spcBef>
              <a:buFont typeface="Times New Roman"/>
              <a:buChar char="•"/>
              <a:tabLst>
                <a:tab pos="356235" algn="l"/>
              </a:tabLst>
            </a:pPr>
            <a:r>
              <a:rPr sz="2600" i="1" spc="-15" dirty="0">
                <a:latin typeface="Times New Roman"/>
                <a:cs typeface="Times New Roman"/>
              </a:rPr>
              <a:t>x</a:t>
            </a:r>
            <a:r>
              <a:rPr sz="2600" i="1" spc="65" dirty="0">
                <a:latin typeface="Times New Roman"/>
                <a:cs typeface="Times New Roman"/>
              </a:rPr>
              <a:t> </a:t>
            </a:r>
            <a:r>
              <a:rPr sz="2600" spc="-10" dirty="0">
                <a:latin typeface="Arial"/>
                <a:cs typeface="Arial"/>
              </a:rPr>
              <a:t>is</a:t>
            </a:r>
            <a:r>
              <a:rPr sz="2600" spc="5" dirty="0">
                <a:latin typeface="Arial"/>
                <a:cs typeface="Arial"/>
              </a:rPr>
              <a:t> </a:t>
            </a:r>
            <a:r>
              <a:rPr sz="2600" spc="-15" dirty="0">
                <a:latin typeface="Arial"/>
                <a:cs typeface="Arial"/>
              </a:rPr>
              <a:t>the</a:t>
            </a:r>
            <a:r>
              <a:rPr sz="2600" dirty="0">
                <a:latin typeface="Arial"/>
                <a:cs typeface="Arial"/>
              </a:rPr>
              <a:t> </a:t>
            </a:r>
            <a:r>
              <a:rPr sz="2600" spc="-15" dirty="0">
                <a:latin typeface="Arial"/>
                <a:cs typeface="Arial"/>
              </a:rPr>
              <a:t>sequence</a:t>
            </a:r>
            <a:r>
              <a:rPr sz="2600" dirty="0">
                <a:latin typeface="Arial"/>
                <a:cs typeface="Arial"/>
              </a:rPr>
              <a:t> </a:t>
            </a:r>
            <a:r>
              <a:rPr sz="2600" spc="-15" dirty="0">
                <a:latin typeface="Arial"/>
                <a:cs typeface="Arial"/>
              </a:rPr>
              <a:t>of</a:t>
            </a:r>
            <a:r>
              <a:rPr sz="2600" dirty="0">
                <a:latin typeface="Arial"/>
                <a:cs typeface="Arial"/>
              </a:rPr>
              <a:t> </a:t>
            </a:r>
            <a:r>
              <a:rPr sz="2600" spc="-15" dirty="0">
                <a:latin typeface="Arial"/>
                <a:cs typeface="Arial"/>
              </a:rPr>
              <a:t>symbols</a:t>
            </a:r>
            <a:r>
              <a:rPr sz="2600" dirty="0">
                <a:latin typeface="Arial"/>
                <a:cs typeface="Arial"/>
              </a:rPr>
              <a:t> </a:t>
            </a:r>
            <a:r>
              <a:rPr sz="2600" spc="-15" dirty="0">
                <a:latin typeface="Arial"/>
                <a:cs typeface="Arial"/>
              </a:rPr>
              <a:t>emitted</a:t>
            </a:r>
            <a:r>
              <a:rPr sz="2600" spc="5" dirty="0">
                <a:latin typeface="Arial"/>
                <a:cs typeface="Arial"/>
              </a:rPr>
              <a:t> </a:t>
            </a:r>
            <a:r>
              <a:rPr sz="2600" spc="-15" dirty="0">
                <a:latin typeface="Arial"/>
                <a:cs typeface="Arial"/>
              </a:rPr>
              <a:t>by</a:t>
            </a:r>
            <a:r>
              <a:rPr sz="2600" dirty="0">
                <a:latin typeface="Arial"/>
                <a:cs typeface="Arial"/>
              </a:rPr>
              <a:t> </a:t>
            </a:r>
            <a:r>
              <a:rPr sz="2600" spc="-15" dirty="0">
                <a:latin typeface="Arial"/>
                <a:cs typeface="Arial"/>
              </a:rPr>
              <a:t>model</a:t>
            </a:r>
            <a:endParaRPr sz="2600">
              <a:latin typeface="Arial"/>
              <a:cs typeface="Arial"/>
            </a:endParaRPr>
          </a:p>
          <a:p>
            <a:pPr marL="469900">
              <a:lnSpc>
                <a:spcPct val="100000"/>
              </a:lnSpc>
              <a:spcBef>
                <a:spcPts val="615"/>
              </a:spcBef>
            </a:pPr>
            <a:r>
              <a:rPr sz="2600" spc="-15" dirty="0">
                <a:latin typeface="Times New Roman"/>
                <a:cs typeface="Times New Roman"/>
              </a:rPr>
              <a:t>–</a:t>
            </a:r>
            <a:r>
              <a:rPr sz="2600" spc="300" dirty="0">
                <a:latin typeface="Times New Roman"/>
                <a:cs typeface="Times New Roman"/>
              </a:rPr>
              <a:t> </a:t>
            </a:r>
            <a:r>
              <a:rPr sz="2600" i="1" spc="-20" dirty="0">
                <a:latin typeface="Times New Roman"/>
                <a:cs typeface="Times New Roman"/>
              </a:rPr>
              <a:t>x</a:t>
            </a:r>
            <a:r>
              <a:rPr sz="2550" i="1" spc="-7" baseline="-22875" dirty="0">
                <a:latin typeface="Times New Roman"/>
                <a:cs typeface="Times New Roman"/>
              </a:rPr>
              <a:t>i</a:t>
            </a:r>
            <a:r>
              <a:rPr sz="2550" i="1" baseline="-22875" dirty="0">
                <a:latin typeface="Times New Roman"/>
                <a:cs typeface="Times New Roman"/>
              </a:rPr>
              <a:t> </a:t>
            </a:r>
            <a:r>
              <a:rPr sz="2550" i="1" spc="-277" baseline="-22875" dirty="0">
                <a:latin typeface="Times New Roman"/>
                <a:cs typeface="Times New Roman"/>
              </a:rPr>
              <a:t> </a:t>
            </a:r>
            <a:r>
              <a:rPr sz="2400" spc="-5" dirty="0">
                <a:latin typeface="Arial"/>
                <a:cs typeface="Arial"/>
              </a:rPr>
              <a:t>i</a:t>
            </a:r>
            <a:r>
              <a:rPr sz="2400" dirty="0">
                <a:latin typeface="Arial"/>
                <a:cs typeface="Arial"/>
              </a:rPr>
              <a:t>s</a:t>
            </a:r>
            <a:r>
              <a:rPr sz="2400" spc="-5" dirty="0">
                <a:latin typeface="Arial"/>
                <a:cs typeface="Arial"/>
              </a:rPr>
              <a:t> </a:t>
            </a:r>
            <a:r>
              <a:rPr sz="2400" dirty="0">
                <a:latin typeface="Arial"/>
                <a:cs typeface="Arial"/>
              </a:rPr>
              <a:t>the</a:t>
            </a:r>
            <a:r>
              <a:rPr sz="2400" spc="-5" dirty="0">
                <a:latin typeface="Arial"/>
                <a:cs typeface="Arial"/>
              </a:rPr>
              <a:t> symbo</a:t>
            </a:r>
            <a:r>
              <a:rPr sz="2400" dirty="0">
                <a:latin typeface="Arial"/>
                <a:cs typeface="Arial"/>
              </a:rPr>
              <a:t>l</a:t>
            </a:r>
            <a:r>
              <a:rPr sz="2400" spc="-5" dirty="0">
                <a:latin typeface="Arial"/>
                <a:cs typeface="Arial"/>
              </a:rPr>
              <a:t> emitte</a:t>
            </a:r>
            <a:r>
              <a:rPr sz="2400" dirty="0">
                <a:latin typeface="Arial"/>
                <a:cs typeface="Arial"/>
              </a:rPr>
              <a:t>d </a:t>
            </a:r>
            <a:r>
              <a:rPr sz="2400" spc="-20" dirty="0">
                <a:latin typeface="Arial"/>
                <a:cs typeface="Arial"/>
              </a:rPr>
              <a:t>a</a:t>
            </a:r>
            <a:r>
              <a:rPr sz="2400" spc="-10" dirty="0">
                <a:latin typeface="Arial"/>
                <a:cs typeface="Arial"/>
              </a:rPr>
              <a:t>t</a:t>
            </a:r>
            <a:r>
              <a:rPr sz="2400" spc="-5" dirty="0">
                <a:latin typeface="Arial"/>
                <a:cs typeface="Arial"/>
              </a:rPr>
              <a:t> </a:t>
            </a:r>
            <a:r>
              <a:rPr sz="2400" dirty="0">
                <a:latin typeface="Arial"/>
                <a:cs typeface="Arial"/>
              </a:rPr>
              <a:t>time</a:t>
            </a:r>
            <a:r>
              <a:rPr sz="2400" spc="5" dirty="0">
                <a:latin typeface="Arial"/>
                <a:cs typeface="Arial"/>
              </a:rPr>
              <a:t> </a:t>
            </a:r>
            <a:r>
              <a:rPr sz="2600" i="1" spc="-10" dirty="0">
                <a:latin typeface="Times New Roman"/>
                <a:cs typeface="Times New Roman"/>
              </a:rPr>
              <a:t>i</a:t>
            </a:r>
            <a:endParaRPr sz="2600">
              <a:latin typeface="Times New Roman"/>
              <a:cs typeface="Times New Roman"/>
            </a:endParaRPr>
          </a:p>
          <a:p>
            <a:pPr marL="354965" indent="-342265">
              <a:lnSpc>
                <a:spcPct val="100000"/>
              </a:lnSpc>
              <a:spcBef>
                <a:spcPts val="525"/>
              </a:spcBef>
              <a:buFont typeface="Arial"/>
              <a:buChar char="•"/>
              <a:tabLst>
                <a:tab pos="355600" algn="l"/>
                <a:tab pos="2611755" algn="l"/>
              </a:tabLst>
            </a:pPr>
            <a:r>
              <a:rPr sz="2600" spc="-20" dirty="0">
                <a:latin typeface="Arial"/>
                <a:cs typeface="Arial"/>
              </a:rPr>
              <a:t>A </a:t>
            </a:r>
            <a:r>
              <a:rPr sz="2600" b="1" i="1" spc="-15" dirty="0">
                <a:latin typeface="Arial"/>
                <a:cs typeface="Arial"/>
              </a:rPr>
              <a:t>pat</a:t>
            </a:r>
            <a:r>
              <a:rPr sz="2600" b="1" i="1" spc="-25" dirty="0">
                <a:latin typeface="Arial"/>
                <a:cs typeface="Arial"/>
              </a:rPr>
              <a:t>h</a:t>
            </a:r>
            <a:r>
              <a:rPr sz="2600" spc="-10" dirty="0">
                <a:latin typeface="Arial"/>
                <a:cs typeface="Arial"/>
              </a:rPr>
              <a:t>,</a:t>
            </a:r>
            <a:r>
              <a:rPr sz="2600" dirty="0">
                <a:latin typeface="Arial"/>
                <a:cs typeface="Arial"/>
              </a:rPr>
              <a:t> </a:t>
            </a:r>
            <a:r>
              <a:rPr sz="2750" i="1" spc="-95" dirty="0">
                <a:latin typeface="Symbol"/>
                <a:cs typeface="Symbol"/>
              </a:rPr>
              <a:t></a:t>
            </a:r>
            <a:r>
              <a:rPr sz="2600" spc="-10" dirty="0">
                <a:latin typeface="Arial"/>
                <a:cs typeface="Arial"/>
              </a:rPr>
              <a:t>,</a:t>
            </a:r>
            <a:r>
              <a:rPr sz="2600" dirty="0">
                <a:latin typeface="Arial"/>
                <a:cs typeface="Arial"/>
              </a:rPr>
              <a:t> </a:t>
            </a:r>
            <a:r>
              <a:rPr sz="2600" spc="-15" dirty="0">
                <a:latin typeface="Arial"/>
                <a:cs typeface="Arial"/>
              </a:rPr>
              <a:t>is</a:t>
            </a:r>
            <a:r>
              <a:rPr sz="2600" spc="5" dirty="0">
                <a:latin typeface="Arial"/>
                <a:cs typeface="Arial"/>
              </a:rPr>
              <a:t> </a:t>
            </a:r>
            <a:r>
              <a:rPr sz="2600" spc="-15" dirty="0">
                <a:latin typeface="Arial"/>
                <a:cs typeface="Arial"/>
              </a:rPr>
              <a:t>a</a:t>
            </a:r>
            <a:r>
              <a:rPr sz="2600" dirty="0">
                <a:latin typeface="Arial"/>
                <a:cs typeface="Arial"/>
              </a:rPr>
              <a:t>	</a:t>
            </a:r>
            <a:r>
              <a:rPr sz="2600" spc="-15" dirty="0">
                <a:latin typeface="Arial"/>
                <a:cs typeface="Arial"/>
              </a:rPr>
              <a:t>sequence</a:t>
            </a:r>
            <a:r>
              <a:rPr sz="2600" dirty="0">
                <a:latin typeface="Arial"/>
                <a:cs typeface="Arial"/>
              </a:rPr>
              <a:t> </a:t>
            </a:r>
            <a:r>
              <a:rPr sz="2600" spc="-15" dirty="0">
                <a:latin typeface="Arial"/>
                <a:cs typeface="Arial"/>
              </a:rPr>
              <a:t>of</a:t>
            </a:r>
            <a:r>
              <a:rPr sz="2600" spc="5" dirty="0">
                <a:latin typeface="Arial"/>
                <a:cs typeface="Arial"/>
              </a:rPr>
              <a:t> </a:t>
            </a:r>
            <a:r>
              <a:rPr sz="2600" spc="-15" dirty="0">
                <a:latin typeface="Arial"/>
                <a:cs typeface="Arial"/>
              </a:rPr>
              <a:t>states</a:t>
            </a:r>
            <a:endParaRPr sz="2600">
              <a:latin typeface="Arial"/>
              <a:cs typeface="Arial"/>
            </a:endParaRPr>
          </a:p>
          <a:p>
            <a:pPr marL="469900">
              <a:lnSpc>
                <a:spcPct val="100000"/>
              </a:lnSpc>
              <a:spcBef>
                <a:spcPts val="450"/>
              </a:spcBef>
            </a:pPr>
            <a:r>
              <a:rPr sz="2400" dirty="0">
                <a:latin typeface="Arial"/>
                <a:cs typeface="Arial"/>
              </a:rPr>
              <a:t>–</a:t>
            </a:r>
            <a:r>
              <a:rPr sz="2400" spc="245" dirty="0">
                <a:latin typeface="Arial"/>
                <a:cs typeface="Arial"/>
              </a:rPr>
              <a:t> </a:t>
            </a:r>
            <a:r>
              <a:rPr sz="2400" spc="-20" dirty="0">
                <a:latin typeface="Arial"/>
                <a:cs typeface="Arial"/>
              </a:rPr>
              <a:t>T</a:t>
            </a:r>
            <a:r>
              <a:rPr sz="2400" dirty="0">
                <a:latin typeface="Arial"/>
                <a:cs typeface="Arial"/>
              </a:rPr>
              <a:t>he</a:t>
            </a:r>
            <a:r>
              <a:rPr sz="2400" spc="-5" dirty="0">
                <a:latin typeface="Arial"/>
                <a:cs typeface="Arial"/>
              </a:rPr>
              <a:t> </a:t>
            </a:r>
            <a:r>
              <a:rPr sz="2400" i="1" dirty="0">
                <a:latin typeface="Arial"/>
                <a:cs typeface="Arial"/>
              </a:rPr>
              <a:t>i</a:t>
            </a:r>
            <a:r>
              <a:rPr sz="2400" i="1" spc="5" dirty="0">
                <a:latin typeface="Arial"/>
                <a:cs typeface="Arial"/>
              </a:rPr>
              <a:t>-</a:t>
            </a:r>
            <a:r>
              <a:rPr sz="2400" spc="-15" dirty="0">
                <a:latin typeface="Arial"/>
                <a:cs typeface="Arial"/>
              </a:rPr>
              <a:t>th</a:t>
            </a:r>
            <a:r>
              <a:rPr sz="2400" spc="-5" dirty="0">
                <a:latin typeface="Arial"/>
                <a:cs typeface="Arial"/>
              </a:rPr>
              <a:t> </a:t>
            </a:r>
            <a:r>
              <a:rPr sz="2400" spc="-15" dirty="0">
                <a:latin typeface="Arial"/>
                <a:cs typeface="Arial"/>
              </a:rPr>
              <a:t>state</a:t>
            </a:r>
            <a:r>
              <a:rPr sz="2400" spc="-5" dirty="0">
                <a:latin typeface="Arial"/>
                <a:cs typeface="Arial"/>
              </a:rPr>
              <a:t> i</a:t>
            </a:r>
            <a:r>
              <a:rPr sz="2400" dirty="0">
                <a:latin typeface="Arial"/>
                <a:cs typeface="Arial"/>
              </a:rPr>
              <a:t>n</a:t>
            </a:r>
            <a:r>
              <a:rPr sz="2400" spc="5" dirty="0">
                <a:latin typeface="Arial"/>
                <a:cs typeface="Arial"/>
              </a:rPr>
              <a:t> </a:t>
            </a:r>
            <a:r>
              <a:rPr sz="2500" i="1" spc="-70" dirty="0">
                <a:latin typeface="Symbol"/>
                <a:cs typeface="Symbol"/>
              </a:rPr>
              <a:t></a:t>
            </a:r>
            <a:r>
              <a:rPr sz="2500" i="1" spc="35" dirty="0">
                <a:latin typeface="Times New Roman"/>
                <a:cs typeface="Times New Roman"/>
              </a:rPr>
              <a:t> </a:t>
            </a:r>
            <a:r>
              <a:rPr sz="2400" spc="-5" dirty="0">
                <a:latin typeface="Arial"/>
                <a:cs typeface="Arial"/>
              </a:rPr>
              <a:t>i</a:t>
            </a:r>
            <a:r>
              <a:rPr sz="2400" dirty="0">
                <a:latin typeface="Arial"/>
                <a:cs typeface="Arial"/>
              </a:rPr>
              <a:t>s</a:t>
            </a:r>
            <a:r>
              <a:rPr sz="2400" spc="-10" dirty="0">
                <a:latin typeface="Arial"/>
                <a:cs typeface="Arial"/>
              </a:rPr>
              <a:t> </a:t>
            </a:r>
            <a:r>
              <a:rPr sz="2500" i="1" spc="-75" dirty="0">
                <a:latin typeface="Symbol"/>
                <a:cs typeface="Symbol"/>
              </a:rPr>
              <a:t></a:t>
            </a:r>
            <a:r>
              <a:rPr sz="2400" i="1" baseline="-20833" dirty="0">
                <a:latin typeface="Arial"/>
                <a:cs typeface="Arial"/>
              </a:rPr>
              <a:t>i</a:t>
            </a:r>
            <a:endParaRPr sz="2400" baseline="-20833">
              <a:latin typeface="Arial"/>
              <a:cs typeface="Arial"/>
            </a:endParaRPr>
          </a:p>
          <a:p>
            <a:pPr marL="355600" marR="26034" indent="-342900">
              <a:lnSpc>
                <a:spcPct val="100000"/>
              </a:lnSpc>
              <a:spcBef>
                <a:spcPts val="560"/>
              </a:spcBef>
              <a:buFont typeface="Times New Roman"/>
              <a:buChar char="•"/>
              <a:tabLst>
                <a:tab pos="356235" algn="l"/>
              </a:tabLst>
            </a:pPr>
            <a:r>
              <a:rPr sz="2600" i="1" spc="-15" dirty="0">
                <a:latin typeface="Times New Roman"/>
                <a:cs typeface="Times New Roman"/>
              </a:rPr>
              <a:t>a</a:t>
            </a:r>
            <a:r>
              <a:rPr sz="2550" i="1" spc="-15" baseline="-22875" dirty="0">
                <a:latin typeface="Times New Roman"/>
                <a:cs typeface="Times New Roman"/>
              </a:rPr>
              <a:t>kr </a:t>
            </a:r>
            <a:r>
              <a:rPr sz="2550" i="1" spc="-202" baseline="-22875" dirty="0">
                <a:latin typeface="Times New Roman"/>
                <a:cs typeface="Times New Roman"/>
              </a:rPr>
              <a:t> </a:t>
            </a:r>
            <a:r>
              <a:rPr sz="2600" spc="-10" dirty="0">
                <a:latin typeface="Arial"/>
                <a:cs typeface="Arial"/>
              </a:rPr>
              <a:t>is</a:t>
            </a:r>
            <a:r>
              <a:rPr sz="2600" dirty="0">
                <a:latin typeface="Arial"/>
                <a:cs typeface="Arial"/>
              </a:rPr>
              <a:t> </a:t>
            </a:r>
            <a:r>
              <a:rPr sz="2600" spc="-15" dirty="0">
                <a:latin typeface="Arial"/>
                <a:cs typeface="Arial"/>
              </a:rPr>
              <a:t>the</a:t>
            </a:r>
            <a:r>
              <a:rPr sz="2600" dirty="0">
                <a:latin typeface="Arial"/>
                <a:cs typeface="Arial"/>
              </a:rPr>
              <a:t> </a:t>
            </a:r>
            <a:r>
              <a:rPr sz="2600" spc="-15" dirty="0">
                <a:latin typeface="Arial"/>
                <a:cs typeface="Arial"/>
              </a:rPr>
              <a:t>probability</a:t>
            </a:r>
            <a:r>
              <a:rPr sz="2600" spc="5" dirty="0">
                <a:latin typeface="Arial"/>
                <a:cs typeface="Arial"/>
              </a:rPr>
              <a:t> </a:t>
            </a:r>
            <a:r>
              <a:rPr sz="2600" spc="-15" dirty="0">
                <a:latin typeface="Arial"/>
                <a:cs typeface="Arial"/>
              </a:rPr>
              <a:t>of</a:t>
            </a:r>
            <a:r>
              <a:rPr sz="2600" spc="5" dirty="0">
                <a:latin typeface="Arial"/>
                <a:cs typeface="Arial"/>
              </a:rPr>
              <a:t> </a:t>
            </a:r>
            <a:r>
              <a:rPr sz="2600" spc="-15" dirty="0">
                <a:latin typeface="Arial"/>
                <a:cs typeface="Arial"/>
              </a:rPr>
              <a:t>making</a:t>
            </a:r>
            <a:r>
              <a:rPr sz="2600" dirty="0">
                <a:latin typeface="Arial"/>
                <a:cs typeface="Arial"/>
              </a:rPr>
              <a:t> </a:t>
            </a:r>
            <a:r>
              <a:rPr sz="2600" spc="-15" dirty="0">
                <a:latin typeface="Arial"/>
                <a:cs typeface="Arial"/>
              </a:rPr>
              <a:t>a</a:t>
            </a:r>
            <a:r>
              <a:rPr sz="2600" dirty="0">
                <a:latin typeface="Arial"/>
                <a:cs typeface="Arial"/>
              </a:rPr>
              <a:t> </a:t>
            </a:r>
            <a:r>
              <a:rPr sz="2600" spc="-15" dirty="0">
                <a:latin typeface="Arial"/>
                <a:cs typeface="Arial"/>
              </a:rPr>
              <a:t>transition</a:t>
            </a:r>
            <a:r>
              <a:rPr sz="2600" spc="-10" dirty="0">
                <a:latin typeface="Arial"/>
                <a:cs typeface="Arial"/>
              </a:rPr>
              <a:t> </a:t>
            </a:r>
            <a:r>
              <a:rPr sz="2600" spc="-15" dirty="0">
                <a:latin typeface="Arial"/>
                <a:cs typeface="Arial"/>
              </a:rPr>
              <a:t>from state</a:t>
            </a:r>
            <a:r>
              <a:rPr sz="2600" spc="-5" dirty="0">
                <a:latin typeface="Arial"/>
                <a:cs typeface="Arial"/>
              </a:rPr>
              <a:t> </a:t>
            </a:r>
            <a:r>
              <a:rPr sz="2600" i="1" spc="-15" dirty="0">
                <a:latin typeface="Times New Roman"/>
                <a:cs typeface="Times New Roman"/>
              </a:rPr>
              <a:t>k</a:t>
            </a:r>
            <a:r>
              <a:rPr sz="2600" i="1" spc="75" dirty="0">
                <a:latin typeface="Times New Roman"/>
                <a:cs typeface="Times New Roman"/>
              </a:rPr>
              <a:t> </a:t>
            </a:r>
            <a:r>
              <a:rPr sz="2600" spc="-5" dirty="0">
                <a:latin typeface="Arial"/>
                <a:cs typeface="Arial"/>
              </a:rPr>
              <a:t>t</a:t>
            </a:r>
            <a:r>
              <a:rPr sz="2600" spc="-15" dirty="0">
                <a:latin typeface="Arial"/>
                <a:cs typeface="Arial"/>
              </a:rPr>
              <a:t>o</a:t>
            </a:r>
            <a:r>
              <a:rPr sz="2600" spc="5" dirty="0">
                <a:latin typeface="Arial"/>
                <a:cs typeface="Arial"/>
              </a:rPr>
              <a:t> </a:t>
            </a:r>
            <a:r>
              <a:rPr sz="2600" spc="-15" dirty="0">
                <a:latin typeface="Arial"/>
                <a:cs typeface="Arial"/>
              </a:rPr>
              <a:t>state</a:t>
            </a:r>
            <a:r>
              <a:rPr sz="2600" spc="-5" dirty="0">
                <a:latin typeface="Arial"/>
                <a:cs typeface="Arial"/>
              </a:rPr>
              <a:t> </a:t>
            </a:r>
            <a:r>
              <a:rPr sz="2600" i="1" spc="-15" dirty="0">
                <a:latin typeface="Times New Roman"/>
                <a:cs typeface="Times New Roman"/>
              </a:rPr>
              <a:t>r</a:t>
            </a:r>
            <a:r>
              <a:rPr sz="2600" spc="-10" dirty="0">
                <a:latin typeface="Arial"/>
                <a:cs typeface="Arial"/>
              </a:rPr>
              <a:t>:</a:t>
            </a:r>
            <a:endParaRPr sz="2600">
              <a:latin typeface="Arial"/>
              <a:cs typeface="Arial"/>
            </a:endParaRPr>
          </a:p>
          <a:p>
            <a:pPr marL="2012950">
              <a:lnSpc>
                <a:spcPct val="100000"/>
              </a:lnSpc>
              <a:spcBef>
                <a:spcPts val="935"/>
              </a:spcBef>
              <a:tabLst>
                <a:tab pos="3698240" algn="l"/>
              </a:tabLst>
            </a:pPr>
            <a:r>
              <a:rPr sz="3450" i="1" spc="-434" dirty="0">
                <a:latin typeface="Comic Sans MS"/>
                <a:cs typeface="Comic Sans MS"/>
              </a:rPr>
              <a:t>a</a:t>
            </a:r>
            <a:r>
              <a:rPr sz="3000" i="1" spc="-67" baseline="-26388" dirty="0">
                <a:latin typeface="Comic Sans MS"/>
                <a:cs typeface="Comic Sans MS"/>
              </a:rPr>
              <a:t>kr</a:t>
            </a:r>
            <a:r>
              <a:rPr sz="3000" i="1" spc="442" baseline="-26388" dirty="0">
                <a:latin typeface="Comic Sans MS"/>
                <a:cs typeface="Comic Sans MS"/>
              </a:rPr>
              <a:t> </a:t>
            </a:r>
            <a:r>
              <a:rPr sz="3300" spc="315" dirty="0">
                <a:latin typeface="Symbol"/>
                <a:cs typeface="Symbol"/>
              </a:rPr>
              <a:t></a:t>
            </a:r>
            <a:r>
              <a:rPr sz="3300" spc="-20" dirty="0">
                <a:latin typeface="Comic Sans MS"/>
                <a:cs typeface="Comic Sans MS"/>
              </a:rPr>
              <a:t>Pr</a:t>
            </a:r>
            <a:r>
              <a:rPr sz="3300" spc="-990" dirty="0">
                <a:latin typeface="Comic Sans MS"/>
                <a:cs typeface="Comic Sans MS"/>
              </a:rPr>
              <a:t>(</a:t>
            </a:r>
            <a:r>
              <a:rPr sz="3450" i="1" spc="-290" dirty="0">
                <a:latin typeface="Symbol"/>
                <a:cs typeface="Symbol"/>
              </a:rPr>
              <a:t></a:t>
            </a:r>
            <a:r>
              <a:rPr sz="3000" i="1" spc="-37" baseline="-25000" dirty="0">
                <a:latin typeface="Comic Sans MS"/>
                <a:cs typeface="Comic Sans MS"/>
              </a:rPr>
              <a:t>i</a:t>
            </a:r>
            <a:r>
              <a:rPr sz="3000" i="1" baseline="-25000" dirty="0">
                <a:latin typeface="Comic Sans MS"/>
                <a:cs typeface="Comic Sans MS"/>
              </a:rPr>
              <a:t>	</a:t>
            </a:r>
            <a:r>
              <a:rPr sz="3300" spc="-20" dirty="0">
                <a:latin typeface="Symbol"/>
                <a:cs typeface="Symbol"/>
              </a:rPr>
              <a:t></a:t>
            </a:r>
            <a:r>
              <a:rPr sz="3300" spc="-530" dirty="0">
                <a:latin typeface="Times New Roman"/>
                <a:cs typeface="Times New Roman"/>
              </a:rPr>
              <a:t> </a:t>
            </a:r>
            <a:r>
              <a:rPr sz="3450" i="1" spc="-85" dirty="0">
                <a:latin typeface="Comic Sans MS"/>
                <a:cs typeface="Comic Sans MS"/>
              </a:rPr>
              <a:t>r</a:t>
            </a:r>
            <a:r>
              <a:rPr sz="3450" i="1" spc="-600" dirty="0">
                <a:latin typeface="Comic Sans MS"/>
                <a:cs typeface="Comic Sans MS"/>
              </a:rPr>
              <a:t> </a:t>
            </a:r>
            <a:r>
              <a:rPr sz="3300" spc="-5" dirty="0">
                <a:latin typeface="Comic Sans MS"/>
                <a:cs typeface="Comic Sans MS"/>
              </a:rPr>
              <a:t>|</a:t>
            </a:r>
            <a:r>
              <a:rPr sz="3450" i="1" spc="-295" dirty="0">
                <a:latin typeface="Symbol"/>
                <a:cs typeface="Symbol"/>
              </a:rPr>
              <a:t></a:t>
            </a:r>
            <a:r>
              <a:rPr sz="3000" i="1" spc="-37" baseline="-25000" dirty="0">
                <a:latin typeface="Comic Sans MS"/>
                <a:cs typeface="Comic Sans MS"/>
              </a:rPr>
              <a:t>i</a:t>
            </a:r>
            <a:r>
              <a:rPr sz="3000" i="1" spc="-487" baseline="-25000" dirty="0">
                <a:latin typeface="Comic Sans MS"/>
                <a:cs typeface="Comic Sans MS"/>
              </a:rPr>
              <a:t> </a:t>
            </a:r>
            <a:r>
              <a:rPr sz="2850" spc="-367" baseline="-26315" dirty="0">
                <a:latin typeface="Symbol"/>
                <a:cs typeface="Symbol"/>
              </a:rPr>
              <a:t></a:t>
            </a:r>
            <a:r>
              <a:rPr sz="2850" spc="7" baseline="-26315" dirty="0">
                <a:latin typeface="Comic Sans MS"/>
                <a:cs typeface="Comic Sans MS"/>
              </a:rPr>
              <a:t>1</a:t>
            </a:r>
            <a:r>
              <a:rPr sz="2850" spc="412" baseline="-26315" dirty="0">
                <a:latin typeface="Comic Sans MS"/>
                <a:cs typeface="Comic Sans MS"/>
              </a:rPr>
              <a:t> </a:t>
            </a:r>
            <a:r>
              <a:rPr sz="3300" spc="229" dirty="0">
                <a:latin typeface="Symbol"/>
                <a:cs typeface="Symbol"/>
              </a:rPr>
              <a:t></a:t>
            </a:r>
            <a:r>
              <a:rPr sz="3450" i="1" spc="-30" dirty="0">
                <a:latin typeface="Comic Sans MS"/>
                <a:cs typeface="Comic Sans MS"/>
              </a:rPr>
              <a:t>k</a:t>
            </a:r>
            <a:r>
              <a:rPr sz="3300" spc="-15" dirty="0">
                <a:latin typeface="Comic Sans MS"/>
                <a:cs typeface="Comic Sans MS"/>
              </a:rPr>
              <a:t>)</a:t>
            </a:r>
            <a:endParaRPr sz="3300">
              <a:latin typeface="Comic Sans MS"/>
              <a:cs typeface="Comic Sans MS"/>
            </a:endParaRPr>
          </a:p>
          <a:p>
            <a:pPr marL="355600" marR="187960" indent="-342900">
              <a:lnSpc>
                <a:spcPct val="100000"/>
              </a:lnSpc>
              <a:spcBef>
                <a:spcPts val="1800"/>
              </a:spcBef>
              <a:buFont typeface="Times New Roman"/>
              <a:buChar char="•"/>
              <a:tabLst>
                <a:tab pos="356235" algn="l"/>
              </a:tabLst>
            </a:pPr>
            <a:r>
              <a:rPr sz="2600" i="1" spc="-20" dirty="0">
                <a:latin typeface="Times New Roman"/>
                <a:cs typeface="Times New Roman"/>
              </a:rPr>
              <a:t>e</a:t>
            </a:r>
            <a:r>
              <a:rPr sz="2550" i="1" spc="-22" baseline="-22875" dirty="0">
                <a:latin typeface="Times New Roman"/>
                <a:cs typeface="Times New Roman"/>
              </a:rPr>
              <a:t>k</a:t>
            </a:r>
            <a:r>
              <a:rPr sz="2600" i="1" spc="-15" dirty="0">
                <a:latin typeface="Times New Roman"/>
                <a:cs typeface="Times New Roman"/>
              </a:rPr>
              <a:t>(b)</a:t>
            </a:r>
            <a:r>
              <a:rPr sz="2600" i="1" spc="65" dirty="0">
                <a:latin typeface="Times New Roman"/>
                <a:cs typeface="Times New Roman"/>
              </a:rPr>
              <a:t> </a:t>
            </a:r>
            <a:r>
              <a:rPr sz="2600" spc="-10" dirty="0">
                <a:latin typeface="Arial"/>
                <a:cs typeface="Arial"/>
              </a:rPr>
              <a:t>is</a:t>
            </a:r>
            <a:r>
              <a:rPr sz="2600" dirty="0">
                <a:latin typeface="Arial"/>
                <a:cs typeface="Arial"/>
              </a:rPr>
              <a:t> </a:t>
            </a:r>
            <a:r>
              <a:rPr sz="2600" spc="-15" dirty="0">
                <a:latin typeface="Arial"/>
                <a:cs typeface="Arial"/>
              </a:rPr>
              <a:t>the</a:t>
            </a:r>
            <a:r>
              <a:rPr sz="2600" dirty="0">
                <a:latin typeface="Arial"/>
                <a:cs typeface="Arial"/>
              </a:rPr>
              <a:t> </a:t>
            </a:r>
            <a:r>
              <a:rPr sz="2600" spc="-15" dirty="0">
                <a:latin typeface="Arial"/>
                <a:cs typeface="Arial"/>
              </a:rPr>
              <a:t>probability</a:t>
            </a:r>
            <a:r>
              <a:rPr sz="2600" spc="5" dirty="0">
                <a:latin typeface="Arial"/>
                <a:cs typeface="Arial"/>
              </a:rPr>
              <a:t> </a:t>
            </a:r>
            <a:r>
              <a:rPr sz="2600" spc="-15" dirty="0">
                <a:latin typeface="Arial"/>
                <a:cs typeface="Arial"/>
              </a:rPr>
              <a:t>that</a:t>
            </a:r>
            <a:r>
              <a:rPr sz="2600" spc="-5" dirty="0">
                <a:latin typeface="Arial"/>
                <a:cs typeface="Arial"/>
              </a:rPr>
              <a:t> </a:t>
            </a:r>
            <a:r>
              <a:rPr sz="2600" spc="-15" dirty="0">
                <a:latin typeface="Arial"/>
                <a:cs typeface="Arial"/>
              </a:rPr>
              <a:t>symbol</a:t>
            </a:r>
            <a:r>
              <a:rPr sz="2600" dirty="0">
                <a:latin typeface="Arial"/>
                <a:cs typeface="Arial"/>
              </a:rPr>
              <a:t> </a:t>
            </a:r>
            <a:r>
              <a:rPr sz="2600" i="1" spc="-15" dirty="0">
                <a:latin typeface="Times New Roman"/>
                <a:cs typeface="Times New Roman"/>
              </a:rPr>
              <a:t>b</a:t>
            </a:r>
            <a:r>
              <a:rPr sz="2600" i="1" spc="70" dirty="0">
                <a:latin typeface="Times New Roman"/>
                <a:cs typeface="Times New Roman"/>
              </a:rPr>
              <a:t> </a:t>
            </a:r>
            <a:r>
              <a:rPr sz="2600" spc="-10" dirty="0">
                <a:latin typeface="Arial"/>
                <a:cs typeface="Arial"/>
              </a:rPr>
              <a:t>is</a:t>
            </a:r>
            <a:r>
              <a:rPr sz="2600" spc="5" dirty="0">
                <a:latin typeface="Arial"/>
                <a:cs typeface="Arial"/>
              </a:rPr>
              <a:t> </a:t>
            </a:r>
            <a:r>
              <a:rPr sz="2600" spc="-15" dirty="0">
                <a:latin typeface="Arial"/>
                <a:cs typeface="Arial"/>
              </a:rPr>
              <a:t>emitted when</a:t>
            </a:r>
            <a:r>
              <a:rPr sz="2600" spc="5" dirty="0">
                <a:latin typeface="Arial"/>
                <a:cs typeface="Arial"/>
              </a:rPr>
              <a:t> </a:t>
            </a:r>
            <a:r>
              <a:rPr sz="2600" spc="-15" dirty="0">
                <a:latin typeface="Arial"/>
                <a:cs typeface="Arial"/>
              </a:rPr>
              <a:t>in</a:t>
            </a:r>
            <a:r>
              <a:rPr sz="2600" spc="5" dirty="0">
                <a:latin typeface="Arial"/>
                <a:cs typeface="Arial"/>
              </a:rPr>
              <a:t> </a:t>
            </a:r>
            <a:r>
              <a:rPr sz="2600" spc="-15" dirty="0">
                <a:latin typeface="Arial"/>
                <a:cs typeface="Arial"/>
              </a:rPr>
              <a:t>state</a:t>
            </a:r>
            <a:r>
              <a:rPr sz="2600" spc="-5" dirty="0">
                <a:latin typeface="Arial"/>
                <a:cs typeface="Arial"/>
              </a:rPr>
              <a:t> </a:t>
            </a:r>
            <a:r>
              <a:rPr sz="2600" i="1" spc="-15" dirty="0">
                <a:latin typeface="Times New Roman"/>
                <a:cs typeface="Times New Roman"/>
              </a:rPr>
              <a:t>k</a:t>
            </a:r>
            <a:endParaRPr sz="2600">
              <a:latin typeface="Times New Roman"/>
              <a:cs typeface="Times New Roman"/>
            </a:endParaRPr>
          </a:p>
          <a:p>
            <a:pPr marL="2002155">
              <a:lnSpc>
                <a:spcPct val="100000"/>
              </a:lnSpc>
              <a:spcBef>
                <a:spcPts val="2195"/>
              </a:spcBef>
              <a:tabLst>
                <a:tab pos="4069715" algn="l"/>
                <a:tab pos="5216525" algn="l"/>
              </a:tabLst>
            </a:pPr>
            <a:r>
              <a:rPr sz="2750" i="1" spc="-140" dirty="0">
                <a:latin typeface="Comic Sans MS"/>
                <a:cs typeface="Comic Sans MS"/>
              </a:rPr>
              <a:t>e</a:t>
            </a:r>
            <a:r>
              <a:rPr sz="2400" i="1" spc="-52" baseline="-26041" dirty="0">
                <a:latin typeface="Comic Sans MS"/>
                <a:cs typeface="Comic Sans MS"/>
              </a:rPr>
              <a:t>k</a:t>
            </a:r>
            <a:r>
              <a:rPr sz="2400" i="1" spc="7" baseline="-26041" dirty="0">
                <a:latin typeface="Comic Sans MS"/>
                <a:cs typeface="Comic Sans MS"/>
              </a:rPr>
              <a:t> </a:t>
            </a:r>
            <a:r>
              <a:rPr sz="2600" spc="-60" dirty="0">
                <a:latin typeface="Comic Sans MS"/>
                <a:cs typeface="Comic Sans MS"/>
              </a:rPr>
              <a:t>(</a:t>
            </a:r>
            <a:r>
              <a:rPr sz="2750" i="1" spc="-85" dirty="0">
                <a:latin typeface="Comic Sans MS"/>
                <a:cs typeface="Comic Sans MS"/>
              </a:rPr>
              <a:t>b</a:t>
            </a:r>
            <a:r>
              <a:rPr sz="2750" i="1" spc="-575" dirty="0">
                <a:latin typeface="Comic Sans MS"/>
                <a:cs typeface="Comic Sans MS"/>
              </a:rPr>
              <a:t> </a:t>
            </a:r>
            <a:r>
              <a:rPr sz="2600" spc="5" dirty="0">
                <a:latin typeface="Comic Sans MS"/>
                <a:cs typeface="Comic Sans MS"/>
              </a:rPr>
              <a:t>)</a:t>
            </a:r>
            <a:r>
              <a:rPr sz="2600" spc="-20" dirty="0">
                <a:latin typeface="Comic Sans MS"/>
                <a:cs typeface="Comic Sans MS"/>
              </a:rPr>
              <a:t> </a:t>
            </a:r>
            <a:r>
              <a:rPr sz="2600" spc="10" dirty="0">
                <a:latin typeface="Symbol"/>
                <a:cs typeface="Symbol"/>
              </a:rPr>
              <a:t></a:t>
            </a:r>
            <a:r>
              <a:rPr sz="2600" spc="40" dirty="0">
                <a:latin typeface="Times New Roman"/>
                <a:cs typeface="Times New Roman"/>
              </a:rPr>
              <a:t> </a:t>
            </a:r>
            <a:r>
              <a:rPr sz="2600" spc="10" dirty="0">
                <a:latin typeface="Comic Sans MS"/>
                <a:cs typeface="Comic Sans MS"/>
              </a:rPr>
              <a:t>Pr(</a:t>
            </a:r>
            <a:r>
              <a:rPr sz="2750" i="1" spc="-40" dirty="0">
                <a:latin typeface="Comic Sans MS"/>
                <a:cs typeface="Comic Sans MS"/>
              </a:rPr>
              <a:t>x</a:t>
            </a:r>
            <a:r>
              <a:rPr sz="2400" i="1" spc="-30" baseline="-24305" dirty="0">
                <a:latin typeface="Comic Sans MS"/>
                <a:cs typeface="Comic Sans MS"/>
              </a:rPr>
              <a:t>i</a:t>
            </a:r>
            <a:r>
              <a:rPr sz="2400" i="1" baseline="-24305" dirty="0">
                <a:latin typeface="Comic Sans MS"/>
                <a:cs typeface="Comic Sans MS"/>
              </a:rPr>
              <a:t>	</a:t>
            </a:r>
            <a:r>
              <a:rPr sz="2600" spc="10" dirty="0">
                <a:latin typeface="Symbol"/>
                <a:cs typeface="Symbol"/>
              </a:rPr>
              <a:t></a:t>
            </a:r>
            <a:r>
              <a:rPr sz="2600" spc="-40" dirty="0">
                <a:latin typeface="Times New Roman"/>
                <a:cs typeface="Times New Roman"/>
              </a:rPr>
              <a:t> </a:t>
            </a:r>
            <a:r>
              <a:rPr sz="2750" i="1" spc="-85" dirty="0">
                <a:latin typeface="Comic Sans MS"/>
                <a:cs typeface="Comic Sans MS"/>
              </a:rPr>
              <a:t>b</a:t>
            </a:r>
            <a:r>
              <a:rPr sz="2750" i="1" spc="-210" dirty="0">
                <a:latin typeface="Comic Sans MS"/>
                <a:cs typeface="Comic Sans MS"/>
              </a:rPr>
              <a:t> </a:t>
            </a:r>
            <a:r>
              <a:rPr sz="2600" spc="10" dirty="0">
                <a:latin typeface="Comic Sans MS"/>
                <a:cs typeface="Comic Sans MS"/>
              </a:rPr>
              <a:t>|</a:t>
            </a:r>
            <a:r>
              <a:rPr sz="2600" spc="-495" dirty="0">
                <a:latin typeface="Comic Sans MS"/>
                <a:cs typeface="Comic Sans MS"/>
              </a:rPr>
              <a:t> </a:t>
            </a:r>
            <a:r>
              <a:rPr sz="2750" i="1" spc="80" dirty="0">
                <a:latin typeface="Symbol"/>
                <a:cs typeface="Symbol"/>
              </a:rPr>
              <a:t></a:t>
            </a:r>
            <a:r>
              <a:rPr sz="2400" i="1" spc="-30" baseline="-24305" dirty="0">
                <a:latin typeface="Comic Sans MS"/>
                <a:cs typeface="Comic Sans MS"/>
              </a:rPr>
              <a:t>i</a:t>
            </a:r>
            <a:r>
              <a:rPr sz="2400" i="1" baseline="-24305" dirty="0">
                <a:latin typeface="Comic Sans MS"/>
                <a:cs typeface="Comic Sans MS"/>
              </a:rPr>
              <a:t>	</a:t>
            </a:r>
            <a:r>
              <a:rPr sz="2600" spc="10" dirty="0">
                <a:latin typeface="Symbol"/>
                <a:cs typeface="Symbol"/>
              </a:rPr>
              <a:t></a:t>
            </a:r>
            <a:r>
              <a:rPr sz="2600" spc="-45" dirty="0">
                <a:latin typeface="Times New Roman"/>
                <a:cs typeface="Times New Roman"/>
              </a:rPr>
              <a:t> </a:t>
            </a:r>
            <a:r>
              <a:rPr sz="2750" i="1" spc="-75" dirty="0">
                <a:latin typeface="Comic Sans MS"/>
                <a:cs typeface="Comic Sans MS"/>
              </a:rPr>
              <a:t>k</a:t>
            </a:r>
            <a:r>
              <a:rPr sz="2750" i="1" spc="-395" dirty="0">
                <a:latin typeface="Comic Sans MS"/>
                <a:cs typeface="Comic Sans MS"/>
              </a:rPr>
              <a:t> </a:t>
            </a:r>
            <a:r>
              <a:rPr sz="2600" spc="5" dirty="0">
                <a:latin typeface="Comic Sans MS"/>
                <a:cs typeface="Comic Sans MS"/>
              </a:rPr>
              <a:t>)</a:t>
            </a:r>
            <a:endParaRPr sz="2600">
              <a:latin typeface="Comic Sans MS"/>
              <a:cs typeface="Comic Sans MS"/>
            </a:endParaRPr>
          </a:p>
        </p:txBody>
      </p:sp>
      <p:sp>
        <p:nvSpPr>
          <p:cNvPr id="8" name="Shape 81"/>
          <p:cNvSpPr txBox="1">
            <a:spLocks/>
          </p:cNvSpPr>
          <p:nvPr/>
        </p:nvSpPr>
        <p:spPr>
          <a:xfrm>
            <a:off x="928868" y="457200"/>
            <a:ext cx="7224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Hidden Markov Model: Notations</a:t>
            </a:r>
            <a:endParaRPr lang="en" sz="3600" kern="0" dirty="0">
              <a:solidFill>
                <a:srgbClr val="0DB7C4"/>
              </a:solidFill>
              <a:latin typeface="Dosis"/>
              <a:ea typeface="Dosis"/>
              <a:cs typeface="Dosis"/>
              <a:sym typeface="Dosi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707235"/>
            <a:ext cx="7980680" cy="4222750"/>
          </a:xfrm>
          <a:prstGeom prst="rect">
            <a:avLst/>
          </a:prstGeom>
        </p:spPr>
        <p:txBody>
          <a:bodyPr vert="horz" wrap="square" lIns="0" tIns="0" rIns="0" bIns="0" rtlCol="0">
            <a:spAutoFit/>
          </a:bodyPr>
          <a:lstStyle/>
          <a:p>
            <a:pPr marL="355600" marR="1106805" indent="-342900">
              <a:lnSpc>
                <a:spcPct val="100000"/>
              </a:lnSpc>
              <a:buFont typeface="Arial"/>
              <a:buChar char="•"/>
              <a:tabLst>
                <a:tab pos="355600" algn="l"/>
              </a:tabLst>
            </a:pPr>
            <a:r>
              <a:rPr sz="2600" spc="-20" dirty="0">
                <a:latin typeface="Arial"/>
                <a:cs typeface="Arial"/>
              </a:rPr>
              <a:t>A </a:t>
            </a:r>
            <a:r>
              <a:rPr sz="2600" spc="-15" dirty="0">
                <a:latin typeface="Arial"/>
                <a:cs typeface="Arial"/>
              </a:rPr>
              <a:t>casino uses</a:t>
            </a:r>
            <a:r>
              <a:rPr sz="2600" spc="5" dirty="0">
                <a:latin typeface="Arial"/>
                <a:cs typeface="Arial"/>
              </a:rPr>
              <a:t> </a:t>
            </a:r>
            <a:r>
              <a:rPr sz="2600" spc="-15" dirty="0">
                <a:latin typeface="Arial"/>
                <a:cs typeface="Arial"/>
              </a:rPr>
              <a:t>a</a:t>
            </a:r>
            <a:r>
              <a:rPr sz="2600" dirty="0">
                <a:latin typeface="Arial"/>
                <a:cs typeface="Arial"/>
              </a:rPr>
              <a:t> </a:t>
            </a:r>
            <a:r>
              <a:rPr sz="2600" spc="-10" dirty="0">
                <a:latin typeface="Arial"/>
                <a:cs typeface="Arial"/>
              </a:rPr>
              <a:t>fair</a:t>
            </a:r>
            <a:r>
              <a:rPr sz="2600" dirty="0">
                <a:latin typeface="Arial"/>
                <a:cs typeface="Arial"/>
              </a:rPr>
              <a:t> </a:t>
            </a:r>
            <a:r>
              <a:rPr sz="2600" spc="-15" dirty="0">
                <a:latin typeface="Arial"/>
                <a:cs typeface="Arial"/>
              </a:rPr>
              <a:t>die</a:t>
            </a:r>
            <a:r>
              <a:rPr sz="2600" spc="5" dirty="0">
                <a:latin typeface="Arial"/>
                <a:cs typeface="Arial"/>
              </a:rPr>
              <a:t> </a:t>
            </a:r>
            <a:r>
              <a:rPr sz="2600" spc="-15" dirty="0">
                <a:latin typeface="Arial"/>
                <a:cs typeface="Arial"/>
              </a:rPr>
              <a:t>most</a:t>
            </a:r>
            <a:r>
              <a:rPr sz="2600" spc="5" dirty="0">
                <a:latin typeface="Arial"/>
                <a:cs typeface="Arial"/>
              </a:rPr>
              <a:t> </a:t>
            </a:r>
            <a:r>
              <a:rPr sz="2600" spc="-15" dirty="0">
                <a:latin typeface="Arial"/>
                <a:cs typeface="Arial"/>
              </a:rPr>
              <a:t>of</a:t>
            </a:r>
            <a:r>
              <a:rPr sz="2600" spc="5" dirty="0">
                <a:latin typeface="Arial"/>
                <a:cs typeface="Arial"/>
              </a:rPr>
              <a:t> </a:t>
            </a:r>
            <a:r>
              <a:rPr sz="2600" spc="-15" dirty="0">
                <a:latin typeface="Arial"/>
                <a:cs typeface="Arial"/>
              </a:rPr>
              <a:t>the</a:t>
            </a:r>
            <a:r>
              <a:rPr sz="2600" dirty="0">
                <a:latin typeface="Arial"/>
                <a:cs typeface="Arial"/>
              </a:rPr>
              <a:t> </a:t>
            </a:r>
            <a:r>
              <a:rPr sz="2600" spc="-15" dirty="0">
                <a:latin typeface="Arial"/>
                <a:cs typeface="Arial"/>
              </a:rPr>
              <a:t>time,</a:t>
            </a:r>
            <a:r>
              <a:rPr sz="2600" dirty="0">
                <a:latin typeface="Arial"/>
                <a:cs typeface="Arial"/>
              </a:rPr>
              <a:t> </a:t>
            </a:r>
            <a:r>
              <a:rPr sz="2600" spc="-15" dirty="0">
                <a:latin typeface="Arial"/>
                <a:cs typeface="Arial"/>
              </a:rPr>
              <a:t>but occasionally</a:t>
            </a:r>
            <a:r>
              <a:rPr sz="2600" spc="10" dirty="0">
                <a:latin typeface="Arial"/>
                <a:cs typeface="Arial"/>
              </a:rPr>
              <a:t> </a:t>
            </a:r>
            <a:r>
              <a:rPr sz="2600" spc="-15" dirty="0">
                <a:latin typeface="Arial"/>
                <a:cs typeface="Arial"/>
              </a:rPr>
              <a:t>switches</a:t>
            </a:r>
            <a:r>
              <a:rPr sz="2600" dirty="0">
                <a:latin typeface="Arial"/>
                <a:cs typeface="Arial"/>
              </a:rPr>
              <a:t> </a:t>
            </a:r>
            <a:r>
              <a:rPr sz="2600" spc="-15" dirty="0">
                <a:latin typeface="Arial"/>
                <a:cs typeface="Arial"/>
              </a:rPr>
              <a:t>to</a:t>
            </a:r>
            <a:r>
              <a:rPr sz="2600" dirty="0">
                <a:latin typeface="Arial"/>
                <a:cs typeface="Arial"/>
              </a:rPr>
              <a:t> </a:t>
            </a:r>
            <a:r>
              <a:rPr sz="2600" spc="-15" dirty="0">
                <a:latin typeface="Arial"/>
                <a:cs typeface="Arial"/>
              </a:rPr>
              <a:t>a</a:t>
            </a:r>
            <a:r>
              <a:rPr sz="2600" dirty="0">
                <a:latin typeface="Arial"/>
                <a:cs typeface="Arial"/>
              </a:rPr>
              <a:t> </a:t>
            </a:r>
            <a:r>
              <a:rPr sz="2600" spc="-15" dirty="0">
                <a:latin typeface="Arial"/>
                <a:cs typeface="Arial"/>
              </a:rPr>
              <a:t>loaded</a:t>
            </a:r>
            <a:r>
              <a:rPr sz="2600" spc="5" dirty="0">
                <a:latin typeface="Arial"/>
                <a:cs typeface="Arial"/>
              </a:rPr>
              <a:t> </a:t>
            </a:r>
            <a:r>
              <a:rPr sz="2600" spc="-15" dirty="0">
                <a:latin typeface="Arial"/>
                <a:cs typeface="Arial"/>
              </a:rPr>
              <a:t>one</a:t>
            </a:r>
            <a:endParaRPr sz="2600" dirty="0">
              <a:latin typeface="Arial"/>
              <a:cs typeface="Arial"/>
            </a:endParaRPr>
          </a:p>
          <a:p>
            <a:pPr marL="469900">
              <a:lnSpc>
                <a:spcPct val="100000"/>
              </a:lnSpc>
              <a:spcBef>
                <a:spcPts val="565"/>
              </a:spcBef>
            </a:pPr>
            <a:r>
              <a:rPr sz="2400" dirty="0">
                <a:latin typeface="Arial"/>
                <a:cs typeface="Arial"/>
              </a:rPr>
              <a:t>–</a:t>
            </a:r>
            <a:r>
              <a:rPr sz="2400" spc="245" dirty="0">
                <a:latin typeface="Arial"/>
                <a:cs typeface="Arial"/>
              </a:rPr>
              <a:t> </a:t>
            </a:r>
            <a:r>
              <a:rPr sz="2400" spc="-20" dirty="0">
                <a:latin typeface="Arial"/>
                <a:cs typeface="Arial"/>
              </a:rPr>
              <a:t>F</a:t>
            </a:r>
            <a:r>
              <a:rPr sz="2400" spc="-5" dirty="0">
                <a:latin typeface="Arial"/>
                <a:cs typeface="Arial"/>
              </a:rPr>
              <a:t>ai</a:t>
            </a:r>
            <a:r>
              <a:rPr sz="2400" dirty="0">
                <a:latin typeface="Arial"/>
                <a:cs typeface="Arial"/>
              </a:rPr>
              <a:t>r</a:t>
            </a:r>
            <a:r>
              <a:rPr sz="2400" spc="-5" dirty="0">
                <a:latin typeface="Arial"/>
                <a:cs typeface="Arial"/>
              </a:rPr>
              <a:t> die</a:t>
            </a:r>
            <a:r>
              <a:rPr sz="2400" dirty="0">
                <a:latin typeface="Arial"/>
                <a:cs typeface="Arial"/>
              </a:rPr>
              <a:t>:</a:t>
            </a:r>
            <a:r>
              <a:rPr sz="2400" spc="-5" dirty="0">
                <a:latin typeface="Arial"/>
                <a:cs typeface="Arial"/>
              </a:rPr>
              <a:t> Prob(1</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Prob(2</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Prob(6</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1/6</a:t>
            </a:r>
            <a:endParaRPr sz="2400" dirty="0">
              <a:latin typeface="Arial"/>
              <a:cs typeface="Arial"/>
            </a:endParaRPr>
          </a:p>
          <a:p>
            <a:pPr marL="755650" marR="5080" indent="-285750">
              <a:lnSpc>
                <a:spcPct val="100000"/>
              </a:lnSpc>
              <a:spcBef>
                <a:spcPts val="570"/>
              </a:spcBef>
            </a:pPr>
            <a:r>
              <a:rPr sz="2400" dirty="0">
                <a:latin typeface="Arial"/>
                <a:cs typeface="Arial"/>
              </a:rPr>
              <a:t>–</a:t>
            </a:r>
            <a:r>
              <a:rPr sz="2400" spc="245" dirty="0">
                <a:latin typeface="Arial"/>
                <a:cs typeface="Arial"/>
              </a:rPr>
              <a:t> </a:t>
            </a:r>
            <a:r>
              <a:rPr sz="2400" spc="-5" dirty="0">
                <a:latin typeface="Arial"/>
                <a:cs typeface="Arial"/>
              </a:rPr>
              <a:t>Loade</a:t>
            </a:r>
            <a:r>
              <a:rPr sz="2400" dirty="0">
                <a:latin typeface="Arial"/>
                <a:cs typeface="Arial"/>
              </a:rPr>
              <a:t>d</a:t>
            </a:r>
            <a:r>
              <a:rPr sz="2400" spc="-5" dirty="0">
                <a:latin typeface="Arial"/>
                <a:cs typeface="Arial"/>
              </a:rPr>
              <a:t> die</a:t>
            </a:r>
            <a:r>
              <a:rPr sz="2400" dirty="0">
                <a:latin typeface="Arial"/>
                <a:cs typeface="Arial"/>
              </a:rPr>
              <a:t>:</a:t>
            </a:r>
            <a:r>
              <a:rPr sz="2400" spc="-5" dirty="0">
                <a:latin typeface="Arial"/>
                <a:cs typeface="Arial"/>
              </a:rPr>
              <a:t> Prob(1</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Prob(2</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Prob(5</a:t>
            </a:r>
            <a:r>
              <a:rPr sz="2400" dirty="0">
                <a:latin typeface="Arial"/>
                <a:cs typeface="Arial"/>
              </a:rPr>
              <a:t>)</a:t>
            </a:r>
            <a:r>
              <a:rPr sz="2400" spc="-5" dirty="0">
                <a:latin typeface="Arial"/>
                <a:cs typeface="Arial"/>
              </a:rPr>
              <a:t> </a:t>
            </a:r>
            <a:r>
              <a:rPr sz="2400" spc="-15" dirty="0">
                <a:latin typeface="Arial"/>
                <a:cs typeface="Arial"/>
              </a:rPr>
              <a:t>=</a:t>
            </a:r>
            <a:r>
              <a:rPr sz="2400" spc="-5" dirty="0">
                <a:latin typeface="Arial"/>
                <a:cs typeface="Arial"/>
              </a:rPr>
              <a:t> 1/10, </a:t>
            </a:r>
            <a:r>
              <a:rPr sz="2400" dirty="0">
                <a:latin typeface="Arial"/>
                <a:cs typeface="Arial"/>
              </a:rPr>
              <a:t>Prob(6)</a:t>
            </a:r>
            <a:r>
              <a:rPr sz="2400" spc="-5" dirty="0">
                <a:latin typeface="Arial"/>
                <a:cs typeface="Arial"/>
              </a:rPr>
              <a:t> </a:t>
            </a:r>
            <a:r>
              <a:rPr sz="2400" spc="-15" dirty="0">
                <a:latin typeface="Arial"/>
                <a:cs typeface="Arial"/>
              </a:rPr>
              <a:t>=</a:t>
            </a:r>
            <a:r>
              <a:rPr sz="2400" spc="-5" dirty="0">
                <a:latin typeface="Arial"/>
                <a:cs typeface="Arial"/>
              </a:rPr>
              <a:t> </a:t>
            </a:r>
            <a:r>
              <a:rPr sz="2400" spc="-20" dirty="0">
                <a:latin typeface="Arial"/>
                <a:cs typeface="Arial"/>
              </a:rPr>
              <a:t>½</a:t>
            </a:r>
            <a:endParaRPr sz="2400" dirty="0">
              <a:latin typeface="Arial"/>
              <a:cs typeface="Arial"/>
            </a:endParaRPr>
          </a:p>
          <a:p>
            <a:pPr marL="755015" lvl="1" indent="-285115">
              <a:lnSpc>
                <a:spcPct val="100000"/>
              </a:lnSpc>
              <a:spcBef>
                <a:spcPts val="570"/>
              </a:spcBef>
              <a:buFont typeface="Arial"/>
              <a:buChar char="–"/>
              <a:tabLst>
                <a:tab pos="755650" algn="l"/>
              </a:tabLst>
            </a:pPr>
            <a:r>
              <a:rPr sz="2400" spc="-20" dirty="0">
                <a:latin typeface="Arial"/>
                <a:cs typeface="Arial"/>
              </a:rPr>
              <a:t>T</a:t>
            </a:r>
            <a:r>
              <a:rPr sz="2400" spc="-5" dirty="0">
                <a:latin typeface="Arial"/>
                <a:cs typeface="Arial"/>
              </a:rPr>
              <a:t>hes</a:t>
            </a:r>
            <a:r>
              <a:rPr sz="2400" dirty="0">
                <a:latin typeface="Arial"/>
                <a:cs typeface="Arial"/>
              </a:rPr>
              <a:t>e </a:t>
            </a:r>
            <a:r>
              <a:rPr sz="2400" spc="-5" dirty="0">
                <a:latin typeface="Arial"/>
                <a:cs typeface="Arial"/>
              </a:rPr>
              <a:t>ar</a:t>
            </a:r>
            <a:r>
              <a:rPr sz="2400" dirty="0">
                <a:latin typeface="Arial"/>
                <a:cs typeface="Arial"/>
              </a:rPr>
              <a:t>e</a:t>
            </a:r>
            <a:r>
              <a:rPr sz="2400" spc="-5" dirty="0">
                <a:latin typeface="Arial"/>
                <a:cs typeface="Arial"/>
              </a:rPr>
              <a:t> </a:t>
            </a:r>
            <a:r>
              <a:rPr sz="2400" dirty="0">
                <a:latin typeface="Arial"/>
                <a:cs typeface="Arial"/>
              </a:rPr>
              <a:t>the</a:t>
            </a:r>
            <a:r>
              <a:rPr sz="2400" spc="5" dirty="0">
                <a:latin typeface="Arial"/>
                <a:cs typeface="Arial"/>
              </a:rPr>
              <a:t> </a:t>
            </a:r>
            <a:r>
              <a:rPr sz="2400" b="1" i="1" spc="-20" dirty="0">
                <a:latin typeface="Arial"/>
                <a:cs typeface="Arial"/>
              </a:rPr>
              <a:t>emissio</a:t>
            </a:r>
            <a:r>
              <a:rPr sz="2400" b="1" i="1" spc="-15" dirty="0">
                <a:latin typeface="Arial"/>
                <a:cs typeface="Arial"/>
              </a:rPr>
              <a:t>n</a:t>
            </a:r>
            <a:r>
              <a:rPr sz="2400" b="1" i="1" dirty="0">
                <a:latin typeface="Arial"/>
                <a:cs typeface="Arial"/>
              </a:rPr>
              <a:t> </a:t>
            </a:r>
            <a:r>
              <a:rPr sz="2400" dirty="0">
                <a:latin typeface="Arial"/>
                <a:cs typeface="Arial"/>
              </a:rPr>
              <a:t>probabilities</a:t>
            </a:r>
          </a:p>
          <a:p>
            <a:pPr marL="355600" indent="-342900">
              <a:lnSpc>
                <a:spcPct val="100000"/>
              </a:lnSpc>
              <a:spcBef>
                <a:spcPts val="630"/>
              </a:spcBef>
              <a:buFont typeface="Arial"/>
              <a:buChar char="•"/>
              <a:tabLst>
                <a:tab pos="356235" algn="l"/>
              </a:tabLst>
            </a:pPr>
            <a:r>
              <a:rPr sz="2600" b="1" i="1" spc="-15" dirty="0">
                <a:latin typeface="Arial"/>
                <a:cs typeface="Arial"/>
              </a:rPr>
              <a:t>Transition</a:t>
            </a:r>
            <a:r>
              <a:rPr sz="2600" b="1" i="1" spc="-5" dirty="0">
                <a:latin typeface="Arial"/>
                <a:cs typeface="Arial"/>
              </a:rPr>
              <a:t> </a:t>
            </a:r>
            <a:r>
              <a:rPr sz="2600" b="1" i="1" spc="-15" dirty="0">
                <a:latin typeface="Arial"/>
                <a:cs typeface="Arial"/>
              </a:rPr>
              <a:t>probabilities</a:t>
            </a:r>
            <a:endParaRPr sz="2600" dirty="0">
              <a:latin typeface="Arial"/>
              <a:cs typeface="Arial"/>
            </a:endParaRPr>
          </a:p>
          <a:p>
            <a:pPr marL="755015" lvl="1" indent="-285115">
              <a:lnSpc>
                <a:spcPct val="100000"/>
              </a:lnSpc>
              <a:spcBef>
                <a:spcPts val="605"/>
              </a:spcBef>
              <a:buFont typeface="Arial"/>
              <a:buChar char="–"/>
              <a:tabLst>
                <a:tab pos="755650" algn="l"/>
              </a:tabLst>
            </a:pPr>
            <a:r>
              <a:rPr sz="2400" spc="-20" dirty="0">
                <a:latin typeface="Arial"/>
                <a:cs typeface="Arial"/>
              </a:rPr>
              <a:t>P</a:t>
            </a:r>
            <a:r>
              <a:rPr sz="2400" spc="-5" dirty="0">
                <a:latin typeface="Arial"/>
                <a:cs typeface="Arial"/>
              </a:rPr>
              <a:t>r</a:t>
            </a:r>
            <a:r>
              <a:rPr sz="2400" dirty="0">
                <a:latin typeface="Arial"/>
                <a:cs typeface="Arial"/>
              </a:rPr>
              <a:t>o</a:t>
            </a:r>
            <a:r>
              <a:rPr sz="2400" spc="-5" dirty="0">
                <a:latin typeface="Arial"/>
                <a:cs typeface="Arial"/>
              </a:rPr>
              <a:t>b</a:t>
            </a:r>
            <a:r>
              <a:rPr sz="2400" dirty="0">
                <a:latin typeface="Arial"/>
                <a:cs typeface="Arial"/>
              </a:rPr>
              <a:t>(</a:t>
            </a:r>
            <a:r>
              <a:rPr sz="2400" spc="-20" dirty="0">
                <a:latin typeface="Arial"/>
                <a:cs typeface="Arial"/>
              </a:rPr>
              <a:t>F</a:t>
            </a:r>
            <a:r>
              <a:rPr sz="2400" spc="-5" dirty="0">
                <a:latin typeface="Arial"/>
                <a:cs typeface="Arial"/>
              </a:rPr>
              <a:t>a</a:t>
            </a:r>
            <a:r>
              <a:rPr sz="2400" spc="5" dirty="0">
                <a:latin typeface="Arial"/>
                <a:cs typeface="Arial"/>
              </a:rPr>
              <a:t>i</a:t>
            </a:r>
            <a:r>
              <a:rPr sz="2400" dirty="0">
                <a:latin typeface="Arial"/>
                <a:cs typeface="Arial"/>
              </a:rPr>
              <a:t>r</a:t>
            </a:r>
            <a:r>
              <a:rPr sz="2400" spc="-5" dirty="0">
                <a:latin typeface="Arial"/>
                <a:cs typeface="Arial"/>
              </a:rPr>
              <a:t> </a:t>
            </a:r>
            <a:r>
              <a:rPr sz="2400" spc="-25" dirty="0">
                <a:latin typeface="Symbol"/>
                <a:cs typeface="Symbol"/>
              </a:rPr>
              <a:t></a:t>
            </a:r>
            <a:r>
              <a:rPr sz="2400" spc="60" dirty="0">
                <a:latin typeface="Times New Roman"/>
                <a:cs typeface="Times New Roman"/>
              </a:rPr>
              <a:t> </a:t>
            </a:r>
            <a:r>
              <a:rPr sz="2400" dirty="0">
                <a:latin typeface="Arial"/>
                <a:cs typeface="Arial"/>
              </a:rPr>
              <a:t>Loaded) </a:t>
            </a:r>
            <a:r>
              <a:rPr sz="2400" spc="-15" dirty="0">
                <a:latin typeface="Arial"/>
                <a:cs typeface="Arial"/>
              </a:rPr>
              <a:t>=</a:t>
            </a:r>
            <a:r>
              <a:rPr sz="2400" dirty="0">
                <a:latin typeface="Arial"/>
                <a:cs typeface="Arial"/>
              </a:rPr>
              <a:t> 0.01</a:t>
            </a:r>
          </a:p>
          <a:p>
            <a:pPr marL="755015" lvl="1" indent="-285115">
              <a:lnSpc>
                <a:spcPct val="100000"/>
              </a:lnSpc>
              <a:spcBef>
                <a:spcPts val="570"/>
              </a:spcBef>
              <a:buFont typeface="Arial"/>
              <a:buChar char="–"/>
              <a:tabLst>
                <a:tab pos="755650" algn="l"/>
              </a:tabLst>
            </a:pPr>
            <a:r>
              <a:rPr sz="2400" spc="-20" dirty="0">
                <a:latin typeface="Arial"/>
                <a:cs typeface="Arial"/>
              </a:rPr>
              <a:t>P</a:t>
            </a:r>
            <a:r>
              <a:rPr sz="2400" dirty="0">
                <a:latin typeface="Arial"/>
                <a:cs typeface="Arial"/>
              </a:rPr>
              <a:t>rob(Loaded</a:t>
            </a:r>
            <a:r>
              <a:rPr sz="2400" spc="-5" dirty="0">
                <a:latin typeface="Arial"/>
                <a:cs typeface="Arial"/>
              </a:rPr>
              <a:t> </a:t>
            </a:r>
            <a:r>
              <a:rPr sz="2400" spc="-25" dirty="0">
                <a:latin typeface="Symbol"/>
                <a:cs typeface="Symbol"/>
              </a:rPr>
              <a:t></a:t>
            </a:r>
            <a:r>
              <a:rPr sz="2400" spc="60" dirty="0">
                <a:latin typeface="Times New Roman"/>
                <a:cs typeface="Times New Roman"/>
              </a:rPr>
              <a:t> </a:t>
            </a:r>
            <a:r>
              <a:rPr sz="2400" dirty="0">
                <a:latin typeface="Arial"/>
                <a:cs typeface="Arial"/>
              </a:rPr>
              <a:t>Fair)</a:t>
            </a:r>
            <a:r>
              <a:rPr sz="2400" spc="-5" dirty="0">
                <a:latin typeface="Arial"/>
                <a:cs typeface="Arial"/>
              </a:rPr>
              <a:t> </a:t>
            </a:r>
            <a:r>
              <a:rPr sz="2400" spc="-15" dirty="0">
                <a:latin typeface="Arial"/>
                <a:cs typeface="Arial"/>
              </a:rPr>
              <a:t>=</a:t>
            </a:r>
            <a:r>
              <a:rPr sz="2400" spc="-5" dirty="0">
                <a:latin typeface="Arial"/>
                <a:cs typeface="Arial"/>
              </a:rPr>
              <a:t> 0.2</a:t>
            </a:r>
            <a:endParaRPr sz="2400" dirty="0">
              <a:latin typeface="Arial"/>
              <a:cs typeface="Arial"/>
            </a:endParaRPr>
          </a:p>
          <a:p>
            <a:pPr marL="755015" lvl="1" indent="-285115">
              <a:lnSpc>
                <a:spcPct val="100000"/>
              </a:lnSpc>
              <a:spcBef>
                <a:spcPts val="525"/>
              </a:spcBef>
              <a:buFont typeface="Arial"/>
              <a:buChar char="–"/>
              <a:tabLst>
                <a:tab pos="755650" algn="l"/>
              </a:tabLst>
            </a:pPr>
            <a:r>
              <a:rPr sz="2400" spc="-20" dirty="0">
                <a:latin typeface="Arial"/>
                <a:cs typeface="Arial"/>
              </a:rPr>
              <a:t>T</a:t>
            </a:r>
            <a:r>
              <a:rPr sz="2400" dirty="0">
                <a:latin typeface="Arial"/>
                <a:cs typeface="Arial"/>
              </a:rPr>
              <a:t>ransitions</a:t>
            </a:r>
            <a:r>
              <a:rPr sz="2400" spc="-5" dirty="0">
                <a:latin typeface="Arial"/>
                <a:cs typeface="Arial"/>
              </a:rPr>
              <a:t> betwee</a:t>
            </a:r>
            <a:r>
              <a:rPr sz="2400" dirty="0">
                <a:latin typeface="Arial"/>
                <a:cs typeface="Arial"/>
              </a:rPr>
              <a:t>n </a:t>
            </a:r>
            <a:r>
              <a:rPr sz="2400" spc="-15" dirty="0">
                <a:latin typeface="Arial"/>
                <a:cs typeface="Arial"/>
              </a:rPr>
              <a:t>states</a:t>
            </a:r>
            <a:r>
              <a:rPr sz="2400" spc="-5" dirty="0">
                <a:latin typeface="Arial"/>
                <a:cs typeface="Arial"/>
              </a:rPr>
              <a:t> obe</a:t>
            </a:r>
            <a:r>
              <a:rPr sz="2400" dirty="0">
                <a:latin typeface="Arial"/>
                <a:cs typeface="Arial"/>
              </a:rPr>
              <a:t>y a</a:t>
            </a:r>
            <a:r>
              <a:rPr sz="2400" spc="-5" dirty="0">
                <a:latin typeface="Arial"/>
                <a:cs typeface="Arial"/>
              </a:rPr>
              <a:t> </a:t>
            </a:r>
            <a:r>
              <a:rPr sz="2400" dirty="0">
                <a:latin typeface="Arial"/>
                <a:cs typeface="Arial"/>
              </a:rPr>
              <a:t>Markov</a:t>
            </a:r>
            <a:r>
              <a:rPr sz="2400" spc="-5" dirty="0">
                <a:latin typeface="Arial"/>
                <a:cs typeface="Arial"/>
              </a:rPr>
              <a:t> process</a:t>
            </a:r>
            <a:endParaRPr sz="2400" dirty="0">
              <a:latin typeface="Arial"/>
              <a:cs typeface="Arial"/>
            </a:endParaRPr>
          </a:p>
        </p:txBody>
      </p:sp>
      <p:sp>
        <p:nvSpPr>
          <p:cNvPr id="6"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Scenario: The Occasionally Dishonest Casino Problem</a:t>
            </a:r>
            <a:endParaRPr lang="en" sz="3600" kern="0" dirty="0">
              <a:solidFill>
                <a:srgbClr val="0DB7C4"/>
              </a:solidFill>
              <a:latin typeface="Dosis"/>
              <a:ea typeface="Dosis"/>
              <a:cs typeface="Dosis"/>
              <a:sym typeface="Dosi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229350" y="2708148"/>
            <a:ext cx="1081405" cy="1959610"/>
          </a:xfrm>
          <a:custGeom>
            <a:avLst/>
            <a:gdLst/>
            <a:ahLst/>
            <a:cxnLst/>
            <a:rect l="l" t="t" r="r" b="b"/>
            <a:pathLst>
              <a:path w="1081404" h="1959610">
                <a:moveTo>
                  <a:pt x="0" y="0"/>
                </a:moveTo>
                <a:lnTo>
                  <a:pt x="0" y="1959101"/>
                </a:lnTo>
                <a:lnTo>
                  <a:pt x="1081277" y="1959101"/>
                </a:lnTo>
                <a:lnTo>
                  <a:pt x="1081277" y="0"/>
                </a:lnTo>
                <a:lnTo>
                  <a:pt x="0" y="0"/>
                </a:lnTo>
                <a:close/>
              </a:path>
            </a:pathLst>
          </a:custGeom>
          <a:ln w="38100">
            <a:solidFill>
              <a:srgbClr val="000000"/>
            </a:solidFill>
          </a:ln>
        </p:spPr>
        <p:txBody>
          <a:bodyPr wrap="square" lIns="0" tIns="0" rIns="0" bIns="0" rtlCol="0"/>
          <a:lstStyle/>
          <a:p>
            <a:endParaRPr/>
          </a:p>
        </p:txBody>
      </p:sp>
      <p:sp>
        <p:nvSpPr>
          <p:cNvPr id="5" name="object 5"/>
          <p:cNvSpPr txBox="1"/>
          <p:nvPr/>
        </p:nvSpPr>
        <p:spPr>
          <a:xfrm>
            <a:off x="6327902" y="2803015"/>
            <a:ext cx="883919" cy="1803400"/>
          </a:xfrm>
          <a:prstGeom prst="rect">
            <a:avLst/>
          </a:prstGeom>
        </p:spPr>
        <p:txBody>
          <a:bodyPr vert="horz" wrap="square" lIns="0" tIns="0" rIns="0" bIns="0" rtlCol="0">
            <a:spAutoFit/>
          </a:bodyPr>
          <a:lstStyle/>
          <a:p>
            <a:pPr marL="12700">
              <a:lnSpc>
                <a:spcPct val="100000"/>
              </a:lnSpc>
              <a:tabLst>
                <a:tab pos="378460" algn="l"/>
              </a:tabLst>
            </a:pPr>
            <a:r>
              <a:rPr sz="2000" b="1" spc="-20" dirty="0">
                <a:latin typeface="Arial"/>
                <a:cs typeface="Arial"/>
              </a:rPr>
              <a:t>1</a:t>
            </a:r>
            <a:r>
              <a:rPr sz="2000" b="1" spc="-10" dirty="0">
                <a:latin typeface="Arial"/>
                <a:cs typeface="Arial"/>
              </a:rPr>
              <a:t>:</a:t>
            </a:r>
            <a:r>
              <a:rPr sz="2000" b="1" dirty="0">
                <a:latin typeface="Arial"/>
                <a:cs typeface="Arial"/>
              </a:rPr>
              <a:t>	</a:t>
            </a:r>
            <a:r>
              <a:rPr sz="2000" b="1" spc="-15" dirty="0">
                <a:latin typeface="Arial"/>
                <a:cs typeface="Arial"/>
              </a:rPr>
              <a:t>1/10</a:t>
            </a:r>
            <a:endParaRPr sz="2000">
              <a:latin typeface="Arial"/>
              <a:cs typeface="Arial"/>
            </a:endParaRPr>
          </a:p>
          <a:p>
            <a:pPr marL="12700">
              <a:lnSpc>
                <a:spcPct val="100000"/>
              </a:lnSpc>
              <a:tabLst>
                <a:tab pos="378460" algn="l"/>
              </a:tabLst>
            </a:pPr>
            <a:r>
              <a:rPr sz="2000" b="1" spc="-20" dirty="0">
                <a:latin typeface="Arial"/>
                <a:cs typeface="Arial"/>
              </a:rPr>
              <a:t>2</a:t>
            </a:r>
            <a:r>
              <a:rPr sz="2000" b="1" spc="-10" dirty="0">
                <a:latin typeface="Arial"/>
                <a:cs typeface="Arial"/>
              </a:rPr>
              <a:t>:</a:t>
            </a:r>
            <a:r>
              <a:rPr sz="2000" b="1" dirty="0">
                <a:latin typeface="Arial"/>
                <a:cs typeface="Arial"/>
              </a:rPr>
              <a:t>	</a:t>
            </a:r>
            <a:r>
              <a:rPr sz="2000" b="1" spc="-15" dirty="0">
                <a:latin typeface="Arial"/>
                <a:cs typeface="Arial"/>
              </a:rPr>
              <a:t>1/10</a:t>
            </a:r>
            <a:endParaRPr sz="2000">
              <a:latin typeface="Arial"/>
              <a:cs typeface="Arial"/>
            </a:endParaRPr>
          </a:p>
          <a:p>
            <a:pPr marL="12700">
              <a:lnSpc>
                <a:spcPct val="100000"/>
              </a:lnSpc>
              <a:tabLst>
                <a:tab pos="378460" algn="l"/>
              </a:tabLst>
            </a:pPr>
            <a:r>
              <a:rPr sz="2000" b="1" spc="-20" dirty="0">
                <a:latin typeface="Arial"/>
                <a:cs typeface="Arial"/>
              </a:rPr>
              <a:t>3</a:t>
            </a:r>
            <a:r>
              <a:rPr sz="2000" b="1" spc="-10" dirty="0">
                <a:latin typeface="Arial"/>
                <a:cs typeface="Arial"/>
              </a:rPr>
              <a:t>:</a:t>
            </a:r>
            <a:r>
              <a:rPr sz="2000" b="1" dirty="0">
                <a:latin typeface="Arial"/>
                <a:cs typeface="Arial"/>
              </a:rPr>
              <a:t>	</a:t>
            </a:r>
            <a:r>
              <a:rPr sz="2000" b="1" spc="-15" dirty="0">
                <a:latin typeface="Arial"/>
                <a:cs typeface="Arial"/>
              </a:rPr>
              <a:t>1/10</a:t>
            </a:r>
            <a:endParaRPr sz="2000">
              <a:latin typeface="Arial"/>
              <a:cs typeface="Arial"/>
            </a:endParaRPr>
          </a:p>
          <a:p>
            <a:pPr marL="12700">
              <a:lnSpc>
                <a:spcPct val="100000"/>
              </a:lnSpc>
              <a:tabLst>
                <a:tab pos="378460" algn="l"/>
              </a:tabLst>
            </a:pPr>
            <a:r>
              <a:rPr sz="2000" b="1" spc="-20" dirty="0">
                <a:latin typeface="Arial"/>
                <a:cs typeface="Arial"/>
              </a:rPr>
              <a:t>4</a:t>
            </a:r>
            <a:r>
              <a:rPr sz="2000" b="1" spc="-10" dirty="0">
                <a:latin typeface="Arial"/>
                <a:cs typeface="Arial"/>
              </a:rPr>
              <a:t>:</a:t>
            </a:r>
            <a:r>
              <a:rPr sz="2000" b="1" dirty="0">
                <a:latin typeface="Arial"/>
                <a:cs typeface="Arial"/>
              </a:rPr>
              <a:t>	</a:t>
            </a:r>
            <a:r>
              <a:rPr sz="2000" b="1" spc="-15" dirty="0">
                <a:latin typeface="Arial"/>
                <a:cs typeface="Arial"/>
              </a:rPr>
              <a:t>1/10</a:t>
            </a:r>
            <a:endParaRPr sz="2000">
              <a:latin typeface="Arial"/>
              <a:cs typeface="Arial"/>
            </a:endParaRPr>
          </a:p>
          <a:p>
            <a:pPr marL="12700">
              <a:lnSpc>
                <a:spcPct val="100000"/>
              </a:lnSpc>
              <a:tabLst>
                <a:tab pos="378460" algn="l"/>
              </a:tabLst>
            </a:pPr>
            <a:r>
              <a:rPr sz="2000" b="1" spc="-20" dirty="0">
                <a:latin typeface="Arial"/>
                <a:cs typeface="Arial"/>
              </a:rPr>
              <a:t>5</a:t>
            </a:r>
            <a:r>
              <a:rPr sz="2000" b="1" spc="-10" dirty="0">
                <a:latin typeface="Arial"/>
                <a:cs typeface="Arial"/>
              </a:rPr>
              <a:t>:</a:t>
            </a:r>
            <a:r>
              <a:rPr sz="2000" b="1" dirty="0">
                <a:latin typeface="Arial"/>
                <a:cs typeface="Arial"/>
              </a:rPr>
              <a:t>	</a:t>
            </a:r>
            <a:r>
              <a:rPr sz="2000" b="1" spc="-15" dirty="0">
                <a:latin typeface="Arial"/>
                <a:cs typeface="Arial"/>
              </a:rPr>
              <a:t>1/10</a:t>
            </a:r>
            <a:endParaRPr sz="2000">
              <a:latin typeface="Arial"/>
              <a:cs typeface="Arial"/>
            </a:endParaRPr>
          </a:p>
          <a:p>
            <a:pPr marL="12700">
              <a:lnSpc>
                <a:spcPct val="100000"/>
              </a:lnSpc>
              <a:tabLst>
                <a:tab pos="378460" algn="l"/>
              </a:tabLst>
            </a:pPr>
            <a:r>
              <a:rPr sz="2000" b="1" spc="-20" dirty="0">
                <a:latin typeface="Arial"/>
                <a:cs typeface="Arial"/>
              </a:rPr>
              <a:t>6</a:t>
            </a:r>
            <a:r>
              <a:rPr sz="2000" b="1" spc="-10" dirty="0">
                <a:latin typeface="Arial"/>
                <a:cs typeface="Arial"/>
              </a:rPr>
              <a:t>:</a:t>
            </a:r>
            <a:r>
              <a:rPr sz="2000" b="1" dirty="0">
                <a:latin typeface="Arial"/>
                <a:cs typeface="Arial"/>
              </a:rPr>
              <a:t>	</a:t>
            </a:r>
            <a:r>
              <a:rPr sz="2000" b="1" spc="-15" dirty="0">
                <a:latin typeface="Arial"/>
                <a:cs typeface="Arial"/>
              </a:rPr>
              <a:t>1/2</a:t>
            </a:r>
            <a:endParaRPr sz="2000">
              <a:latin typeface="Arial"/>
              <a:cs typeface="Arial"/>
            </a:endParaRPr>
          </a:p>
        </p:txBody>
      </p:sp>
      <p:sp>
        <p:nvSpPr>
          <p:cNvPr id="6" name="object 6"/>
          <p:cNvSpPr/>
          <p:nvPr/>
        </p:nvSpPr>
        <p:spPr>
          <a:xfrm>
            <a:off x="3542538" y="2891789"/>
            <a:ext cx="2677160" cy="569595"/>
          </a:xfrm>
          <a:custGeom>
            <a:avLst/>
            <a:gdLst/>
            <a:ahLst/>
            <a:cxnLst/>
            <a:rect l="l" t="t" r="r" b="b"/>
            <a:pathLst>
              <a:path w="2677160" h="569595">
                <a:moveTo>
                  <a:pt x="2581648" y="410987"/>
                </a:moveTo>
                <a:lnTo>
                  <a:pt x="2497074" y="371856"/>
                </a:lnTo>
                <a:lnTo>
                  <a:pt x="2403348" y="329184"/>
                </a:lnTo>
                <a:lnTo>
                  <a:pt x="2309622" y="287274"/>
                </a:lnTo>
                <a:lnTo>
                  <a:pt x="2215896" y="246888"/>
                </a:lnTo>
                <a:lnTo>
                  <a:pt x="2122932" y="208026"/>
                </a:lnTo>
                <a:lnTo>
                  <a:pt x="2029967" y="171450"/>
                </a:lnTo>
                <a:lnTo>
                  <a:pt x="1938527" y="137160"/>
                </a:lnTo>
                <a:lnTo>
                  <a:pt x="1892046" y="121158"/>
                </a:lnTo>
                <a:lnTo>
                  <a:pt x="1846326" y="105918"/>
                </a:lnTo>
                <a:lnTo>
                  <a:pt x="1801367" y="92202"/>
                </a:lnTo>
                <a:lnTo>
                  <a:pt x="1755648" y="78486"/>
                </a:lnTo>
                <a:lnTo>
                  <a:pt x="1710689" y="65532"/>
                </a:lnTo>
                <a:lnTo>
                  <a:pt x="1665732" y="54102"/>
                </a:lnTo>
                <a:lnTo>
                  <a:pt x="1620774" y="43434"/>
                </a:lnTo>
                <a:lnTo>
                  <a:pt x="1576577" y="34290"/>
                </a:lnTo>
                <a:lnTo>
                  <a:pt x="1531620" y="25146"/>
                </a:lnTo>
                <a:lnTo>
                  <a:pt x="1488186" y="18288"/>
                </a:lnTo>
                <a:lnTo>
                  <a:pt x="1443989" y="12192"/>
                </a:lnTo>
                <a:lnTo>
                  <a:pt x="1400556" y="6858"/>
                </a:lnTo>
                <a:lnTo>
                  <a:pt x="1313688" y="762"/>
                </a:lnTo>
                <a:lnTo>
                  <a:pt x="1271015" y="0"/>
                </a:lnTo>
                <a:lnTo>
                  <a:pt x="1228344" y="762"/>
                </a:lnTo>
                <a:lnTo>
                  <a:pt x="1186434" y="2286"/>
                </a:lnTo>
                <a:lnTo>
                  <a:pt x="1144524" y="6096"/>
                </a:lnTo>
                <a:lnTo>
                  <a:pt x="1103376" y="10668"/>
                </a:lnTo>
                <a:lnTo>
                  <a:pt x="1062227" y="16764"/>
                </a:lnTo>
                <a:lnTo>
                  <a:pt x="1021079" y="24384"/>
                </a:lnTo>
                <a:lnTo>
                  <a:pt x="980694" y="32766"/>
                </a:lnTo>
                <a:lnTo>
                  <a:pt x="940308" y="42672"/>
                </a:lnTo>
                <a:lnTo>
                  <a:pt x="900684" y="53340"/>
                </a:lnTo>
                <a:lnTo>
                  <a:pt x="861060" y="65532"/>
                </a:lnTo>
                <a:lnTo>
                  <a:pt x="821436" y="78486"/>
                </a:lnTo>
                <a:lnTo>
                  <a:pt x="781812" y="92964"/>
                </a:lnTo>
                <a:lnTo>
                  <a:pt x="742950" y="107442"/>
                </a:lnTo>
                <a:lnTo>
                  <a:pt x="704850" y="123444"/>
                </a:lnTo>
                <a:lnTo>
                  <a:pt x="665988" y="140208"/>
                </a:lnTo>
                <a:lnTo>
                  <a:pt x="589788" y="176784"/>
                </a:lnTo>
                <a:lnTo>
                  <a:pt x="514350" y="215646"/>
                </a:lnTo>
                <a:lnTo>
                  <a:pt x="439674" y="256794"/>
                </a:lnTo>
                <a:lnTo>
                  <a:pt x="364998" y="300228"/>
                </a:lnTo>
                <a:lnTo>
                  <a:pt x="291084" y="345948"/>
                </a:lnTo>
                <a:lnTo>
                  <a:pt x="217932" y="392430"/>
                </a:lnTo>
                <a:lnTo>
                  <a:pt x="144779" y="440436"/>
                </a:lnTo>
                <a:lnTo>
                  <a:pt x="0" y="537210"/>
                </a:lnTo>
                <a:lnTo>
                  <a:pt x="20574" y="569214"/>
                </a:lnTo>
                <a:lnTo>
                  <a:pt x="166115" y="471678"/>
                </a:lnTo>
                <a:lnTo>
                  <a:pt x="311658" y="377952"/>
                </a:lnTo>
                <a:lnTo>
                  <a:pt x="384810" y="332994"/>
                </a:lnTo>
                <a:lnTo>
                  <a:pt x="458724" y="289560"/>
                </a:lnTo>
                <a:lnTo>
                  <a:pt x="532638" y="248412"/>
                </a:lnTo>
                <a:lnTo>
                  <a:pt x="607313" y="210312"/>
                </a:lnTo>
                <a:lnTo>
                  <a:pt x="681989" y="175260"/>
                </a:lnTo>
                <a:lnTo>
                  <a:pt x="720089" y="158496"/>
                </a:lnTo>
                <a:lnTo>
                  <a:pt x="757427" y="143256"/>
                </a:lnTo>
                <a:lnTo>
                  <a:pt x="795527" y="128016"/>
                </a:lnTo>
                <a:lnTo>
                  <a:pt x="834389" y="114300"/>
                </a:lnTo>
                <a:lnTo>
                  <a:pt x="872489" y="102108"/>
                </a:lnTo>
                <a:lnTo>
                  <a:pt x="911351" y="89916"/>
                </a:lnTo>
                <a:lnTo>
                  <a:pt x="950213" y="79248"/>
                </a:lnTo>
                <a:lnTo>
                  <a:pt x="989838" y="70104"/>
                </a:lnTo>
                <a:lnTo>
                  <a:pt x="1028700" y="61722"/>
                </a:lnTo>
                <a:lnTo>
                  <a:pt x="1069086" y="54102"/>
                </a:lnTo>
                <a:lnTo>
                  <a:pt x="1108710" y="48768"/>
                </a:lnTo>
                <a:lnTo>
                  <a:pt x="1149096" y="44196"/>
                </a:lnTo>
                <a:lnTo>
                  <a:pt x="1189482" y="40386"/>
                </a:lnTo>
                <a:lnTo>
                  <a:pt x="1230629" y="38862"/>
                </a:lnTo>
                <a:lnTo>
                  <a:pt x="1271777" y="38100"/>
                </a:lnTo>
                <a:lnTo>
                  <a:pt x="1312926" y="38862"/>
                </a:lnTo>
                <a:lnTo>
                  <a:pt x="1354836" y="41148"/>
                </a:lnTo>
                <a:lnTo>
                  <a:pt x="1397508" y="44958"/>
                </a:lnTo>
                <a:lnTo>
                  <a:pt x="1439417" y="49530"/>
                </a:lnTo>
                <a:lnTo>
                  <a:pt x="1482852" y="55626"/>
                </a:lnTo>
                <a:lnTo>
                  <a:pt x="1525524" y="63246"/>
                </a:lnTo>
                <a:lnTo>
                  <a:pt x="1568958" y="71628"/>
                </a:lnTo>
                <a:lnTo>
                  <a:pt x="1613153" y="80772"/>
                </a:lnTo>
                <a:lnTo>
                  <a:pt x="1656588" y="91440"/>
                </a:lnTo>
                <a:lnTo>
                  <a:pt x="1700784" y="102870"/>
                </a:lnTo>
                <a:lnTo>
                  <a:pt x="1745741" y="115062"/>
                </a:lnTo>
                <a:lnTo>
                  <a:pt x="1789938" y="128778"/>
                </a:lnTo>
                <a:lnTo>
                  <a:pt x="1834896" y="142494"/>
                </a:lnTo>
                <a:lnTo>
                  <a:pt x="1880615" y="157734"/>
                </a:lnTo>
                <a:lnTo>
                  <a:pt x="1925574" y="173736"/>
                </a:lnTo>
                <a:lnTo>
                  <a:pt x="2017014" y="207264"/>
                </a:lnTo>
                <a:lnTo>
                  <a:pt x="2109216" y="243078"/>
                </a:lnTo>
                <a:lnTo>
                  <a:pt x="2201417" y="281940"/>
                </a:lnTo>
                <a:lnTo>
                  <a:pt x="2294382" y="322326"/>
                </a:lnTo>
                <a:lnTo>
                  <a:pt x="2387346" y="363474"/>
                </a:lnTo>
                <a:lnTo>
                  <a:pt x="2565452" y="445949"/>
                </a:lnTo>
                <a:lnTo>
                  <a:pt x="2581648" y="410987"/>
                </a:lnTo>
                <a:close/>
              </a:path>
              <a:path w="2677160" h="569595">
                <a:moveTo>
                  <a:pt x="2599182" y="478873"/>
                </a:moveTo>
                <a:lnTo>
                  <a:pt x="2599182" y="419100"/>
                </a:lnTo>
                <a:lnTo>
                  <a:pt x="2583179" y="454151"/>
                </a:lnTo>
                <a:lnTo>
                  <a:pt x="2565452" y="445949"/>
                </a:lnTo>
                <a:lnTo>
                  <a:pt x="2549652" y="480060"/>
                </a:lnTo>
                <a:lnTo>
                  <a:pt x="2599182" y="478873"/>
                </a:lnTo>
                <a:close/>
              </a:path>
              <a:path w="2677160" h="569595">
                <a:moveTo>
                  <a:pt x="2599182" y="419100"/>
                </a:moveTo>
                <a:lnTo>
                  <a:pt x="2581648" y="410987"/>
                </a:lnTo>
                <a:lnTo>
                  <a:pt x="2565452" y="445949"/>
                </a:lnTo>
                <a:lnTo>
                  <a:pt x="2583179" y="454151"/>
                </a:lnTo>
                <a:lnTo>
                  <a:pt x="2599182" y="419100"/>
                </a:lnTo>
                <a:close/>
              </a:path>
              <a:path w="2677160" h="569595">
                <a:moveTo>
                  <a:pt x="2676906" y="477012"/>
                </a:moveTo>
                <a:lnTo>
                  <a:pt x="2597658" y="376427"/>
                </a:lnTo>
                <a:lnTo>
                  <a:pt x="2581648" y="410987"/>
                </a:lnTo>
                <a:lnTo>
                  <a:pt x="2599182" y="419100"/>
                </a:lnTo>
                <a:lnTo>
                  <a:pt x="2599182" y="478873"/>
                </a:lnTo>
                <a:lnTo>
                  <a:pt x="2676906" y="477012"/>
                </a:lnTo>
                <a:close/>
              </a:path>
            </a:pathLst>
          </a:custGeom>
          <a:solidFill>
            <a:srgbClr val="000000"/>
          </a:solidFill>
        </p:spPr>
        <p:txBody>
          <a:bodyPr wrap="square" lIns="0" tIns="0" rIns="0" bIns="0" rtlCol="0"/>
          <a:lstStyle/>
          <a:p>
            <a:endParaRPr/>
          </a:p>
        </p:txBody>
      </p:sp>
      <p:sp>
        <p:nvSpPr>
          <p:cNvPr id="7" name="object 7"/>
          <p:cNvSpPr/>
          <p:nvPr/>
        </p:nvSpPr>
        <p:spPr>
          <a:xfrm>
            <a:off x="3537203" y="3505200"/>
            <a:ext cx="2677795" cy="568960"/>
          </a:xfrm>
          <a:custGeom>
            <a:avLst/>
            <a:gdLst/>
            <a:ahLst/>
            <a:cxnLst/>
            <a:rect l="l" t="t" r="r" b="b"/>
            <a:pathLst>
              <a:path w="2677795" h="568960">
                <a:moveTo>
                  <a:pt x="127254" y="88392"/>
                </a:moveTo>
                <a:lnTo>
                  <a:pt x="0" y="92202"/>
                </a:lnTo>
                <a:lnTo>
                  <a:pt x="77724" y="190104"/>
                </a:lnTo>
                <a:lnTo>
                  <a:pt x="77724" y="149352"/>
                </a:lnTo>
                <a:lnTo>
                  <a:pt x="94487" y="115062"/>
                </a:lnTo>
                <a:lnTo>
                  <a:pt x="111274" y="122887"/>
                </a:lnTo>
                <a:lnTo>
                  <a:pt x="127254" y="88392"/>
                </a:lnTo>
                <a:close/>
              </a:path>
              <a:path w="2677795" h="568960">
                <a:moveTo>
                  <a:pt x="111274" y="122887"/>
                </a:moveTo>
                <a:lnTo>
                  <a:pt x="94487" y="115062"/>
                </a:lnTo>
                <a:lnTo>
                  <a:pt x="77724" y="149352"/>
                </a:lnTo>
                <a:lnTo>
                  <a:pt x="95207" y="157571"/>
                </a:lnTo>
                <a:lnTo>
                  <a:pt x="111274" y="122887"/>
                </a:lnTo>
                <a:close/>
              </a:path>
              <a:path w="2677795" h="568960">
                <a:moveTo>
                  <a:pt x="95207" y="157571"/>
                </a:moveTo>
                <a:lnTo>
                  <a:pt x="77724" y="149352"/>
                </a:lnTo>
                <a:lnTo>
                  <a:pt x="77724" y="190104"/>
                </a:lnTo>
                <a:lnTo>
                  <a:pt x="79248" y="192024"/>
                </a:lnTo>
                <a:lnTo>
                  <a:pt x="95207" y="157571"/>
                </a:lnTo>
                <a:close/>
              </a:path>
              <a:path w="2677795" h="568960">
                <a:moveTo>
                  <a:pt x="2677668" y="32003"/>
                </a:moveTo>
                <a:lnTo>
                  <a:pt x="2656332" y="0"/>
                </a:lnTo>
                <a:lnTo>
                  <a:pt x="2510790" y="97536"/>
                </a:lnTo>
                <a:lnTo>
                  <a:pt x="2438400" y="144779"/>
                </a:lnTo>
                <a:lnTo>
                  <a:pt x="2365248" y="191262"/>
                </a:lnTo>
                <a:lnTo>
                  <a:pt x="2292096" y="236220"/>
                </a:lnTo>
                <a:lnTo>
                  <a:pt x="2218182" y="278892"/>
                </a:lnTo>
                <a:lnTo>
                  <a:pt x="2144268" y="320040"/>
                </a:lnTo>
                <a:lnTo>
                  <a:pt x="2069592" y="358140"/>
                </a:lnTo>
                <a:lnTo>
                  <a:pt x="2032254" y="376428"/>
                </a:lnTo>
                <a:lnTo>
                  <a:pt x="1994916" y="393954"/>
                </a:lnTo>
                <a:lnTo>
                  <a:pt x="1956816" y="410718"/>
                </a:lnTo>
                <a:lnTo>
                  <a:pt x="1919478" y="425958"/>
                </a:lnTo>
                <a:lnTo>
                  <a:pt x="1881378" y="440436"/>
                </a:lnTo>
                <a:lnTo>
                  <a:pt x="1842516" y="454152"/>
                </a:lnTo>
                <a:lnTo>
                  <a:pt x="1804416" y="467106"/>
                </a:lnTo>
                <a:lnTo>
                  <a:pt x="1765554" y="479298"/>
                </a:lnTo>
                <a:lnTo>
                  <a:pt x="1726692" y="489966"/>
                </a:lnTo>
                <a:lnTo>
                  <a:pt x="1687068" y="499110"/>
                </a:lnTo>
                <a:lnTo>
                  <a:pt x="1648206" y="507492"/>
                </a:lnTo>
                <a:lnTo>
                  <a:pt x="1608582" y="514350"/>
                </a:lnTo>
                <a:lnTo>
                  <a:pt x="1568196" y="520446"/>
                </a:lnTo>
                <a:lnTo>
                  <a:pt x="1527810" y="525018"/>
                </a:lnTo>
                <a:lnTo>
                  <a:pt x="1487424" y="528066"/>
                </a:lnTo>
                <a:lnTo>
                  <a:pt x="1448562" y="530265"/>
                </a:lnTo>
                <a:lnTo>
                  <a:pt x="1405128" y="530352"/>
                </a:lnTo>
                <a:lnTo>
                  <a:pt x="1363980" y="529590"/>
                </a:lnTo>
                <a:lnTo>
                  <a:pt x="1322070" y="527304"/>
                </a:lnTo>
                <a:lnTo>
                  <a:pt x="1280160" y="524256"/>
                </a:lnTo>
                <a:lnTo>
                  <a:pt x="1237488" y="518922"/>
                </a:lnTo>
                <a:lnTo>
                  <a:pt x="1194816" y="512826"/>
                </a:lnTo>
                <a:lnTo>
                  <a:pt x="1151382" y="505968"/>
                </a:lnTo>
                <a:lnTo>
                  <a:pt x="1107948" y="497586"/>
                </a:lnTo>
                <a:lnTo>
                  <a:pt x="1064514" y="488442"/>
                </a:lnTo>
                <a:lnTo>
                  <a:pt x="1020318" y="477774"/>
                </a:lnTo>
                <a:lnTo>
                  <a:pt x="976122" y="466344"/>
                </a:lnTo>
                <a:lnTo>
                  <a:pt x="931163" y="454152"/>
                </a:lnTo>
                <a:lnTo>
                  <a:pt x="886968" y="440436"/>
                </a:lnTo>
                <a:lnTo>
                  <a:pt x="797051" y="411480"/>
                </a:lnTo>
                <a:lnTo>
                  <a:pt x="751332" y="395478"/>
                </a:lnTo>
                <a:lnTo>
                  <a:pt x="659892" y="361950"/>
                </a:lnTo>
                <a:lnTo>
                  <a:pt x="568451" y="325374"/>
                </a:lnTo>
                <a:lnTo>
                  <a:pt x="475488" y="287274"/>
                </a:lnTo>
                <a:lnTo>
                  <a:pt x="382524" y="246888"/>
                </a:lnTo>
                <a:lnTo>
                  <a:pt x="289560" y="204978"/>
                </a:lnTo>
                <a:lnTo>
                  <a:pt x="195834" y="162306"/>
                </a:lnTo>
                <a:lnTo>
                  <a:pt x="111274" y="122887"/>
                </a:lnTo>
                <a:lnTo>
                  <a:pt x="95207" y="157571"/>
                </a:lnTo>
                <a:lnTo>
                  <a:pt x="179832" y="197358"/>
                </a:lnTo>
                <a:lnTo>
                  <a:pt x="273558" y="240030"/>
                </a:lnTo>
                <a:lnTo>
                  <a:pt x="367284" y="281940"/>
                </a:lnTo>
                <a:lnTo>
                  <a:pt x="461010" y="322326"/>
                </a:lnTo>
                <a:lnTo>
                  <a:pt x="553974" y="361188"/>
                </a:lnTo>
                <a:lnTo>
                  <a:pt x="646938" y="397764"/>
                </a:lnTo>
                <a:lnTo>
                  <a:pt x="739140" y="431292"/>
                </a:lnTo>
                <a:lnTo>
                  <a:pt x="784860" y="447294"/>
                </a:lnTo>
                <a:lnTo>
                  <a:pt x="830580" y="462534"/>
                </a:lnTo>
                <a:lnTo>
                  <a:pt x="875538" y="477012"/>
                </a:lnTo>
                <a:lnTo>
                  <a:pt x="921258" y="490728"/>
                </a:lnTo>
                <a:lnTo>
                  <a:pt x="966216" y="502920"/>
                </a:lnTo>
                <a:lnTo>
                  <a:pt x="1011174" y="514350"/>
                </a:lnTo>
                <a:lnTo>
                  <a:pt x="1056132" y="525018"/>
                </a:lnTo>
                <a:lnTo>
                  <a:pt x="1101090" y="534924"/>
                </a:lnTo>
                <a:lnTo>
                  <a:pt x="1145286" y="543306"/>
                </a:lnTo>
                <a:lnTo>
                  <a:pt x="1189482" y="550926"/>
                </a:lnTo>
                <a:lnTo>
                  <a:pt x="1232916" y="557022"/>
                </a:lnTo>
                <a:lnTo>
                  <a:pt x="1276350" y="561594"/>
                </a:lnTo>
                <a:lnTo>
                  <a:pt x="1319784" y="565404"/>
                </a:lnTo>
                <a:lnTo>
                  <a:pt x="1363218" y="567690"/>
                </a:lnTo>
                <a:lnTo>
                  <a:pt x="1405128" y="568438"/>
                </a:lnTo>
                <a:lnTo>
                  <a:pt x="1448562" y="568452"/>
                </a:lnTo>
                <a:lnTo>
                  <a:pt x="1490472" y="566166"/>
                </a:lnTo>
                <a:lnTo>
                  <a:pt x="1532382" y="563118"/>
                </a:lnTo>
                <a:lnTo>
                  <a:pt x="1573530" y="558546"/>
                </a:lnTo>
                <a:lnTo>
                  <a:pt x="1614678" y="552450"/>
                </a:lnTo>
                <a:lnTo>
                  <a:pt x="1655826" y="544830"/>
                </a:lnTo>
                <a:lnTo>
                  <a:pt x="1696212" y="536448"/>
                </a:lnTo>
                <a:lnTo>
                  <a:pt x="1736598" y="526542"/>
                </a:lnTo>
                <a:lnTo>
                  <a:pt x="1776984" y="515112"/>
                </a:lnTo>
                <a:lnTo>
                  <a:pt x="1816608" y="503682"/>
                </a:lnTo>
                <a:lnTo>
                  <a:pt x="1855470" y="489966"/>
                </a:lnTo>
                <a:lnTo>
                  <a:pt x="1895094" y="476250"/>
                </a:lnTo>
                <a:lnTo>
                  <a:pt x="1933956" y="461010"/>
                </a:lnTo>
                <a:lnTo>
                  <a:pt x="1972056" y="445008"/>
                </a:lnTo>
                <a:lnTo>
                  <a:pt x="2010918" y="428244"/>
                </a:lnTo>
                <a:lnTo>
                  <a:pt x="2049018" y="410718"/>
                </a:lnTo>
                <a:lnTo>
                  <a:pt x="2087118" y="392430"/>
                </a:lnTo>
                <a:lnTo>
                  <a:pt x="2162556" y="353568"/>
                </a:lnTo>
                <a:lnTo>
                  <a:pt x="2237232" y="312420"/>
                </a:lnTo>
                <a:lnTo>
                  <a:pt x="2311908" y="268986"/>
                </a:lnTo>
                <a:lnTo>
                  <a:pt x="2385822" y="223265"/>
                </a:lnTo>
                <a:lnTo>
                  <a:pt x="2458974" y="176784"/>
                </a:lnTo>
                <a:lnTo>
                  <a:pt x="2532126" y="128777"/>
                </a:lnTo>
                <a:lnTo>
                  <a:pt x="2677668" y="32003"/>
                </a:lnTo>
                <a:close/>
              </a:path>
            </a:pathLst>
          </a:custGeom>
          <a:solidFill>
            <a:srgbClr val="000000"/>
          </a:solidFill>
        </p:spPr>
        <p:txBody>
          <a:bodyPr wrap="square" lIns="0" tIns="0" rIns="0" bIns="0" rtlCol="0"/>
          <a:lstStyle/>
          <a:p>
            <a:endParaRPr/>
          </a:p>
        </p:txBody>
      </p:sp>
      <p:sp>
        <p:nvSpPr>
          <p:cNvPr id="8" name="object 8"/>
          <p:cNvSpPr/>
          <p:nvPr/>
        </p:nvSpPr>
        <p:spPr>
          <a:xfrm>
            <a:off x="1655826" y="1904238"/>
            <a:ext cx="1210310" cy="1162050"/>
          </a:xfrm>
          <a:custGeom>
            <a:avLst/>
            <a:gdLst/>
            <a:ahLst/>
            <a:cxnLst/>
            <a:rect l="l" t="t" r="r" b="b"/>
            <a:pathLst>
              <a:path w="1210310" h="1162050">
                <a:moveTo>
                  <a:pt x="1209039" y="473963"/>
                </a:moveTo>
                <a:lnTo>
                  <a:pt x="1209039" y="417575"/>
                </a:lnTo>
                <a:lnTo>
                  <a:pt x="1207770" y="403860"/>
                </a:lnTo>
                <a:lnTo>
                  <a:pt x="1202689" y="376428"/>
                </a:lnTo>
                <a:lnTo>
                  <a:pt x="1198880" y="363474"/>
                </a:lnTo>
                <a:lnTo>
                  <a:pt x="1195070" y="349757"/>
                </a:lnTo>
                <a:lnTo>
                  <a:pt x="1184910" y="323850"/>
                </a:lnTo>
                <a:lnTo>
                  <a:pt x="1178560" y="311657"/>
                </a:lnTo>
                <a:lnTo>
                  <a:pt x="1172210" y="298704"/>
                </a:lnTo>
                <a:lnTo>
                  <a:pt x="1148080" y="260604"/>
                </a:lnTo>
                <a:lnTo>
                  <a:pt x="1120139" y="224028"/>
                </a:lnTo>
                <a:lnTo>
                  <a:pt x="1087120" y="188213"/>
                </a:lnTo>
                <a:lnTo>
                  <a:pt x="1050289" y="153924"/>
                </a:lnTo>
                <a:lnTo>
                  <a:pt x="981710" y="102869"/>
                </a:lnTo>
                <a:lnTo>
                  <a:pt x="922019" y="67818"/>
                </a:lnTo>
                <a:lnTo>
                  <a:pt x="876300" y="46481"/>
                </a:lnTo>
                <a:lnTo>
                  <a:pt x="861060" y="39624"/>
                </a:lnTo>
                <a:lnTo>
                  <a:pt x="812800" y="24384"/>
                </a:lnTo>
                <a:lnTo>
                  <a:pt x="744219" y="10668"/>
                </a:lnTo>
                <a:lnTo>
                  <a:pt x="687069" y="3810"/>
                </a:lnTo>
                <a:lnTo>
                  <a:pt x="643889" y="1477"/>
                </a:lnTo>
                <a:lnTo>
                  <a:pt x="603250" y="0"/>
                </a:lnTo>
                <a:lnTo>
                  <a:pt x="558800" y="0"/>
                </a:lnTo>
                <a:lnTo>
                  <a:pt x="537210" y="762"/>
                </a:lnTo>
                <a:lnTo>
                  <a:pt x="471169" y="5334"/>
                </a:lnTo>
                <a:lnTo>
                  <a:pt x="426719" y="10668"/>
                </a:lnTo>
                <a:lnTo>
                  <a:pt x="363219" y="21336"/>
                </a:lnTo>
                <a:lnTo>
                  <a:pt x="321310" y="31242"/>
                </a:lnTo>
                <a:lnTo>
                  <a:pt x="264160" y="48768"/>
                </a:lnTo>
                <a:lnTo>
                  <a:pt x="247650" y="56387"/>
                </a:lnTo>
                <a:lnTo>
                  <a:pt x="229869" y="63245"/>
                </a:lnTo>
                <a:lnTo>
                  <a:pt x="213360" y="71628"/>
                </a:lnTo>
                <a:lnTo>
                  <a:pt x="198119" y="80772"/>
                </a:lnTo>
                <a:lnTo>
                  <a:pt x="184150" y="89916"/>
                </a:lnTo>
                <a:lnTo>
                  <a:pt x="171450" y="99822"/>
                </a:lnTo>
                <a:lnTo>
                  <a:pt x="157480" y="110489"/>
                </a:lnTo>
                <a:lnTo>
                  <a:pt x="133350" y="134874"/>
                </a:lnTo>
                <a:lnTo>
                  <a:pt x="123189" y="148589"/>
                </a:lnTo>
                <a:lnTo>
                  <a:pt x="111760" y="163068"/>
                </a:lnTo>
                <a:lnTo>
                  <a:pt x="82550" y="210312"/>
                </a:lnTo>
                <a:lnTo>
                  <a:pt x="66039" y="244601"/>
                </a:lnTo>
                <a:lnTo>
                  <a:pt x="57150" y="262889"/>
                </a:lnTo>
                <a:lnTo>
                  <a:pt x="50800" y="281178"/>
                </a:lnTo>
                <a:lnTo>
                  <a:pt x="43180" y="300228"/>
                </a:lnTo>
                <a:lnTo>
                  <a:pt x="36830" y="318516"/>
                </a:lnTo>
                <a:lnTo>
                  <a:pt x="25400" y="357378"/>
                </a:lnTo>
                <a:lnTo>
                  <a:pt x="16510" y="397001"/>
                </a:lnTo>
                <a:lnTo>
                  <a:pt x="5080" y="455675"/>
                </a:lnTo>
                <a:lnTo>
                  <a:pt x="3810" y="475488"/>
                </a:lnTo>
                <a:lnTo>
                  <a:pt x="0" y="513588"/>
                </a:lnTo>
                <a:lnTo>
                  <a:pt x="0" y="569213"/>
                </a:lnTo>
                <a:lnTo>
                  <a:pt x="2539" y="604266"/>
                </a:lnTo>
                <a:lnTo>
                  <a:pt x="7619" y="637032"/>
                </a:lnTo>
                <a:lnTo>
                  <a:pt x="11430" y="652272"/>
                </a:lnTo>
                <a:lnTo>
                  <a:pt x="15239" y="668274"/>
                </a:lnTo>
                <a:lnTo>
                  <a:pt x="20319" y="683513"/>
                </a:lnTo>
                <a:lnTo>
                  <a:pt x="26669" y="698754"/>
                </a:lnTo>
                <a:lnTo>
                  <a:pt x="34289" y="713232"/>
                </a:lnTo>
                <a:lnTo>
                  <a:pt x="38100" y="720852"/>
                </a:lnTo>
                <a:lnTo>
                  <a:pt x="38100" y="516636"/>
                </a:lnTo>
                <a:lnTo>
                  <a:pt x="41910" y="480060"/>
                </a:lnTo>
                <a:lnTo>
                  <a:pt x="43180" y="461772"/>
                </a:lnTo>
                <a:lnTo>
                  <a:pt x="45719" y="442722"/>
                </a:lnTo>
                <a:lnTo>
                  <a:pt x="57150" y="386334"/>
                </a:lnTo>
                <a:lnTo>
                  <a:pt x="62230" y="368045"/>
                </a:lnTo>
                <a:lnTo>
                  <a:pt x="67310" y="348995"/>
                </a:lnTo>
                <a:lnTo>
                  <a:pt x="92710" y="278130"/>
                </a:lnTo>
                <a:lnTo>
                  <a:pt x="115569" y="229362"/>
                </a:lnTo>
                <a:lnTo>
                  <a:pt x="142239" y="185928"/>
                </a:lnTo>
                <a:lnTo>
                  <a:pt x="152400" y="172974"/>
                </a:lnTo>
                <a:lnTo>
                  <a:pt x="161289" y="160781"/>
                </a:lnTo>
                <a:lnTo>
                  <a:pt x="172719" y="150113"/>
                </a:lnTo>
                <a:lnTo>
                  <a:pt x="182880" y="139445"/>
                </a:lnTo>
                <a:lnTo>
                  <a:pt x="193039" y="130301"/>
                </a:lnTo>
                <a:lnTo>
                  <a:pt x="245110" y="98298"/>
                </a:lnTo>
                <a:lnTo>
                  <a:pt x="278130" y="85343"/>
                </a:lnTo>
                <a:lnTo>
                  <a:pt x="312419" y="73151"/>
                </a:lnTo>
                <a:lnTo>
                  <a:pt x="330200" y="67818"/>
                </a:lnTo>
                <a:lnTo>
                  <a:pt x="350519" y="63245"/>
                </a:lnTo>
                <a:lnTo>
                  <a:pt x="369569" y="58674"/>
                </a:lnTo>
                <a:lnTo>
                  <a:pt x="431800" y="48768"/>
                </a:lnTo>
                <a:lnTo>
                  <a:pt x="473710" y="43434"/>
                </a:lnTo>
                <a:lnTo>
                  <a:pt x="538480" y="38862"/>
                </a:lnTo>
                <a:lnTo>
                  <a:pt x="558800" y="38100"/>
                </a:lnTo>
                <a:lnTo>
                  <a:pt x="603250" y="38146"/>
                </a:lnTo>
                <a:lnTo>
                  <a:pt x="645160" y="39674"/>
                </a:lnTo>
                <a:lnTo>
                  <a:pt x="683260" y="41910"/>
                </a:lnTo>
                <a:lnTo>
                  <a:pt x="739139" y="48006"/>
                </a:lnTo>
                <a:lnTo>
                  <a:pt x="786130" y="57150"/>
                </a:lnTo>
                <a:lnTo>
                  <a:pt x="831850" y="70104"/>
                </a:lnTo>
                <a:lnTo>
                  <a:pt x="876300" y="87630"/>
                </a:lnTo>
                <a:lnTo>
                  <a:pt x="919480" y="108966"/>
                </a:lnTo>
                <a:lnTo>
                  <a:pt x="960119" y="134112"/>
                </a:lnTo>
                <a:lnTo>
                  <a:pt x="986789" y="153162"/>
                </a:lnTo>
                <a:lnTo>
                  <a:pt x="999489" y="162306"/>
                </a:lnTo>
                <a:lnTo>
                  <a:pt x="1013460" y="172212"/>
                </a:lnTo>
                <a:lnTo>
                  <a:pt x="1036319" y="193548"/>
                </a:lnTo>
                <a:lnTo>
                  <a:pt x="1049020" y="204216"/>
                </a:lnTo>
                <a:lnTo>
                  <a:pt x="1070610" y="225551"/>
                </a:lnTo>
                <a:lnTo>
                  <a:pt x="1090930" y="248412"/>
                </a:lnTo>
                <a:lnTo>
                  <a:pt x="1099820" y="259842"/>
                </a:lnTo>
                <a:lnTo>
                  <a:pt x="1108710" y="270510"/>
                </a:lnTo>
                <a:lnTo>
                  <a:pt x="1116330" y="282701"/>
                </a:lnTo>
                <a:lnTo>
                  <a:pt x="1125220" y="293369"/>
                </a:lnTo>
                <a:lnTo>
                  <a:pt x="1131570" y="305562"/>
                </a:lnTo>
                <a:lnTo>
                  <a:pt x="1139189" y="316230"/>
                </a:lnTo>
                <a:lnTo>
                  <a:pt x="1144270" y="327660"/>
                </a:lnTo>
                <a:lnTo>
                  <a:pt x="1150620" y="339089"/>
                </a:lnTo>
                <a:lnTo>
                  <a:pt x="1154430" y="350519"/>
                </a:lnTo>
                <a:lnTo>
                  <a:pt x="1158239" y="361188"/>
                </a:lnTo>
                <a:lnTo>
                  <a:pt x="1165860" y="384048"/>
                </a:lnTo>
                <a:lnTo>
                  <a:pt x="1167130" y="395478"/>
                </a:lnTo>
                <a:lnTo>
                  <a:pt x="1170939" y="419862"/>
                </a:lnTo>
                <a:lnTo>
                  <a:pt x="1170939" y="432816"/>
                </a:lnTo>
                <a:lnTo>
                  <a:pt x="1172210" y="445007"/>
                </a:lnTo>
                <a:lnTo>
                  <a:pt x="1172210" y="648877"/>
                </a:lnTo>
                <a:lnTo>
                  <a:pt x="1184910" y="607313"/>
                </a:lnTo>
                <a:lnTo>
                  <a:pt x="1188720" y="592074"/>
                </a:lnTo>
                <a:lnTo>
                  <a:pt x="1192530" y="577595"/>
                </a:lnTo>
                <a:lnTo>
                  <a:pt x="1196339" y="562356"/>
                </a:lnTo>
                <a:lnTo>
                  <a:pt x="1206500" y="502919"/>
                </a:lnTo>
                <a:lnTo>
                  <a:pt x="1209039" y="473963"/>
                </a:lnTo>
                <a:close/>
              </a:path>
              <a:path w="1210310" h="1162050">
                <a:moveTo>
                  <a:pt x="753963" y="1085201"/>
                </a:moveTo>
                <a:lnTo>
                  <a:pt x="739140" y="1084802"/>
                </a:lnTo>
                <a:lnTo>
                  <a:pt x="720090" y="1084326"/>
                </a:lnTo>
                <a:lnTo>
                  <a:pt x="690880" y="1082802"/>
                </a:lnTo>
                <a:lnTo>
                  <a:pt x="635000" y="1077468"/>
                </a:lnTo>
                <a:lnTo>
                  <a:pt x="577850" y="1068324"/>
                </a:lnTo>
                <a:lnTo>
                  <a:pt x="537210" y="1059180"/>
                </a:lnTo>
                <a:lnTo>
                  <a:pt x="524510" y="1055370"/>
                </a:lnTo>
                <a:lnTo>
                  <a:pt x="510540" y="1051560"/>
                </a:lnTo>
                <a:lnTo>
                  <a:pt x="497840" y="1046988"/>
                </a:lnTo>
                <a:lnTo>
                  <a:pt x="483869" y="1042416"/>
                </a:lnTo>
                <a:lnTo>
                  <a:pt x="458469" y="1031748"/>
                </a:lnTo>
                <a:lnTo>
                  <a:pt x="431800" y="1019556"/>
                </a:lnTo>
                <a:lnTo>
                  <a:pt x="420369" y="1012698"/>
                </a:lnTo>
                <a:lnTo>
                  <a:pt x="406400" y="1005839"/>
                </a:lnTo>
                <a:lnTo>
                  <a:pt x="365760" y="981456"/>
                </a:lnTo>
                <a:lnTo>
                  <a:pt x="293369" y="933450"/>
                </a:lnTo>
                <a:lnTo>
                  <a:pt x="251460" y="900684"/>
                </a:lnTo>
                <a:lnTo>
                  <a:pt x="222250" y="877824"/>
                </a:lnTo>
                <a:lnTo>
                  <a:pt x="208280" y="865632"/>
                </a:lnTo>
                <a:lnTo>
                  <a:pt x="195580" y="853439"/>
                </a:lnTo>
                <a:lnTo>
                  <a:pt x="181610" y="841248"/>
                </a:lnTo>
                <a:lnTo>
                  <a:pt x="120650" y="777239"/>
                </a:lnTo>
                <a:lnTo>
                  <a:pt x="91439" y="737616"/>
                </a:lnTo>
                <a:lnTo>
                  <a:pt x="76200" y="710945"/>
                </a:lnTo>
                <a:lnTo>
                  <a:pt x="68580" y="697230"/>
                </a:lnTo>
                <a:lnTo>
                  <a:pt x="62230" y="684276"/>
                </a:lnTo>
                <a:lnTo>
                  <a:pt x="57150" y="670560"/>
                </a:lnTo>
                <a:lnTo>
                  <a:pt x="52069" y="657606"/>
                </a:lnTo>
                <a:lnTo>
                  <a:pt x="48260" y="644651"/>
                </a:lnTo>
                <a:lnTo>
                  <a:pt x="41910" y="615695"/>
                </a:lnTo>
                <a:lnTo>
                  <a:pt x="39369" y="585216"/>
                </a:lnTo>
                <a:lnTo>
                  <a:pt x="38100" y="551688"/>
                </a:lnTo>
                <a:lnTo>
                  <a:pt x="38100" y="720852"/>
                </a:lnTo>
                <a:lnTo>
                  <a:pt x="41910" y="728472"/>
                </a:lnTo>
                <a:lnTo>
                  <a:pt x="50800" y="742950"/>
                </a:lnTo>
                <a:lnTo>
                  <a:pt x="59689" y="758189"/>
                </a:lnTo>
                <a:lnTo>
                  <a:pt x="91439" y="800862"/>
                </a:lnTo>
                <a:lnTo>
                  <a:pt x="128269" y="842010"/>
                </a:lnTo>
                <a:lnTo>
                  <a:pt x="168910" y="881634"/>
                </a:lnTo>
                <a:lnTo>
                  <a:pt x="182880" y="893826"/>
                </a:lnTo>
                <a:lnTo>
                  <a:pt x="196850" y="906780"/>
                </a:lnTo>
                <a:lnTo>
                  <a:pt x="226060" y="930401"/>
                </a:lnTo>
                <a:lnTo>
                  <a:pt x="256539" y="953262"/>
                </a:lnTo>
                <a:lnTo>
                  <a:pt x="287019" y="974598"/>
                </a:lnTo>
                <a:lnTo>
                  <a:pt x="300989" y="985266"/>
                </a:lnTo>
                <a:lnTo>
                  <a:pt x="359410" y="1022604"/>
                </a:lnTo>
                <a:lnTo>
                  <a:pt x="401320" y="1046226"/>
                </a:lnTo>
                <a:lnTo>
                  <a:pt x="441960" y="1066038"/>
                </a:lnTo>
                <a:lnTo>
                  <a:pt x="457200" y="1072134"/>
                </a:lnTo>
                <a:lnTo>
                  <a:pt x="469900" y="1077468"/>
                </a:lnTo>
                <a:lnTo>
                  <a:pt x="513080" y="1091945"/>
                </a:lnTo>
                <a:lnTo>
                  <a:pt x="571500" y="1105662"/>
                </a:lnTo>
                <a:lnTo>
                  <a:pt x="629920" y="1114806"/>
                </a:lnTo>
                <a:lnTo>
                  <a:pt x="688340" y="1120902"/>
                </a:lnTo>
                <a:lnTo>
                  <a:pt x="748030" y="1123188"/>
                </a:lnTo>
                <a:lnTo>
                  <a:pt x="753539" y="1123361"/>
                </a:lnTo>
                <a:lnTo>
                  <a:pt x="753963" y="1085201"/>
                </a:lnTo>
                <a:close/>
              </a:path>
              <a:path w="1210310" h="1162050">
                <a:moveTo>
                  <a:pt x="773430" y="1152025"/>
                </a:moveTo>
                <a:lnTo>
                  <a:pt x="773430" y="1085850"/>
                </a:lnTo>
                <a:lnTo>
                  <a:pt x="772160" y="1123950"/>
                </a:lnTo>
                <a:lnTo>
                  <a:pt x="753539" y="1123361"/>
                </a:lnTo>
                <a:lnTo>
                  <a:pt x="753110" y="1162050"/>
                </a:lnTo>
                <a:lnTo>
                  <a:pt x="773430" y="1152025"/>
                </a:lnTo>
                <a:close/>
              </a:path>
              <a:path w="1210310" h="1162050">
                <a:moveTo>
                  <a:pt x="773430" y="1085850"/>
                </a:moveTo>
                <a:lnTo>
                  <a:pt x="753963" y="1085201"/>
                </a:lnTo>
                <a:lnTo>
                  <a:pt x="753539" y="1123361"/>
                </a:lnTo>
                <a:lnTo>
                  <a:pt x="772160" y="1123950"/>
                </a:lnTo>
                <a:lnTo>
                  <a:pt x="773430" y="1085850"/>
                </a:lnTo>
                <a:close/>
              </a:path>
              <a:path w="1210310" h="1162050">
                <a:moveTo>
                  <a:pt x="867410" y="1105662"/>
                </a:moveTo>
                <a:lnTo>
                  <a:pt x="754380" y="1047750"/>
                </a:lnTo>
                <a:lnTo>
                  <a:pt x="753963" y="1085201"/>
                </a:lnTo>
                <a:lnTo>
                  <a:pt x="773430" y="1085850"/>
                </a:lnTo>
                <a:lnTo>
                  <a:pt x="773430" y="1152025"/>
                </a:lnTo>
                <a:lnTo>
                  <a:pt x="867410" y="1105662"/>
                </a:lnTo>
                <a:close/>
              </a:path>
              <a:path w="1210310" h="1162050">
                <a:moveTo>
                  <a:pt x="1172210" y="648877"/>
                </a:moveTo>
                <a:lnTo>
                  <a:pt x="1172210" y="445007"/>
                </a:lnTo>
                <a:lnTo>
                  <a:pt x="1170939" y="457962"/>
                </a:lnTo>
                <a:lnTo>
                  <a:pt x="1170939" y="470916"/>
                </a:lnTo>
                <a:lnTo>
                  <a:pt x="1167130" y="511301"/>
                </a:lnTo>
                <a:lnTo>
                  <a:pt x="1162050" y="539495"/>
                </a:lnTo>
                <a:lnTo>
                  <a:pt x="1158239" y="553974"/>
                </a:lnTo>
                <a:lnTo>
                  <a:pt x="1155700" y="567689"/>
                </a:lnTo>
                <a:lnTo>
                  <a:pt x="1148080" y="596645"/>
                </a:lnTo>
                <a:lnTo>
                  <a:pt x="1143000" y="611124"/>
                </a:lnTo>
                <a:lnTo>
                  <a:pt x="1134110" y="640842"/>
                </a:lnTo>
                <a:lnTo>
                  <a:pt x="1113789" y="701801"/>
                </a:lnTo>
                <a:lnTo>
                  <a:pt x="1090930" y="762762"/>
                </a:lnTo>
                <a:lnTo>
                  <a:pt x="1078230" y="794004"/>
                </a:lnTo>
                <a:lnTo>
                  <a:pt x="1113789" y="807719"/>
                </a:lnTo>
                <a:lnTo>
                  <a:pt x="1125220" y="776478"/>
                </a:lnTo>
                <a:lnTo>
                  <a:pt x="1137920" y="745998"/>
                </a:lnTo>
                <a:lnTo>
                  <a:pt x="1149350" y="714756"/>
                </a:lnTo>
                <a:lnTo>
                  <a:pt x="1159510" y="684276"/>
                </a:lnTo>
                <a:lnTo>
                  <a:pt x="1170939" y="653034"/>
                </a:lnTo>
                <a:lnTo>
                  <a:pt x="1172210" y="648877"/>
                </a:lnTo>
                <a:close/>
              </a:path>
              <a:path w="1210310" h="1162050">
                <a:moveTo>
                  <a:pt x="1210310" y="445769"/>
                </a:moveTo>
                <a:lnTo>
                  <a:pt x="1209039" y="431292"/>
                </a:lnTo>
                <a:lnTo>
                  <a:pt x="1209039" y="460248"/>
                </a:lnTo>
                <a:lnTo>
                  <a:pt x="1210310" y="445769"/>
                </a:lnTo>
                <a:close/>
              </a:path>
            </a:pathLst>
          </a:custGeom>
          <a:solidFill>
            <a:srgbClr val="000000"/>
          </a:solidFill>
        </p:spPr>
        <p:txBody>
          <a:bodyPr wrap="square" lIns="0" tIns="0" rIns="0" bIns="0" rtlCol="0"/>
          <a:lstStyle/>
          <a:p>
            <a:endParaRPr/>
          </a:p>
        </p:txBody>
      </p:sp>
      <p:sp>
        <p:nvSpPr>
          <p:cNvPr id="9" name="object 9"/>
          <p:cNvSpPr/>
          <p:nvPr/>
        </p:nvSpPr>
        <p:spPr>
          <a:xfrm>
            <a:off x="7102602" y="1949195"/>
            <a:ext cx="1196340" cy="1140460"/>
          </a:xfrm>
          <a:custGeom>
            <a:avLst/>
            <a:gdLst/>
            <a:ahLst/>
            <a:cxnLst/>
            <a:rect l="l" t="t" r="r" b="b"/>
            <a:pathLst>
              <a:path w="1196340" h="1140460">
                <a:moveTo>
                  <a:pt x="1196340" y="557784"/>
                </a:moveTo>
                <a:lnTo>
                  <a:pt x="1196340" y="518160"/>
                </a:lnTo>
                <a:lnTo>
                  <a:pt x="1193800" y="498348"/>
                </a:lnTo>
                <a:lnTo>
                  <a:pt x="1193800" y="477774"/>
                </a:lnTo>
                <a:lnTo>
                  <a:pt x="1188720" y="437388"/>
                </a:lnTo>
                <a:lnTo>
                  <a:pt x="1182370" y="397764"/>
                </a:lnTo>
                <a:lnTo>
                  <a:pt x="1169670" y="339852"/>
                </a:lnTo>
                <a:lnTo>
                  <a:pt x="1151890" y="284226"/>
                </a:lnTo>
                <a:lnTo>
                  <a:pt x="1120140" y="217931"/>
                </a:lnTo>
                <a:lnTo>
                  <a:pt x="1079500" y="163068"/>
                </a:lnTo>
                <a:lnTo>
                  <a:pt x="1073150" y="157734"/>
                </a:lnTo>
                <a:lnTo>
                  <a:pt x="1066800" y="151637"/>
                </a:lnTo>
                <a:lnTo>
                  <a:pt x="1054100" y="140208"/>
                </a:lnTo>
                <a:lnTo>
                  <a:pt x="1038859" y="129540"/>
                </a:lnTo>
                <a:lnTo>
                  <a:pt x="1024890" y="119634"/>
                </a:lnTo>
                <a:lnTo>
                  <a:pt x="991870" y="100584"/>
                </a:lnTo>
                <a:lnTo>
                  <a:pt x="956309" y="83058"/>
                </a:lnTo>
                <a:lnTo>
                  <a:pt x="918209" y="67818"/>
                </a:lnTo>
                <a:lnTo>
                  <a:pt x="857250" y="47243"/>
                </a:lnTo>
                <a:lnTo>
                  <a:pt x="793750" y="30480"/>
                </a:lnTo>
                <a:lnTo>
                  <a:pt x="750570" y="21336"/>
                </a:lnTo>
                <a:lnTo>
                  <a:pt x="727709" y="17526"/>
                </a:lnTo>
                <a:lnTo>
                  <a:pt x="706120" y="13716"/>
                </a:lnTo>
                <a:lnTo>
                  <a:pt x="619759" y="3810"/>
                </a:lnTo>
                <a:lnTo>
                  <a:pt x="579120" y="762"/>
                </a:lnTo>
                <a:lnTo>
                  <a:pt x="521970" y="0"/>
                </a:lnTo>
                <a:lnTo>
                  <a:pt x="502920" y="762"/>
                </a:lnTo>
                <a:lnTo>
                  <a:pt x="453390" y="4572"/>
                </a:lnTo>
                <a:lnTo>
                  <a:pt x="402590" y="13716"/>
                </a:lnTo>
                <a:lnTo>
                  <a:pt x="337820" y="33528"/>
                </a:lnTo>
                <a:lnTo>
                  <a:pt x="306070" y="46481"/>
                </a:lnTo>
                <a:lnTo>
                  <a:pt x="274320" y="60198"/>
                </a:lnTo>
                <a:lnTo>
                  <a:pt x="257809" y="67818"/>
                </a:lnTo>
                <a:lnTo>
                  <a:pt x="243840" y="76200"/>
                </a:lnTo>
                <a:lnTo>
                  <a:pt x="228600" y="84581"/>
                </a:lnTo>
                <a:lnTo>
                  <a:pt x="172720" y="121158"/>
                </a:lnTo>
                <a:lnTo>
                  <a:pt x="133350" y="151637"/>
                </a:lnTo>
                <a:lnTo>
                  <a:pt x="99059" y="184404"/>
                </a:lnTo>
                <a:lnTo>
                  <a:pt x="50800" y="241554"/>
                </a:lnTo>
                <a:lnTo>
                  <a:pt x="24129" y="290322"/>
                </a:lnTo>
                <a:lnTo>
                  <a:pt x="11429" y="329946"/>
                </a:lnTo>
                <a:lnTo>
                  <a:pt x="7620" y="342900"/>
                </a:lnTo>
                <a:lnTo>
                  <a:pt x="2540" y="371094"/>
                </a:lnTo>
                <a:lnTo>
                  <a:pt x="0" y="399288"/>
                </a:lnTo>
                <a:lnTo>
                  <a:pt x="0" y="442722"/>
                </a:lnTo>
                <a:lnTo>
                  <a:pt x="1270" y="488442"/>
                </a:lnTo>
                <a:lnTo>
                  <a:pt x="15240" y="581406"/>
                </a:lnTo>
                <a:lnTo>
                  <a:pt x="27940" y="645414"/>
                </a:lnTo>
                <a:lnTo>
                  <a:pt x="38100" y="688340"/>
                </a:lnTo>
                <a:lnTo>
                  <a:pt x="38100" y="400812"/>
                </a:lnTo>
                <a:lnTo>
                  <a:pt x="40640" y="374904"/>
                </a:lnTo>
                <a:lnTo>
                  <a:pt x="55879" y="315468"/>
                </a:lnTo>
                <a:lnTo>
                  <a:pt x="76200" y="272796"/>
                </a:lnTo>
                <a:lnTo>
                  <a:pt x="107950" y="230886"/>
                </a:lnTo>
                <a:lnTo>
                  <a:pt x="127000" y="210312"/>
                </a:lnTo>
                <a:lnTo>
                  <a:pt x="135890" y="200406"/>
                </a:lnTo>
                <a:lnTo>
                  <a:pt x="170179" y="170687"/>
                </a:lnTo>
                <a:lnTo>
                  <a:pt x="181609" y="161544"/>
                </a:lnTo>
                <a:lnTo>
                  <a:pt x="195579" y="152400"/>
                </a:lnTo>
                <a:lnTo>
                  <a:pt x="207009" y="143256"/>
                </a:lnTo>
                <a:lnTo>
                  <a:pt x="220979" y="134112"/>
                </a:lnTo>
                <a:lnTo>
                  <a:pt x="233679" y="125730"/>
                </a:lnTo>
                <a:lnTo>
                  <a:pt x="247650" y="117348"/>
                </a:lnTo>
                <a:lnTo>
                  <a:pt x="290829" y="94487"/>
                </a:lnTo>
                <a:lnTo>
                  <a:pt x="335279" y="74676"/>
                </a:lnTo>
                <a:lnTo>
                  <a:pt x="396240" y="54864"/>
                </a:lnTo>
                <a:lnTo>
                  <a:pt x="443229" y="44958"/>
                </a:lnTo>
                <a:lnTo>
                  <a:pt x="488950" y="39624"/>
                </a:lnTo>
                <a:lnTo>
                  <a:pt x="561340" y="38150"/>
                </a:lnTo>
                <a:lnTo>
                  <a:pt x="579120" y="38862"/>
                </a:lnTo>
                <a:lnTo>
                  <a:pt x="598170" y="40386"/>
                </a:lnTo>
                <a:lnTo>
                  <a:pt x="619759" y="42011"/>
                </a:lnTo>
                <a:lnTo>
                  <a:pt x="637540" y="43434"/>
                </a:lnTo>
                <a:lnTo>
                  <a:pt x="659129" y="45720"/>
                </a:lnTo>
                <a:lnTo>
                  <a:pt x="679450" y="48768"/>
                </a:lnTo>
                <a:lnTo>
                  <a:pt x="701040" y="51816"/>
                </a:lnTo>
                <a:lnTo>
                  <a:pt x="721359" y="54864"/>
                </a:lnTo>
                <a:lnTo>
                  <a:pt x="742950" y="59436"/>
                </a:lnTo>
                <a:lnTo>
                  <a:pt x="764540" y="63246"/>
                </a:lnTo>
                <a:lnTo>
                  <a:pt x="806450" y="73152"/>
                </a:lnTo>
                <a:lnTo>
                  <a:pt x="847090" y="83820"/>
                </a:lnTo>
                <a:lnTo>
                  <a:pt x="886459" y="96774"/>
                </a:lnTo>
                <a:lnTo>
                  <a:pt x="923290" y="110490"/>
                </a:lnTo>
                <a:lnTo>
                  <a:pt x="958850" y="126492"/>
                </a:lnTo>
                <a:lnTo>
                  <a:pt x="974090" y="134874"/>
                </a:lnTo>
                <a:lnTo>
                  <a:pt x="990600" y="143256"/>
                </a:lnTo>
                <a:lnTo>
                  <a:pt x="1018540" y="161544"/>
                </a:lnTo>
                <a:lnTo>
                  <a:pt x="1029970" y="170687"/>
                </a:lnTo>
                <a:lnTo>
                  <a:pt x="1041400" y="180594"/>
                </a:lnTo>
                <a:lnTo>
                  <a:pt x="1047750" y="185166"/>
                </a:lnTo>
                <a:lnTo>
                  <a:pt x="1051559" y="190500"/>
                </a:lnTo>
                <a:lnTo>
                  <a:pt x="1061720" y="201168"/>
                </a:lnTo>
                <a:lnTo>
                  <a:pt x="1070609" y="212598"/>
                </a:lnTo>
                <a:lnTo>
                  <a:pt x="1094740" y="252222"/>
                </a:lnTo>
                <a:lnTo>
                  <a:pt x="1116329" y="298704"/>
                </a:lnTo>
                <a:lnTo>
                  <a:pt x="1137920" y="368046"/>
                </a:lnTo>
                <a:lnTo>
                  <a:pt x="1145540" y="405384"/>
                </a:lnTo>
                <a:lnTo>
                  <a:pt x="1151890" y="443484"/>
                </a:lnTo>
                <a:lnTo>
                  <a:pt x="1153159" y="462534"/>
                </a:lnTo>
                <a:lnTo>
                  <a:pt x="1156970" y="500634"/>
                </a:lnTo>
                <a:lnTo>
                  <a:pt x="1158240" y="519684"/>
                </a:lnTo>
                <a:lnTo>
                  <a:pt x="1158240" y="746759"/>
                </a:lnTo>
                <a:lnTo>
                  <a:pt x="1164590" y="732282"/>
                </a:lnTo>
                <a:lnTo>
                  <a:pt x="1170940" y="717042"/>
                </a:lnTo>
                <a:lnTo>
                  <a:pt x="1174750" y="701802"/>
                </a:lnTo>
                <a:lnTo>
                  <a:pt x="1179829" y="685038"/>
                </a:lnTo>
                <a:lnTo>
                  <a:pt x="1183640" y="668274"/>
                </a:lnTo>
                <a:lnTo>
                  <a:pt x="1189990" y="633222"/>
                </a:lnTo>
                <a:lnTo>
                  <a:pt x="1191259" y="614934"/>
                </a:lnTo>
                <a:lnTo>
                  <a:pt x="1195070" y="576834"/>
                </a:lnTo>
                <a:lnTo>
                  <a:pt x="1196340" y="557784"/>
                </a:lnTo>
                <a:close/>
              </a:path>
              <a:path w="1196340" h="1140460">
                <a:moveTo>
                  <a:pt x="87629" y="733044"/>
                </a:moveTo>
                <a:lnTo>
                  <a:pt x="72390" y="669036"/>
                </a:lnTo>
                <a:lnTo>
                  <a:pt x="66040" y="637032"/>
                </a:lnTo>
                <a:lnTo>
                  <a:pt x="58420" y="605790"/>
                </a:lnTo>
                <a:lnTo>
                  <a:pt x="53340" y="574548"/>
                </a:lnTo>
                <a:lnTo>
                  <a:pt x="46990" y="544068"/>
                </a:lnTo>
                <a:lnTo>
                  <a:pt x="39370" y="484631"/>
                </a:lnTo>
                <a:lnTo>
                  <a:pt x="38100" y="455676"/>
                </a:lnTo>
                <a:lnTo>
                  <a:pt x="38100" y="688340"/>
                </a:lnTo>
                <a:lnTo>
                  <a:pt x="50800" y="742188"/>
                </a:lnTo>
                <a:lnTo>
                  <a:pt x="87629" y="733044"/>
                </a:lnTo>
                <a:close/>
              </a:path>
              <a:path w="1196340" h="1140460">
                <a:moveTo>
                  <a:pt x="377190" y="1026414"/>
                </a:moveTo>
                <a:lnTo>
                  <a:pt x="256540" y="1069848"/>
                </a:lnTo>
                <a:lnTo>
                  <a:pt x="349250" y="1130771"/>
                </a:lnTo>
                <a:lnTo>
                  <a:pt x="349250" y="1100328"/>
                </a:lnTo>
                <a:lnTo>
                  <a:pt x="353059" y="1062228"/>
                </a:lnTo>
                <a:lnTo>
                  <a:pt x="372465" y="1064815"/>
                </a:lnTo>
                <a:lnTo>
                  <a:pt x="377190" y="1026414"/>
                </a:lnTo>
                <a:close/>
              </a:path>
              <a:path w="1196340" h="1140460">
                <a:moveTo>
                  <a:pt x="372465" y="1064815"/>
                </a:moveTo>
                <a:lnTo>
                  <a:pt x="353059" y="1062228"/>
                </a:lnTo>
                <a:lnTo>
                  <a:pt x="349250" y="1100328"/>
                </a:lnTo>
                <a:lnTo>
                  <a:pt x="367866" y="1102189"/>
                </a:lnTo>
                <a:lnTo>
                  <a:pt x="372465" y="1064815"/>
                </a:lnTo>
                <a:close/>
              </a:path>
              <a:path w="1196340" h="1140460">
                <a:moveTo>
                  <a:pt x="367866" y="1102189"/>
                </a:moveTo>
                <a:lnTo>
                  <a:pt x="349250" y="1100328"/>
                </a:lnTo>
                <a:lnTo>
                  <a:pt x="349250" y="1130771"/>
                </a:lnTo>
                <a:lnTo>
                  <a:pt x="363220" y="1139952"/>
                </a:lnTo>
                <a:lnTo>
                  <a:pt x="367866" y="1102189"/>
                </a:lnTo>
                <a:close/>
              </a:path>
              <a:path w="1196340" h="1140460">
                <a:moveTo>
                  <a:pt x="1158240" y="746759"/>
                </a:moveTo>
                <a:lnTo>
                  <a:pt x="1158240" y="557022"/>
                </a:lnTo>
                <a:lnTo>
                  <a:pt x="1155700" y="593598"/>
                </a:lnTo>
                <a:lnTo>
                  <a:pt x="1153159" y="611124"/>
                </a:lnTo>
                <a:lnTo>
                  <a:pt x="1151890" y="628650"/>
                </a:lnTo>
                <a:lnTo>
                  <a:pt x="1149350" y="645414"/>
                </a:lnTo>
                <a:lnTo>
                  <a:pt x="1145540" y="661416"/>
                </a:lnTo>
                <a:lnTo>
                  <a:pt x="1139190" y="691896"/>
                </a:lnTo>
                <a:lnTo>
                  <a:pt x="1123950" y="731520"/>
                </a:lnTo>
                <a:lnTo>
                  <a:pt x="1093470" y="781050"/>
                </a:lnTo>
                <a:lnTo>
                  <a:pt x="1062990" y="817626"/>
                </a:lnTo>
                <a:lnTo>
                  <a:pt x="1026159" y="852678"/>
                </a:lnTo>
                <a:lnTo>
                  <a:pt x="956309" y="907542"/>
                </a:lnTo>
                <a:lnTo>
                  <a:pt x="910590" y="937260"/>
                </a:lnTo>
                <a:lnTo>
                  <a:pt x="895350" y="947166"/>
                </a:lnTo>
                <a:lnTo>
                  <a:pt x="848359" y="973836"/>
                </a:lnTo>
                <a:lnTo>
                  <a:pt x="786129" y="1005078"/>
                </a:lnTo>
                <a:lnTo>
                  <a:pt x="740409" y="1024890"/>
                </a:lnTo>
                <a:lnTo>
                  <a:pt x="726440" y="1030224"/>
                </a:lnTo>
                <a:lnTo>
                  <a:pt x="712470" y="1036320"/>
                </a:lnTo>
                <a:lnTo>
                  <a:pt x="698500" y="1040892"/>
                </a:lnTo>
                <a:lnTo>
                  <a:pt x="685800" y="1045464"/>
                </a:lnTo>
                <a:lnTo>
                  <a:pt x="671829" y="1050036"/>
                </a:lnTo>
                <a:lnTo>
                  <a:pt x="657859" y="1053084"/>
                </a:lnTo>
                <a:lnTo>
                  <a:pt x="645159" y="1056894"/>
                </a:lnTo>
                <a:lnTo>
                  <a:pt x="631190" y="1059942"/>
                </a:lnTo>
                <a:lnTo>
                  <a:pt x="590550" y="1066800"/>
                </a:lnTo>
                <a:lnTo>
                  <a:pt x="576579" y="1068324"/>
                </a:lnTo>
                <a:lnTo>
                  <a:pt x="561340" y="1069086"/>
                </a:lnTo>
                <a:lnTo>
                  <a:pt x="548640" y="1070610"/>
                </a:lnTo>
                <a:lnTo>
                  <a:pt x="491490" y="1072134"/>
                </a:lnTo>
                <a:lnTo>
                  <a:pt x="462279" y="1071372"/>
                </a:lnTo>
                <a:lnTo>
                  <a:pt x="434340" y="1069848"/>
                </a:lnTo>
                <a:lnTo>
                  <a:pt x="375920" y="1065276"/>
                </a:lnTo>
                <a:lnTo>
                  <a:pt x="372465" y="1064815"/>
                </a:lnTo>
                <a:lnTo>
                  <a:pt x="367866" y="1102189"/>
                </a:lnTo>
                <a:lnTo>
                  <a:pt x="402590" y="1105662"/>
                </a:lnTo>
                <a:lnTo>
                  <a:pt x="431800" y="1107948"/>
                </a:lnTo>
                <a:lnTo>
                  <a:pt x="462279" y="1109472"/>
                </a:lnTo>
                <a:lnTo>
                  <a:pt x="491490" y="1110234"/>
                </a:lnTo>
                <a:lnTo>
                  <a:pt x="551179" y="1108710"/>
                </a:lnTo>
                <a:lnTo>
                  <a:pt x="565150" y="1107186"/>
                </a:lnTo>
                <a:lnTo>
                  <a:pt x="595629" y="1104138"/>
                </a:lnTo>
                <a:lnTo>
                  <a:pt x="609600" y="1101852"/>
                </a:lnTo>
                <a:lnTo>
                  <a:pt x="624840" y="1099566"/>
                </a:lnTo>
                <a:lnTo>
                  <a:pt x="668020" y="1090422"/>
                </a:lnTo>
                <a:lnTo>
                  <a:pt x="712470" y="1076706"/>
                </a:lnTo>
                <a:lnTo>
                  <a:pt x="755650" y="1059942"/>
                </a:lnTo>
                <a:lnTo>
                  <a:pt x="801370" y="1039368"/>
                </a:lnTo>
                <a:lnTo>
                  <a:pt x="866140" y="1007364"/>
                </a:lnTo>
                <a:lnTo>
                  <a:pt x="914400" y="979170"/>
                </a:lnTo>
                <a:lnTo>
                  <a:pt x="930909" y="970026"/>
                </a:lnTo>
                <a:lnTo>
                  <a:pt x="979170" y="938784"/>
                </a:lnTo>
                <a:lnTo>
                  <a:pt x="1009650" y="915924"/>
                </a:lnTo>
                <a:lnTo>
                  <a:pt x="1037590" y="893064"/>
                </a:lnTo>
                <a:lnTo>
                  <a:pt x="1052829" y="880872"/>
                </a:lnTo>
                <a:lnTo>
                  <a:pt x="1065529" y="868680"/>
                </a:lnTo>
                <a:lnTo>
                  <a:pt x="1078229" y="855726"/>
                </a:lnTo>
                <a:lnTo>
                  <a:pt x="1090929" y="843534"/>
                </a:lnTo>
                <a:lnTo>
                  <a:pt x="1102359" y="830580"/>
                </a:lnTo>
                <a:lnTo>
                  <a:pt x="1125220" y="803148"/>
                </a:lnTo>
                <a:lnTo>
                  <a:pt x="1143000" y="775716"/>
                </a:lnTo>
                <a:lnTo>
                  <a:pt x="1151890" y="761238"/>
                </a:lnTo>
                <a:lnTo>
                  <a:pt x="1158240" y="746759"/>
                </a:lnTo>
                <a:close/>
              </a:path>
            </a:pathLst>
          </a:custGeom>
          <a:solidFill>
            <a:srgbClr val="000000"/>
          </a:solidFill>
        </p:spPr>
        <p:txBody>
          <a:bodyPr wrap="square" lIns="0" tIns="0" rIns="0" bIns="0" rtlCol="0"/>
          <a:lstStyle/>
          <a:p>
            <a:endParaRPr/>
          </a:p>
        </p:txBody>
      </p:sp>
      <p:sp>
        <p:nvSpPr>
          <p:cNvPr id="10" name="object 10"/>
          <p:cNvSpPr txBox="1"/>
          <p:nvPr/>
        </p:nvSpPr>
        <p:spPr>
          <a:xfrm>
            <a:off x="4727702" y="4129658"/>
            <a:ext cx="378460" cy="279400"/>
          </a:xfrm>
          <a:prstGeom prst="rect">
            <a:avLst/>
          </a:prstGeom>
        </p:spPr>
        <p:txBody>
          <a:bodyPr vert="horz" wrap="square" lIns="0" tIns="0" rIns="0" bIns="0" rtlCol="0">
            <a:spAutoFit/>
          </a:bodyPr>
          <a:lstStyle/>
          <a:p>
            <a:pPr marL="12700">
              <a:lnSpc>
                <a:spcPct val="100000"/>
              </a:lnSpc>
            </a:pPr>
            <a:r>
              <a:rPr sz="2000" b="1" spc="-10" dirty="0">
                <a:latin typeface="Arial"/>
                <a:cs typeface="Arial"/>
              </a:rPr>
              <a:t>0.2</a:t>
            </a:r>
            <a:endParaRPr sz="2000">
              <a:latin typeface="Arial"/>
              <a:cs typeface="Arial"/>
            </a:endParaRPr>
          </a:p>
        </p:txBody>
      </p:sp>
      <p:sp>
        <p:nvSpPr>
          <p:cNvPr id="11" name="object 11"/>
          <p:cNvSpPr txBox="1"/>
          <p:nvPr/>
        </p:nvSpPr>
        <p:spPr>
          <a:xfrm>
            <a:off x="4727702" y="2605659"/>
            <a:ext cx="519430" cy="279400"/>
          </a:xfrm>
          <a:prstGeom prst="rect">
            <a:avLst/>
          </a:prstGeom>
        </p:spPr>
        <p:txBody>
          <a:bodyPr vert="horz" wrap="square" lIns="0" tIns="0" rIns="0" bIns="0" rtlCol="0">
            <a:spAutoFit/>
          </a:bodyPr>
          <a:lstStyle/>
          <a:p>
            <a:pPr marL="12700">
              <a:lnSpc>
                <a:spcPct val="100000"/>
              </a:lnSpc>
            </a:pPr>
            <a:r>
              <a:rPr sz="2000" b="1" spc="-15" dirty="0">
                <a:latin typeface="Arial"/>
                <a:cs typeface="Arial"/>
              </a:rPr>
              <a:t>0.01</a:t>
            </a:r>
            <a:endParaRPr sz="2000">
              <a:latin typeface="Arial"/>
              <a:cs typeface="Arial"/>
            </a:endParaRPr>
          </a:p>
        </p:txBody>
      </p:sp>
      <p:sp>
        <p:nvSpPr>
          <p:cNvPr id="12" name="object 12"/>
          <p:cNvSpPr txBox="1"/>
          <p:nvPr/>
        </p:nvSpPr>
        <p:spPr>
          <a:xfrm>
            <a:off x="1984504" y="2148459"/>
            <a:ext cx="519430" cy="279400"/>
          </a:xfrm>
          <a:prstGeom prst="rect">
            <a:avLst/>
          </a:prstGeom>
        </p:spPr>
        <p:txBody>
          <a:bodyPr vert="horz" wrap="square" lIns="0" tIns="0" rIns="0" bIns="0" rtlCol="0">
            <a:spAutoFit/>
          </a:bodyPr>
          <a:lstStyle/>
          <a:p>
            <a:pPr marL="12700">
              <a:lnSpc>
                <a:spcPct val="100000"/>
              </a:lnSpc>
            </a:pPr>
            <a:r>
              <a:rPr sz="2000" b="1" spc="-15" dirty="0">
                <a:latin typeface="Arial"/>
                <a:cs typeface="Arial"/>
              </a:rPr>
              <a:t>0.99</a:t>
            </a:r>
            <a:endParaRPr sz="2000">
              <a:latin typeface="Arial"/>
              <a:cs typeface="Arial"/>
            </a:endParaRPr>
          </a:p>
        </p:txBody>
      </p:sp>
      <p:sp>
        <p:nvSpPr>
          <p:cNvPr id="13" name="object 13"/>
          <p:cNvSpPr txBox="1"/>
          <p:nvPr/>
        </p:nvSpPr>
        <p:spPr>
          <a:xfrm>
            <a:off x="7470899" y="2300859"/>
            <a:ext cx="519430" cy="279400"/>
          </a:xfrm>
          <a:prstGeom prst="rect">
            <a:avLst/>
          </a:prstGeom>
        </p:spPr>
        <p:txBody>
          <a:bodyPr vert="horz" wrap="square" lIns="0" tIns="0" rIns="0" bIns="0" rtlCol="0">
            <a:spAutoFit/>
          </a:bodyPr>
          <a:lstStyle/>
          <a:p>
            <a:pPr marL="12700">
              <a:lnSpc>
                <a:spcPct val="100000"/>
              </a:lnSpc>
            </a:pPr>
            <a:r>
              <a:rPr sz="2000" b="1" spc="-15" dirty="0">
                <a:latin typeface="Arial"/>
                <a:cs typeface="Arial"/>
              </a:rPr>
              <a:t>0.80</a:t>
            </a:r>
            <a:endParaRPr sz="2000">
              <a:latin typeface="Arial"/>
              <a:cs typeface="Arial"/>
            </a:endParaRPr>
          </a:p>
        </p:txBody>
      </p:sp>
      <p:sp>
        <p:nvSpPr>
          <p:cNvPr id="14" name="object 14"/>
          <p:cNvSpPr txBox="1"/>
          <p:nvPr/>
        </p:nvSpPr>
        <p:spPr>
          <a:xfrm>
            <a:off x="2730500" y="4806091"/>
            <a:ext cx="584200" cy="330200"/>
          </a:xfrm>
          <a:prstGeom prst="rect">
            <a:avLst/>
          </a:prstGeom>
        </p:spPr>
        <p:txBody>
          <a:bodyPr vert="horz" wrap="square" lIns="0" tIns="0" rIns="0" bIns="0" rtlCol="0">
            <a:spAutoFit/>
          </a:bodyPr>
          <a:lstStyle/>
          <a:p>
            <a:pPr marL="12700">
              <a:lnSpc>
                <a:spcPct val="100000"/>
              </a:lnSpc>
            </a:pPr>
            <a:r>
              <a:rPr sz="2400" b="1" spc="-20" dirty="0">
                <a:latin typeface="Arial"/>
                <a:cs typeface="Arial"/>
              </a:rPr>
              <a:t>Fair</a:t>
            </a:r>
            <a:endParaRPr sz="2400">
              <a:latin typeface="Arial"/>
              <a:cs typeface="Arial"/>
            </a:endParaRPr>
          </a:p>
        </p:txBody>
      </p:sp>
      <p:sp>
        <p:nvSpPr>
          <p:cNvPr id="15" name="object 15"/>
          <p:cNvSpPr txBox="1"/>
          <p:nvPr/>
        </p:nvSpPr>
        <p:spPr>
          <a:xfrm>
            <a:off x="6251671" y="4806091"/>
            <a:ext cx="1108075" cy="330200"/>
          </a:xfrm>
          <a:prstGeom prst="rect">
            <a:avLst/>
          </a:prstGeom>
        </p:spPr>
        <p:txBody>
          <a:bodyPr vert="horz" wrap="square" lIns="0" tIns="0" rIns="0" bIns="0" rtlCol="0">
            <a:spAutoFit/>
          </a:bodyPr>
          <a:lstStyle/>
          <a:p>
            <a:pPr marL="12700">
              <a:lnSpc>
                <a:spcPct val="100000"/>
              </a:lnSpc>
            </a:pPr>
            <a:r>
              <a:rPr sz="2400" b="1" spc="-20" dirty="0">
                <a:latin typeface="Arial"/>
                <a:cs typeface="Arial"/>
              </a:rPr>
              <a:t>Loaded</a:t>
            </a:r>
            <a:endParaRPr sz="2400">
              <a:latin typeface="Arial"/>
              <a:cs typeface="Arial"/>
            </a:endParaRPr>
          </a:p>
        </p:txBody>
      </p:sp>
      <p:sp>
        <p:nvSpPr>
          <p:cNvPr id="16" name="object 16"/>
          <p:cNvSpPr txBox="1"/>
          <p:nvPr/>
        </p:nvSpPr>
        <p:spPr>
          <a:xfrm>
            <a:off x="1120378" y="4730999"/>
            <a:ext cx="1021715" cy="598805"/>
          </a:xfrm>
          <a:prstGeom prst="rect">
            <a:avLst/>
          </a:prstGeom>
        </p:spPr>
        <p:txBody>
          <a:bodyPr vert="horz" wrap="square" lIns="0" tIns="0" rIns="0" bIns="0" rtlCol="0">
            <a:spAutoFit/>
          </a:bodyPr>
          <a:lstStyle/>
          <a:p>
            <a:pPr marL="12700">
              <a:lnSpc>
                <a:spcPct val="100000"/>
              </a:lnSpc>
            </a:pPr>
            <a:r>
              <a:rPr sz="3850" i="1" spc="-35" dirty="0">
                <a:latin typeface="Times New Roman"/>
                <a:cs typeface="Times New Roman"/>
              </a:rPr>
              <a:t>e</a:t>
            </a:r>
            <a:r>
              <a:rPr sz="3375" i="1" baseline="-23456" dirty="0">
                <a:latin typeface="Times New Roman"/>
                <a:cs typeface="Times New Roman"/>
              </a:rPr>
              <a:t>k</a:t>
            </a:r>
            <a:r>
              <a:rPr sz="3375" i="1" spc="89" baseline="-23456" dirty="0">
                <a:latin typeface="Times New Roman"/>
                <a:cs typeface="Times New Roman"/>
              </a:rPr>
              <a:t> </a:t>
            </a:r>
            <a:r>
              <a:rPr sz="3850" spc="-20" dirty="0">
                <a:latin typeface="Times New Roman"/>
                <a:cs typeface="Times New Roman"/>
              </a:rPr>
              <a:t>(</a:t>
            </a:r>
            <a:r>
              <a:rPr sz="3850" i="1" spc="55" dirty="0">
                <a:latin typeface="Times New Roman"/>
                <a:cs typeface="Times New Roman"/>
              </a:rPr>
              <a:t>b</a:t>
            </a:r>
            <a:r>
              <a:rPr sz="3850" dirty="0">
                <a:latin typeface="Times New Roman"/>
                <a:cs typeface="Times New Roman"/>
              </a:rPr>
              <a:t>)</a:t>
            </a:r>
            <a:endParaRPr sz="3850">
              <a:latin typeface="Times New Roman"/>
              <a:cs typeface="Times New Roman"/>
            </a:endParaRPr>
          </a:p>
        </p:txBody>
      </p:sp>
      <p:sp>
        <p:nvSpPr>
          <p:cNvPr id="17" name="object 17"/>
          <p:cNvSpPr txBox="1"/>
          <p:nvPr/>
        </p:nvSpPr>
        <p:spPr>
          <a:xfrm>
            <a:off x="5776214" y="1606799"/>
            <a:ext cx="483870" cy="598805"/>
          </a:xfrm>
          <a:prstGeom prst="rect">
            <a:avLst/>
          </a:prstGeom>
        </p:spPr>
        <p:txBody>
          <a:bodyPr vert="horz" wrap="square" lIns="0" tIns="0" rIns="0" bIns="0" rtlCol="0">
            <a:spAutoFit/>
          </a:bodyPr>
          <a:lstStyle/>
          <a:p>
            <a:pPr marL="12700">
              <a:lnSpc>
                <a:spcPts val="4390"/>
              </a:lnSpc>
            </a:pPr>
            <a:r>
              <a:rPr sz="5775" i="1" spc="67" baseline="13708" dirty="0">
                <a:latin typeface="Times New Roman"/>
                <a:cs typeface="Times New Roman"/>
              </a:rPr>
              <a:t>a</a:t>
            </a:r>
            <a:r>
              <a:rPr sz="2250" i="1" dirty="0">
                <a:latin typeface="Times New Roman"/>
                <a:cs typeface="Times New Roman"/>
              </a:rPr>
              <a:t>kl</a:t>
            </a:r>
            <a:endParaRPr sz="2250">
              <a:latin typeface="Times New Roman"/>
              <a:cs typeface="Times New Roman"/>
            </a:endParaRPr>
          </a:p>
        </p:txBody>
      </p:sp>
      <p:sp>
        <p:nvSpPr>
          <p:cNvPr id="18" name="object 18"/>
          <p:cNvSpPr/>
          <p:nvPr/>
        </p:nvSpPr>
        <p:spPr>
          <a:xfrm>
            <a:off x="1510283" y="4038600"/>
            <a:ext cx="852169" cy="852169"/>
          </a:xfrm>
          <a:custGeom>
            <a:avLst/>
            <a:gdLst/>
            <a:ahLst/>
            <a:cxnLst/>
            <a:rect l="l" t="t" r="r" b="b"/>
            <a:pathLst>
              <a:path w="852169" h="852170">
                <a:moveTo>
                  <a:pt x="54102" y="824484"/>
                </a:moveTo>
                <a:lnTo>
                  <a:pt x="27431" y="797813"/>
                </a:lnTo>
                <a:lnTo>
                  <a:pt x="0" y="824484"/>
                </a:lnTo>
                <a:lnTo>
                  <a:pt x="27431" y="851915"/>
                </a:lnTo>
                <a:lnTo>
                  <a:pt x="54102" y="824484"/>
                </a:lnTo>
                <a:close/>
              </a:path>
              <a:path w="852169" h="852170">
                <a:moveTo>
                  <a:pt x="108203" y="771144"/>
                </a:moveTo>
                <a:lnTo>
                  <a:pt x="80772" y="743712"/>
                </a:lnTo>
                <a:lnTo>
                  <a:pt x="54102" y="771144"/>
                </a:lnTo>
                <a:lnTo>
                  <a:pt x="80772" y="797813"/>
                </a:lnTo>
                <a:lnTo>
                  <a:pt x="108203" y="771144"/>
                </a:lnTo>
                <a:close/>
              </a:path>
              <a:path w="852169" h="852170">
                <a:moveTo>
                  <a:pt x="161543" y="717041"/>
                </a:moveTo>
                <a:lnTo>
                  <a:pt x="134873" y="690372"/>
                </a:lnTo>
                <a:lnTo>
                  <a:pt x="108203" y="717041"/>
                </a:lnTo>
                <a:lnTo>
                  <a:pt x="134873" y="743712"/>
                </a:lnTo>
                <a:lnTo>
                  <a:pt x="161543" y="717041"/>
                </a:lnTo>
                <a:close/>
              </a:path>
              <a:path w="852169" h="852170">
                <a:moveTo>
                  <a:pt x="215646" y="662939"/>
                </a:moveTo>
                <a:lnTo>
                  <a:pt x="188976" y="636270"/>
                </a:lnTo>
                <a:lnTo>
                  <a:pt x="161543" y="662939"/>
                </a:lnTo>
                <a:lnTo>
                  <a:pt x="188976" y="690372"/>
                </a:lnTo>
                <a:lnTo>
                  <a:pt x="215646" y="662939"/>
                </a:lnTo>
                <a:close/>
              </a:path>
              <a:path w="852169" h="852170">
                <a:moveTo>
                  <a:pt x="269747" y="608838"/>
                </a:moveTo>
                <a:lnTo>
                  <a:pt x="242315" y="582167"/>
                </a:lnTo>
                <a:lnTo>
                  <a:pt x="215646" y="608838"/>
                </a:lnTo>
                <a:lnTo>
                  <a:pt x="242315" y="636270"/>
                </a:lnTo>
                <a:lnTo>
                  <a:pt x="269747" y="608838"/>
                </a:lnTo>
                <a:close/>
              </a:path>
              <a:path w="852169" h="852170">
                <a:moveTo>
                  <a:pt x="323849" y="555498"/>
                </a:moveTo>
                <a:lnTo>
                  <a:pt x="296417" y="528065"/>
                </a:lnTo>
                <a:lnTo>
                  <a:pt x="269747" y="555498"/>
                </a:lnTo>
                <a:lnTo>
                  <a:pt x="296417" y="582167"/>
                </a:lnTo>
                <a:lnTo>
                  <a:pt x="323849" y="555498"/>
                </a:lnTo>
                <a:close/>
              </a:path>
              <a:path w="852169" h="852170">
                <a:moveTo>
                  <a:pt x="377190" y="501396"/>
                </a:moveTo>
                <a:lnTo>
                  <a:pt x="350520" y="474725"/>
                </a:lnTo>
                <a:lnTo>
                  <a:pt x="323849" y="501396"/>
                </a:lnTo>
                <a:lnTo>
                  <a:pt x="350520" y="528065"/>
                </a:lnTo>
                <a:lnTo>
                  <a:pt x="377190" y="501396"/>
                </a:lnTo>
                <a:close/>
              </a:path>
              <a:path w="852169" h="852170">
                <a:moveTo>
                  <a:pt x="431291" y="447294"/>
                </a:moveTo>
                <a:lnTo>
                  <a:pt x="404622" y="420624"/>
                </a:lnTo>
                <a:lnTo>
                  <a:pt x="377190" y="447294"/>
                </a:lnTo>
                <a:lnTo>
                  <a:pt x="404622" y="474725"/>
                </a:lnTo>
                <a:lnTo>
                  <a:pt x="431291" y="447294"/>
                </a:lnTo>
                <a:close/>
              </a:path>
              <a:path w="852169" h="852170">
                <a:moveTo>
                  <a:pt x="485393" y="393953"/>
                </a:moveTo>
                <a:lnTo>
                  <a:pt x="457961" y="366522"/>
                </a:lnTo>
                <a:lnTo>
                  <a:pt x="431291" y="393953"/>
                </a:lnTo>
                <a:lnTo>
                  <a:pt x="457961" y="420624"/>
                </a:lnTo>
                <a:lnTo>
                  <a:pt x="485393" y="393953"/>
                </a:lnTo>
                <a:close/>
              </a:path>
              <a:path w="852169" h="852170">
                <a:moveTo>
                  <a:pt x="538734" y="339851"/>
                </a:moveTo>
                <a:lnTo>
                  <a:pt x="512064" y="313182"/>
                </a:lnTo>
                <a:lnTo>
                  <a:pt x="485393" y="339851"/>
                </a:lnTo>
                <a:lnTo>
                  <a:pt x="512064" y="366522"/>
                </a:lnTo>
                <a:lnTo>
                  <a:pt x="538734" y="339851"/>
                </a:lnTo>
                <a:close/>
              </a:path>
              <a:path w="852169" h="852170">
                <a:moveTo>
                  <a:pt x="592835" y="285750"/>
                </a:moveTo>
                <a:lnTo>
                  <a:pt x="566166" y="259079"/>
                </a:lnTo>
                <a:lnTo>
                  <a:pt x="538734" y="285750"/>
                </a:lnTo>
                <a:lnTo>
                  <a:pt x="566166" y="313182"/>
                </a:lnTo>
                <a:lnTo>
                  <a:pt x="592835" y="285750"/>
                </a:lnTo>
                <a:close/>
              </a:path>
              <a:path w="852169" h="852170">
                <a:moveTo>
                  <a:pt x="646938" y="231648"/>
                </a:moveTo>
                <a:lnTo>
                  <a:pt x="619505" y="204977"/>
                </a:lnTo>
                <a:lnTo>
                  <a:pt x="592835" y="231648"/>
                </a:lnTo>
                <a:lnTo>
                  <a:pt x="619505" y="259079"/>
                </a:lnTo>
                <a:lnTo>
                  <a:pt x="646938" y="231648"/>
                </a:lnTo>
                <a:close/>
              </a:path>
              <a:path w="852169" h="852170">
                <a:moveTo>
                  <a:pt x="701040" y="178308"/>
                </a:moveTo>
                <a:lnTo>
                  <a:pt x="673608" y="150875"/>
                </a:lnTo>
                <a:lnTo>
                  <a:pt x="646938" y="178308"/>
                </a:lnTo>
                <a:lnTo>
                  <a:pt x="673608" y="204977"/>
                </a:lnTo>
                <a:lnTo>
                  <a:pt x="701040" y="178308"/>
                </a:lnTo>
                <a:close/>
              </a:path>
              <a:path w="852169" h="852170">
                <a:moveTo>
                  <a:pt x="754379" y="124205"/>
                </a:moveTo>
                <a:lnTo>
                  <a:pt x="727710" y="97536"/>
                </a:lnTo>
                <a:lnTo>
                  <a:pt x="701040" y="124205"/>
                </a:lnTo>
                <a:lnTo>
                  <a:pt x="727710" y="150875"/>
                </a:lnTo>
                <a:lnTo>
                  <a:pt x="754379" y="124205"/>
                </a:lnTo>
                <a:close/>
              </a:path>
              <a:path w="852169" h="852170">
                <a:moveTo>
                  <a:pt x="851916" y="0"/>
                </a:moveTo>
                <a:lnTo>
                  <a:pt x="730758" y="40386"/>
                </a:lnTo>
                <a:lnTo>
                  <a:pt x="757498" y="67126"/>
                </a:lnTo>
                <a:lnTo>
                  <a:pt x="771143" y="54101"/>
                </a:lnTo>
                <a:lnTo>
                  <a:pt x="797814" y="80772"/>
                </a:lnTo>
                <a:lnTo>
                  <a:pt x="797814" y="107442"/>
                </a:lnTo>
                <a:lnTo>
                  <a:pt x="811529" y="121158"/>
                </a:lnTo>
                <a:lnTo>
                  <a:pt x="851916" y="0"/>
                </a:lnTo>
                <a:close/>
              </a:path>
              <a:path w="852169" h="852170">
                <a:moveTo>
                  <a:pt x="784789" y="94417"/>
                </a:moveTo>
                <a:lnTo>
                  <a:pt x="757498" y="67126"/>
                </a:lnTo>
                <a:lnTo>
                  <a:pt x="754379" y="70103"/>
                </a:lnTo>
                <a:lnTo>
                  <a:pt x="781811" y="97536"/>
                </a:lnTo>
                <a:lnTo>
                  <a:pt x="784789" y="94417"/>
                </a:lnTo>
                <a:close/>
              </a:path>
              <a:path w="852169" h="852170">
                <a:moveTo>
                  <a:pt x="797814" y="80772"/>
                </a:moveTo>
                <a:lnTo>
                  <a:pt x="771143" y="54101"/>
                </a:lnTo>
                <a:lnTo>
                  <a:pt x="757498" y="67126"/>
                </a:lnTo>
                <a:lnTo>
                  <a:pt x="784789" y="94417"/>
                </a:lnTo>
                <a:lnTo>
                  <a:pt x="797814" y="80772"/>
                </a:lnTo>
                <a:close/>
              </a:path>
              <a:path w="852169" h="852170">
                <a:moveTo>
                  <a:pt x="797814" y="107442"/>
                </a:moveTo>
                <a:lnTo>
                  <a:pt x="797814" y="80772"/>
                </a:lnTo>
                <a:lnTo>
                  <a:pt x="784789" y="94417"/>
                </a:lnTo>
                <a:lnTo>
                  <a:pt x="797814" y="107442"/>
                </a:lnTo>
                <a:close/>
              </a:path>
            </a:pathLst>
          </a:custGeom>
          <a:solidFill>
            <a:srgbClr val="000000"/>
          </a:solidFill>
        </p:spPr>
        <p:txBody>
          <a:bodyPr wrap="square" lIns="0" tIns="0" rIns="0" bIns="0" rtlCol="0"/>
          <a:lstStyle/>
          <a:p>
            <a:endParaRPr/>
          </a:p>
        </p:txBody>
      </p:sp>
      <p:sp>
        <p:nvSpPr>
          <p:cNvPr id="19" name="object 19"/>
          <p:cNvSpPr/>
          <p:nvPr/>
        </p:nvSpPr>
        <p:spPr>
          <a:xfrm>
            <a:off x="5105400" y="2042160"/>
            <a:ext cx="697230" cy="548640"/>
          </a:xfrm>
          <a:custGeom>
            <a:avLst/>
            <a:gdLst/>
            <a:ahLst/>
            <a:cxnLst/>
            <a:rect l="l" t="t" r="r" b="b"/>
            <a:pathLst>
              <a:path w="697229" h="548639">
                <a:moveTo>
                  <a:pt x="697229" y="30480"/>
                </a:moveTo>
                <a:lnTo>
                  <a:pt x="674370" y="0"/>
                </a:lnTo>
                <a:lnTo>
                  <a:pt x="643889" y="23622"/>
                </a:lnTo>
                <a:lnTo>
                  <a:pt x="667512" y="53340"/>
                </a:lnTo>
                <a:lnTo>
                  <a:pt x="697229" y="30480"/>
                </a:lnTo>
                <a:close/>
              </a:path>
              <a:path w="697229" h="548639">
                <a:moveTo>
                  <a:pt x="637032" y="76962"/>
                </a:moveTo>
                <a:lnTo>
                  <a:pt x="614172" y="47244"/>
                </a:lnTo>
                <a:lnTo>
                  <a:pt x="583691" y="70104"/>
                </a:lnTo>
                <a:lnTo>
                  <a:pt x="607313" y="100584"/>
                </a:lnTo>
                <a:lnTo>
                  <a:pt x="637032" y="76962"/>
                </a:lnTo>
                <a:close/>
              </a:path>
              <a:path w="697229" h="548639">
                <a:moveTo>
                  <a:pt x="576834" y="123444"/>
                </a:moveTo>
                <a:lnTo>
                  <a:pt x="553974" y="93726"/>
                </a:lnTo>
                <a:lnTo>
                  <a:pt x="523494" y="117348"/>
                </a:lnTo>
                <a:lnTo>
                  <a:pt x="547115" y="147066"/>
                </a:lnTo>
                <a:lnTo>
                  <a:pt x="576834" y="123444"/>
                </a:lnTo>
                <a:close/>
              </a:path>
              <a:path w="697229" h="548639">
                <a:moveTo>
                  <a:pt x="517398" y="170688"/>
                </a:moveTo>
                <a:lnTo>
                  <a:pt x="493775" y="140208"/>
                </a:lnTo>
                <a:lnTo>
                  <a:pt x="463296" y="163830"/>
                </a:lnTo>
                <a:lnTo>
                  <a:pt x="486917" y="194310"/>
                </a:lnTo>
                <a:lnTo>
                  <a:pt x="517398" y="170688"/>
                </a:lnTo>
                <a:close/>
              </a:path>
              <a:path w="697229" h="548639">
                <a:moveTo>
                  <a:pt x="457200" y="217170"/>
                </a:moveTo>
                <a:lnTo>
                  <a:pt x="433577" y="187452"/>
                </a:lnTo>
                <a:lnTo>
                  <a:pt x="403098" y="211074"/>
                </a:lnTo>
                <a:lnTo>
                  <a:pt x="426720" y="240792"/>
                </a:lnTo>
                <a:lnTo>
                  <a:pt x="457200" y="217170"/>
                </a:lnTo>
                <a:close/>
              </a:path>
              <a:path w="697229" h="548639">
                <a:moveTo>
                  <a:pt x="397001" y="264414"/>
                </a:moveTo>
                <a:lnTo>
                  <a:pt x="373379" y="233934"/>
                </a:lnTo>
                <a:lnTo>
                  <a:pt x="342900" y="257556"/>
                </a:lnTo>
                <a:lnTo>
                  <a:pt x="366522" y="287274"/>
                </a:lnTo>
                <a:lnTo>
                  <a:pt x="397001" y="264414"/>
                </a:lnTo>
                <a:close/>
              </a:path>
              <a:path w="697229" h="548639">
                <a:moveTo>
                  <a:pt x="336803" y="310896"/>
                </a:moveTo>
                <a:lnTo>
                  <a:pt x="313182" y="281178"/>
                </a:lnTo>
                <a:lnTo>
                  <a:pt x="283463" y="304038"/>
                </a:lnTo>
                <a:lnTo>
                  <a:pt x="306324" y="334518"/>
                </a:lnTo>
                <a:lnTo>
                  <a:pt x="336803" y="310896"/>
                </a:lnTo>
                <a:close/>
              </a:path>
              <a:path w="697229" h="548639">
                <a:moveTo>
                  <a:pt x="276605" y="357378"/>
                </a:moveTo>
                <a:lnTo>
                  <a:pt x="252984" y="327660"/>
                </a:lnTo>
                <a:lnTo>
                  <a:pt x="223265" y="351282"/>
                </a:lnTo>
                <a:lnTo>
                  <a:pt x="246125" y="381000"/>
                </a:lnTo>
                <a:lnTo>
                  <a:pt x="276605" y="357378"/>
                </a:lnTo>
                <a:close/>
              </a:path>
              <a:path w="697229" h="548639">
                <a:moveTo>
                  <a:pt x="216408" y="404622"/>
                </a:moveTo>
                <a:lnTo>
                  <a:pt x="192786" y="374142"/>
                </a:lnTo>
                <a:lnTo>
                  <a:pt x="163067" y="397764"/>
                </a:lnTo>
                <a:lnTo>
                  <a:pt x="185927" y="428244"/>
                </a:lnTo>
                <a:lnTo>
                  <a:pt x="216408" y="404622"/>
                </a:lnTo>
                <a:close/>
              </a:path>
              <a:path w="697229" h="548639">
                <a:moveTo>
                  <a:pt x="124967" y="523494"/>
                </a:moveTo>
                <a:lnTo>
                  <a:pt x="54863" y="433578"/>
                </a:lnTo>
                <a:lnTo>
                  <a:pt x="0" y="548640"/>
                </a:lnTo>
                <a:lnTo>
                  <a:pt x="63246" y="535913"/>
                </a:lnTo>
                <a:lnTo>
                  <a:pt x="63246" y="474726"/>
                </a:lnTo>
                <a:lnTo>
                  <a:pt x="72389" y="467868"/>
                </a:lnTo>
                <a:lnTo>
                  <a:pt x="96012" y="498348"/>
                </a:lnTo>
                <a:lnTo>
                  <a:pt x="96012" y="529320"/>
                </a:lnTo>
                <a:lnTo>
                  <a:pt x="124967" y="523494"/>
                </a:lnTo>
                <a:close/>
              </a:path>
              <a:path w="697229" h="548639">
                <a:moveTo>
                  <a:pt x="96012" y="498348"/>
                </a:moveTo>
                <a:lnTo>
                  <a:pt x="72389" y="467868"/>
                </a:lnTo>
                <a:lnTo>
                  <a:pt x="63246" y="474726"/>
                </a:lnTo>
                <a:lnTo>
                  <a:pt x="86867" y="505206"/>
                </a:lnTo>
                <a:lnTo>
                  <a:pt x="96012" y="498348"/>
                </a:lnTo>
                <a:close/>
              </a:path>
              <a:path w="697229" h="548639">
                <a:moveTo>
                  <a:pt x="96012" y="529320"/>
                </a:moveTo>
                <a:lnTo>
                  <a:pt x="96012" y="498348"/>
                </a:lnTo>
                <a:lnTo>
                  <a:pt x="86867" y="505206"/>
                </a:lnTo>
                <a:lnTo>
                  <a:pt x="63246" y="474726"/>
                </a:lnTo>
                <a:lnTo>
                  <a:pt x="63246" y="535913"/>
                </a:lnTo>
                <a:lnTo>
                  <a:pt x="96012" y="529320"/>
                </a:lnTo>
                <a:close/>
              </a:path>
              <a:path w="697229" h="548639">
                <a:moveTo>
                  <a:pt x="156210" y="451104"/>
                </a:moveTo>
                <a:lnTo>
                  <a:pt x="132587" y="421386"/>
                </a:lnTo>
                <a:lnTo>
                  <a:pt x="102870" y="444246"/>
                </a:lnTo>
                <a:lnTo>
                  <a:pt x="125729" y="474726"/>
                </a:lnTo>
                <a:lnTo>
                  <a:pt x="156210" y="451104"/>
                </a:lnTo>
                <a:close/>
              </a:path>
            </a:pathLst>
          </a:custGeom>
          <a:solidFill>
            <a:srgbClr val="000000"/>
          </a:solidFill>
        </p:spPr>
        <p:txBody>
          <a:bodyPr wrap="square" lIns="0" tIns="0" rIns="0" bIns="0" rtlCol="0"/>
          <a:lstStyle/>
          <a:p>
            <a:endParaRPr/>
          </a:p>
        </p:txBody>
      </p:sp>
      <p:sp>
        <p:nvSpPr>
          <p:cNvPr id="20" name="object 20"/>
          <p:cNvSpPr/>
          <p:nvPr/>
        </p:nvSpPr>
        <p:spPr>
          <a:xfrm>
            <a:off x="6319265" y="1962911"/>
            <a:ext cx="767715" cy="269240"/>
          </a:xfrm>
          <a:custGeom>
            <a:avLst/>
            <a:gdLst/>
            <a:ahLst/>
            <a:cxnLst/>
            <a:rect l="l" t="t" r="r" b="b"/>
            <a:pathLst>
              <a:path w="767715" h="269239">
                <a:moveTo>
                  <a:pt x="47244" y="10668"/>
                </a:moveTo>
                <a:lnTo>
                  <a:pt x="10668" y="0"/>
                </a:lnTo>
                <a:lnTo>
                  <a:pt x="0" y="36576"/>
                </a:lnTo>
                <a:lnTo>
                  <a:pt x="36575" y="47244"/>
                </a:lnTo>
                <a:lnTo>
                  <a:pt x="47244" y="10668"/>
                </a:lnTo>
                <a:close/>
              </a:path>
              <a:path w="767715" h="269239">
                <a:moveTo>
                  <a:pt x="120396" y="32766"/>
                </a:moveTo>
                <a:lnTo>
                  <a:pt x="83820" y="22098"/>
                </a:lnTo>
                <a:lnTo>
                  <a:pt x="73151" y="58674"/>
                </a:lnTo>
                <a:lnTo>
                  <a:pt x="108966" y="69342"/>
                </a:lnTo>
                <a:lnTo>
                  <a:pt x="120396" y="32766"/>
                </a:lnTo>
                <a:close/>
              </a:path>
              <a:path w="767715" h="269239">
                <a:moveTo>
                  <a:pt x="193548" y="54864"/>
                </a:moveTo>
                <a:lnTo>
                  <a:pt x="156972" y="43434"/>
                </a:lnTo>
                <a:lnTo>
                  <a:pt x="145542" y="80010"/>
                </a:lnTo>
                <a:lnTo>
                  <a:pt x="182118" y="91440"/>
                </a:lnTo>
                <a:lnTo>
                  <a:pt x="193548" y="54864"/>
                </a:lnTo>
                <a:close/>
              </a:path>
              <a:path w="767715" h="269239">
                <a:moveTo>
                  <a:pt x="265938" y="76962"/>
                </a:moveTo>
                <a:lnTo>
                  <a:pt x="229362" y="65532"/>
                </a:lnTo>
                <a:lnTo>
                  <a:pt x="218693" y="102108"/>
                </a:lnTo>
                <a:lnTo>
                  <a:pt x="255269" y="112776"/>
                </a:lnTo>
                <a:lnTo>
                  <a:pt x="265938" y="76962"/>
                </a:lnTo>
                <a:close/>
              </a:path>
              <a:path w="767715" h="269239">
                <a:moveTo>
                  <a:pt x="339089" y="98298"/>
                </a:moveTo>
                <a:lnTo>
                  <a:pt x="302513" y="87630"/>
                </a:lnTo>
                <a:lnTo>
                  <a:pt x="291845" y="124206"/>
                </a:lnTo>
                <a:lnTo>
                  <a:pt x="328422" y="134874"/>
                </a:lnTo>
                <a:lnTo>
                  <a:pt x="339089" y="98298"/>
                </a:lnTo>
                <a:close/>
              </a:path>
              <a:path w="767715" h="269239">
                <a:moveTo>
                  <a:pt x="412241" y="120396"/>
                </a:moveTo>
                <a:lnTo>
                  <a:pt x="375665" y="109728"/>
                </a:lnTo>
                <a:lnTo>
                  <a:pt x="364998" y="146304"/>
                </a:lnTo>
                <a:lnTo>
                  <a:pt x="401574" y="156972"/>
                </a:lnTo>
                <a:lnTo>
                  <a:pt x="412241" y="120396"/>
                </a:lnTo>
                <a:close/>
              </a:path>
              <a:path w="767715" h="269239">
                <a:moveTo>
                  <a:pt x="485393" y="142494"/>
                </a:moveTo>
                <a:lnTo>
                  <a:pt x="448817" y="131064"/>
                </a:lnTo>
                <a:lnTo>
                  <a:pt x="437388" y="167640"/>
                </a:lnTo>
                <a:lnTo>
                  <a:pt x="473963" y="179070"/>
                </a:lnTo>
                <a:lnTo>
                  <a:pt x="485393" y="142494"/>
                </a:lnTo>
                <a:close/>
              </a:path>
              <a:path w="767715" h="269239">
                <a:moveTo>
                  <a:pt x="558545" y="164592"/>
                </a:moveTo>
                <a:lnTo>
                  <a:pt x="521969" y="153162"/>
                </a:lnTo>
                <a:lnTo>
                  <a:pt x="510539" y="189738"/>
                </a:lnTo>
                <a:lnTo>
                  <a:pt x="547115" y="200406"/>
                </a:lnTo>
                <a:lnTo>
                  <a:pt x="558545" y="164592"/>
                </a:lnTo>
                <a:close/>
              </a:path>
              <a:path w="767715" h="269239">
                <a:moveTo>
                  <a:pt x="630936" y="185928"/>
                </a:moveTo>
                <a:lnTo>
                  <a:pt x="594360" y="175260"/>
                </a:lnTo>
                <a:lnTo>
                  <a:pt x="583691" y="211836"/>
                </a:lnTo>
                <a:lnTo>
                  <a:pt x="620267" y="222504"/>
                </a:lnTo>
                <a:lnTo>
                  <a:pt x="630936" y="185928"/>
                </a:lnTo>
                <a:close/>
              </a:path>
              <a:path w="767715" h="269239">
                <a:moveTo>
                  <a:pt x="767334" y="246888"/>
                </a:moveTo>
                <a:lnTo>
                  <a:pt x="674369" y="159258"/>
                </a:lnTo>
                <a:lnTo>
                  <a:pt x="641604" y="268986"/>
                </a:lnTo>
                <a:lnTo>
                  <a:pt x="656843" y="266307"/>
                </a:lnTo>
                <a:lnTo>
                  <a:pt x="656843" y="233934"/>
                </a:lnTo>
                <a:lnTo>
                  <a:pt x="667512" y="197358"/>
                </a:lnTo>
                <a:lnTo>
                  <a:pt x="681228" y="201168"/>
                </a:lnTo>
                <a:lnTo>
                  <a:pt x="681228" y="262021"/>
                </a:lnTo>
                <a:lnTo>
                  <a:pt x="767334" y="246888"/>
                </a:lnTo>
                <a:close/>
              </a:path>
              <a:path w="767715" h="269239">
                <a:moveTo>
                  <a:pt x="681228" y="201168"/>
                </a:moveTo>
                <a:lnTo>
                  <a:pt x="667512" y="197358"/>
                </a:lnTo>
                <a:lnTo>
                  <a:pt x="656843" y="233934"/>
                </a:lnTo>
                <a:lnTo>
                  <a:pt x="670560" y="237744"/>
                </a:lnTo>
                <a:lnTo>
                  <a:pt x="681228" y="201168"/>
                </a:lnTo>
                <a:close/>
              </a:path>
              <a:path w="767715" h="269239">
                <a:moveTo>
                  <a:pt x="681228" y="262021"/>
                </a:moveTo>
                <a:lnTo>
                  <a:pt x="681228" y="201168"/>
                </a:lnTo>
                <a:lnTo>
                  <a:pt x="670560" y="237744"/>
                </a:lnTo>
                <a:lnTo>
                  <a:pt x="656843" y="233934"/>
                </a:lnTo>
                <a:lnTo>
                  <a:pt x="656843" y="266307"/>
                </a:lnTo>
                <a:lnTo>
                  <a:pt x="681228" y="262021"/>
                </a:lnTo>
                <a:close/>
              </a:path>
            </a:pathLst>
          </a:custGeom>
          <a:solidFill>
            <a:srgbClr val="0000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501790054"/>
              </p:ext>
            </p:extLst>
          </p:nvPr>
        </p:nvGraphicFramePr>
        <p:xfrm>
          <a:off x="2555748" y="2715767"/>
          <a:ext cx="939545" cy="1953722"/>
        </p:xfrm>
        <a:graphic>
          <a:graphicData uri="http://schemas.openxmlformats.org/drawingml/2006/table">
            <a:tbl>
              <a:tblPr firstRow="1" bandRow="1">
                <a:tableStyleId>{2D5ABB26-0587-4C30-8999-92F81FD0307C}</a:tableStyleId>
              </a:tblPr>
              <a:tblGrid>
                <a:gridCol w="407037"/>
                <a:gridCol w="532508"/>
              </a:tblGrid>
              <a:tr h="734522">
                <a:tc>
                  <a:txBody>
                    <a:bodyPr/>
                    <a:lstStyle/>
                    <a:p>
                      <a:pPr marL="111125">
                        <a:lnSpc>
                          <a:spcPct val="100000"/>
                        </a:lnSpc>
                      </a:pPr>
                      <a:r>
                        <a:rPr sz="2000" b="1" spc="-5" dirty="0">
                          <a:latin typeface="Arial"/>
                          <a:cs typeface="Arial"/>
                        </a:rPr>
                        <a:t>1:</a:t>
                      </a:r>
                      <a:endParaRPr sz="2000" dirty="0">
                        <a:latin typeface="Arial"/>
                        <a:cs typeface="Arial"/>
                      </a:endParaRPr>
                    </a:p>
                    <a:p>
                      <a:pPr marL="111125">
                        <a:lnSpc>
                          <a:spcPct val="100000"/>
                        </a:lnSpc>
                      </a:pPr>
                      <a:r>
                        <a:rPr sz="2000" b="1" spc="-5" dirty="0">
                          <a:latin typeface="Arial"/>
                          <a:cs typeface="Arial"/>
                        </a:rPr>
                        <a:t>2:</a:t>
                      </a:r>
                      <a:endParaRPr sz="2000" dirty="0">
                        <a:latin typeface="Arial"/>
                        <a:cs typeface="Arial"/>
                      </a:endParaRPr>
                    </a:p>
                  </a:txBody>
                  <a:tcPr marL="0" marR="0" marT="0" marB="0"/>
                </a:tc>
                <a:tc>
                  <a:txBody>
                    <a:bodyPr/>
                    <a:lstStyle/>
                    <a:p>
                      <a:pPr marL="70485">
                        <a:lnSpc>
                          <a:spcPct val="100000"/>
                        </a:lnSpc>
                      </a:pPr>
                      <a:r>
                        <a:rPr sz="2000" b="1" spc="-5" dirty="0">
                          <a:latin typeface="Arial"/>
                          <a:cs typeface="Arial"/>
                        </a:rPr>
                        <a:t>1/6</a:t>
                      </a:r>
                      <a:endParaRPr sz="2000" dirty="0">
                        <a:latin typeface="Arial"/>
                        <a:cs typeface="Arial"/>
                      </a:endParaRPr>
                    </a:p>
                    <a:p>
                      <a:pPr marL="70485">
                        <a:lnSpc>
                          <a:spcPct val="100000"/>
                        </a:lnSpc>
                      </a:pPr>
                      <a:r>
                        <a:rPr sz="2000" b="1" spc="-5" dirty="0">
                          <a:latin typeface="Arial"/>
                          <a:cs typeface="Arial"/>
                        </a:rPr>
                        <a:t>1/6</a:t>
                      </a:r>
                      <a:endParaRPr sz="2000" dirty="0">
                        <a:latin typeface="Arial"/>
                        <a:cs typeface="Arial"/>
                      </a:endParaRPr>
                    </a:p>
                  </a:txBody>
                  <a:tcPr marL="0" marR="0" marT="0" marB="0"/>
                </a:tc>
              </a:tr>
              <a:tr h="256299">
                <a:tc>
                  <a:txBody>
                    <a:bodyPr/>
                    <a:lstStyle/>
                    <a:p>
                      <a:pPr marL="92075">
                        <a:lnSpc>
                          <a:spcPct val="100000"/>
                        </a:lnSpc>
                      </a:pPr>
                      <a:r>
                        <a:rPr sz="2000" b="1" spc="-5" dirty="0">
                          <a:latin typeface="Arial"/>
                          <a:cs typeface="Arial"/>
                        </a:rPr>
                        <a:t>3:</a:t>
                      </a:r>
                      <a:endParaRPr sz="2000">
                        <a:latin typeface="Arial"/>
                        <a:cs typeface="Arial"/>
                      </a:endParaRPr>
                    </a:p>
                  </a:txBody>
                  <a:tcPr marL="0" marR="0" marT="0" marB="0">
                    <a:lnL w="38100">
                      <a:solidFill>
                        <a:srgbClr val="000000"/>
                      </a:solidFill>
                      <a:prstDash val="solid"/>
                    </a:lnL>
                  </a:tcPr>
                </a:tc>
                <a:tc>
                  <a:txBody>
                    <a:bodyPr/>
                    <a:lstStyle/>
                    <a:p>
                      <a:pPr marL="70485">
                        <a:lnSpc>
                          <a:spcPct val="100000"/>
                        </a:lnSpc>
                      </a:pPr>
                      <a:r>
                        <a:rPr sz="2000" b="1" spc="-5" dirty="0">
                          <a:latin typeface="Arial"/>
                          <a:cs typeface="Arial"/>
                        </a:rPr>
                        <a:t>1/6</a:t>
                      </a:r>
                      <a:endParaRPr sz="2000">
                        <a:latin typeface="Arial"/>
                        <a:cs typeface="Arial"/>
                      </a:endParaRPr>
                    </a:p>
                  </a:txBody>
                  <a:tcPr marL="0" marR="0" marT="0" marB="0">
                    <a:lnR w="38100">
                      <a:solidFill>
                        <a:srgbClr val="000000"/>
                      </a:solidFill>
                      <a:prstDash val="solid"/>
                    </a:lnR>
                  </a:tcPr>
                </a:tc>
              </a:tr>
              <a:tr h="256299">
                <a:tc>
                  <a:txBody>
                    <a:bodyPr/>
                    <a:lstStyle/>
                    <a:p>
                      <a:pPr marL="92075">
                        <a:lnSpc>
                          <a:spcPct val="100000"/>
                        </a:lnSpc>
                      </a:pPr>
                      <a:r>
                        <a:rPr sz="2000" b="1" spc="-5" dirty="0">
                          <a:latin typeface="Arial"/>
                          <a:cs typeface="Arial"/>
                        </a:rPr>
                        <a:t>4:</a:t>
                      </a:r>
                      <a:endParaRPr sz="2000">
                        <a:latin typeface="Arial"/>
                        <a:cs typeface="Arial"/>
                      </a:endParaRPr>
                    </a:p>
                  </a:txBody>
                  <a:tcPr marL="0" marR="0" marT="0" marB="0">
                    <a:lnL w="38100">
                      <a:solidFill>
                        <a:srgbClr val="000000"/>
                      </a:solidFill>
                      <a:prstDash val="solid"/>
                    </a:lnL>
                  </a:tcPr>
                </a:tc>
                <a:tc>
                  <a:txBody>
                    <a:bodyPr/>
                    <a:lstStyle/>
                    <a:p>
                      <a:pPr marL="70485">
                        <a:lnSpc>
                          <a:spcPct val="100000"/>
                        </a:lnSpc>
                      </a:pPr>
                      <a:r>
                        <a:rPr sz="2000" b="1" spc="-5" dirty="0">
                          <a:latin typeface="Arial"/>
                          <a:cs typeface="Arial"/>
                        </a:rPr>
                        <a:t>1/6</a:t>
                      </a:r>
                      <a:endParaRPr sz="2000">
                        <a:latin typeface="Arial"/>
                        <a:cs typeface="Arial"/>
                      </a:endParaRPr>
                    </a:p>
                  </a:txBody>
                  <a:tcPr marL="0" marR="0" marT="0" marB="0">
                    <a:lnR w="38100">
                      <a:solidFill>
                        <a:srgbClr val="000000"/>
                      </a:solidFill>
                      <a:prstDash val="solid"/>
                    </a:lnR>
                  </a:tcPr>
                </a:tc>
              </a:tr>
              <a:tr h="256299">
                <a:tc>
                  <a:txBody>
                    <a:bodyPr/>
                    <a:lstStyle/>
                    <a:p>
                      <a:pPr marL="92075">
                        <a:lnSpc>
                          <a:spcPct val="100000"/>
                        </a:lnSpc>
                      </a:pPr>
                      <a:r>
                        <a:rPr sz="2000" b="1" spc="-5" dirty="0">
                          <a:latin typeface="Arial"/>
                          <a:cs typeface="Arial"/>
                        </a:rPr>
                        <a:t>5:</a:t>
                      </a:r>
                      <a:endParaRPr sz="2000">
                        <a:latin typeface="Arial"/>
                        <a:cs typeface="Arial"/>
                      </a:endParaRPr>
                    </a:p>
                  </a:txBody>
                  <a:tcPr marL="0" marR="0" marT="0" marB="0">
                    <a:lnL w="38100">
                      <a:solidFill>
                        <a:srgbClr val="000000"/>
                      </a:solidFill>
                      <a:prstDash val="solid"/>
                    </a:lnL>
                  </a:tcPr>
                </a:tc>
                <a:tc>
                  <a:txBody>
                    <a:bodyPr/>
                    <a:lstStyle/>
                    <a:p>
                      <a:pPr marL="70485">
                        <a:lnSpc>
                          <a:spcPct val="100000"/>
                        </a:lnSpc>
                      </a:pPr>
                      <a:r>
                        <a:rPr sz="2000" b="1" spc="-5" dirty="0">
                          <a:latin typeface="Arial"/>
                          <a:cs typeface="Arial"/>
                        </a:rPr>
                        <a:t>1/6</a:t>
                      </a:r>
                      <a:endParaRPr sz="2000">
                        <a:latin typeface="Arial"/>
                        <a:cs typeface="Arial"/>
                      </a:endParaRPr>
                    </a:p>
                  </a:txBody>
                  <a:tcPr marL="0" marR="0" marT="0" marB="0">
                    <a:lnR w="38100">
                      <a:solidFill>
                        <a:srgbClr val="000000"/>
                      </a:solidFill>
                      <a:prstDash val="solid"/>
                    </a:lnR>
                  </a:tcPr>
                </a:tc>
              </a:tr>
              <a:tr h="256299">
                <a:tc>
                  <a:txBody>
                    <a:bodyPr/>
                    <a:lstStyle/>
                    <a:p>
                      <a:pPr marL="92075">
                        <a:lnSpc>
                          <a:spcPct val="100000"/>
                        </a:lnSpc>
                      </a:pPr>
                      <a:r>
                        <a:rPr sz="2000" b="1" spc="-5" dirty="0">
                          <a:latin typeface="Arial"/>
                          <a:cs typeface="Arial"/>
                        </a:rPr>
                        <a:t>6:</a:t>
                      </a:r>
                      <a:endParaRPr sz="2000">
                        <a:latin typeface="Arial"/>
                        <a:cs typeface="Arial"/>
                      </a:endParaRPr>
                    </a:p>
                  </a:txBody>
                  <a:tcPr marL="0" marR="0" marT="0" marB="0">
                    <a:lnL w="38100">
                      <a:solidFill>
                        <a:srgbClr val="000000"/>
                      </a:solidFill>
                      <a:prstDash val="solid"/>
                    </a:lnL>
                    <a:lnB w="38100">
                      <a:solidFill>
                        <a:srgbClr val="000000"/>
                      </a:solidFill>
                      <a:prstDash val="solid"/>
                    </a:lnB>
                  </a:tcPr>
                </a:tc>
                <a:tc>
                  <a:txBody>
                    <a:bodyPr/>
                    <a:lstStyle/>
                    <a:p>
                      <a:pPr marL="70485">
                        <a:lnSpc>
                          <a:spcPct val="100000"/>
                        </a:lnSpc>
                      </a:pPr>
                      <a:r>
                        <a:rPr sz="2000" b="1" spc="-5" dirty="0">
                          <a:latin typeface="Arial"/>
                          <a:cs typeface="Arial"/>
                        </a:rPr>
                        <a:t>1/6</a:t>
                      </a:r>
                      <a:endParaRPr sz="2000" dirty="0">
                        <a:latin typeface="Arial"/>
                        <a:cs typeface="Arial"/>
                      </a:endParaRPr>
                    </a:p>
                  </a:txBody>
                  <a:tcPr marL="0" marR="0" marT="0" marB="0">
                    <a:lnR w="38100">
                      <a:solidFill>
                        <a:srgbClr val="000000"/>
                      </a:solidFill>
                      <a:prstDash val="solid"/>
                    </a:lnR>
                    <a:lnB w="38100">
                      <a:solidFill>
                        <a:srgbClr val="000000"/>
                      </a:solidFill>
                      <a:prstDash val="solid"/>
                    </a:lnB>
                  </a:tcPr>
                </a:tc>
              </a:tr>
            </a:tbl>
          </a:graphicData>
        </a:graphic>
      </p:graphicFrame>
      <p:sp>
        <p:nvSpPr>
          <p:cNvPr id="23"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An HMM for Occasionally Dishonest Casino</a:t>
            </a:r>
            <a:endParaRPr lang="en" sz="3600" kern="0" dirty="0">
              <a:solidFill>
                <a:srgbClr val="0DB7C4"/>
              </a:solidFill>
              <a:latin typeface="Dosis"/>
              <a:ea typeface="Dosis"/>
              <a:cs typeface="Dosis"/>
              <a:sym typeface="Dosis"/>
            </a:endParaRPr>
          </a:p>
        </p:txBody>
      </p:sp>
      <p:sp>
        <p:nvSpPr>
          <p:cNvPr id="25" name="Rectangle 24"/>
          <p:cNvSpPr/>
          <p:nvPr/>
        </p:nvSpPr>
        <p:spPr>
          <a:xfrm>
            <a:off x="2549016" y="2580258"/>
            <a:ext cx="940944" cy="208749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extBox 5"/>
          <p:cNvSpPr txBox="1"/>
          <p:nvPr/>
        </p:nvSpPr>
        <p:spPr>
          <a:xfrm>
            <a:off x="3229694" y="2918623"/>
            <a:ext cx="5990505" cy="4053417"/>
          </a:xfrm>
          <a:prstGeom prst="rect">
            <a:avLst/>
          </a:prstGeom>
          <a:noFill/>
        </p:spPr>
        <p:txBody>
          <a:bodyPr wrap="square" rtlCol="0">
            <a:spAutoFit/>
          </a:bodyPr>
          <a:lstStyle/>
          <a:p>
            <a:pPr marL="377190" indent="-377190">
              <a:buFont typeface="+mj-lt"/>
              <a:buAutoNum type="arabicPeriod"/>
            </a:pPr>
            <a:r>
              <a:rPr lang="en-US" sz="1980" dirty="0">
                <a:latin typeface="Dosis" panose="020B0604020202020204" charset="0"/>
              </a:rPr>
              <a:t>Markov Chain </a:t>
            </a:r>
            <a:r>
              <a:rPr lang="en-US" sz="1980" dirty="0" smtClean="0">
                <a:latin typeface="Dosis" panose="020B0604020202020204" charset="0"/>
              </a:rPr>
              <a:t>Model</a:t>
            </a:r>
          </a:p>
          <a:p>
            <a:r>
              <a:rPr lang="en-US" sz="1980" dirty="0">
                <a:latin typeface="Dosis" panose="020B0604020202020204" charset="0"/>
              </a:rPr>
              <a:t> </a:t>
            </a:r>
            <a:r>
              <a:rPr lang="en-US" sz="1980" dirty="0" smtClean="0">
                <a:latin typeface="Dosis" panose="020B0604020202020204" charset="0"/>
              </a:rPr>
              <a:t>             - Markov Chain Model: Notation</a:t>
            </a:r>
            <a:r>
              <a:rPr lang="en-US" sz="1980" dirty="0">
                <a:latin typeface="Dosis" panose="020B0604020202020204" charset="0"/>
              </a:rPr>
              <a:t/>
            </a:r>
            <a:br>
              <a:rPr lang="en-US" sz="1980" dirty="0">
                <a:latin typeface="Dosis" panose="020B0604020202020204" charset="0"/>
              </a:rPr>
            </a:br>
            <a:endParaRPr lang="en-US" sz="1980" dirty="0">
              <a:latin typeface="Dosis" panose="020B0604020202020204" charset="0"/>
            </a:endParaRPr>
          </a:p>
          <a:p>
            <a:r>
              <a:rPr lang="en-US" sz="1980" dirty="0" smtClean="0">
                <a:latin typeface="Dosis" panose="020B0604020202020204" charset="0"/>
              </a:rPr>
              <a:t>2.   Probability </a:t>
            </a:r>
            <a:r>
              <a:rPr lang="en-US" sz="1980" dirty="0">
                <a:latin typeface="Dosis" panose="020B0604020202020204" charset="0"/>
              </a:rPr>
              <a:t>of a Sequence for a Given Markov </a:t>
            </a:r>
            <a:r>
              <a:rPr lang="en-US" sz="1980" dirty="0" smtClean="0">
                <a:latin typeface="Dosis" panose="020B0604020202020204" charset="0"/>
              </a:rPr>
              <a:t> </a:t>
            </a:r>
          </a:p>
          <a:p>
            <a:r>
              <a:rPr lang="en-US" sz="1980" dirty="0">
                <a:latin typeface="Dosis" panose="020B0604020202020204" charset="0"/>
              </a:rPr>
              <a:t> </a:t>
            </a:r>
            <a:r>
              <a:rPr lang="en-US" sz="1980" dirty="0" smtClean="0">
                <a:latin typeface="Dosis" panose="020B0604020202020204" charset="0"/>
              </a:rPr>
              <a:t>     Chain </a:t>
            </a:r>
            <a:r>
              <a:rPr lang="en-US" sz="1980" dirty="0">
                <a:latin typeface="Dosis" panose="020B0604020202020204" charset="0"/>
              </a:rPr>
              <a:t>Model</a:t>
            </a:r>
            <a:br>
              <a:rPr lang="en-US" sz="1980" dirty="0">
                <a:latin typeface="Dosis" panose="020B0604020202020204" charset="0"/>
              </a:rPr>
            </a:br>
            <a:endParaRPr lang="en-US" sz="1980" dirty="0">
              <a:latin typeface="Dosis" panose="020B0604020202020204" charset="0"/>
            </a:endParaRPr>
          </a:p>
          <a:p>
            <a:pPr marL="457200" indent="-457200">
              <a:buAutoNum type="arabicPeriod" startAt="3"/>
            </a:pPr>
            <a:r>
              <a:rPr lang="en-US" sz="1980" dirty="0" err="1" smtClean="0">
                <a:latin typeface="Dosis" panose="020B0604020202020204" charset="0"/>
              </a:rPr>
              <a:t>CpG</a:t>
            </a:r>
            <a:r>
              <a:rPr lang="en-US" sz="1980" dirty="0" smtClean="0">
                <a:latin typeface="Dosis" panose="020B0604020202020204" charset="0"/>
              </a:rPr>
              <a:t> Island</a:t>
            </a:r>
          </a:p>
          <a:p>
            <a:endParaRPr lang="en-US" sz="1980" dirty="0" smtClean="0">
              <a:latin typeface="Dosis" panose="020B0604020202020204" charset="0"/>
            </a:endParaRPr>
          </a:p>
          <a:p>
            <a:r>
              <a:rPr lang="en-US" sz="1980" dirty="0" smtClean="0">
                <a:latin typeface="Dosis" panose="020B0604020202020204" charset="0"/>
              </a:rPr>
              <a:t>4.    Hidden </a:t>
            </a:r>
            <a:r>
              <a:rPr lang="en-US" sz="1980" dirty="0">
                <a:latin typeface="Dosis" panose="020B0604020202020204" charset="0"/>
              </a:rPr>
              <a:t>Markov Model</a:t>
            </a:r>
          </a:p>
          <a:p>
            <a:pPr lvl="1"/>
            <a:r>
              <a:rPr lang="en-US" sz="1980" dirty="0">
                <a:latin typeface="Dosis" panose="020B0604020202020204" charset="0"/>
              </a:rPr>
              <a:t>	- Forward Algorithm</a:t>
            </a:r>
          </a:p>
          <a:p>
            <a:pPr lvl="1"/>
            <a:r>
              <a:rPr lang="en-US" sz="1980" dirty="0">
                <a:latin typeface="Dosis" panose="020B0604020202020204" charset="0"/>
              </a:rPr>
              <a:t>	- Viterbi Algorithm</a:t>
            </a:r>
            <a:br>
              <a:rPr lang="en-US" sz="1980" dirty="0">
                <a:latin typeface="Dosis" panose="020B0604020202020204" charset="0"/>
              </a:rPr>
            </a:br>
            <a:r>
              <a:rPr lang="en-US" sz="1980" dirty="0">
                <a:latin typeface="Dosis" panose="020B0604020202020204" charset="0"/>
              </a:rPr>
              <a:t>	</a:t>
            </a:r>
            <a:br>
              <a:rPr lang="en-US" sz="1980" dirty="0">
                <a:latin typeface="Dosis" panose="020B0604020202020204" charset="0"/>
              </a:rPr>
            </a:br>
            <a:r>
              <a:rPr lang="en-US" sz="1980" dirty="0">
                <a:solidFill>
                  <a:schemeClr val="bg2"/>
                </a:solidFill>
                <a:latin typeface="Dosis" panose="020B0604020202020204" charset="0"/>
              </a:rPr>
              <a:t>	</a:t>
            </a:r>
          </a:p>
        </p:txBody>
      </p:sp>
      <p:sp>
        <p:nvSpPr>
          <p:cNvPr id="8" name="Shape 81"/>
          <p:cNvSpPr txBox="1">
            <a:spLocks noGrp="1"/>
          </p:cNvSpPr>
          <p:nvPr>
            <p:ph type="title"/>
          </p:nvPr>
        </p:nvSpPr>
        <p:spPr>
          <a:xfrm>
            <a:off x="928868" y="457200"/>
            <a:ext cx="3907860" cy="838200"/>
          </a:xfrm>
          <a:prstGeom prst="rect">
            <a:avLst/>
          </a:prstGeom>
        </p:spPr>
        <p:txBody>
          <a:bodyPr wrap="square" lIns="91425" tIns="91425" rIns="91425" bIns="91425" anchor="b" anchorCtr="0">
            <a:noAutofit/>
          </a:bodyPr>
          <a:lstStyle/>
          <a:p>
            <a:pPr lvl="0" rtl="0">
              <a:spcBef>
                <a:spcPts val="0"/>
              </a:spcBef>
              <a:buNone/>
            </a:pPr>
            <a:r>
              <a:rPr lang="en" b="0" dirty="0">
                <a:solidFill>
                  <a:srgbClr val="0DB7C4"/>
                </a:solidFill>
                <a:latin typeface="Dosis"/>
                <a:ea typeface="Dosis"/>
                <a:cs typeface="Dosis"/>
                <a:sym typeface="Dosis"/>
              </a:rPr>
              <a:t>CONTENTS</a:t>
            </a:r>
            <a:endParaRPr lang="en" b="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1601609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88030" y="2841621"/>
            <a:ext cx="7097395" cy="251607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000" spc="-5" dirty="0">
                <a:latin typeface="Arial"/>
                <a:cs typeface="Arial"/>
              </a:rPr>
              <a:t>Ho</a:t>
            </a:r>
            <a:r>
              <a:rPr sz="3000" dirty="0">
                <a:latin typeface="Arial"/>
                <a:cs typeface="Arial"/>
              </a:rPr>
              <a:t>w</a:t>
            </a:r>
            <a:r>
              <a:rPr sz="3000" spc="-5" dirty="0">
                <a:latin typeface="Arial"/>
                <a:cs typeface="Arial"/>
              </a:rPr>
              <a:t> likel</a:t>
            </a:r>
            <a:r>
              <a:rPr sz="3000" dirty="0">
                <a:latin typeface="Arial"/>
                <a:cs typeface="Arial"/>
              </a:rPr>
              <a:t>y </a:t>
            </a:r>
            <a:r>
              <a:rPr sz="3000" spc="-5" dirty="0">
                <a:latin typeface="Arial"/>
                <a:cs typeface="Arial"/>
              </a:rPr>
              <a:t>i</a:t>
            </a:r>
            <a:r>
              <a:rPr sz="3000" dirty="0">
                <a:latin typeface="Arial"/>
                <a:cs typeface="Arial"/>
              </a:rPr>
              <a:t>s</a:t>
            </a:r>
            <a:r>
              <a:rPr sz="3000" spc="-5" dirty="0">
                <a:latin typeface="Arial"/>
                <a:cs typeface="Arial"/>
              </a:rPr>
              <a:t> </a:t>
            </a:r>
            <a:r>
              <a:rPr sz="3000" dirty="0">
                <a:latin typeface="Arial"/>
                <a:cs typeface="Arial"/>
              </a:rPr>
              <a:t>a</a:t>
            </a:r>
            <a:r>
              <a:rPr sz="3000" spc="-5" dirty="0">
                <a:latin typeface="Arial"/>
                <a:cs typeface="Arial"/>
              </a:rPr>
              <a:t> give</a:t>
            </a:r>
            <a:r>
              <a:rPr sz="3000" dirty="0">
                <a:latin typeface="Arial"/>
                <a:cs typeface="Arial"/>
              </a:rPr>
              <a:t>n </a:t>
            </a:r>
            <a:r>
              <a:rPr sz="3000" spc="-5" dirty="0">
                <a:latin typeface="Arial"/>
                <a:cs typeface="Arial"/>
              </a:rPr>
              <a:t>sequence?</a:t>
            </a:r>
            <a:endParaRPr sz="3000" dirty="0">
              <a:latin typeface="Arial"/>
              <a:cs typeface="Arial"/>
            </a:endParaRPr>
          </a:p>
          <a:p>
            <a:pPr marL="755650" lvl="1" indent="-285750">
              <a:lnSpc>
                <a:spcPct val="100000"/>
              </a:lnSpc>
              <a:spcBef>
                <a:spcPts val="690"/>
              </a:spcBef>
              <a:buFont typeface="Arial"/>
              <a:buChar char="–"/>
              <a:tabLst>
                <a:tab pos="755650" algn="l"/>
              </a:tabLst>
            </a:pPr>
            <a:r>
              <a:rPr sz="2800" b="1" spc="-5" dirty="0">
                <a:latin typeface="Arial"/>
                <a:cs typeface="Arial"/>
              </a:rPr>
              <a:t>th</a:t>
            </a:r>
            <a:r>
              <a:rPr sz="2800" b="1" dirty="0">
                <a:latin typeface="Arial"/>
                <a:cs typeface="Arial"/>
              </a:rPr>
              <a:t>e Forward</a:t>
            </a:r>
            <a:r>
              <a:rPr sz="2800" b="1" spc="-5" dirty="0">
                <a:latin typeface="Arial"/>
                <a:cs typeface="Arial"/>
              </a:rPr>
              <a:t> algorithm</a:t>
            </a:r>
            <a:endParaRPr sz="2800" dirty="0">
              <a:latin typeface="Arial"/>
              <a:cs typeface="Arial"/>
            </a:endParaRPr>
          </a:p>
          <a:p>
            <a:pPr marL="355600" marR="659130" indent="-342900">
              <a:lnSpc>
                <a:spcPct val="100000"/>
              </a:lnSpc>
              <a:spcBef>
                <a:spcPts val="710"/>
              </a:spcBef>
              <a:buFont typeface="Arial"/>
              <a:buChar char="•"/>
              <a:tabLst>
                <a:tab pos="355600" algn="l"/>
              </a:tabLst>
            </a:pPr>
            <a:r>
              <a:rPr sz="3000" spc="-30" dirty="0">
                <a:latin typeface="Arial"/>
                <a:cs typeface="Arial"/>
              </a:rPr>
              <a:t>W</a:t>
            </a:r>
            <a:r>
              <a:rPr sz="3000" spc="-5" dirty="0">
                <a:latin typeface="Arial"/>
                <a:cs typeface="Arial"/>
              </a:rPr>
              <a:t>ha</a:t>
            </a:r>
            <a:r>
              <a:rPr sz="3000" dirty="0">
                <a:latin typeface="Arial"/>
                <a:cs typeface="Arial"/>
              </a:rPr>
              <a:t>t </a:t>
            </a:r>
            <a:r>
              <a:rPr sz="3000" spc="-5" dirty="0">
                <a:latin typeface="Arial"/>
                <a:cs typeface="Arial"/>
              </a:rPr>
              <a:t>i</a:t>
            </a:r>
            <a:r>
              <a:rPr sz="3000" dirty="0">
                <a:latin typeface="Arial"/>
                <a:cs typeface="Arial"/>
              </a:rPr>
              <a:t>s </a:t>
            </a:r>
            <a:r>
              <a:rPr sz="3000" spc="-5" dirty="0">
                <a:latin typeface="Arial"/>
                <a:cs typeface="Arial"/>
              </a:rPr>
              <a:t>th</a:t>
            </a:r>
            <a:r>
              <a:rPr sz="3000" dirty="0">
                <a:latin typeface="Arial"/>
                <a:cs typeface="Arial"/>
              </a:rPr>
              <a:t>e</a:t>
            </a:r>
            <a:r>
              <a:rPr sz="3000" spc="-5" dirty="0">
                <a:latin typeface="Arial"/>
                <a:cs typeface="Arial"/>
              </a:rPr>
              <a:t> </a:t>
            </a:r>
            <a:r>
              <a:rPr sz="3000" spc="-25" dirty="0">
                <a:latin typeface="Arial"/>
                <a:cs typeface="Arial"/>
              </a:rPr>
              <a:t>mos</a:t>
            </a:r>
            <a:r>
              <a:rPr sz="3000" spc="-10" dirty="0">
                <a:latin typeface="Arial"/>
                <a:cs typeface="Arial"/>
              </a:rPr>
              <a:t>t</a:t>
            </a:r>
            <a:r>
              <a:rPr sz="3000" spc="-5" dirty="0">
                <a:latin typeface="Arial"/>
                <a:cs typeface="Arial"/>
              </a:rPr>
              <a:t> probabl</a:t>
            </a:r>
            <a:r>
              <a:rPr sz="3000" dirty="0">
                <a:latin typeface="Arial"/>
                <a:cs typeface="Arial"/>
              </a:rPr>
              <a:t>e </a:t>
            </a:r>
            <a:r>
              <a:rPr sz="3000" spc="-5" dirty="0">
                <a:latin typeface="Arial"/>
                <a:cs typeface="Arial"/>
              </a:rPr>
              <a:t>“path</a:t>
            </a:r>
            <a:r>
              <a:rPr sz="3000" dirty="0">
                <a:latin typeface="Arial"/>
                <a:cs typeface="Arial"/>
              </a:rPr>
              <a:t>” </a:t>
            </a:r>
            <a:r>
              <a:rPr sz="3000" spc="-20" dirty="0">
                <a:latin typeface="Arial"/>
                <a:cs typeface="Arial"/>
              </a:rPr>
              <a:t>for</a:t>
            </a:r>
            <a:r>
              <a:rPr sz="3000" spc="-15" dirty="0">
                <a:latin typeface="Arial"/>
                <a:cs typeface="Arial"/>
              </a:rPr>
              <a:t> </a:t>
            </a:r>
            <a:r>
              <a:rPr sz="3000" spc="-5" dirty="0">
                <a:latin typeface="Arial"/>
                <a:cs typeface="Arial"/>
              </a:rPr>
              <a:t>generatin</a:t>
            </a:r>
            <a:r>
              <a:rPr sz="3000" dirty="0">
                <a:latin typeface="Arial"/>
                <a:cs typeface="Arial"/>
              </a:rPr>
              <a:t>g a</a:t>
            </a:r>
            <a:r>
              <a:rPr sz="3000" spc="-5" dirty="0">
                <a:latin typeface="Arial"/>
                <a:cs typeface="Arial"/>
              </a:rPr>
              <a:t> give</a:t>
            </a:r>
            <a:r>
              <a:rPr sz="3000" dirty="0">
                <a:latin typeface="Arial"/>
                <a:cs typeface="Arial"/>
              </a:rPr>
              <a:t>n</a:t>
            </a:r>
            <a:r>
              <a:rPr sz="3000" spc="-5" dirty="0">
                <a:latin typeface="Arial"/>
                <a:cs typeface="Arial"/>
              </a:rPr>
              <a:t> sequence?</a:t>
            </a:r>
            <a:endParaRPr sz="3000" dirty="0">
              <a:latin typeface="Arial"/>
              <a:cs typeface="Arial"/>
            </a:endParaRPr>
          </a:p>
          <a:p>
            <a:pPr marL="755650" lvl="1" indent="-285750">
              <a:lnSpc>
                <a:spcPct val="100000"/>
              </a:lnSpc>
              <a:spcBef>
                <a:spcPts val="690"/>
              </a:spcBef>
              <a:buFont typeface="Arial"/>
              <a:buChar char="–"/>
              <a:tabLst>
                <a:tab pos="755650" algn="l"/>
              </a:tabLst>
            </a:pPr>
            <a:r>
              <a:rPr sz="2800" b="1" spc="-5" dirty="0">
                <a:latin typeface="Arial"/>
                <a:cs typeface="Arial"/>
              </a:rPr>
              <a:t>th</a:t>
            </a:r>
            <a:r>
              <a:rPr sz="2800" b="1" dirty="0">
                <a:latin typeface="Arial"/>
                <a:cs typeface="Arial"/>
              </a:rPr>
              <a:t>e </a:t>
            </a:r>
            <a:r>
              <a:rPr sz="2800" b="1" spc="-5" dirty="0">
                <a:latin typeface="Arial"/>
                <a:cs typeface="Arial"/>
              </a:rPr>
              <a:t>Viterb</a:t>
            </a:r>
            <a:r>
              <a:rPr sz="2800" b="1" dirty="0">
                <a:latin typeface="Arial"/>
                <a:cs typeface="Arial"/>
              </a:rPr>
              <a:t>i</a:t>
            </a:r>
            <a:r>
              <a:rPr sz="2800" b="1" spc="-5" dirty="0">
                <a:latin typeface="Arial"/>
                <a:cs typeface="Arial"/>
              </a:rPr>
              <a:t> </a:t>
            </a:r>
            <a:r>
              <a:rPr sz="2800" b="1" spc="-5" dirty="0" smtClean="0">
                <a:latin typeface="Arial"/>
                <a:cs typeface="Arial"/>
              </a:rPr>
              <a:t>a</a:t>
            </a:r>
            <a:r>
              <a:rPr sz="2800" b="1" dirty="0" smtClean="0">
                <a:latin typeface="Arial"/>
                <a:cs typeface="Arial"/>
              </a:rPr>
              <a:t>lgorithm</a:t>
            </a:r>
            <a:endParaRPr sz="2800" dirty="0">
              <a:latin typeface="Arial"/>
              <a:cs typeface="Arial"/>
            </a:endParaRPr>
          </a:p>
        </p:txBody>
      </p:sp>
      <p:sp>
        <p:nvSpPr>
          <p:cNvPr id="6"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Important Questions</a:t>
            </a:r>
            <a:endParaRPr lang="en" sz="3600" kern="0" dirty="0">
              <a:solidFill>
                <a:srgbClr val="0DB7C4"/>
              </a:solidFill>
              <a:latin typeface="Dosis"/>
              <a:ea typeface="Dosis"/>
              <a:cs typeface="Dosis"/>
              <a:sym typeface="Dosi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body" idx="1"/>
          </p:nvPr>
        </p:nvSpPr>
        <p:spPr>
          <a:xfrm>
            <a:off x="1005829" y="2201739"/>
            <a:ext cx="8451379" cy="4150648"/>
          </a:xfrm>
          <a:prstGeom prst="rect">
            <a:avLst/>
          </a:prstGeom>
        </p:spPr>
        <p:txBody>
          <a:bodyPr wrap="square" lIns="100568" tIns="100568" rIns="100568" bIns="100568" anchor="t" anchorCtr="0">
            <a:noAutofit/>
          </a:bodyPr>
          <a:lstStyle/>
          <a:p>
            <a:pPr>
              <a:buNone/>
            </a:pPr>
            <a:r>
              <a:rPr lang="en-US" sz="1980" dirty="0">
                <a:latin typeface="Dosis" panose="020B0604020202020204" charset="0"/>
              </a:rPr>
              <a:t>For 3 Consecutive dice rolling, the outcome observed:</a:t>
            </a:r>
          </a:p>
          <a:p>
            <a:pPr>
              <a:buNone/>
            </a:pPr>
            <a:r>
              <a:rPr lang="en-US" sz="1980" dirty="0">
                <a:latin typeface="Dosis" panose="020B0604020202020204" charset="0"/>
              </a:rPr>
              <a:t>	</a:t>
            </a:r>
            <a:r>
              <a:rPr lang="en-US" sz="1980" dirty="0">
                <a:latin typeface="Dosis" panose="020B0604020202020204" charset="0"/>
              </a:rPr>
              <a:t>- 6 (first rolling outcome)</a:t>
            </a:r>
          </a:p>
          <a:p>
            <a:pPr>
              <a:buNone/>
            </a:pPr>
            <a:r>
              <a:rPr lang="en-US" sz="1980" dirty="0">
                <a:latin typeface="Dosis" panose="020B0604020202020204" charset="0"/>
              </a:rPr>
              <a:t>	</a:t>
            </a:r>
            <a:r>
              <a:rPr lang="en-US" sz="1980" dirty="0">
                <a:latin typeface="Dosis" panose="020B0604020202020204" charset="0"/>
              </a:rPr>
              <a:t>- 2 (second rolling outcome) </a:t>
            </a:r>
          </a:p>
          <a:p>
            <a:pPr>
              <a:buNone/>
            </a:pPr>
            <a:r>
              <a:rPr lang="en-US" sz="1980" dirty="0">
                <a:latin typeface="Dosis" panose="020B0604020202020204" charset="0"/>
              </a:rPr>
              <a:t>	</a:t>
            </a:r>
            <a:r>
              <a:rPr lang="en-US" sz="1980" dirty="0">
                <a:latin typeface="Dosis" panose="020B0604020202020204" charset="0"/>
              </a:rPr>
              <a:t>- 6 (third rolling outcome)</a:t>
            </a:r>
            <a:r>
              <a:rPr lang="en-US" sz="1540" dirty="0">
                <a:latin typeface="Dosis" panose="020B0604020202020204" charset="0"/>
              </a:rPr>
              <a:t/>
            </a:r>
            <a:br>
              <a:rPr lang="en-US" sz="1540" dirty="0">
                <a:latin typeface="Dosis" panose="020B0604020202020204" charset="0"/>
              </a:rPr>
            </a:br>
            <a:endParaRPr lang="en-US" sz="1980" dirty="0">
              <a:latin typeface="Dosis" panose="020B0604020202020204" charset="0"/>
            </a:endParaRPr>
          </a:p>
          <a:p>
            <a:pPr>
              <a:buNone/>
            </a:pPr>
            <a:r>
              <a:rPr lang="en-US" sz="1980" u="sng" dirty="0">
                <a:solidFill>
                  <a:srgbClr val="FF0000"/>
                </a:solidFill>
                <a:latin typeface="Dosis" panose="020B0604020202020204" charset="0"/>
              </a:rPr>
              <a:t>Now find out the probabilities for each possible combinations of two different types of dices (fair and loaded) which might have produced the outcome (6,2,6). Or how likely is if given a specific sequence?</a:t>
            </a:r>
          </a:p>
          <a:p>
            <a:pPr>
              <a:buNone/>
            </a:pPr>
            <a:endParaRPr lang="en-US" sz="1980" dirty="0">
              <a:latin typeface="Dosis" panose="020B0604020202020204" charset="0"/>
            </a:endParaRPr>
          </a:p>
          <a:p>
            <a:pPr>
              <a:buNone/>
            </a:pPr>
            <a:r>
              <a:rPr lang="en-US" sz="1980" dirty="0">
                <a:latin typeface="Dosis" panose="020B0604020202020204" charset="0"/>
              </a:rPr>
              <a:t>Example: What is the probability that the consecutive outcomes (6,2,6) were generated from the dice combination (F,L,F), which means, the first dice was Fair and outcome was 6, Second dice was Loaded </a:t>
            </a:r>
            <a:r>
              <a:rPr lang="en-US" sz="1980" dirty="0">
                <a:latin typeface="Dosis" panose="020B0604020202020204" charset="0"/>
              </a:rPr>
              <a:t> and outcome was </a:t>
            </a:r>
            <a:r>
              <a:rPr lang="en-US" sz="1980" dirty="0">
                <a:latin typeface="Dosis" panose="020B0604020202020204" charset="0"/>
              </a:rPr>
              <a:t>2 and the Last Dice was Fair and </a:t>
            </a:r>
            <a:r>
              <a:rPr lang="en-US" sz="1980" dirty="0">
                <a:latin typeface="Dosis" panose="020B0604020202020204" charset="0"/>
              </a:rPr>
              <a:t>outcome was 6</a:t>
            </a:r>
            <a:r>
              <a:rPr lang="en-US" sz="1980" dirty="0">
                <a:latin typeface="Dosis" panose="020B0604020202020204" charset="0"/>
              </a:rPr>
              <a:t>?</a:t>
            </a:r>
          </a:p>
        </p:txBody>
      </p:sp>
      <p:sp>
        <p:nvSpPr>
          <p:cNvPr id="4"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a:solidFill>
                  <a:srgbClr val="0DB7C4"/>
                </a:solidFill>
                <a:latin typeface="Dosis"/>
                <a:ea typeface="Dosis"/>
                <a:cs typeface="Dosis"/>
                <a:sym typeface="Dosis"/>
              </a:rPr>
              <a:t>Problem Statement for Forward Algorithm</a:t>
            </a:r>
            <a:endParaRPr lang="en" sz="3600" kern="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1173168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696726"/>
            <a:ext cx="8340090" cy="3887470"/>
          </a:xfrm>
          <a:prstGeom prst="rect">
            <a:avLst/>
          </a:prstGeom>
        </p:spPr>
        <p:txBody>
          <a:bodyPr vert="horz" wrap="square" lIns="0" tIns="0" rIns="0" bIns="0" rtlCol="0">
            <a:spAutoFit/>
          </a:bodyPr>
          <a:lstStyle/>
          <a:p>
            <a:pPr marL="355600" marR="112395" indent="-342900">
              <a:lnSpc>
                <a:spcPts val="3550"/>
              </a:lnSpc>
            </a:pPr>
            <a:r>
              <a:rPr sz="3000" spc="-5" dirty="0">
                <a:latin typeface="Arial"/>
                <a:cs typeface="Arial"/>
              </a:rPr>
              <a:t>Th</a:t>
            </a:r>
            <a:r>
              <a:rPr sz="3000" dirty="0">
                <a:latin typeface="Arial"/>
                <a:cs typeface="Arial"/>
              </a:rPr>
              <a:t>e</a:t>
            </a:r>
            <a:r>
              <a:rPr sz="3000" spc="-5" dirty="0">
                <a:latin typeface="Arial"/>
                <a:cs typeface="Arial"/>
              </a:rPr>
              <a:t> probabilit</a:t>
            </a:r>
            <a:r>
              <a:rPr sz="3000" dirty="0">
                <a:latin typeface="Arial"/>
                <a:cs typeface="Arial"/>
              </a:rPr>
              <a:t>y</a:t>
            </a:r>
            <a:r>
              <a:rPr sz="3000" spc="5" dirty="0">
                <a:latin typeface="Arial"/>
                <a:cs typeface="Arial"/>
              </a:rPr>
              <a:t> </a:t>
            </a:r>
            <a:r>
              <a:rPr sz="3000" spc="-20" dirty="0">
                <a:latin typeface="Arial"/>
                <a:cs typeface="Arial"/>
              </a:rPr>
              <a:t>tha</a:t>
            </a:r>
            <a:r>
              <a:rPr sz="3000" spc="-10" dirty="0">
                <a:latin typeface="Arial"/>
                <a:cs typeface="Arial"/>
              </a:rPr>
              <a:t>t</a:t>
            </a:r>
            <a:r>
              <a:rPr sz="3000" spc="-5" dirty="0">
                <a:latin typeface="Arial"/>
                <a:cs typeface="Arial"/>
              </a:rPr>
              <a:t> th</a:t>
            </a:r>
            <a:r>
              <a:rPr sz="3000" dirty="0">
                <a:latin typeface="Arial"/>
                <a:cs typeface="Arial"/>
              </a:rPr>
              <a:t>e</a:t>
            </a:r>
            <a:r>
              <a:rPr sz="3000" spc="-5" dirty="0">
                <a:latin typeface="Arial"/>
                <a:cs typeface="Arial"/>
              </a:rPr>
              <a:t> pat</a:t>
            </a:r>
            <a:r>
              <a:rPr sz="3000" dirty="0">
                <a:latin typeface="Arial"/>
                <a:cs typeface="Arial"/>
              </a:rPr>
              <a:t>h</a:t>
            </a:r>
            <a:r>
              <a:rPr sz="3000" spc="-5" dirty="0">
                <a:latin typeface="Arial"/>
                <a:cs typeface="Arial"/>
              </a:rPr>
              <a:t> </a:t>
            </a:r>
            <a:r>
              <a:rPr sz="3150" i="1" spc="-85" dirty="0">
                <a:latin typeface="Symbol"/>
                <a:cs typeface="Symbol"/>
              </a:rPr>
              <a:t></a:t>
            </a:r>
            <a:r>
              <a:rPr sz="3000" i="1" spc="-15" baseline="-22222" dirty="0">
                <a:latin typeface="Arial"/>
                <a:cs typeface="Arial"/>
              </a:rPr>
              <a:t>1</a:t>
            </a:r>
            <a:r>
              <a:rPr sz="3000" i="1" dirty="0">
                <a:latin typeface="Arial"/>
                <a:cs typeface="Arial"/>
              </a:rPr>
              <a:t>,</a:t>
            </a:r>
            <a:r>
              <a:rPr sz="3000" i="1" spc="5" dirty="0">
                <a:latin typeface="Arial"/>
                <a:cs typeface="Arial"/>
              </a:rPr>
              <a:t> </a:t>
            </a:r>
            <a:r>
              <a:rPr sz="3150" i="1" spc="-85" dirty="0">
                <a:latin typeface="Symbol"/>
                <a:cs typeface="Symbol"/>
              </a:rPr>
              <a:t></a:t>
            </a:r>
            <a:r>
              <a:rPr sz="3000" i="1" spc="-30" baseline="-22222" dirty="0">
                <a:latin typeface="Arial"/>
                <a:cs typeface="Arial"/>
              </a:rPr>
              <a:t>2</a:t>
            </a:r>
            <a:r>
              <a:rPr sz="3000" i="1" dirty="0">
                <a:latin typeface="Arial"/>
                <a:cs typeface="Arial"/>
              </a:rPr>
              <a:t>,…,</a:t>
            </a:r>
            <a:r>
              <a:rPr sz="3000" i="1" spc="5" dirty="0">
                <a:latin typeface="Arial"/>
                <a:cs typeface="Arial"/>
              </a:rPr>
              <a:t> </a:t>
            </a:r>
            <a:r>
              <a:rPr sz="3150" i="1" spc="-90" dirty="0">
                <a:latin typeface="Symbol"/>
                <a:cs typeface="Symbol"/>
              </a:rPr>
              <a:t></a:t>
            </a:r>
            <a:r>
              <a:rPr sz="3000" i="1" spc="-22" baseline="-22222" dirty="0">
                <a:latin typeface="Arial"/>
                <a:cs typeface="Arial"/>
              </a:rPr>
              <a:t>L</a:t>
            </a:r>
            <a:r>
              <a:rPr sz="3000" i="1" baseline="-22222" dirty="0">
                <a:latin typeface="Arial"/>
                <a:cs typeface="Arial"/>
              </a:rPr>
              <a:t> </a:t>
            </a:r>
            <a:r>
              <a:rPr sz="3000" i="1" spc="-412" baseline="-22222" dirty="0">
                <a:latin typeface="Arial"/>
                <a:cs typeface="Arial"/>
              </a:rPr>
              <a:t> </a:t>
            </a:r>
            <a:r>
              <a:rPr sz="3000" spc="-5" dirty="0">
                <a:latin typeface="Arial"/>
                <a:cs typeface="Arial"/>
              </a:rPr>
              <a:t>i</a:t>
            </a:r>
            <a:r>
              <a:rPr sz="3000" dirty="0">
                <a:latin typeface="Arial"/>
                <a:cs typeface="Arial"/>
              </a:rPr>
              <a:t>s taken </a:t>
            </a:r>
            <a:r>
              <a:rPr sz="3000" spc="-5" dirty="0">
                <a:latin typeface="Arial"/>
                <a:cs typeface="Arial"/>
              </a:rPr>
              <a:t>an</a:t>
            </a:r>
            <a:r>
              <a:rPr sz="3000" dirty="0">
                <a:latin typeface="Arial"/>
                <a:cs typeface="Arial"/>
              </a:rPr>
              <a:t>d</a:t>
            </a:r>
            <a:r>
              <a:rPr sz="3000" spc="-5" dirty="0">
                <a:latin typeface="Arial"/>
                <a:cs typeface="Arial"/>
              </a:rPr>
              <a:t> th</a:t>
            </a:r>
            <a:r>
              <a:rPr sz="3000" dirty="0">
                <a:latin typeface="Arial"/>
                <a:cs typeface="Arial"/>
              </a:rPr>
              <a:t>e</a:t>
            </a:r>
            <a:r>
              <a:rPr sz="3000" spc="-10" dirty="0">
                <a:latin typeface="Arial"/>
                <a:cs typeface="Arial"/>
              </a:rPr>
              <a:t> </a:t>
            </a:r>
            <a:r>
              <a:rPr sz="3000" spc="-5" dirty="0">
                <a:latin typeface="Arial"/>
                <a:cs typeface="Arial"/>
              </a:rPr>
              <a:t>sequenc</a:t>
            </a:r>
            <a:r>
              <a:rPr sz="3000" dirty="0">
                <a:latin typeface="Arial"/>
                <a:cs typeface="Arial"/>
              </a:rPr>
              <a:t>e</a:t>
            </a:r>
            <a:r>
              <a:rPr sz="3000" spc="-10" dirty="0">
                <a:latin typeface="Arial"/>
                <a:cs typeface="Arial"/>
              </a:rPr>
              <a:t> </a:t>
            </a:r>
            <a:r>
              <a:rPr sz="3000" i="1" spc="-10" dirty="0">
                <a:latin typeface="Times New Roman"/>
                <a:cs typeface="Times New Roman"/>
              </a:rPr>
              <a:t>x</a:t>
            </a:r>
            <a:r>
              <a:rPr sz="3000" i="1" spc="-15" baseline="-22222" dirty="0">
                <a:latin typeface="Times New Roman"/>
                <a:cs typeface="Times New Roman"/>
              </a:rPr>
              <a:t>1</a:t>
            </a:r>
            <a:r>
              <a:rPr sz="3000" i="1" spc="-15" dirty="0">
                <a:latin typeface="Times New Roman"/>
                <a:cs typeface="Times New Roman"/>
              </a:rPr>
              <a:t>,x</a:t>
            </a:r>
            <a:r>
              <a:rPr sz="3000" i="1" spc="-15" baseline="-22222" dirty="0">
                <a:latin typeface="Times New Roman"/>
                <a:cs typeface="Times New Roman"/>
              </a:rPr>
              <a:t>2</a:t>
            </a:r>
            <a:r>
              <a:rPr sz="3000" i="1" dirty="0">
                <a:latin typeface="Times New Roman"/>
                <a:cs typeface="Times New Roman"/>
              </a:rPr>
              <a:t>,…,x</a:t>
            </a:r>
            <a:r>
              <a:rPr sz="3000" i="1" spc="-22" baseline="-22222" dirty="0">
                <a:latin typeface="Times New Roman"/>
                <a:cs typeface="Times New Roman"/>
              </a:rPr>
              <a:t>L</a:t>
            </a:r>
            <a:r>
              <a:rPr sz="3000" i="1" spc="75" baseline="-22222" dirty="0">
                <a:latin typeface="Times New Roman"/>
                <a:cs typeface="Times New Roman"/>
              </a:rPr>
              <a:t> </a:t>
            </a:r>
            <a:r>
              <a:rPr sz="3000" spc="-5" dirty="0">
                <a:latin typeface="Arial"/>
                <a:cs typeface="Arial"/>
              </a:rPr>
              <a:t>i</a:t>
            </a:r>
            <a:r>
              <a:rPr sz="3000" dirty="0">
                <a:latin typeface="Arial"/>
                <a:cs typeface="Arial"/>
              </a:rPr>
              <a:t>s</a:t>
            </a:r>
            <a:r>
              <a:rPr sz="3000" spc="-5" dirty="0">
                <a:latin typeface="Arial"/>
                <a:cs typeface="Arial"/>
              </a:rPr>
              <a:t> generated:</a:t>
            </a:r>
            <a:endParaRPr sz="3000" dirty="0">
              <a:latin typeface="Arial"/>
              <a:cs typeface="Arial"/>
            </a:endParaRPr>
          </a:p>
          <a:p>
            <a:pPr>
              <a:lnSpc>
                <a:spcPct val="100000"/>
              </a:lnSpc>
              <a:spcBef>
                <a:spcPts val="57"/>
              </a:spcBef>
            </a:pPr>
            <a:endParaRPr sz="4300" dirty="0">
              <a:latin typeface="Times New Roman"/>
              <a:cs typeface="Times New Roman"/>
            </a:endParaRPr>
          </a:p>
          <a:p>
            <a:pPr marR="2423160" algn="r">
              <a:lnSpc>
                <a:spcPts val="1455"/>
              </a:lnSpc>
            </a:pPr>
            <a:r>
              <a:rPr sz="2100" i="1" spc="10" dirty="0">
                <a:latin typeface="Times New Roman"/>
                <a:cs typeface="Times New Roman"/>
              </a:rPr>
              <a:t>L</a:t>
            </a:r>
            <a:endParaRPr sz="2100" dirty="0">
              <a:latin typeface="Times New Roman"/>
              <a:cs typeface="Times New Roman"/>
            </a:endParaRPr>
          </a:p>
          <a:p>
            <a:pPr marL="141605">
              <a:lnSpc>
                <a:spcPts val="5475"/>
              </a:lnSpc>
              <a:tabLst>
                <a:tab pos="2372360" algn="l"/>
              </a:tabLst>
            </a:pPr>
            <a:r>
              <a:rPr sz="3600" spc="10" dirty="0">
                <a:latin typeface="Times New Roman"/>
                <a:cs typeface="Times New Roman"/>
              </a:rPr>
              <a:t>Pr</a:t>
            </a:r>
            <a:r>
              <a:rPr sz="3600" spc="275" dirty="0">
                <a:latin typeface="Times New Roman"/>
                <a:cs typeface="Times New Roman"/>
              </a:rPr>
              <a:t>(</a:t>
            </a:r>
            <a:r>
              <a:rPr sz="3600" i="1" spc="-220" dirty="0">
                <a:latin typeface="Times New Roman"/>
                <a:cs typeface="Times New Roman"/>
              </a:rPr>
              <a:t>x</a:t>
            </a:r>
            <a:r>
              <a:rPr sz="3150" baseline="-23809" dirty="0">
                <a:latin typeface="Times New Roman"/>
                <a:cs typeface="Times New Roman"/>
              </a:rPr>
              <a:t>1</a:t>
            </a:r>
            <a:r>
              <a:rPr sz="3150" spc="-509" baseline="-23809" dirty="0">
                <a:latin typeface="Times New Roman"/>
                <a:cs typeface="Times New Roman"/>
              </a:rPr>
              <a:t> </a:t>
            </a:r>
            <a:r>
              <a:rPr sz="3600" spc="114" dirty="0">
                <a:latin typeface="Times New Roman"/>
                <a:cs typeface="Times New Roman"/>
              </a:rPr>
              <a:t>,</a:t>
            </a:r>
            <a:r>
              <a:rPr sz="3600" spc="1325" dirty="0">
                <a:latin typeface="Arial"/>
                <a:cs typeface="Arial"/>
              </a:rPr>
              <a:t>K</a:t>
            </a:r>
            <a:r>
              <a:rPr sz="3600" dirty="0">
                <a:latin typeface="Times New Roman"/>
                <a:cs typeface="Times New Roman"/>
              </a:rPr>
              <a:t>,</a:t>
            </a:r>
            <a:r>
              <a:rPr sz="3600" spc="-275" dirty="0">
                <a:latin typeface="Times New Roman"/>
                <a:cs typeface="Times New Roman"/>
              </a:rPr>
              <a:t> </a:t>
            </a:r>
            <a:r>
              <a:rPr sz="3600" i="1" spc="75" dirty="0">
                <a:latin typeface="Times New Roman"/>
                <a:cs typeface="Times New Roman"/>
              </a:rPr>
              <a:t>x</a:t>
            </a:r>
            <a:r>
              <a:rPr sz="3150" i="1" spc="15" baseline="-23809" dirty="0">
                <a:latin typeface="Times New Roman"/>
                <a:cs typeface="Times New Roman"/>
              </a:rPr>
              <a:t>L</a:t>
            </a:r>
            <a:r>
              <a:rPr sz="3150" i="1" baseline="-23809" dirty="0">
                <a:latin typeface="Times New Roman"/>
                <a:cs typeface="Times New Roman"/>
              </a:rPr>
              <a:t>	</a:t>
            </a:r>
            <a:r>
              <a:rPr sz="3600" spc="5" dirty="0">
                <a:latin typeface="Times New Roman"/>
                <a:cs typeface="Times New Roman"/>
              </a:rPr>
              <a:t>|</a:t>
            </a:r>
            <a:r>
              <a:rPr sz="3600" spc="-434" dirty="0">
                <a:latin typeface="Times New Roman"/>
                <a:cs typeface="Times New Roman"/>
              </a:rPr>
              <a:t> </a:t>
            </a:r>
            <a:r>
              <a:rPr sz="3850" i="1" spc="55" dirty="0">
                <a:latin typeface="Symbol"/>
                <a:cs typeface="Symbol"/>
              </a:rPr>
              <a:t></a:t>
            </a:r>
            <a:r>
              <a:rPr sz="3150" baseline="-23809" dirty="0">
                <a:latin typeface="Times New Roman"/>
                <a:cs typeface="Times New Roman"/>
              </a:rPr>
              <a:t>1</a:t>
            </a:r>
            <a:r>
              <a:rPr sz="3150" spc="-509" baseline="-23809" dirty="0">
                <a:latin typeface="Times New Roman"/>
                <a:cs typeface="Times New Roman"/>
              </a:rPr>
              <a:t> </a:t>
            </a:r>
            <a:r>
              <a:rPr sz="3600" spc="114" dirty="0">
                <a:latin typeface="Times New Roman"/>
                <a:cs typeface="Times New Roman"/>
              </a:rPr>
              <a:t>,</a:t>
            </a:r>
            <a:r>
              <a:rPr sz="3600" spc="1325" dirty="0">
                <a:latin typeface="Arial"/>
                <a:cs typeface="Arial"/>
              </a:rPr>
              <a:t>K</a:t>
            </a:r>
            <a:r>
              <a:rPr sz="3600" spc="229" dirty="0">
                <a:latin typeface="Times New Roman"/>
                <a:cs typeface="Times New Roman"/>
              </a:rPr>
              <a:t>,</a:t>
            </a:r>
            <a:r>
              <a:rPr sz="3850" i="1" spc="-130" dirty="0">
                <a:latin typeface="Symbol"/>
                <a:cs typeface="Symbol"/>
              </a:rPr>
              <a:t></a:t>
            </a:r>
            <a:r>
              <a:rPr sz="3850" i="1" spc="-480" dirty="0">
                <a:latin typeface="Times New Roman"/>
                <a:cs typeface="Times New Roman"/>
              </a:rPr>
              <a:t> </a:t>
            </a:r>
            <a:r>
              <a:rPr sz="3150" i="1" spc="15" baseline="-23809" dirty="0">
                <a:latin typeface="Times New Roman"/>
                <a:cs typeface="Times New Roman"/>
              </a:rPr>
              <a:t>L</a:t>
            </a:r>
            <a:r>
              <a:rPr sz="3150" i="1" spc="-112" baseline="-23809" dirty="0">
                <a:latin typeface="Times New Roman"/>
                <a:cs typeface="Times New Roman"/>
              </a:rPr>
              <a:t> </a:t>
            </a:r>
            <a:r>
              <a:rPr sz="3600" spc="10" dirty="0">
                <a:latin typeface="Times New Roman"/>
                <a:cs typeface="Times New Roman"/>
              </a:rPr>
              <a:t>)</a:t>
            </a:r>
            <a:r>
              <a:rPr sz="3600" spc="-65" dirty="0">
                <a:latin typeface="Times New Roman"/>
                <a:cs typeface="Times New Roman"/>
              </a:rPr>
              <a:t> </a:t>
            </a:r>
            <a:r>
              <a:rPr sz="3600" dirty="0">
                <a:latin typeface="Symbol"/>
                <a:cs typeface="Symbol"/>
              </a:rPr>
              <a:t></a:t>
            </a:r>
            <a:r>
              <a:rPr sz="3600" spc="-55" dirty="0">
                <a:latin typeface="Times New Roman"/>
                <a:cs typeface="Times New Roman"/>
              </a:rPr>
              <a:t> </a:t>
            </a:r>
            <a:r>
              <a:rPr sz="3600" i="1" spc="10" dirty="0">
                <a:latin typeface="Times New Roman"/>
                <a:cs typeface="Times New Roman"/>
              </a:rPr>
              <a:t>a</a:t>
            </a:r>
            <a:r>
              <a:rPr sz="3150" spc="15" baseline="-23809" dirty="0">
                <a:latin typeface="Times New Roman"/>
                <a:cs typeface="Times New Roman"/>
              </a:rPr>
              <a:t>0</a:t>
            </a:r>
            <a:r>
              <a:rPr sz="3375" i="1" spc="60" baseline="-22222" dirty="0">
                <a:latin typeface="Symbol"/>
                <a:cs typeface="Symbol"/>
              </a:rPr>
              <a:t></a:t>
            </a:r>
            <a:r>
              <a:rPr sz="2250" spc="7" baseline="-53703" dirty="0">
                <a:latin typeface="Times New Roman"/>
                <a:cs typeface="Times New Roman"/>
              </a:rPr>
              <a:t>1</a:t>
            </a:r>
            <a:r>
              <a:rPr sz="2250" spc="172" baseline="-53703" dirty="0">
                <a:latin typeface="Times New Roman"/>
                <a:cs typeface="Times New Roman"/>
              </a:rPr>
              <a:t> </a:t>
            </a:r>
            <a:r>
              <a:rPr sz="8175" spc="637" baseline="-9174" dirty="0">
                <a:latin typeface="Symbol"/>
                <a:cs typeface="Symbol"/>
              </a:rPr>
              <a:t></a:t>
            </a:r>
            <a:r>
              <a:rPr sz="3600" i="1" spc="-170" dirty="0">
                <a:latin typeface="Times New Roman"/>
                <a:cs typeface="Times New Roman"/>
              </a:rPr>
              <a:t>e</a:t>
            </a:r>
            <a:r>
              <a:rPr sz="3375" i="1" spc="-112" baseline="-22222" dirty="0">
                <a:latin typeface="Symbol"/>
                <a:cs typeface="Symbol"/>
              </a:rPr>
              <a:t></a:t>
            </a:r>
            <a:r>
              <a:rPr sz="3375" i="1" spc="-487" baseline="-22222" dirty="0">
                <a:latin typeface="Times New Roman"/>
                <a:cs typeface="Times New Roman"/>
              </a:rPr>
              <a:t> </a:t>
            </a:r>
            <a:r>
              <a:rPr sz="2250" i="1" baseline="-53703" dirty="0">
                <a:latin typeface="Times New Roman"/>
                <a:cs typeface="Times New Roman"/>
              </a:rPr>
              <a:t>i </a:t>
            </a:r>
            <a:r>
              <a:rPr sz="2250" i="1" spc="-60" baseline="-53703" dirty="0">
                <a:latin typeface="Times New Roman"/>
                <a:cs typeface="Times New Roman"/>
              </a:rPr>
              <a:t> </a:t>
            </a:r>
            <a:r>
              <a:rPr sz="3600" spc="275" dirty="0">
                <a:latin typeface="Times New Roman"/>
                <a:cs typeface="Times New Roman"/>
              </a:rPr>
              <a:t>(</a:t>
            </a:r>
            <a:r>
              <a:rPr sz="3600" i="1" spc="-45" dirty="0">
                <a:latin typeface="Times New Roman"/>
                <a:cs typeface="Times New Roman"/>
              </a:rPr>
              <a:t>x</a:t>
            </a:r>
            <a:r>
              <a:rPr sz="3150" i="1" baseline="-23809" dirty="0">
                <a:latin typeface="Times New Roman"/>
                <a:cs typeface="Times New Roman"/>
              </a:rPr>
              <a:t>i</a:t>
            </a:r>
            <a:r>
              <a:rPr sz="3150" i="1" spc="-75" baseline="-23809" dirty="0">
                <a:latin typeface="Times New Roman"/>
                <a:cs typeface="Times New Roman"/>
              </a:rPr>
              <a:t> </a:t>
            </a:r>
            <a:r>
              <a:rPr sz="3600" spc="100" dirty="0">
                <a:latin typeface="Times New Roman"/>
                <a:cs typeface="Times New Roman"/>
              </a:rPr>
              <a:t>)</a:t>
            </a:r>
            <a:r>
              <a:rPr sz="3600" i="1" spc="-85" dirty="0">
                <a:latin typeface="Times New Roman"/>
                <a:cs typeface="Times New Roman"/>
              </a:rPr>
              <a:t>a</a:t>
            </a:r>
            <a:r>
              <a:rPr sz="3375" i="1" spc="-112" baseline="-22222" dirty="0">
                <a:latin typeface="Symbol"/>
                <a:cs typeface="Symbol"/>
              </a:rPr>
              <a:t></a:t>
            </a:r>
            <a:r>
              <a:rPr sz="3375" i="1" spc="-494" baseline="-22222" dirty="0">
                <a:latin typeface="Times New Roman"/>
                <a:cs typeface="Times New Roman"/>
              </a:rPr>
              <a:t> </a:t>
            </a:r>
            <a:r>
              <a:rPr sz="2250" i="1" spc="67" baseline="-53703" dirty="0">
                <a:latin typeface="Times New Roman"/>
                <a:cs typeface="Times New Roman"/>
              </a:rPr>
              <a:t>i</a:t>
            </a:r>
            <a:r>
              <a:rPr sz="3375" i="1" spc="-112" baseline="-22222" dirty="0">
                <a:latin typeface="Symbol"/>
                <a:cs typeface="Symbol"/>
              </a:rPr>
              <a:t></a:t>
            </a:r>
            <a:r>
              <a:rPr sz="3375" i="1" spc="-494" baseline="-22222" dirty="0">
                <a:latin typeface="Times New Roman"/>
                <a:cs typeface="Times New Roman"/>
              </a:rPr>
              <a:t> </a:t>
            </a:r>
            <a:r>
              <a:rPr sz="2250" i="1" spc="104" baseline="-53703" dirty="0">
                <a:latin typeface="Times New Roman"/>
                <a:cs typeface="Times New Roman"/>
              </a:rPr>
              <a:t>i</a:t>
            </a:r>
            <a:r>
              <a:rPr sz="2250" spc="-157" baseline="-53703" dirty="0">
                <a:latin typeface="Symbol"/>
                <a:cs typeface="Symbol"/>
              </a:rPr>
              <a:t></a:t>
            </a:r>
            <a:r>
              <a:rPr sz="2250" spc="7" baseline="-53703" dirty="0">
                <a:latin typeface="Times New Roman"/>
                <a:cs typeface="Times New Roman"/>
              </a:rPr>
              <a:t>1</a:t>
            </a:r>
            <a:endParaRPr sz="2250" baseline="-53703" dirty="0">
              <a:latin typeface="Times New Roman"/>
              <a:cs typeface="Times New Roman"/>
            </a:endParaRPr>
          </a:p>
          <a:p>
            <a:pPr marR="2309495" algn="r">
              <a:lnSpc>
                <a:spcPct val="100000"/>
              </a:lnSpc>
              <a:spcBef>
                <a:spcPts val="325"/>
              </a:spcBef>
            </a:pPr>
            <a:r>
              <a:rPr sz="2100" i="1" spc="165" dirty="0">
                <a:latin typeface="Times New Roman"/>
                <a:cs typeface="Times New Roman"/>
              </a:rPr>
              <a:t>i</a:t>
            </a:r>
            <a:r>
              <a:rPr sz="2100" spc="-114" dirty="0">
                <a:latin typeface="Symbol"/>
                <a:cs typeface="Symbol"/>
              </a:rPr>
              <a:t></a:t>
            </a:r>
            <a:r>
              <a:rPr sz="2100" dirty="0">
                <a:latin typeface="Times New Roman"/>
                <a:cs typeface="Times New Roman"/>
              </a:rPr>
              <a:t>1</a:t>
            </a:r>
          </a:p>
          <a:p>
            <a:pPr>
              <a:lnSpc>
                <a:spcPct val="100000"/>
              </a:lnSpc>
            </a:pPr>
            <a:endParaRPr sz="2100" dirty="0">
              <a:latin typeface="Times New Roman"/>
              <a:cs typeface="Times New Roman"/>
            </a:endParaRPr>
          </a:p>
          <a:p>
            <a:pPr>
              <a:lnSpc>
                <a:spcPct val="100000"/>
              </a:lnSpc>
              <a:spcBef>
                <a:spcPts val="45"/>
              </a:spcBef>
            </a:pPr>
            <a:endParaRPr sz="2800" dirty="0">
              <a:latin typeface="Times New Roman"/>
              <a:cs typeface="Times New Roman"/>
            </a:endParaRPr>
          </a:p>
          <a:p>
            <a:pPr marL="288290">
              <a:lnSpc>
                <a:spcPct val="100000"/>
              </a:lnSpc>
            </a:pPr>
            <a:r>
              <a:rPr sz="2600" spc="-15" dirty="0">
                <a:latin typeface="Arial"/>
                <a:cs typeface="Arial"/>
              </a:rPr>
              <a:t>(assuming begin/end</a:t>
            </a:r>
            <a:r>
              <a:rPr sz="2600" spc="5" dirty="0">
                <a:latin typeface="Arial"/>
                <a:cs typeface="Arial"/>
              </a:rPr>
              <a:t> </a:t>
            </a:r>
            <a:r>
              <a:rPr sz="2600" spc="-15" dirty="0">
                <a:latin typeface="Arial"/>
                <a:cs typeface="Arial"/>
              </a:rPr>
              <a:t>are</a:t>
            </a:r>
            <a:r>
              <a:rPr sz="2600" spc="5" dirty="0">
                <a:latin typeface="Arial"/>
                <a:cs typeface="Arial"/>
              </a:rPr>
              <a:t> </a:t>
            </a:r>
            <a:r>
              <a:rPr sz="2600" spc="-15" dirty="0">
                <a:latin typeface="Arial"/>
                <a:cs typeface="Arial"/>
              </a:rPr>
              <a:t>the</a:t>
            </a:r>
            <a:r>
              <a:rPr sz="2600" dirty="0">
                <a:latin typeface="Arial"/>
                <a:cs typeface="Arial"/>
              </a:rPr>
              <a:t> </a:t>
            </a:r>
            <a:r>
              <a:rPr sz="2600" spc="-15" dirty="0">
                <a:latin typeface="Arial"/>
                <a:cs typeface="Arial"/>
              </a:rPr>
              <a:t>only</a:t>
            </a:r>
            <a:r>
              <a:rPr sz="2600" spc="5" dirty="0">
                <a:latin typeface="Arial"/>
                <a:cs typeface="Arial"/>
              </a:rPr>
              <a:t> </a:t>
            </a:r>
            <a:r>
              <a:rPr sz="2600" spc="-15" dirty="0">
                <a:latin typeface="Arial"/>
                <a:cs typeface="Arial"/>
              </a:rPr>
              <a:t>silent</a:t>
            </a:r>
            <a:r>
              <a:rPr sz="2600" dirty="0">
                <a:latin typeface="Arial"/>
                <a:cs typeface="Arial"/>
              </a:rPr>
              <a:t> </a:t>
            </a:r>
            <a:r>
              <a:rPr sz="2600" spc="-15" dirty="0">
                <a:latin typeface="Arial"/>
                <a:cs typeface="Arial"/>
              </a:rPr>
              <a:t>states</a:t>
            </a:r>
            <a:r>
              <a:rPr sz="2600" spc="5" dirty="0">
                <a:latin typeface="Arial"/>
                <a:cs typeface="Arial"/>
              </a:rPr>
              <a:t> </a:t>
            </a:r>
            <a:r>
              <a:rPr sz="2600" spc="-15" dirty="0">
                <a:latin typeface="Arial"/>
                <a:cs typeface="Arial"/>
              </a:rPr>
              <a:t>on</a:t>
            </a:r>
            <a:r>
              <a:rPr sz="2600" spc="5" dirty="0">
                <a:latin typeface="Arial"/>
                <a:cs typeface="Arial"/>
              </a:rPr>
              <a:t> </a:t>
            </a:r>
            <a:r>
              <a:rPr sz="2600" spc="-15" dirty="0">
                <a:latin typeface="Arial"/>
                <a:cs typeface="Arial"/>
              </a:rPr>
              <a:t>path)</a:t>
            </a:r>
            <a:endParaRPr sz="2600" dirty="0">
              <a:latin typeface="Arial"/>
              <a:cs typeface="Arial"/>
            </a:endParaRPr>
          </a:p>
        </p:txBody>
      </p:sp>
      <p:sp>
        <p:nvSpPr>
          <p:cNvPr id="6"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How </a:t>
            </a:r>
            <a:r>
              <a:rPr lang="en-US" sz="3600" kern="0" dirty="0">
                <a:solidFill>
                  <a:srgbClr val="0DB7C4"/>
                </a:solidFill>
                <a:latin typeface="Dosis"/>
                <a:ea typeface="Dosis"/>
                <a:cs typeface="Dosis"/>
                <a:sym typeface="Dosis"/>
              </a:rPr>
              <a:t>Likely is a Given Sequence? </a:t>
            </a:r>
            <a:endParaRPr lang="en" sz="3600" kern="0" dirty="0">
              <a:solidFill>
                <a:srgbClr val="0DB7C4"/>
              </a:solidFill>
              <a:latin typeface="Dosis"/>
              <a:ea typeface="Dosis"/>
              <a:cs typeface="Dosis"/>
              <a:sym typeface="Dosi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1524000"/>
            <a:ext cx="3352800" cy="609600"/>
          </a:xfrm>
          <a:custGeom>
            <a:avLst/>
            <a:gdLst/>
            <a:ahLst/>
            <a:cxnLst/>
            <a:rect l="l" t="t" r="r" b="b"/>
            <a:pathLst>
              <a:path w="3352800" h="609600">
                <a:moveTo>
                  <a:pt x="0" y="0"/>
                </a:moveTo>
                <a:lnTo>
                  <a:pt x="0" y="609600"/>
                </a:lnTo>
                <a:lnTo>
                  <a:pt x="3352800" y="609599"/>
                </a:lnTo>
                <a:lnTo>
                  <a:pt x="3352800" y="0"/>
                </a:lnTo>
                <a:lnTo>
                  <a:pt x="0" y="0"/>
                </a:lnTo>
                <a:close/>
              </a:path>
            </a:pathLst>
          </a:custGeom>
          <a:solidFill>
            <a:srgbClr val="BBE0E3"/>
          </a:solidFill>
        </p:spPr>
        <p:txBody>
          <a:bodyPr wrap="square" lIns="0" tIns="0" rIns="0" bIns="0" rtlCol="0"/>
          <a:lstStyle/>
          <a:p>
            <a:endParaRPr/>
          </a:p>
        </p:txBody>
      </p:sp>
      <p:sp>
        <p:nvSpPr>
          <p:cNvPr id="3" name="object 3"/>
          <p:cNvSpPr/>
          <p:nvPr/>
        </p:nvSpPr>
        <p:spPr>
          <a:xfrm>
            <a:off x="1066800" y="1524000"/>
            <a:ext cx="3352800" cy="609600"/>
          </a:xfrm>
          <a:custGeom>
            <a:avLst/>
            <a:gdLst/>
            <a:ahLst/>
            <a:cxnLst/>
            <a:rect l="l" t="t" r="r" b="b"/>
            <a:pathLst>
              <a:path w="3352800" h="609600">
                <a:moveTo>
                  <a:pt x="0" y="0"/>
                </a:moveTo>
                <a:lnTo>
                  <a:pt x="0" y="609600"/>
                </a:lnTo>
                <a:lnTo>
                  <a:pt x="3352800" y="609599"/>
                </a:lnTo>
                <a:lnTo>
                  <a:pt x="3352800" y="0"/>
                </a:lnTo>
                <a:lnTo>
                  <a:pt x="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6129528" y="3019805"/>
            <a:ext cx="173990" cy="0"/>
          </a:xfrm>
          <a:custGeom>
            <a:avLst/>
            <a:gdLst/>
            <a:ahLst/>
            <a:cxnLst/>
            <a:rect l="l" t="t" r="r" b="b"/>
            <a:pathLst>
              <a:path w="173989">
                <a:moveTo>
                  <a:pt x="0" y="0"/>
                </a:moveTo>
                <a:lnTo>
                  <a:pt x="173736" y="0"/>
                </a:lnTo>
              </a:path>
            </a:pathLst>
          </a:custGeom>
          <a:ln w="12293">
            <a:solidFill>
              <a:srgbClr val="000000"/>
            </a:solidFill>
          </a:ln>
        </p:spPr>
        <p:txBody>
          <a:bodyPr wrap="square" lIns="0" tIns="0" rIns="0" bIns="0" rtlCol="0"/>
          <a:lstStyle/>
          <a:p>
            <a:endParaRPr/>
          </a:p>
        </p:txBody>
      </p:sp>
      <p:sp>
        <p:nvSpPr>
          <p:cNvPr id="6" name="object 6"/>
          <p:cNvSpPr/>
          <p:nvPr/>
        </p:nvSpPr>
        <p:spPr>
          <a:xfrm>
            <a:off x="7296150" y="3019805"/>
            <a:ext cx="174625" cy="0"/>
          </a:xfrm>
          <a:custGeom>
            <a:avLst/>
            <a:gdLst/>
            <a:ahLst/>
            <a:cxnLst/>
            <a:rect l="l" t="t" r="r" b="b"/>
            <a:pathLst>
              <a:path w="174625">
                <a:moveTo>
                  <a:pt x="0" y="0"/>
                </a:moveTo>
                <a:lnTo>
                  <a:pt x="174498" y="0"/>
                </a:lnTo>
              </a:path>
            </a:pathLst>
          </a:custGeom>
          <a:ln w="12293">
            <a:solidFill>
              <a:srgbClr val="000000"/>
            </a:solidFill>
          </a:ln>
        </p:spPr>
        <p:txBody>
          <a:bodyPr wrap="square" lIns="0" tIns="0" rIns="0" bIns="0" rtlCol="0"/>
          <a:lstStyle/>
          <a:p>
            <a:endParaRPr/>
          </a:p>
        </p:txBody>
      </p:sp>
      <p:sp>
        <p:nvSpPr>
          <p:cNvPr id="7" name="object 7"/>
          <p:cNvSpPr/>
          <p:nvPr/>
        </p:nvSpPr>
        <p:spPr>
          <a:xfrm>
            <a:off x="8463533" y="3019805"/>
            <a:ext cx="173990" cy="0"/>
          </a:xfrm>
          <a:custGeom>
            <a:avLst/>
            <a:gdLst/>
            <a:ahLst/>
            <a:cxnLst/>
            <a:rect l="l" t="t" r="r" b="b"/>
            <a:pathLst>
              <a:path w="173990">
                <a:moveTo>
                  <a:pt x="0" y="0"/>
                </a:moveTo>
                <a:lnTo>
                  <a:pt x="173736" y="0"/>
                </a:lnTo>
              </a:path>
            </a:pathLst>
          </a:custGeom>
          <a:ln w="12293">
            <a:solidFill>
              <a:srgbClr val="000000"/>
            </a:solidFill>
          </a:ln>
        </p:spPr>
        <p:txBody>
          <a:bodyPr wrap="square" lIns="0" tIns="0" rIns="0" bIns="0" rtlCol="0"/>
          <a:lstStyle/>
          <a:p>
            <a:endParaRPr/>
          </a:p>
        </p:txBody>
      </p:sp>
      <p:sp>
        <p:nvSpPr>
          <p:cNvPr id="8" name="object 8"/>
          <p:cNvSpPr txBox="1"/>
          <p:nvPr/>
        </p:nvSpPr>
        <p:spPr>
          <a:xfrm>
            <a:off x="5290009" y="2657295"/>
            <a:ext cx="3349625" cy="1116965"/>
          </a:xfrm>
          <a:prstGeom prst="rect">
            <a:avLst/>
          </a:prstGeom>
        </p:spPr>
        <p:txBody>
          <a:bodyPr vert="horz" wrap="square" lIns="0" tIns="0" rIns="0" bIns="0" rtlCol="0">
            <a:spAutoFit/>
          </a:bodyPr>
          <a:lstStyle/>
          <a:p>
            <a:pPr marL="12700">
              <a:lnSpc>
                <a:spcPts val="2290"/>
              </a:lnSpc>
            </a:pPr>
            <a:r>
              <a:rPr sz="2300" dirty="0">
                <a:latin typeface="Symbol"/>
                <a:cs typeface="Symbol"/>
              </a:rPr>
              <a:t></a:t>
            </a:r>
            <a:r>
              <a:rPr sz="2300" spc="-70" dirty="0">
                <a:latin typeface="Times New Roman"/>
                <a:cs typeface="Times New Roman"/>
              </a:rPr>
              <a:t> </a:t>
            </a:r>
            <a:r>
              <a:rPr sz="2300" spc="5" dirty="0">
                <a:latin typeface="Times New Roman"/>
                <a:cs typeface="Times New Roman"/>
              </a:rPr>
              <a:t>0.</a:t>
            </a:r>
            <a:r>
              <a:rPr sz="2300" spc="190" dirty="0">
                <a:latin typeface="Times New Roman"/>
                <a:cs typeface="Times New Roman"/>
              </a:rPr>
              <a:t>5</a:t>
            </a:r>
            <a:r>
              <a:rPr sz="2300" dirty="0">
                <a:latin typeface="Symbol"/>
                <a:cs typeface="Symbol"/>
              </a:rPr>
              <a:t></a:t>
            </a:r>
            <a:r>
              <a:rPr sz="2300" spc="-110" dirty="0">
                <a:latin typeface="Times New Roman"/>
                <a:cs typeface="Times New Roman"/>
              </a:rPr>
              <a:t> </a:t>
            </a:r>
            <a:r>
              <a:rPr sz="3450" spc="15" baseline="35024" dirty="0">
                <a:latin typeface="Times New Roman"/>
                <a:cs typeface="Times New Roman"/>
              </a:rPr>
              <a:t>1</a:t>
            </a:r>
            <a:r>
              <a:rPr sz="3450" spc="-217" baseline="35024" dirty="0">
                <a:latin typeface="Times New Roman"/>
                <a:cs typeface="Times New Roman"/>
              </a:rPr>
              <a:t> </a:t>
            </a:r>
            <a:r>
              <a:rPr sz="2300" dirty="0">
                <a:latin typeface="Symbol"/>
                <a:cs typeface="Symbol"/>
              </a:rPr>
              <a:t></a:t>
            </a:r>
            <a:r>
              <a:rPr sz="2300" spc="-290" dirty="0">
                <a:latin typeface="Times New Roman"/>
                <a:cs typeface="Times New Roman"/>
              </a:rPr>
              <a:t> </a:t>
            </a:r>
            <a:r>
              <a:rPr sz="2300" spc="10" dirty="0">
                <a:latin typeface="Times New Roman"/>
                <a:cs typeface="Times New Roman"/>
              </a:rPr>
              <a:t>0.99</a:t>
            </a:r>
            <a:r>
              <a:rPr sz="2300" spc="-355" dirty="0">
                <a:latin typeface="Times New Roman"/>
                <a:cs typeface="Times New Roman"/>
              </a:rPr>
              <a:t> </a:t>
            </a:r>
            <a:r>
              <a:rPr sz="2300" dirty="0">
                <a:latin typeface="Symbol"/>
                <a:cs typeface="Symbol"/>
              </a:rPr>
              <a:t></a:t>
            </a:r>
            <a:r>
              <a:rPr sz="2300" spc="-110" dirty="0">
                <a:latin typeface="Times New Roman"/>
                <a:cs typeface="Times New Roman"/>
              </a:rPr>
              <a:t> </a:t>
            </a:r>
            <a:r>
              <a:rPr sz="3450" spc="15" baseline="35024" dirty="0">
                <a:latin typeface="Times New Roman"/>
                <a:cs typeface="Times New Roman"/>
              </a:rPr>
              <a:t>1</a:t>
            </a:r>
            <a:r>
              <a:rPr sz="3450" spc="-225" baseline="35024" dirty="0">
                <a:latin typeface="Times New Roman"/>
                <a:cs typeface="Times New Roman"/>
              </a:rPr>
              <a:t> </a:t>
            </a:r>
            <a:r>
              <a:rPr sz="2300" dirty="0">
                <a:latin typeface="Symbol"/>
                <a:cs typeface="Symbol"/>
              </a:rPr>
              <a:t></a:t>
            </a:r>
            <a:r>
              <a:rPr sz="2300" spc="-285" dirty="0">
                <a:latin typeface="Times New Roman"/>
                <a:cs typeface="Times New Roman"/>
              </a:rPr>
              <a:t> </a:t>
            </a:r>
            <a:r>
              <a:rPr sz="2300" spc="10" dirty="0">
                <a:latin typeface="Times New Roman"/>
                <a:cs typeface="Times New Roman"/>
              </a:rPr>
              <a:t>0.99</a:t>
            </a:r>
            <a:r>
              <a:rPr sz="2300" spc="-360" dirty="0">
                <a:latin typeface="Times New Roman"/>
                <a:cs typeface="Times New Roman"/>
              </a:rPr>
              <a:t> </a:t>
            </a:r>
            <a:r>
              <a:rPr sz="2300" dirty="0">
                <a:latin typeface="Symbol"/>
                <a:cs typeface="Symbol"/>
              </a:rPr>
              <a:t></a:t>
            </a:r>
            <a:r>
              <a:rPr sz="2300" spc="-110" dirty="0">
                <a:latin typeface="Times New Roman"/>
                <a:cs typeface="Times New Roman"/>
              </a:rPr>
              <a:t> </a:t>
            </a:r>
            <a:r>
              <a:rPr sz="3450" spc="15" baseline="35024" dirty="0">
                <a:latin typeface="Times New Roman"/>
                <a:cs typeface="Times New Roman"/>
              </a:rPr>
              <a:t>1</a:t>
            </a:r>
            <a:endParaRPr sz="3450" baseline="35024">
              <a:latin typeface="Times New Roman"/>
              <a:cs typeface="Times New Roman"/>
            </a:endParaRPr>
          </a:p>
          <a:p>
            <a:pPr marL="854710">
              <a:lnSpc>
                <a:spcPts val="2290"/>
              </a:lnSpc>
              <a:tabLst>
                <a:tab pos="2021839" algn="l"/>
                <a:tab pos="3188335" algn="l"/>
              </a:tabLst>
            </a:pPr>
            <a:r>
              <a:rPr sz="2300" spc="10" dirty="0">
                <a:latin typeface="Times New Roman"/>
                <a:cs typeface="Times New Roman"/>
              </a:rPr>
              <a:t>6	6	6</a:t>
            </a:r>
            <a:endParaRPr sz="2300">
              <a:latin typeface="Times New Roman"/>
              <a:cs typeface="Times New Roman"/>
            </a:endParaRPr>
          </a:p>
          <a:p>
            <a:pPr marL="12700">
              <a:lnSpc>
                <a:spcPct val="100000"/>
              </a:lnSpc>
              <a:spcBef>
                <a:spcPts val="220"/>
              </a:spcBef>
            </a:pPr>
            <a:r>
              <a:rPr sz="2300" dirty="0">
                <a:latin typeface="Symbol"/>
                <a:cs typeface="Symbol"/>
              </a:rPr>
              <a:t></a:t>
            </a:r>
            <a:r>
              <a:rPr sz="2300" spc="-70" dirty="0">
                <a:latin typeface="Times New Roman"/>
                <a:cs typeface="Times New Roman"/>
              </a:rPr>
              <a:t> </a:t>
            </a:r>
            <a:r>
              <a:rPr sz="2300" spc="10" dirty="0">
                <a:latin typeface="Times New Roman"/>
                <a:cs typeface="Times New Roman"/>
              </a:rPr>
              <a:t>0.00227</a:t>
            </a:r>
            <a:endParaRPr sz="2300">
              <a:latin typeface="Times New Roman"/>
              <a:cs typeface="Times New Roman"/>
            </a:endParaRPr>
          </a:p>
        </p:txBody>
      </p:sp>
      <p:sp>
        <p:nvSpPr>
          <p:cNvPr id="9" name="object 9"/>
          <p:cNvSpPr txBox="1"/>
          <p:nvPr/>
        </p:nvSpPr>
        <p:spPr>
          <a:xfrm>
            <a:off x="4070988" y="2188443"/>
            <a:ext cx="4585335" cy="389890"/>
          </a:xfrm>
          <a:prstGeom prst="rect">
            <a:avLst/>
          </a:prstGeom>
        </p:spPr>
        <p:txBody>
          <a:bodyPr vert="horz" wrap="square" lIns="0" tIns="0" rIns="0" bIns="0" rtlCol="0">
            <a:spAutoFit/>
          </a:bodyPr>
          <a:lstStyle/>
          <a:p>
            <a:pPr marL="12700">
              <a:lnSpc>
                <a:spcPct val="100000"/>
              </a:lnSpc>
              <a:tabLst>
                <a:tab pos="1065530" algn="l"/>
              </a:tabLst>
            </a:pPr>
            <a:r>
              <a:rPr sz="2300" spc="5" dirty="0">
                <a:latin typeface="Times New Roman"/>
                <a:cs typeface="Times New Roman"/>
              </a:rPr>
              <a:t>Pr</a:t>
            </a:r>
            <a:r>
              <a:rPr sz="2300" spc="175" dirty="0">
                <a:latin typeface="Times New Roman"/>
                <a:cs typeface="Times New Roman"/>
              </a:rPr>
              <a:t>(</a:t>
            </a:r>
            <a:r>
              <a:rPr sz="2300" i="1" spc="25" dirty="0">
                <a:latin typeface="Times New Roman"/>
                <a:cs typeface="Times New Roman"/>
              </a:rPr>
              <a:t>x</a:t>
            </a:r>
            <a:r>
              <a:rPr sz="2300" spc="145" dirty="0">
                <a:latin typeface="Times New Roman"/>
                <a:cs typeface="Times New Roman"/>
              </a:rPr>
              <a:t>,</a:t>
            </a:r>
            <a:r>
              <a:rPr sz="2450" i="1" spc="-85" dirty="0">
                <a:latin typeface="Symbol"/>
                <a:cs typeface="Symbol"/>
              </a:rPr>
              <a:t></a:t>
            </a:r>
            <a:r>
              <a:rPr sz="2450" i="1" dirty="0">
                <a:latin typeface="Times New Roman"/>
                <a:cs typeface="Times New Roman"/>
              </a:rPr>
              <a:t>	</a:t>
            </a:r>
            <a:r>
              <a:rPr sz="2300" spc="5" dirty="0">
                <a:latin typeface="Times New Roman"/>
                <a:cs typeface="Times New Roman"/>
              </a:rPr>
              <a:t>)</a:t>
            </a:r>
            <a:r>
              <a:rPr sz="2300" spc="-45" dirty="0">
                <a:latin typeface="Times New Roman"/>
                <a:cs typeface="Times New Roman"/>
              </a:rPr>
              <a:t> </a:t>
            </a:r>
            <a:r>
              <a:rPr sz="2300" dirty="0">
                <a:latin typeface="Symbol"/>
                <a:cs typeface="Symbol"/>
              </a:rPr>
              <a:t></a:t>
            </a:r>
            <a:r>
              <a:rPr sz="2300" spc="-35" dirty="0">
                <a:latin typeface="Times New Roman"/>
                <a:cs typeface="Times New Roman"/>
              </a:rPr>
              <a:t> </a:t>
            </a:r>
            <a:r>
              <a:rPr sz="2300" i="1" spc="15" dirty="0">
                <a:latin typeface="Times New Roman"/>
                <a:cs typeface="Times New Roman"/>
              </a:rPr>
              <a:t>a</a:t>
            </a:r>
            <a:r>
              <a:rPr sz="2025" baseline="-24691" dirty="0">
                <a:latin typeface="Times New Roman"/>
                <a:cs typeface="Times New Roman"/>
              </a:rPr>
              <a:t>0</a:t>
            </a:r>
            <a:r>
              <a:rPr sz="2025" spc="-315" baseline="-24691" dirty="0">
                <a:latin typeface="Times New Roman"/>
                <a:cs typeface="Times New Roman"/>
              </a:rPr>
              <a:t> </a:t>
            </a:r>
            <a:r>
              <a:rPr sz="2025" i="1" baseline="-24691" dirty="0">
                <a:latin typeface="Times New Roman"/>
                <a:cs typeface="Times New Roman"/>
              </a:rPr>
              <a:t>F</a:t>
            </a:r>
            <a:r>
              <a:rPr sz="2025" i="1" spc="-172" baseline="-24691" dirty="0">
                <a:latin typeface="Times New Roman"/>
                <a:cs typeface="Times New Roman"/>
              </a:rPr>
              <a:t> </a:t>
            </a:r>
            <a:r>
              <a:rPr sz="2300" i="1" spc="25" dirty="0">
                <a:latin typeface="Times New Roman"/>
                <a:cs typeface="Times New Roman"/>
              </a:rPr>
              <a:t>e</a:t>
            </a:r>
            <a:r>
              <a:rPr sz="2025" i="1" baseline="-24691" dirty="0">
                <a:latin typeface="Times New Roman"/>
                <a:cs typeface="Times New Roman"/>
              </a:rPr>
              <a:t>F</a:t>
            </a:r>
            <a:r>
              <a:rPr sz="2025" i="1" spc="104" baseline="-24691" dirty="0">
                <a:latin typeface="Times New Roman"/>
                <a:cs typeface="Times New Roman"/>
              </a:rPr>
              <a:t> </a:t>
            </a:r>
            <a:r>
              <a:rPr sz="2300" spc="25" dirty="0">
                <a:latin typeface="Times New Roman"/>
                <a:cs typeface="Times New Roman"/>
              </a:rPr>
              <a:t>(</a:t>
            </a:r>
            <a:r>
              <a:rPr sz="2300" spc="10" dirty="0">
                <a:latin typeface="Times New Roman"/>
                <a:cs typeface="Times New Roman"/>
              </a:rPr>
              <a:t>6</a:t>
            </a:r>
            <a:r>
              <a:rPr sz="2300" spc="65" dirty="0">
                <a:latin typeface="Times New Roman"/>
                <a:cs typeface="Times New Roman"/>
              </a:rPr>
              <a:t>)</a:t>
            </a:r>
            <a:r>
              <a:rPr sz="2300" i="1" spc="75" dirty="0">
                <a:latin typeface="Times New Roman"/>
                <a:cs typeface="Times New Roman"/>
              </a:rPr>
              <a:t>a</a:t>
            </a:r>
            <a:r>
              <a:rPr sz="2025" i="1" baseline="-24691" dirty="0">
                <a:latin typeface="Times New Roman"/>
                <a:cs typeface="Times New Roman"/>
              </a:rPr>
              <a:t>FF</a:t>
            </a:r>
            <a:r>
              <a:rPr sz="2025" i="1" spc="-179" baseline="-24691" dirty="0">
                <a:latin typeface="Times New Roman"/>
                <a:cs typeface="Times New Roman"/>
              </a:rPr>
              <a:t> </a:t>
            </a:r>
            <a:r>
              <a:rPr sz="2300" i="1" spc="25" dirty="0">
                <a:latin typeface="Times New Roman"/>
                <a:cs typeface="Times New Roman"/>
              </a:rPr>
              <a:t>e</a:t>
            </a:r>
            <a:r>
              <a:rPr sz="2025" i="1" baseline="-24691" dirty="0">
                <a:latin typeface="Times New Roman"/>
                <a:cs typeface="Times New Roman"/>
              </a:rPr>
              <a:t>F</a:t>
            </a:r>
            <a:r>
              <a:rPr sz="2025" i="1" spc="104" baseline="-24691" dirty="0">
                <a:latin typeface="Times New Roman"/>
                <a:cs typeface="Times New Roman"/>
              </a:rPr>
              <a:t> </a:t>
            </a:r>
            <a:r>
              <a:rPr sz="2300" spc="60" dirty="0">
                <a:latin typeface="Times New Roman"/>
                <a:cs typeface="Times New Roman"/>
              </a:rPr>
              <a:t>(</a:t>
            </a:r>
            <a:r>
              <a:rPr sz="2300" spc="10" dirty="0">
                <a:latin typeface="Times New Roman"/>
                <a:cs typeface="Times New Roman"/>
              </a:rPr>
              <a:t>2</a:t>
            </a:r>
            <a:r>
              <a:rPr sz="2300" spc="65" dirty="0">
                <a:latin typeface="Times New Roman"/>
                <a:cs typeface="Times New Roman"/>
              </a:rPr>
              <a:t>)</a:t>
            </a:r>
            <a:r>
              <a:rPr sz="2300" i="1" spc="75" dirty="0">
                <a:latin typeface="Times New Roman"/>
                <a:cs typeface="Times New Roman"/>
              </a:rPr>
              <a:t>a</a:t>
            </a:r>
            <a:r>
              <a:rPr sz="2025" i="1" baseline="-24691" dirty="0">
                <a:latin typeface="Times New Roman"/>
                <a:cs typeface="Times New Roman"/>
              </a:rPr>
              <a:t>FF</a:t>
            </a:r>
            <a:r>
              <a:rPr sz="2025" i="1" spc="-179" baseline="-24691" dirty="0">
                <a:latin typeface="Times New Roman"/>
                <a:cs typeface="Times New Roman"/>
              </a:rPr>
              <a:t> </a:t>
            </a:r>
            <a:r>
              <a:rPr sz="2300" i="1" spc="25" dirty="0">
                <a:latin typeface="Times New Roman"/>
                <a:cs typeface="Times New Roman"/>
              </a:rPr>
              <a:t>e</a:t>
            </a:r>
            <a:r>
              <a:rPr sz="2025" i="1" baseline="-24691" dirty="0">
                <a:latin typeface="Times New Roman"/>
                <a:cs typeface="Times New Roman"/>
              </a:rPr>
              <a:t>F</a:t>
            </a:r>
            <a:r>
              <a:rPr sz="2025" i="1" spc="104" baseline="-24691" dirty="0">
                <a:latin typeface="Times New Roman"/>
                <a:cs typeface="Times New Roman"/>
              </a:rPr>
              <a:t> </a:t>
            </a:r>
            <a:r>
              <a:rPr sz="2300" spc="25" dirty="0">
                <a:latin typeface="Times New Roman"/>
                <a:cs typeface="Times New Roman"/>
              </a:rPr>
              <a:t>(</a:t>
            </a:r>
            <a:r>
              <a:rPr sz="2300" spc="5" dirty="0">
                <a:latin typeface="Times New Roman"/>
                <a:cs typeface="Times New Roman"/>
              </a:rPr>
              <a:t>6)</a:t>
            </a:r>
            <a:endParaRPr sz="2300">
              <a:latin typeface="Times New Roman"/>
              <a:cs typeface="Times New Roman"/>
            </a:endParaRPr>
          </a:p>
        </p:txBody>
      </p:sp>
      <p:sp>
        <p:nvSpPr>
          <p:cNvPr id="10" name="object 10"/>
          <p:cNvSpPr txBox="1"/>
          <p:nvPr/>
        </p:nvSpPr>
        <p:spPr>
          <a:xfrm>
            <a:off x="4896871" y="2174209"/>
            <a:ext cx="217170" cy="198120"/>
          </a:xfrm>
          <a:prstGeom prst="rect">
            <a:avLst/>
          </a:prstGeom>
        </p:spPr>
        <p:txBody>
          <a:bodyPr vert="horz" wrap="square" lIns="0" tIns="0" rIns="0" bIns="0" rtlCol="0">
            <a:spAutoFit/>
          </a:bodyPr>
          <a:lstStyle/>
          <a:p>
            <a:pPr marL="12700">
              <a:lnSpc>
                <a:spcPct val="100000"/>
              </a:lnSpc>
            </a:pPr>
            <a:r>
              <a:rPr sz="1350" spc="-45" dirty="0">
                <a:latin typeface="Times New Roman"/>
                <a:cs typeface="Times New Roman"/>
              </a:rPr>
              <a:t>(</a:t>
            </a:r>
            <a:r>
              <a:rPr sz="1350" spc="-35" dirty="0">
                <a:latin typeface="Times New Roman"/>
                <a:cs typeface="Times New Roman"/>
              </a:rPr>
              <a:t>1</a:t>
            </a:r>
            <a:r>
              <a:rPr sz="1350" dirty="0">
                <a:latin typeface="Times New Roman"/>
                <a:cs typeface="Times New Roman"/>
              </a:rPr>
              <a:t>)</a:t>
            </a:r>
            <a:endParaRPr sz="1350">
              <a:latin typeface="Times New Roman"/>
              <a:cs typeface="Times New Roman"/>
            </a:endParaRPr>
          </a:p>
        </p:txBody>
      </p:sp>
      <p:sp>
        <p:nvSpPr>
          <p:cNvPr id="11" name="object 11"/>
          <p:cNvSpPr txBox="1"/>
          <p:nvPr/>
        </p:nvSpPr>
        <p:spPr>
          <a:xfrm>
            <a:off x="4371152" y="4229181"/>
            <a:ext cx="4321175" cy="1111250"/>
          </a:xfrm>
          <a:prstGeom prst="rect">
            <a:avLst/>
          </a:prstGeom>
        </p:spPr>
        <p:txBody>
          <a:bodyPr vert="horz" wrap="square" lIns="0" tIns="0" rIns="0" bIns="0" rtlCol="0">
            <a:spAutoFit/>
          </a:bodyPr>
          <a:lstStyle/>
          <a:p>
            <a:pPr marL="12700">
              <a:lnSpc>
                <a:spcPct val="100000"/>
              </a:lnSpc>
              <a:tabLst>
                <a:tab pos="986155" algn="l"/>
              </a:tabLst>
            </a:pPr>
            <a:r>
              <a:rPr sz="2100" spc="-15" dirty="0">
                <a:latin typeface="Times New Roman"/>
                <a:cs typeface="Times New Roman"/>
              </a:rPr>
              <a:t>Pr</a:t>
            </a:r>
            <a:r>
              <a:rPr sz="2100" spc="140" dirty="0">
                <a:latin typeface="Times New Roman"/>
                <a:cs typeface="Times New Roman"/>
              </a:rPr>
              <a:t>(</a:t>
            </a:r>
            <a:r>
              <a:rPr sz="2100" i="1" spc="5" dirty="0">
                <a:latin typeface="Times New Roman"/>
                <a:cs typeface="Times New Roman"/>
              </a:rPr>
              <a:t>x</a:t>
            </a:r>
            <a:r>
              <a:rPr sz="2100" spc="120" dirty="0">
                <a:latin typeface="Times New Roman"/>
                <a:cs typeface="Times New Roman"/>
              </a:rPr>
              <a:t>,</a:t>
            </a:r>
            <a:r>
              <a:rPr sz="2200" i="1" spc="-75" dirty="0">
                <a:latin typeface="Symbol"/>
                <a:cs typeface="Symbol"/>
              </a:rPr>
              <a:t></a:t>
            </a:r>
            <a:r>
              <a:rPr sz="2200" i="1" dirty="0">
                <a:latin typeface="Times New Roman"/>
                <a:cs typeface="Times New Roman"/>
              </a:rPr>
              <a:t>	</a:t>
            </a:r>
            <a:r>
              <a:rPr sz="2100" spc="-10" dirty="0">
                <a:latin typeface="Times New Roman"/>
                <a:cs typeface="Times New Roman"/>
              </a:rPr>
              <a:t>)</a:t>
            </a:r>
            <a:r>
              <a:rPr sz="2100" spc="-50" dirty="0">
                <a:latin typeface="Times New Roman"/>
                <a:cs typeface="Times New Roman"/>
              </a:rPr>
              <a:t> </a:t>
            </a:r>
            <a:r>
              <a:rPr sz="2100" spc="-15" dirty="0">
                <a:latin typeface="Symbol"/>
                <a:cs typeface="Symbol"/>
              </a:rPr>
              <a:t></a:t>
            </a:r>
            <a:r>
              <a:rPr sz="2100" spc="-40" dirty="0">
                <a:latin typeface="Times New Roman"/>
                <a:cs typeface="Times New Roman"/>
              </a:rPr>
              <a:t> </a:t>
            </a:r>
            <a:r>
              <a:rPr sz="2100" i="1" spc="-10" dirty="0">
                <a:latin typeface="Times New Roman"/>
                <a:cs typeface="Times New Roman"/>
              </a:rPr>
              <a:t>a</a:t>
            </a:r>
            <a:r>
              <a:rPr sz="1800" spc="7" baseline="-23148" dirty="0">
                <a:latin typeface="Times New Roman"/>
                <a:cs typeface="Times New Roman"/>
              </a:rPr>
              <a:t>0</a:t>
            </a:r>
            <a:r>
              <a:rPr sz="1800" spc="-270" baseline="-23148" dirty="0">
                <a:latin typeface="Times New Roman"/>
                <a:cs typeface="Times New Roman"/>
              </a:rPr>
              <a:t> </a:t>
            </a:r>
            <a:r>
              <a:rPr sz="1800" i="1" spc="157" baseline="-23148" dirty="0">
                <a:latin typeface="Times New Roman"/>
                <a:cs typeface="Times New Roman"/>
              </a:rPr>
              <a:t>L</a:t>
            </a:r>
            <a:r>
              <a:rPr sz="2100" i="1" spc="-5" dirty="0">
                <a:latin typeface="Times New Roman"/>
                <a:cs typeface="Times New Roman"/>
              </a:rPr>
              <a:t>e</a:t>
            </a:r>
            <a:r>
              <a:rPr sz="1800" i="1" spc="7" baseline="-23148" dirty="0">
                <a:latin typeface="Times New Roman"/>
                <a:cs typeface="Times New Roman"/>
              </a:rPr>
              <a:t>L</a:t>
            </a:r>
            <a:r>
              <a:rPr sz="1800" i="1" spc="-60" baseline="-23148" dirty="0">
                <a:latin typeface="Times New Roman"/>
                <a:cs typeface="Times New Roman"/>
              </a:rPr>
              <a:t> </a:t>
            </a:r>
            <a:r>
              <a:rPr sz="2100" spc="5" dirty="0">
                <a:latin typeface="Times New Roman"/>
                <a:cs typeface="Times New Roman"/>
              </a:rPr>
              <a:t>(</a:t>
            </a:r>
            <a:r>
              <a:rPr sz="2100" spc="-20" dirty="0">
                <a:latin typeface="Times New Roman"/>
                <a:cs typeface="Times New Roman"/>
              </a:rPr>
              <a:t>6</a:t>
            </a:r>
            <a:r>
              <a:rPr sz="2100" spc="40" dirty="0">
                <a:latin typeface="Times New Roman"/>
                <a:cs typeface="Times New Roman"/>
              </a:rPr>
              <a:t>)</a:t>
            </a:r>
            <a:r>
              <a:rPr sz="2100" i="1" spc="40" dirty="0">
                <a:latin typeface="Times New Roman"/>
                <a:cs typeface="Times New Roman"/>
              </a:rPr>
              <a:t>a</a:t>
            </a:r>
            <a:r>
              <a:rPr sz="1800" i="1" baseline="-23148" dirty="0">
                <a:latin typeface="Times New Roman"/>
                <a:cs typeface="Times New Roman"/>
              </a:rPr>
              <a:t>L</a:t>
            </a:r>
            <a:r>
              <a:rPr sz="1800" i="1" spc="7" baseline="-23148" dirty="0">
                <a:latin typeface="Times New Roman"/>
                <a:cs typeface="Times New Roman"/>
              </a:rPr>
              <a:t>L</a:t>
            </a:r>
            <a:r>
              <a:rPr sz="1800" i="1" spc="-292" baseline="-23148" dirty="0">
                <a:latin typeface="Times New Roman"/>
                <a:cs typeface="Times New Roman"/>
              </a:rPr>
              <a:t> </a:t>
            </a:r>
            <a:r>
              <a:rPr sz="2100" i="1" dirty="0">
                <a:latin typeface="Times New Roman"/>
                <a:cs typeface="Times New Roman"/>
              </a:rPr>
              <a:t>e</a:t>
            </a:r>
            <a:r>
              <a:rPr sz="1800" i="1" spc="7" baseline="-23148" dirty="0">
                <a:latin typeface="Times New Roman"/>
                <a:cs typeface="Times New Roman"/>
              </a:rPr>
              <a:t>L</a:t>
            </a:r>
            <a:r>
              <a:rPr sz="1800" i="1" spc="-60" baseline="-23148" dirty="0">
                <a:latin typeface="Times New Roman"/>
                <a:cs typeface="Times New Roman"/>
              </a:rPr>
              <a:t> </a:t>
            </a:r>
            <a:r>
              <a:rPr sz="2100" spc="40" dirty="0">
                <a:latin typeface="Times New Roman"/>
                <a:cs typeface="Times New Roman"/>
              </a:rPr>
              <a:t>(</a:t>
            </a:r>
            <a:r>
              <a:rPr sz="2100" spc="-20" dirty="0">
                <a:latin typeface="Times New Roman"/>
                <a:cs typeface="Times New Roman"/>
              </a:rPr>
              <a:t>2</a:t>
            </a:r>
            <a:r>
              <a:rPr sz="2100" spc="45" dirty="0">
                <a:latin typeface="Times New Roman"/>
                <a:cs typeface="Times New Roman"/>
              </a:rPr>
              <a:t>)</a:t>
            </a:r>
            <a:r>
              <a:rPr sz="2100" i="1" spc="40" dirty="0">
                <a:latin typeface="Times New Roman"/>
                <a:cs typeface="Times New Roman"/>
              </a:rPr>
              <a:t>a</a:t>
            </a:r>
            <a:r>
              <a:rPr sz="1800" i="1" baseline="-23148" dirty="0">
                <a:latin typeface="Times New Roman"/>
                <a:cs typeface="Times New Roman"/>
              </a:rPr>
              <a:t>L</a:t>
            </a:r>
            <a:r>
              <a:rPr sz="1800" i="1" spc="7" baseline="-23148" dirty="0">
                <a:latin typeface="Times New Roman"/>
                <a:cs typeface="Times New Roman"/>
              </a:rPr>
              <a:t>L</a:t>
            </a:r>
            <a:r>
              <a:rPr sz="1800" i="1" spc="-292" baseline="-23148" dirty="0">
                <a:latin typeface="Times New Roman"/>
                <a:cs typeface="Times New Roman"/>
              </a:rPr>
              <a:t> </a:t>
            </a:r>
            <a:r>
              <a:rPr sz="2100" i="1" spc="-5" dirty="0">
                <a:latin typeface="Times New Roman"/>
                <a:cs typeface="Times New Roman"/>
              </a:rPr>
              <a:t>e</a:t>
            </a:r>
            <a:r>
              <a:rPr sz="1800" i="1" spc="7" baseline="-23148" dirty="0">
                <a:latin typeface="Times New Roman"/>
                <a:cs typeface="Times New Roman"/>
              </a:rPr>
              <a:t>L</a:t>
            </a:r>
            <a:r>
              <a:rPr sz="1800" i="1" spc="-60" baseline="-23148" dirty="0">
                <a:latin typeface="Times New Roman"/>
                <a:cs typeface="Times New Roman"/>
              </a:rPr>
              <a:t> </a:t>
            </a:r>
            <a:r>
              <a:rPr sz="2100" spc="5" dirty="0">
                <a:latin typeface="Times New Roman"/>
                <a:cs typeface="Times New Roman"/>
              </a:rPr>
              <a:t>(</a:t>
            </a:r>
            <a:r>
              <a:rPr sz="2100" spc="-20" dirty="0">
                <a:latin typeface="Times New Roman"/>
                <a:cs typeface="Times New Roman"/>
              </a:rPr>
              <a:t>6</a:t>
            </a:r>
            <a:r>
              <a:rPr sz="2100" spc="-10" dirty="0">
                <a:latin typeface="Times New Roman"/>
                <a:cs typeface="Times New Roman"/>
              </a:rPr>
              <a:t>)</a:t>
            </a:r>
            <a:endParaRPr sz="2100">
              <a:latin typeface="Times New Roman"/>
              <a:cs typeface="Times New Roman"/>
            </a:endParaRPr>
          </a:p>
          <a:p>
            <a:pPr marL="1135380">
              <a:lnSpc>
                <a:spcPct val="100000"/>
              </a:lnSpc>
              <a:spcBef>
                <a:spcPts val="645"/>
              </a:spcBef>
            </a:pPr>
            <a:r>
              <a:rPr sz="2100" spc="-15" dirty="0">
                <a:latin typeface="Symbol"/>
                <a:cs typeface="Symbol"/>
              </a:rPr>
              <a:t></a:t>
            </a:r>
            <a:r>
              <a:rPr sz="2100" spc="-70" dirty="0">
                <a:latin typeface="Times New Roman"/>
                <a:cs typeface="Times New Roman"/>
              </a:rPr>
              <a:t> </a:t>
            </a:r>
            <a:r>
              <a:rPr sz="2100" spc="-15" dirty="0">
                <a:latin typeface="Times New Roman"/>
                <a:cs typeface="Times New Roman"/>
              </a:rPr>
              <a:t>0.</a:t>
            </a:r>
            <a:r>
              <a:rPr sz="2100" spc="140" dirty="0">
                <a:latin typeface="Times New Roman"/>
                <a:cs typeface="Times New Roman"/>
              </a:rPr>
              <a:t>5</a:t>
            </a:r>
            <a:r>
              <a:rPr sz="2100" spc="-15" dirty="0">
                <a:latin typeface="Symbol"/>
                <a:cs typeface="Symbol"/>
              </a:rPr>
              <a:t></a:t>
            </a:r>
            <a:r>
              <a:rPr sz="2100" spc="-270" dirty="0">
                <a:latin typeface="Times New Roman"/>
                <a:cs typeface="Times New Roman"/>
              </a:rPr>
              <a:t> </a:t>
            </a:r>
            <a:r>
              <a:rPr sz="2100" spc="-20" dirty="0">
                <a:latin typeface="Times New Roman"/>
                <a:cs typeface="Times New Roman"/>
              </a:rPr>
              <a:t>0</a:t>
            </a:r>
            <a:r>
              <a:rPr sz="2100" spc="-5" dirty="0">
                <a:latin typeface="Times New Roman"/>
                <a:cs typeface="Times New Roman"/>
              </a:rPr>
              <a:t>.</a:t>
            </a:r>
            <a:r>
              <a:rPr sz="2100" spc="145" dirty="0">
                <a:latin typeface="Times New Roman"/>
                <a:cs typeface="Times New Roman"/>
              </a:rPr>
              <a:t>5</a:t>
            </a:r>
            <a:r>
              <a:rPr sz="2100" spc="-15" dirty="0">
                <a:latin typeface="Symbol"/>
                <a:cs typeface="Symbol"/>
              </a:rPr>
              <a:t></a:t>
            </a:r>
            <a:r>
              <a:rPr sz="2100" spc="-270" dirty="0">
                <a:latin typeface="Times New Roman"/>
                <a:cs typeface="Times New Roman"/>
              </a:rPr>
              <a:t> </a:t>
            </a:r>
            <a:r>
              <a:rPr sz="2100" spc="-15" dirty="0">
                <a:latin typeface="Times New Roman"/>
                <a:cs typeface="Times New Roman"/>
              </a:rPr>
              <a:t>0.</a:t>
            </a:r>
            <a:r>
              <a:rPr sz="2100" spc="145" dirty="0">
                <a:latin typeface="Times New Roman"/>
                <a:cs typeface="Times New Roman"/>
              </a:rPr>
              <a:t>8</a:t>
            </a:r>
            <a:r>
              <a:rPr sz="2100" spc="-15" dirty="0">
                <a:latin typeface="Symbol"/>
                <a:cs typeface="Symbol"/>
              </a:rPr>
              <a:t></a:t>
            </a:r>
            <a:r>
              <a:rPr sz="2100" spc="-270" dirty="0">
                <a:latin typeface="Times New Roman"/>
                <a:cs typeface="Times New Roman"/>
              </a:rPr>
              <a:t> </a:t>
            </a:r>
            <a:r>
              <a:rPr sz="2100" spc="-15" dirty="0">
                <a:latin typeface="Times New Roman"/>
                <a:cs typeface="Times New Roman"/>
              </a:rPr>
              <a:t>0.</a:t>
            </a:r>
            <a:r>
              <a:rPr sz="2100" spc="15" dirty="0">
                <a:latin typeface="Times New Roman"/>
                <a:cs typeface="Times New Roman"/>
              </a:rPr>
              <a:t>1</a:t>
            </a:r>
            <a:r>
              <a:rPr sz="2100" spc="-15" dirty="0">
                <a:latin typeface="Symbol"/>
                <a:cs typeface="Symbol"/>
              </a:rPr>
              <a:t></a:t>
            </a:r>
            <a:r>
              <a:rPr sz="2100" spc="-270" dirty="0">
                <a:latin typeface="Times New Roman"/>
                <a:cs typeface="Times New Roman"/>
              </a:rPr>
              <a:t> </a:t>
            </a:r>
            <a:r>
              <a:rPr sz="2100" spc="-15" dirty="0">
                <a:latin typeface="Times New Roman"/>
                <a:cs typeface="Times New Roman"/>
              </a:rPr>
              <a:t>0.</a:t>
            </a:r>
            <a:r>
              <a:rPr sz="2100" spc="150" dirty="0">
                <a:latin typeface="Times New Roman"/>
                <a:cs typeface="Times New Roman"/>
              </a:rPr>
              <a:t>8</a:t>
            </a:r>
            <a:r>
              <a:rPr sz="2100" spc="-15" dirty="0">
                <a:latin typeface="Symbol"/>
                <a:cs typeface="Symbol"/>
              </a:rPr>
              <a:t></a:t>
            </a:r>
            <a:r>
              <a:rPr sz="2100" spc="-270" dirty="0">
                <a:latin typeface="Times New Roman"/>
                <a:cs typeface="Times New Roman"/>
              </a:rPr>
              <a:t> </a:t>
            </a:r>
            <a:r>
              <a:rPr sz="2100" spc="-15" dirty="0">
                <a:latin typeface="Times New Roman"/>
                <a:cs typeface="Times New Roman"/>
              </a:rPr>
              <a:t>0.5</a:t>
            </a:r>
            <a:endParaRPr sz="2100">
              <a:latin typeface="Times New Roman"/>
              <a:cs typeface="Times New Roman"/>
            </a:endParaRPr>
          </a:p>
          <a:p>
            <a:pPr marL="1135380">
              <a:lnSpc>
                <a:spcPct val="100000"/>
              </a:lnSpc>
              <a:spcBef>
                <a:spcPts val="615"/>
              </a:spcBef>
            </a:pPr>
            <a:r>
              <a:rPr sz="2100" spc="-15" dirty="0">
                <a:latin typeface="Symbol"/>
                <a:cs typeface="Symbol"/>
              </a:rPr>
              <a:t></a:t>
            </a:r>
            <a:r>
              <a:rPr sz="2100" spc="-70" dirty="0">
                <a:latin typeface="Times New Roman"/>
                <a:cs typeface="Times New Roman"/>
              </a:rPr>
              <a:t> </a:t>
            </a:r>
            <a:r>
              <a:rPr sz="2100" spc="-15" dirty="0">
                <a:latin typeface="Times New Roman"/>
                <a:cs typeface="Times New Roman"/>
              </a:rPr>
              <a:t>0.008</a:t>
            </a:r>
            <a:endParaRPr sz="2100">
              <a:latin typeface="Times New Roman"/>
              <a:cs typeface="Times New Roman"/>
            </a:endParaRPr>
          </a:p>
        </p:txBody>
      </p:sp>
      <p:sp>
        <p:nvSpPr>
          <p:cNvPr id="12" name="object 12"/>
          <p:cNvSpPr txBox="1"/>
          <p:nvPr/>
        </p:nvSpPr>
        <p:spPr>
          <a:xfrm>
            <a:off x="5112515" y="4215966"/>
            <a:ext cx="227329" cy="180340"/>
          </a:xfrm>
          <a:prstGeom prst="rect">
            <a:avLst/>
          </a:prstGeom>
        </p:spPr>
        <p:txBody>
          <a:bodyPr vert="horz" wrap="square" lIns="0" tIns="0" rIns="0" bIns="0" rtlCol="0">
            <a:spAutoFit/>
          </a:bodyPr>
          <a:lstStyle/>
          <a:p>
            <a:pPr marL="12700">
              <a:lnSpc>
                <a:spcPct val="100000"/>
              </a:lnSpc>
            </a:pPr>
            <a:r>
              <a:rPr sz="1200" spc="95" dirty="0">
                <a:latin typeface="Times New Roman"/>
                <a:cs typeface="Times New Roman"/>
              </a:rPr>
              <a:t>(</a:t>
            </a:r>
            <a:r>
              <a:rPr sz="1200" spc="70" dirty="0">
                <a:latin typeface="Times New Roman"/>
                <a:cs typeface="Times New Roman"/>
              </a:rPr>
              <a:t>2</a:t>
            </a:r>
            <a:r>
              <a:rPr sz="1200" dirty="0">
                <a:latin typeface="Times New Roman"/>
                <a:cs typeface="Times New Roman"/>
              </a:rPr>
              <a:t>)</a:t>
            </a:r>
            <a:endParaRPr sz="1200">
              <a:latin typeface="Times New Roman"/>
              <a:cs typeface="Times New Roman"/>
            </a:endParaRPr>
          </a:p>
        </p:txBody>
      </p:sp>
      <p:sp>
        <p:nvSpPr>
          <p:cNvPr id="13" name="object 13"/>
          <p:cNvSpPr/>
          <p:nvPr/>
        </p:nvSpPr>
        <p:spPr>
          <a:xfrm>
            <a:off x="7319009" y="6448044"/>
            <a:ext cx="154305" cy="0"/>
          </a:xfrm>
          <a:custGeom>
            <a:avLst/>
            <a:gdLst/>
            <a:ahLst/>
            <a:cxnLst/>
            <a:rect l="l" t="t" r="r" b="b"/>
            <a:pathLst>
              <a:path w="154304">
                <a:moveTo>
                  <a:pt x="0" y="0"/>
                </a:moveTo>
                <a:lnTo>
                  <a:pt x="153924" y="0"/>
                </a:lnTo>
              </a:path>
            </a:pathLst>
          </a:custGeom>
          <a:ln w="10909">
            <a:solidFill>
              <a:srgbClr val="000000"/>
            </a:solidFill>
          </a:ln>
        </p:spPr>
        <p:txBody>
          <a:bodyPr wrap="square" lIns="0" tIns="0" rIns="0" bIns="0" rtlCol="0"/>
          <a:lstStyle/>
          <a:p>
            <a:endParaRPr/>
          </a:p>
        </p:txBody>
      </p:sp>
      <p:sp>
        <p:nvSpPr>
          <p:cNvPr id="14" name="object 14"/>
          <p:cNvSpPr txBox="1"/>
          <p:nvPr/>
        </p:nvSpPr>
        <p:spPr>
          <a:xfrm>
            <a:off x="5518658" y="6124378"/>
            <a:ext cx="3147695" cy="994410"/>
          </a:xfrm>
          <a:prstGeom prst="rect">
            <a:avLst/>
          </a:prstGeom>
        </p:spPr>
        <p:txBody>
          <a:bodyPr vert="horz" wrap="square" lIns="0" tIns="0" rIns="0" bIns="0" rtlCol="0">
            <a:spAutoFit/>
          </a:bodyPr>
          <a:lstStyle/>
          <a:p>
            <a:pPr marL="12700">
              <a:lnSpc>
                <a:spcPts val="2035"/>
              </a:lnSpc>
            </a:pPr>
            <a:r>
              <a:rPr sz="2050" dirty="0">
                <a:latin typeface="Symbol"/>
                <a:cs typeface="Symbol"/>
              </a:rPr>
              <a:t></a:t>
            </a:r>
            <a:r>
              <a:rPr sz="2050" spc="-65" dirty="0">
                <a:latin typeface="Times New Roman"/>
                <a:cs typeface="Times New Roman"/>
              </a:rPr>
              <a:t> </a:t>
            </a:r>
            <a:r>
              <a:rPr sz="2050" spc="-5" dirty="0">
                <a:latin typeface="Times New Roman"/>
                <a:cs typeface="Times New Roman"/>
              </a:rPr>
              <a:t>0.</a:t>
            </a:r>
            <a:r>
              <a:rPr sz="2050" spc="160" dirty="0">
                <a:latin typeface="Times New Roman"/>
                <a:cs typeface="Times New Roman"/>
              </a:rPr>
              <a:t>5</a:t>
            </a:r>
            <a:r>
              <a:rPr sz="2050" dirty="0">
                <a:latin typeface="Symbol"/>
                <a:cs typeface="Symbol"/>
              </a:rPr>
              <a:t></a:t>
            </a:r>
            <a:r>
              <a:rPr sz="2050" spc="-260" dirty="0">
                <a:latin typeface="Times New Roman"/>
                <a:cs typeface="Times New Roman"/>
              </a:rPr>
              <a:t> </a:t>
            </a:r>
            <a:r>
              <a:rPr sz="2050" spc="5" dirty="0">
                <a:latin typeface="Times New Roman"/>
                <a:cs typeface="Times New Roman"/>
              </a:rPr>
              <a:t>0</a:t>
            </a:r>
            <a:r>
              <a:rPr sz="2050" spc="-5" dirty="0">
                <a:latin typeface="Times New Roman"/>
                <a:cs typeface="Times New Roman"/>
              </a:rPr>
              <a:t>.</a:t>
            </a:r>
            <a:r>
              <a:rPr sz="2050" spc="160" dirty="0">
                <a:latin typeface="Times New Roman"/>
                <a:cs typeface="Times New Roman"/>
              </a:rPr>
              <a:t>5</a:t>
            </a:r>
            <a:r>
              <a:rPr sz="2050" dirty="0">
                <a:latin typeface="Symbol"/>
                <a:cs typeface="Symbol"/>
              </a:rPr>
              <a:t></a:t>
            </a:r>
            <a:r>
              <a:rPr sz="2050" spc="-260" dirty="0">
                <a:latin typeface="Times New Roman"/>
                <a:cs typeface="Times New Roman"/>
              </a:rPr>
              <a:t> </a:t>
            </a:r>
            <a:r>
              <a:rPr sz="2050" spc="-5" dirty="0">
                <a:latin typeface="Times New Roman"/>
                <a:cs typeface="Times New Roman"/>
              </a:rPr>
              <a:t>0.</a:t>
            </a:r>
            <a:r>
              <a:rPr sz="2050" dirty="0">
                <a:latin typeface="Times New Roman"/>
                <a:cs typeface="Times New Roman"/>
              </a:rPr>
              <a:t>2</a:t>
            </a:r>
            <a:r>
              <a:rPr sz="2050" spc="-320" dirty="0">
                <a:latin typeface="Times New Roman"/>
                <a:cs typeface="Times New Roman"/>
              </a:rPr>
              <a:t> </a:t>
            </a:r>
            <a:r>
              <a:rPr sz="2050" dirty="0">
                <a:latin typeface="Symbol"/>
                <a:cs typeface="Symbol"/>
              </a:rPr>
              <a:t></a:t>
            </a:r>
            <a:r>
              <a:rPr sz="2050" spc="-105" dirty="0">
                <a:latin typeface="Times New Roman"/>
                <a:cs typeface="Times New Roman"/>
              </a:rPr>
              <a:t> </a:t>
            </a:r>
            <a:r>
              <a:rPr sz="3075" baseline="35230" dirty="0">
                <a:latin typeface="Times New Roman"/>
                <a:cs typeface="Times New Roman"/>
              </a:rPr>
              <a:t>1</a:t>
            </a:r>
            <a:r>
              <a:rPr sz="3075" spc="-195" baseline="35230" dirty="0">
                <a:latin typeface="Times New Roman"/>
                <a:cs typeface="Times New Roman"/>
              </a:rPr>
              <a:t> </a:t>
            </a:r>
            <a:r>
              <a:rPr sz="2050" dirty="0">
                <a:latin typeface="Symbol"/>
                <a:cs typeface="Symbol"/>
              </a:rPr>
              <a:t></a:t>
            </a:r>
            <a:r>
              <a:rPr sz="2050" spc="-260" dirty="0">
                <a:latin typeface="Times New Roman"/>
                <a:cs typeface="Times New Roman"/>
              </a:rPr>
              <a:t> </a:t>
            </a:r>
            <a:r>
              <a:rPr sz="2050" spc="-5" dirty="0">
                <a:latin typeface="Times New Roman"/>
                <a:cs typeface="Times New Roman"/>
              </a:rPr>
              <a:t>0.</a:t>
            </a:r>
            <a:r>
              <a:rPr sz="2050" dirty="0">
                <a:latin typeface="Times New Roman"/>
                <a:cs typeface="Times New Roman"/>
              </a:rPr>
              <a:t>0</a:t>
            </a:r>
            <a:r>
              <a:rPr sz="2050" spc="30" dirty="0">
                <a:latin typeface="Times New Roman"/>
                <a:cs typeface="Times New Roman"/>
              </a:rPr>
              <a:t>1</a:t>
            </a:r>
            <a:r>
              <a:rPr sz="2050" dirty="0">
                <a:latin typeface="Symbol"/>
                <a:cs typeface="Symbol"/>
              </a:rPr>
              <a:t></a:t>
            </a:r>
            <a:r>
              <a:rPr sz="2050" spc="-260" dirty="0">
                <a:latin typeface="Times New Roman"/>
                <a:cs typeface="Times New Roman"/>
              </a:rPr>
              <a:t> </a:t>
            </a:r>
            <a:r>
              <a:rPr sz="2050" spc="-5" dirty="0">
                <a:latin typeface="Times New Roman"/>
                <a:cs typeface="Times New Roman"/>
              </a:rPr>
              <a:t>0.</a:t>
            </a:r>
            <a:r>
              <a:rPr sz="2050" dirty="0">
                <a:latin typeface="Times New Roman"/>
                <a:cs typeface="Times New Roman"/>
              </a:rPr>
              <a:t>5</a:t>
            </a:r>
            <a:endParaRPr sz="2050">
              <a:latin typeface="Times New Roman"/>
              <a:cs typeface="Times New Roman"/>
            </a:endParaRPr>
          </a:p>
          <a:p>
            <a:pPr marL="611505" algn="ctr">
              <a:lnSpc>
                <a:spcPts val="2035"/>
              </a:lnSpc>
            </a:pPr>
            <a:r>
              <a:rPr sz="2050" dirty="0">
                <a:latin typeface="Times New Roman"/>
                <a:cs typeface="Times New Roman"/>
              </a:rPr>
              <a:t>6</a:t>
            </a:r>
            <a:endParaRPr sz="2050">
              <a:latin typeface="Times New Roman"/>
              <a:cs typeface="Times New Roman"/>
            </a:endParaRPr>
          </a:p>
          <a:p>
            <a:pPr marL="12700">
              <a:lnSpc>
                <a:spcPct val="100000"/>
              </a:lnSpc>
              <a:spcBef>
                <a:spcPts val="185"/>
              </a:spcBef>
            </a:pPr>
            <a:r>
              <a:rPr sz="2050" dirty="0">
                <a:latin typeface="Symbol"/>
                <a:cs typeface="Symbol"/>
              </a:rPr>
              <a:t></a:t>
            </a:r>
            <a:r>
              <a:rPr sz="2050" spc="-65" dirty="0">
                <a:latin typeface="Times New Roman"/>
                <a:cs typeface="Times New Roman"/>
              </a:rPr>
              <a:t> </a:t>
            </a:r>
            <a:r>
              <a:rPr sz="2050" spc="-5" dirty="0">
                <a:latin typeface="Times New Roman"/>
                <a:cs typeface="Times New Roman"/>
              </a:rPr>
              <a:t>0.</a:t>
            </a:r>
            <a:r>
              <a:rPr sz="2050" dirty="0">
                <a:latin typeface="Times New Roman"/>
                <a:cs typeface="Times New Roman"/>
              </a:rPr>
              <a:t>0000417</a:t>
            </a:r>
            <a:endParaRPr sz="2050">
              <a:latin typeface="Times New Roman"/>
              <a:cs typeface="Times New Roman"/>
            </a:endParaRPr>
          </a:p>
        </p:txBody>
      </p:sp>
      <p:sp>
        <p:nvSpPr>
          <p:cNvPr id="15" name="object 15"/>
          <p:cNvSpPr txBox="1"/>
          <p:nvPr/>
        </p:nvSpPr>
        <p:spPr>
          <a:xfrm>
            <a:off x="4417512" y="5708646"/>
            <a:ext cx="4319905" cy="515526"/>
          </a:xfrm>
          <a:prstGeom prst="rect">
            <a:avLst/>
          </a:prstGeom>
        </p:spPr>
        <p:txBody>
          <a:bodyPr vert="horz" wrap="square" lIns="0" tIns="0" rIns="0" bIns="0" rtlCol="0">
            <a:spAutoFit/>
          </a:bodyPr>
          <a:lstStyle/>
          <a:p>
            <a:pPr marL="12700">
              <a:lnSpc>
                <a:spcPct val="100000"/>
              </a:lnSpc>
              <a:tabLst>
                <a:tab pos="966469" algn="l"/>
              </a:tabLst>
            </a:pPr>
            <a:r>
              <a:rPr sz="2050" spc="-5" dirty="0">
                <a:latin typeface="Times New Roman"/>
                <a:cs typeface="Times New Roman"/>
              </a:rPr>
              <a:t>Pr</a:t>
            </a:r>
            <a:r>
              <a:rPr sz="2050" spc="155" dirty="0">
                <a:latin typeface="Times New Roman"/>
                <a:cs typeface="Times New Roman"/>
              </a:rPr>
              <a:t>(</a:t>
            </a:r>
            <a:r>
              <a:rPr sz="2050" i="1" spc="15" dirty="0">
                <a:latin typeface="Times New Roman"/>
                <a:cs typeface="Times New Roman"/>
              </a:rPr>
              <a:t>x</a:t>
            </a:r>
            <a:r>
              <a:rPr sz="2050" spc="125" dirty="0">
                <a:latin typeface="Times New Roman"/>
                <a:cs typeface="Times New Roman"/>
              </a:rPr>
              <a:t>,</a:t>
            </a:r>
            <a:r>
              <a:rPr sz="2150" i="1" spc="-60" dirty="0">
                <a:latin typeface="Symbol"/>
                <a:cs typeface="Symbol"/>
              </a:rPr>
              <a:t></a:t>
            </a:r>
            <a:r>
              <a:rPr sz="2150" i="1" dirty="0">
                <a:latin typeface="Times New Roman"/>
                <a:cs typeface="Times New Roman"/>
              </a:rPr>
              <a:t>	</a:t>
            </a:r>
            <a:r>
              <a:rPr sz="2050" dirty="0">
                <a:latin typeface="Times New Roman"/>
                <a:cs typeface="Times New Roman"/>
              </a:rPr>
              <a:t>)</a:t>
            </a:r>
            <a:r>
              <a:rPr sz="2050" spc="-45" dirty="0">
                <a:latin typeface="Times New Roman"/>
                <a:cs typeface="Times New Roman"/>
              </a:rPr>
              <a:t> </a:t>
            </a:r>
            <a:r>
              <a:rPr sz="2050" dirty="0">
                <a:latin typeface="Symbol"/>
                <a:cs typeface="Symbol"/>
              </a:rPr>
              <a:t></a:t>
            </a:r>
            <a:r>
              <a:rPr sz="2050" spc="-35" dirty="0">
                <a:latin typeface="Times New Roman"/>
                <a:cs typeface="Times New Roman"/>
              </a:rPr>
              <a:t> </a:t>
            </a:r>
            <a:r>
              <a:rPr sz="2050" i="1" spc="5" dirty="0">
                <a:latin typeface="Times New Roman"/>
                <a:cs typeface="Times New Roman"/>
              </a:rPr>
              <a:t>a</a:t>
            </a:r>
            <a:r>
              <a:rPr sz="1800" baseline="-23148" dirty="0">
                <a:latin typeface="Times New Roman"/>
                <a:cs typeface="Times New Roman"/>
              </a:rPr>
              <a:t>0</a:t>
            </a:r>
            <a:r>
              <a:rPr sz="1800" spc="-277" baseline="-23148" dirty="0">
                <a:latin typeface="Times New Roman"/>
                <a:cs typeface="Times New Roman"/>
              </a:rPr>
              <a:t> </a:t>
            </a:r>
            <a:r>
              <a:rPr sz="1800" i="1" spc="150" baseline="-23148" dirty="0">
                <a:latin typeface="Times New Roman"/>
                <a:cs typeface="Times New Roman"/>
              </a:rPr>
              <a:t>L</a:t>
            </a:r>
            <a:r>
              <a:rPr sz="2050" i="1" spc="10" dirty="0">
                <a:latin typeface="Times New Roman"/>
                <a:cs typeface="Times New Roman"/>
              </a:rPr>
              <a:t>e</a:t>
            </a:r>
            <a:r>
              <a:rPr sz="1800" i="1" baseline="-23148" dirty="0">
                <a:latin typeface="Times New Roman"/>
                <a:cs typeface="Times New Roman"/>
              </a:rPr>
              <a:t>L</a:t>
            </a:r>
            <a:r>
              <a:rPr sz="1800" i="1" spc="-67" baseline="-23148" dirty="0">
                <a:latin typeface="Times New Roman"/>
                <a:cs typeface="Times New Roman"/>
              </a:rPr>
              <a:t> </a:t>
            </a:r>
            <a:r>
              <a:rPr sz="2050" spc="20" dirty="0">
                <a:latin typeface="Times New Roman"/>
                <a:cs typeface="Times New Roman"/>
              </a:rPr>
              <a:t>(</a:t>
            </a:r>
            <a:r>
              <a:rPr sz="2050" spc="-5" dirty="0">
                <a:latin typeface="Times New Roman"/>
                <a:cs typeface="Times New Roman"/>
              </a:rPr>
              <a:t>6</a:t>
            </a:r>
            <a:r>
              <a:rPr sz="2050" spc="55" dirty="0">
                <a:latin typeface="Times New Roman"/>
                <a:cs typeface="Times New Roman"/>
              </a:rPr>
              <a:t>)</a:t>
            </a:r>
            <a:r>
              <a:rPr sz="2050" i="1" spc="55" dirty="0">
                <a:latin typeface="Times New Roman"/>
                <a:cs typeface="Times New Roman"/>
              </a:rPr>
              <a:t>a</a:t>
            </a:r>
            <a:r>
              <a:rPr sz="1800" i="1" spc="-7" baseline="-23148" dirty="0">
                <a:latin typeface="Times New Roman"/>
                <a:cs typeface="Times New Roman"/>
              </a:rPr>
              <a:t>L</a:t>
            </a:r>
            <a:r>
              <a:rPr sz="1800" i="1" baseline="-23148" dirty="0">
                <a:latin typeface="Times New Roman"/>
                <a:cs typeface="Times New Roman"/>
              </a:rPr>
              <a:t>F</a:t>
            </a:r>
            <a:r>
              <a:rPr sz="1800" i="1" spc="-142" baseline="-23148" dirty="0">
                <a:latin typeface="Times New Roman"/>
                <a:cs typeface="Times New Roman"/>
              </a:rPr>
              <a:t> </a:t>
            </a:r>
            <a:r>
              <a:rPr sz="2050" i="1" spc="10" dirty="0">
                <a:latin typeface="Times New Roman"/>
                <a:cs typeface="Times New Roman"/>
              </a:rPr>
              <a:t>e</a:t>
            </a:r>
            <a:r>
              <a:rPr sz="1800" i="1" baseline="-23148" dirty="0">
                <a:latin typeface="Times New Roman"/>
                <a:cs typeface="Times New Roman"/>
              </a:rPr>
              <a:t>F</a:t>
            </a:r>
            <a:r>
              <a:rPr sz="1800" i="1" spc="89" baseline="-23148" dirty="0">
                <a:latin typeface="Times New Roman"/>
                <a:cs typeface="Times New Roman"/>
              </a:rPr>
              <a:t> </a:t>
            </a:r>
            <a:r>
              <a:rPr sz="2050" spc="55" dirty="0">
                <a:latin typeface="Times New Roman"/>
                <a:cs typeface="Times New Roman"/>
              </a:rPr>
              <a:t>(</a:t>
            </a:r>
            <a:r>
              <a:rPr sz="2050" spc="-5" dirty="0">
                <a:latin typeface="Times New Roman"/>
                <a:cs typeface="Times New Roman"/>
              </a:rPr>
              <a:t>2</a:t>
            </a:r>
            <a:r>
              <a:rPr sz="2050" spc="55" dirty="0">
                <a:latin typeface="Times New Roman"/>
                <a:cs typeface="Times New Roman"/>
              </a:rPr>
              <a:t>)</a:t>
            </a:r>
            <a:r>
              <a:rPr sz="2050" i="1" spc="55" dirty="0">
                <a:latin typeface="Times New Roman"/>
                <a:cs typeface="Times New Roman"/>
              </a:rPr>
              <a:t>a</a:t>
            </a:r>
            <a:r>
              <a:rPr sz="1800" i="1" baseline="-23148" dirty="0">
                <a:latin typeface="Times New Roman"/>
                <a:cs typeface="Times New Roman"/>
              </a:rPr>
              <a:t>F</a:t>
            </a:r>
            <a:r>
              <a:rPr sz="1800" i="1" spc="135" baseline="-23148" dirty="0">
                <a:latin typeface="Times New Roman"/>
                <a:cs typeface="Times New Roman"/>
              </a:rPr>
              <a:t>L</a:t>
            </a:r>
            <a:r>
              <a:rPr sz="2050" i="1" spc="10" dirty="0">
                <a:latin typeface="Times New Roman"/>
                <a:cs typeface="Times New Roman"/>
              </a:rPr>
              <a:t>e</a:t>
            </a:r>
            <a:r>
              <a:rPr sz="1800" i="1" baseline="-23148" dirty="0">
                <a:latin typeface="Times New Roman"/>
                <a:cs typeface="Times New Roman"/>
              </a:rPr>
              <a:t>L</a:t>
            </a:r>
            <a:r>
              <a:rPr sz="1800" i="1" spc="-67" baseline="-23148" dirty="0">
                <a:latin typeface="Times New Roman"/>
                <a:cs typeface="Times New Roman"/>
              </a:rPr>
              <a:t> </a:t>
            </a:r>
            <a:r>
              <a:rPr sz="2050" spc="20">
                <a:latin typeface="Times New Roman"/>
                <a:cs typeface="Times New Roman"/>
              </a:rPr>
              <a:t>(</a:t>
            </a:r>
            <a:r>
              <a:rPr sz="2050" spc="-5" smtClean="0">
                <a:latin typeface="Times New Roman"/>
                <a:cs typeface="Times New Roman"/>
              </a:rPr>
              <a:t>6</a:t>
            </a:r>
            <a:r>
              <a:rPr sz="2050" spc="55" smtClean="0">
                <a:latin typeface="Times New Roman"/>
                <a:cs typeface="Times New Roman"/>
              </a:rPr>
              <a:t>)</a:t>
            </a:r>
            <a:endParaRPr lang="en-US" sz="2050" spc="55" dirty="0" smtClean="0">
              <a:latin typeface="Times New Roman"/>
              <a:cs typeface="Times New Roman"/>
            </a:endParaRPr>
          </a:p>
          <a:p>
            <a:pPr marL="12700">
              <a:lnSpc>
                <a:spcPct val="100000"/>
              </a:lnSpc>
              <a:tabLst>
                <a:tab pos="966469" algn="l"/>
              </a:tabLst>
            </a:pPr>
            <a:endParaRPr sz="1800" baseline="-23148">
              <a:latin typeface="Times New Roman"/>
              <a:cs typeface="Times New Roman"/>
            </a:endParaRPr>
          </a:p>
        </p:txBody>
      </p:sp>
      <p:sp>
        <p:nvSpPr>
          <p:cNvPr id="16" name="object 16"/>
          <p:cNvSpPr txBox="1"/>
          <p:nvPr/>
        </p:nvSpPr>
        <p:spPr>
          <a:xfrm>
            <a:off x="5150626" y="5694962"/>
            <a:ext cx="215265" cy="179070"/>
          </a:xfrm>
          <a:prstGeom prst="rect">
            <a:avLst/>
          </a:prstGeom>
        </p:spPr>
        <p:txBody>
          <a:bodyPr vert="horz" wrap="square" lIns="0" tIns="0" rIns="0" bIns="0" rtlCol="0">
            <a:spAutoFit/>
          </a:bodyPr>
          <a:lstStyle/>
          <a:p>
            <a:pPr marL="12700">
              <a:lnSpc>
                <a:spcPct val="100000"/>
              </a:lnSpc>
            </a:pPr>
            <a:r>
              <a:rPr sz="1200" spc="60" dirty="0">
                <a:latin typeface="Times New Roman"/>
                <a:cs typeface="Times New Roman"/>
              </a:rPr>
              <a:t>(</a:t>
            </a:r>
            <a:r>
              <a:rPr sz="1200" spc="25" dirty="0">
                <a:latin typeface="Times New Roman"/>
                <a:cs typeface="Times New Roman"/>
              </a:rPr>
              <a:t>3</a:t>
            </a:r>
            <a:r>
              <a:rPr sz="1200" dirty="0">
                <a:latin typeface="Times New Roman"/>
                <a:cs typeface="Times New Roman"/>
              </a:rPr>
              <a:t>)</a:t>
            </a:r>
            <a:endParaRPr sz="1200">
              <a:latin typeface="Times New Roman"/>
              <a:cs typeface="Times New Roman"/>
            </a:endParaRPr>
          </a:p>
        </p:txBody>
      </p:sp>
      <p:sp>
        <p:nvSpPr>
          <p:cNvPr id="17" name="object 17"/>
          <p:cNvSpPr txBox="1"/>
          <p:nvPr/>
        </p:nvSpPr>
        <p:spPr>
          <a:xfrm>
            <a:off x="1786377" y="2859528"/>
            <a:ext cx="873125" cy="351155"/>
          </a:xfrm>
          <a:prstGeom prst="rect">
            <a:avLst/>
          </a:prstGeom>
        </p:spPr>
        <p:txBody>
          <a:bodyPr vert="horz" wrap="square" lIns="0" tIns="0" rIns="0" bIns="0" rtlCol="0">
            <a:spAutoFit/>
          </a:bodyPr>
          <a:lstStyle/>
          <a:p>
            <a:pPr marL="12700">
              <a:lnSpc>
                <a:spcPct val="100000"/>
              </a:lnSpc>
            </a:pPr>
            <a:r>
              <a:rPr sz="2500" dirty="0">
                <a:latin typeface="Symbol"/>
                <a:cs typeface="Symbol"/>
              </a:rPr>
              <a:t></a:t>
            </a:r>
            <a:r>
              <a:rPr sz="2500" spc="45" dirty="0">
                <a:latin typeface="Times New Roman"/>
                <a:cs typeface="Times New Roman"/>
              </a:rPr>
              <a:t> </a:t>
            </a:r>
            <a:r>
              <a:rPr sz="2500" i="1" dirty="0">
                <a:latin typeface="Times New Roman"/>
                <a:cs typeface="Times New Roman"/>
              </a:rPr>
              <a:t>FFF</a:t>
            </a:r>
            <a:endParaRPr sz="2500">
              <a:latin typeface="Times New Roman"/>
              <a:cs typeface="Times New Roman"/>
            </a:endParaRPr>
          </a:p>
        </p:txBody>
      </p:sp>
      <p:sp>
        <p:nvSpPr>
          <p:cNvPr id="18" name="object 18"/>
          <p:cNvSpPr txBox="1"/>
          <p:nvPr/>
        </p:nvSpPr>
        <p:spPr>
          <a:xfrm>
            <a:off x="1234694" y="2828687"/>
            <a:ext cx="468630" cy="379730"/>
          </a:xfrm>
          <a:prstGeom prst="rect">
            <a:avLst/>
          </a:prstGeom>
        </p:spPr>
        <p:txBody>
          <a:bodyPr vert="horz" wrap="square" lIns="0" tIns="0" rIns="0" bIns="0" rtlCol="0">
            <a:spAutoFit/>
          </a:bodyPr>
          <a:lstStyle/>
          <a:p>
            <a:pPr marL="12700">
              <a:lnSpc>
                <a:spcPct val="100000"/>
              </a:lnSpc>
            </a:pPr>
            <a:r>
              <a:rPr sz="3975" i="1" spc="-135" baseline="-24109" dirty="0">
                <a:latin typeface="Symbol"/>
                <a:cs typeface="Symbol"/>
              </a:rPr>
              <a:t></a:t>
            </a:r>
            <a:r>
              <a:rPr sz="3975" i="1" spc="-300" baseline="-24109" dirty="0">
                <a:latin typeface="Times New Roman"/>
                <a:cs typeface="Times New Roman"/>
              </a:rPr>
              <a:t> </a:t>
            </a:r>
            <a:r>
              <a:rPr sz="1450" spc="-40" dirty="0">
                <a:latin typeface="Times New Roman"/>
                <a:cs typeface="Times New Roman"/>
              </a:rPr>
              <a:t>(</a:t>
            </a:r>
            <a:r>
              <a:rPr sz="1450" spc="-30" dirty="0">
                <a:latin typeface="Times New Roman"/>
                <a:cs typeface="Times New Roman"/>
              </a:rPr>
              <a:t>1</a:t>
            </a:r>
            <a:r>
              <a:rPr sz="1450" dirty="0">
                <a:latin typeface="Times New Roman"/>
                <a:cs typeface="Times New Roman"/>
              </a:rPr>
              <a:t>)</a:t>
            </a:r>
            <a:endParaRPr sz="1450">
              <a:latin typeface="Times New Roman"/>
              <a:cs typeface="Times New Roman"/>
            </a:endParaRPr>
          </a:p>
        </p:txBody>
      </p:sp>
      <p:sp>
        <p:nvSpPr>
          <p:cNvPr id="19" name="object 19"/>
          <p:cNvSpPr txBox="1"/>
          <p:nvPr/>
        </p:nvSpPr>
        <p:spPr>
          <a:xfrm>
            <a:off x="1889259" y="4412368"/>
            <a:ext cx="795655" cy="341630"/>
          </a:xfrm>
          <a:prstGeom prst="rect">
            <a:avLst/>
          </a:prstGeom>
        </p:spPr>
        <p:txBody>
          <a:bodyPr vert="horz" wrap="square" lIns="0" tIns="0" rIns="0" bIns="0" rtlCol="0">
            <a:spAutoFit/>
          </a:bodyPr>
          <a:lstStyle/>
          <a:p>
            <a:pPr marL="12700">
              <a:lnSpc>
                <a:spcPct val="100000"/>
              </a:lnSpc>
            </a:pPr>
            <a:r>
              <a:rPr sz="2450" spc="-15" dirty="0">
                <a:latin typeface="Symbol"/>
                <a:cs typeface="Symbol"/>
              </a:rPr>
              <a:t></a:t>
            </a:r>
            <a:r>
              <a:rPr sz="2450" spc="25" dirty="0">
                <a:latin typeface="Times New Roman"/>
                <a:cs typeface="Times New Roman"/>
              </a:rPr>
              <a:t> </a:t>
            </a:r>
            <a:r>
              <a:rPr sz="2450" i="1" spc="-20" dirty="0">
                <a:latin typeface="Times New Roman"/>
                <a:cs typeface="Times New Roman"/>
              </a:rPr>
              <a:t>LLL</a:t>
            </a:r>
            <a:endParaRPr sz="2450">
              <a:latin typeface="Times New Roman"/>
              <a:cs typeface="Times New Roman"/>
            </a:endParaRPr>
          </a:p>
        </p:txBody>
      </p:sp>
      <p:sp>
        <p:nvSpPr>
          <p:cNvPr id="20" name="object 20"/>
          <p:cNvSpPr txBox="1"/>
          <p:nvPr/>
        </p:nvSpPr>
        <p:spPr>
          <a:xfrm>
            <a:off x="1323086" y="4382125"/>
            <a:ext cx="487680" cy="370205"/>
          </a:xfrm>
          <a:prstGeom prst="rect">
            <a:avLst/>
          </a:prstGeom>
        </p:spPr>
        <p:txBody>
          <a:bodyPr vert="horz" wrap="square" lIns="0" tIns="0" rIns="0" bIns="0" rtlCol="0">
            <a:spAutoFit/>
          </a:bodyPr>
          <a:lstStyle/>
          <a:p>
            <a:pPr marL="12700">
              <a:lnSpc>
                <a:spcPct val="100000"/>
              </a:lnSpc>
            </a:pPr>
            <a:r>
              <a:rPr sz="3825" i="1" spc="-104" baseline="-23965" dirty="0">
                <a:latin typeface="Symbol"/>
                <a:cs typeface="Symbol"/>
              </a:rPr>
              <a:t></a:t>
            </a:r>
            <a:r>
              <a:rPr sz="3825" i="1" spc="-300" baseline="-23965" dirty="0">
                <a:latin typeface="Times New Roman"/>
                <a:cs typeface="Times New Roman"/>
              </a:rPr>
              <a:t> </a:t>
            </a:r>
            <a:r>
              <a:rPr sz="1400" spc="120" dirty="0">
                <a:latin typeface="Times New Roman"/>
                <a:cs typeface="Times New Roman"/>
              </a:rPr>
              <a:t>(</a:t>
            </a:r>
            <a:r>
              <a:rPr sz="1400" spc="75" dirty="0">
                <a:latin typeface="Times New Roman"/>
                <a:cs typeface="Times New Roman"/>
              </a:rPr>
              <a:t>2</a:t>
            </a:r>
            <a:r>
              <a:rPr sz="1400" spc="5" dirty="0">
                <a:latin typeface="Times New Roman"/>
                <a:cs typeface="Times New Roman"/>
              </a:rPr>
              <a:t>)</a:t>
            </a:r>
            <a:endParaRPr sz="1400">
              <a:latin typeface="Times New Roman"/>
              <a:cs typeface="Times New Roman"/>
            </a:endParaRPr>
          </a:p>
        </p:txBody>
      </p:sp>
      <p:sp>
        <p:nvSpPr>
          <p:cNvPr id="21" name="object 21"/>
          <p:cNvSpPr txBox="1"/>
          <p:nvPr/>
        </p:nvSpPr>
        <p:spPr>
          <a:xfrm>
            <a:off x="1890768" y="5860168"/>
            <a:ext cx="813435" cy="341630"/>
          </a:xfrm>
          <a:prstGeom prst="rect">
            <a:avLst/>
          </a:prstGeom>
        </p:spPr>
        <p:txBody>
          <a:bodyPr vert="horz" wrap="square" lIns="0" tIns="0" rIns="0" bIns="0" rtlCol="0">
            <a:spAutoFit/>
          </a:bodyPr>
          <a:lstStyle/>
          <a:p>
            <a:pPr marL="12700">
              <a:lnSpc>
                <a:spcPct val="100000"/>
              </a:lnSpc>
            </a:pPr>
            <a:r>
              <a:rPr sz="2450" spc="-15" dirty="0">
                <a:latin typeface="Symbol"/>
                <a:cs typeface="Symbol"/>
              </a:rPr>
              <a:t></a:t>
            </a:r>
            <a:r>
              <a:rPr sz="2450" spc="30" dirty="0">
                <a:latin typeface="Times New Roman"/>
                <a:cs typeface="Times New Roman"/>
              </a:rPr>
              <a:t> </a:t>
            </a:r>
            <a:r>
              <a:rPr sz="2450" i="1" spc="-20" dirty="0">
                <a:latin typeface="Times New Roman"/>
                <a:cs typeface="Times New Roman"/>
              </a:rPr>
              <a:t>LFL</a:t>
            </a:r>
            <a:endParaRPr sz="2450">
              <a:latin typeface="Times New Roman"/>
              <a:cs typeface="Times New Roman"/>
            </a:endParaRPr>
          </a:p>
        </p:txBody>
      </p:sp>
      <p:sp>
        <p:nvSpPr>
          <p:cNvPr id="22" name="object 22"/>
          <p:cNvSpPr txBox="1"/>
          <p:nvPr/>
        </p:nvSpPr>
        <p:spPr>
          <a:xfrm>
            <a:off x="1335277" y="5829925"/>
            <a:ext cx="476884" cy="370205"/>
          </a:xfrm>
          <a:prstGeom prst="rect">
            <a:avLst/>
          </a:prstGeom>
        </p:spPr>
        <p:txBody>
          <a:bodyPr vert="horz" wrap="square" lIns="0" tIns="0" rIns="0" bIns="0" rtlCol="0">
            <a:spAutoFit/>
          </a:bodyPr>
          <a:lstStyle/>
          <a:p>
            <a:pPr marL="12700">
              <a:lnSpc>
                <a:spcPct val="100000"/>
              </a:lnSpc>
            </a:pPr>
            <a:r>
              <a:rPr sz="3825" i="1" spc="-104" baseline="-23965" dirty="0">
                <a:latin typeface="Symbol"/>
                <a:cs typeface="Symbol"/>
              </a:rPr>
              <a:t></a:t>
            </a:r>
            <a:r>
              <a:rPr sz="3825" i="1" spc="-292" baseline="-23965" dirty="0">
                <a:latin typeface="Times New Roman"/>
                <a:cs typeface="Times New Roman"/>
              </a:rPr>
              <a:t> </a:t>
            </a:r>
            <a:r>
              <a:rPr sz="1400" spc="75" dirty="0">
                <a:latin typeface="Times New Roman"/>
                <a:cs typeface="Times New Roman"/>
              </a:rPr>
              <a:t>(</a:t>
            </a:r>
            <a:r>
              <a:rPr sz="1400" spc="35" dirty="0">
                <a:latin typeface="Times New Roman"/>
                <a:cs typeface="Times New Roman"/>
              </a:rPr>
              <a:t>3</a:t>
            </a:r>
            <a:r>
              <a:rPr sz="1400" spc="5" dirty="0">
                <a:latin typeface="Times New Roman"/>
                <a:cs typeface="Times New Roman"/>
              </a:rPr>
              <a:t>)</a:t>
            </a:r>
            <a:endParaRPr sz="1400">
              <a:latin typeface="Times New Roman"/>
              <a:cs typeface="Times New Roman"/>
            </a:endParaRPr>
          </a:p>
        </p:txBody>
      </p:sp>
      <p:sp>
        <p:nvSpPr>
          <p:cNvPr id="23" name="object 23"/>
          <p:cNvSpPr/>
          <p:nvPr/>
        </p:nvSpPr>
        <p:spPr>
          <a:xfrm>
            <a:off x="1837944" y="1641348"/>
            <a:ext cx="67945" cy="372110"/>
          </a:xfrm>
          <a:custGeom>
            <a:avLst/>
            <a:gdLst/>
            <a:ahLst/>
            <a:cxnLst/>
            <a:rect l="l" t="t" r="r" b="b"/>
            <a:pathLst>
              <a:path w="67944" h="372110">
                <a:moveTo>
                  <a:pt x="67818" y="0"/>
                </a:moveTo>
                <a:lnTo>
                  <a:pt x="0" y="185927"/>
                </a:lnTo>
                <a:lnTo>
                  <a:pt x="67818" y="371856"/>
                </a:lnTo>
              </a:path>
            </a:pathLst>
          </a:custGeom>
          <a:ln w="12915">
            <a:solidFill>
              <a:srgbClr val="000000"/>
            </a:solidFill>
          </a:ln>
        </p:spPr>
        <p:txBody>
          <a:bodyPr wrap="square" lIns="0" tIns="0" rIns="0" bIns="0" rtlCol="0"/>
          <a:lstStyle/>
          <a:p>
            <a:endParaRPr/>
          </a:p>
        </p:txBody>
      </p:sp>
      <p:sp>
        <p:nvSpPr>
          <p:cNvPr id="24" name="object 24"/>
          <p:cNvSpPr/>
          <p:nvPr/>
        </p:nvSpPr>
        <p:spPr>
          <a:xfrm>
            <a:off x="2962655" y="1641348"/>
            <a:ext cx="67945" cy="372110"/>
          </a:xfrm>
          <a:custGeom>
            <a:avLst/>
            <a:gdLst/>
            <a:ahLst/>
            <a:cxnLst/>
            <a:rect l="l" t="t" r="r" b="b"/>
            <a:pathLst>
              <a:path w="67944" h="372110">
                <a:moveTo>
                  <a:pt x="0" y="0"/>
                </a:moveTo>
                <a:lnTo>
                  <a:pt x="67818" y="185927"/>
                </a:lnTo>
                <a:lnTo>
                  <a:pt x="0" y="371855"/>
                </a:lnTo>
              </a:path>
            </a:pathLst>
          </a:custGeom>
          <a:ln w="12915">
            <a:solidFill>
              <a:srgbClr val="000000"/>
            </a:solidFill>
          </a:ln>
        </p:spPr>
        <p:txBody>
          <a:bodyPr wrap="square" lIns="0" tIns="0" rIns="0" bIns="0" rtlCol="0"/>
          <a:lstStyle/>
          <a:p>
            <a:endParaRPr/>
          </a:p>
        </p:txBody>
      </p:sp>
      <p:sp>
        <p:nvSpPr>
          <p:cNvPr id="25" name="object 25"/>
          <p:cNvSpPr/>
          <p:nvPr/>
        </p:nvSpPr>
        <p:spPr>
          <a:xfrm>
            <a:off x="3372611" y="1641348"/>
            <a:ext cx="67945" cy="372110"/>
          </a:xfrm>
          <a:custGeom>
            <a:avLst/>
            <a:gdLst/>
            <a:ahLst/>
            <a:cxnLst/>
            <a:rect l="l" t="t" r="r" b="b"/>
            <a:pathLst>
              <a:path w="67945" h="372110">
                <a:moveTo>
                  <a:pt x="67817" y="0"/>
                </a:moveTo>
                <a:lnTo>
                  <a:pt x="0" y="185927"/>
                </a:lnTo>
                <a:lnTo>
                  <a:pt x="67817" y="371855"/>
                </a:lnTo>
              </a:path>
            </a:pathLst>
          </a:custGeom>
          <a:ln w="12915">
            <a:solidFill>
              <a:srgbClr val="000000"/>
            </a:solidFill>
          </a:ln>
        </p:spPr>
        <p:txBody>
          <a:bodyPr wrap="square" lIns="0" tIns="0" rIns="0" bIns="0" rtlCol="0"/>
          <a:lstStyle/>
          <a:p>
            <a:endParaRPr/>
          </a:p>
        </p:txBody>
      </p:sp>
      <p:sp>
        <p:nvSpPr>
          <p:cNvPr id="26" name="object 26"/>
          <p:cNvSpPr/>
          <p:nvPr/>
        </p:nvSpPr>
        <p:spPr>
          <a:xfrm>
            <a:off x="4091940" y="1641348"/>
            <a:ext cx="67945" cy="372110"/>
          </a:xfrm>
          <a:custGeom>
            <a:avLst/>
            <a:gdLst/>
            <a:ahLst/>
            <a:cxnLst/>
            <a:rect l="l" t="t" r="r" b="b"/>
            <a:pathLst>
              <a:path w="67945" h="372110">
                <a:moveTo>
                  <a:pt x="0" y="0"/>
                </a:moveTo>
                <a:lnTo>
                  <a:pt x="67818" y="185927"/>
                </a:lnTo>
                <a:lnTo>
                  <a:pt x="0" y="371855"/>
                </a:lnTo>
              </a:path>
            </a:pathLst>
          </a:custGeom>
          <a:ln w="12915">
            <a:solidFill>
              <a:srgbClr val="000000"/>
            </a:solidFill>
          </a:ln>
        </p:spPr>
        <p:txBody>
          <a:bodyPr wrap="square" lIns="0" tIns="0" rIns="0" bIns="0" rtlCol="0"/>
          <a:lstStyle/>
          <a:p>
            <a:endParaRPr/>
          </a:p>
        </p:txBody>
      </p:sp>
      <p:sp>
        <p:nvSpPr>
          <p:cNvPr id="27" name="object 27"/>
          <p:cNvSpPr txBox="1"/>
          <p:nvPr/>
        </p:nvSpPr>
        <p:spPr>
          <a:xfrm>
            <a:off x="3106166" y="1636778"/>
            <a:ext cx="983615" cy="340995"/>
          </a:xfrm>
          <a:prstGeom prst="rect">
            <a:avLst/>
          </a:prstGeom>
        </p:spPr>
        <p:txBody>
          <a:bodyPr vert="horz" wrap="square" lIns="0" tIns="0" rIns="0" bIns="0" rtlCol="0">
            <a:spAutoFit/>
          </a:bodyPr>
          <a:lstStyle/>
          <a:p>
            <a:pPr marL="12700">
              <a:lnSpc>
                <a:spcPct val="100000"/>
              </a:lnSpc>
              <a:tabLst>
                <a:tab pos="354330" algn="l"/>
              </a:tabLst>
            </a:pPr>
            <a:r>
              <a:rPr sz="2450" spc="-15" dirty="0">
                <a:latin typeface="Symbol"/>
                <a:cs typeface="Symbol"/>
              </a:rPr>
              <a:t></a:t>
            </a:r>
            <a:r>
              <a:rPr sz="2450" spc="-15" dirty="0">
                <a:latin typeface="Times New Roman"/>
                <a:cs typeface="Times New Roman"/>
              </a:rPr>
              <a:t>	</a:t>
            </a:r>
            <a:r>
              <a:rPr sz="2450" spc="-55" dirty="0">
                <a:latin typeface="Times New Roman"/>
                <a:cs typeface="Times New Roman"/>
              </a:rPr>
              <a:t>6</a:t>
            </a:r>
            <a:r>
              <a:rPr sz="2450" spc="25" dirty="0">
                <a:latin typeface="Times New Roman"/>
                <a:cs typeface="Times New Roman"/>
              </a:rPr>
              <a:t>,</a:t>
            </a:r>
            <a:r>
              <a:rPr sz="2450" spc="-55" dirty="0">
                <a:latin typeface="Times New Roman"/>
                <a:cs typeface="Times New Roman"/>
              </a:rPr>
              <a:t>2</a:t>
            </a:r>
            <a:r>
              <a:rPr sz="2450" spc="-10" dirty="0">
                <a:latin typeface="Times New Roman"/>
                <a:cs typeface="Times New Roman"/>
              </a:rPr>
              <a:t>,6</a:t>
            </a:r>
            <a:endParaRPr sz="2450">
              <a:latin typeface="Times New Roman"/>
              <a:cs typeface="Times New Roman"/>
            </a:endParaRPr>
          </a:p>
        </p:txBody>
      </p:sp>
      <p:sp>
        <p:nvSpPr>
          <p:cNvPr id="28" name="object 28"/>
          <p:cNvSpPr txBox="1"/>
          <p:nvPr/>
        </p:nvSpPr>
        <p:spPr>
          <a:xfrm>
            <a:off x="1358868" y="1636778"/>
            <a:ext cx="1571625" cy="393700"/>
          </a:xfrm>
          <a:prstGeom prst="rect">
            <a:avLst/>
          </a:prstGeom>
        </p:spPr>
        <p:txBody>
          <a:bodyPr vert="horz" wrap="square" lIns="0" tIns="0" rIns="0" bIns="0" rtlCol="0">
            <a:spAutoFit/>
          </a:bodyPr>
          <a:lstStyle/>
          <a:p>
            <a:pPr marL="12700">
              <a:lnSpc>
                <a:spcPct val="100000"/>
              </a:lnSpc>
              <a:tabLst>
                <a:tab pos="586105" algn="l"/>
              </a:tabLst>
            </a:pPr>
            <a:r>
              <a:rPr sz="2450" i="1" spc="-15" dirty="0">
                <a:latin typeface="Times New Roman"/>
                <a:cs typeface="Times New Roman"/>
              </a:rPr>
              <a:t>x</a:t>
            </a:r>
            <a:r>
              <a:rPr sz="2450" i="1" spc="-25" dirty="0">
                <a:latin typeface="Times New Roman"/>
                <a:cs typeface="Times New Roman"/>
              </a:rPr>
              <a:t> </a:t>
            </a:r>
            <a:r>
              <a:rPr sz="2450" spc="-15" dirty="0">
                <a:latin typeface="Symbol"/>
                <a:cs typeface="Symbol"/>
              </a:rPr>
              <a:t></a:t>
            </a:r>
            <a:r>
              <a:rPr sz="2450" dirty="0">
                <a:latin typeface="Times New Roman"/>
                <a:cs typeface="Times New Roman"/>
              </a:rPr>
              <a:t>	</a:t>
            </a:r>
            <a:r>
              <a:rPr sz="2450" i="1" spc="-160" dirty="0">
                <a:latin typeface="Times New Roman"/>
                <a:cs typeface="Times New Roman"/>
              </a:rPr>
              <a:t>x</a:t>
            </a:r>
            <a:r>
              <a:rPr sz="2100" spc="7" baseline="-23809" dirty="0">
                <a:latin typeface="Times New Roman"/>
                <a:cs typeface="Times New Roman"/>
              </a:rPr>
              <a:t>1</a:t>
            </a:r>
            <a:r>
              <a:rPr sz="2100" spc="-337" baseline="-23809" dirty="0">
                <a:latin typeface="Times New Roman"/>
                <a:cs typeface="Times New Roman"/>
              </a:rPr>
              <a:t> </a:t>
            </a:r>
            <a:r>
              <a:rPr sz="2450" spc="-10" dirty="0">
                <a:latin typeface="Times New Roman"/>
                <a:cs typeface="Times New Roman"/>
              </a:rPr>
              <a:t>,</a:t>
            </a:r>
            <a:r>
              <a:rPr sz="2450" spc="-200" dirty="0">
                <a:latin typeface="Times New Roman"/>
                <a:cs typeface="Times New Roman"/>
              </a:rPr>
              <a:t> </a:t>
            </a:r>
            <a:r>
              <a:rPr sz="2450" i="1" dirty="0">
                <a:latin typeface="Times New Roman"/>
                <a:cs typeface="Times New Roman"/>
              </a:rPr>
              <a:t>x</a:t>
            </a:r>
            <a:r>
              <a:rPr sz="2100" spc="7" baseline="-23809" dirty="0">
                <a:latin typeface="Times New Roman"/>
                <a:cs typeface="Times New Roman"/>
              </a:rPr>
              <a:t>2</a:t>
            </a:r>
            <a:r>
              <a:rPr sz="2100" spc="-187" baseline="-23809" dirty="0">
                <a:latin typeface="Times New Roman"/>
                <a:cs typeface="Times New Roman"/>
              </a:rPr>
              <a:t> </a:t>
            </a:r>
            <a:r>
              <a:rPr sz="2450" spc="-10" dirty="0">
                <a:latin typeface="Times New Roman"/>
                <a:cs typeface="Times New Roman"/>
              </a:rPr>
              <a:t>,</a:t>
            </a:r>
            <a:r>
              <a:rPr sz="2450" spc="-195" dirty="0">
                <a:latin typeface="Times New Roman"/>
                <a:cs typeface="Times New Roman"/>
              </a:rPr>
              <a:t> </a:t>
            </a:r>
            <a:r>
              <a:rPr sz="2450" i="1" spc="-45" dirty="0">
                <a:latin typeface="Times New Roman"/>
                <a:cs typeface="Times New Roman"/>
              </a:rPr>
              <a:t>x</a:t>
            </a:r>
            <a:r>
              <a:rPr sz="2100" spc="7" baseline="-23809" dirty="0">
                <a:latin typeface="Times New Roman"/>
                <a:cs typeface="Times New Roman"/>
              </a:rPr>
              <a:t>3</a:t>
            </a:r>
            <a:endParaRPr sz="2100" baseline="-23809">
              <a:latin typeface="Times New Roman"/>
              <a:cs typeface="Times New Roman"/>
            </a:endParaRPr>
          </a:p>
        </p:txBody>
      </p:sp>
      <p:sp>
        <p:nvSpPr>
          <p:cNvPr id="29" name="object 29"/>
          <p:cNvSpPr/>
          <p:nvPr/>
        </p:nvSpPr>
        <p:spPr>
          <a:xfrm>
            <a:off x="1066800" y="3886200"/>
            <a:ext cx="8153400" cy="0"/>
          </a:xfrm>
          <a:custGeom>
            <a:avLst/>
            <a:gdLst/>
            <a:ahLst/>
            <a:cxnLst/>
            <a:rect l="l" t="t" r="r" b="b"/>
            <a:pathLst>
              <a:path w="8153400">
                <a:moveTo>
                  <a:pt x="0" y="0"/>
                </a:moveTo>
                <a:lnTo>
                  <a:pt x="8153400" y="0"/>
                </a:lnTo>
              </a:path>
            </a:pathLst>
          </a:custGeom>
          <a:ln w="38100">
            <a:solidFill>
              <a:srgbClr val="B2B2B2"/>
            </a:solidFill>
          </a:ln>
        </p:spPr>
        <p:txBody>
          <a:bodyPr wrap="square" lIns="0" tIns="0" rIns="0" bIns="0" rtlCol="0"/>
          <a:lstStyle/>
          <a:p>
            <a:endParaRPr/>
          </a:p>
        </p:txBody>
      </p:sp>
      <p:sp>
        <p:nvSpPr>
          <p:cNvPr id="30" name="object 30"/>
          <p:cNvSpPr/>
          <p:nvPr/>
        </p:nvSpPr>
        <p:spPr>
          <a:xfrm>
            <a:off x="1066800" y="5562600"/>
            <a:ext cx="8153400" cy="0"/>
          </a:xfrm>
          <a:custGeom>
            <a:avLst/>
            <a:gdLst/>
            <a:ahLst/>
            <a:cxnLst/>
            <a:rect l="l" t="t" r="r" b="b"/>
            <a:pathLst>
              <a:path w="8153400">
                <a:moveTo>
                  <a:pt x="0" y="0"/>
                </a:moveTo>
                <a:lnTo>
                  <a:pt x="8153400" y="0"/>
                </a:lnTo>
              </a:path>
            </a:pathLst>
          </a:custGeom>
          <a:ln w="38100">
            <a:solidFill>
              <a:srgbClr val="B2B2B2"/>
            </a:solidFill>
          </a:ln>
        </p:spPr>
        <p:txBody>
          <a:bodyPr wrap="square" lIns="0" tIns="0" rIns="0" bIns="0" rtlCol="0"/>
          <a:lstStyle/>
          <a:p>
            <a:endParaRPr/>
          </a:p>
        </p:txBody>
      </p:sp>
      <p:sp>
        <p:nvSpPr>
          <p:cNvPr id="34" name="Shape 81"/>
          <p:cNvSpPr txBox="1">
            <a:spLocks/>
          </p:cNvSpPr>
          <p:nvPr/>
        </p:nvSpPr>
        <p:spPr>
          <a:xfrm>
            <a:off x="928868" y="457200"/>
            <a:ext cx="8045714"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How </a:t>
            </a:r>
            <a:r>
              <a:rPr lang="en-US" sz="3600" kern="0" dirty="0">
                <a:solidFill>
                  <a:srgbClr val="0DB7C4"/>
                </a:solidFill>
                <a:latin typeface="Dosis"/>
                <a:ea typeface="Dosis"/>
                <a:cs typeface="Dosis"/>
                <a:sym typeface="Dosis"/>
              </a:rPr>
              <a:t>Likely is a Given Sequence? </a:t>
            </a:r>
            <a:endParaRPr lang="en" sz="3600" kern="0" dirty="0">
              <a:solidFill>
                <a:srgbClr val="0DB7C4"/>
              </a:solidFill>
              <a:latin typeface="Dosis"/>
              <a:ea typeface="Dosis"/>
              <a:cs typeface="Dosis"/>
              <a:sym typeface="Dosi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se4.mm.bing.net/th?id=OIP.pxDBKKqktZk92D8K13dwPQHaE6&amp;pid=Api&amp;P=0&amp;w=279&amp;h=1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9296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8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754381" y="3155699"/>
            <a:ext cx="7551419" cy="1149719"/>
          </a:xfrm>
          <a:prstGeom prst="rect">
            <a:avLst/>
          </a:prstGeom>
        </p:spPr>
        <p:txBody>
          <a:bodyPr wrap="square" lIns="100568" tIns="100568" rIns="100568" bIns="100568" anchor="b" anchorCtr="0">
            <a:noAutofit/>
          </a:bodyPr>
          <a:lstStyle/>
          <a:p>
            <a:r>
              <a:rPr lang="en" sz="5400" b="0" dirty="0" smtClean="0">
                <a:latin typeface="Dosis" panose="020B0604020202020204" charset="0"/>
              </a:rPr>
              <a:t>1</a:t>
            </a:r>
            <a:r>
              <a:rPr lang="en" sz="5400" b="0" dirty="0">
                <a:latin typeface="Dosis" panose="020B0604020202020204" charset="0"/>
              </a:rPr>
              <a:t>. </a:t>
            </a:r>
            <a:r>
              <a:rPr lang="en" sz="5400" b="0" dirty="0">
                <a:latin typeface="Dosis" panose="020B0604020202020204" charset="0"/>
                <a:sym typeface="Arial"/>
              </a:rPr>
              <a:t>Markov</a:t>
            </a:r>
            <a:r>
              <a:rPr lang="en" sz="5400" b="0" dirty="0">
                <a:latin typeface="Dosis" panose="020B0604020202020204" charset="0"/>
              </a:rPr>
              <a:t> </a:t>
            </a:r>
            <a:r>
              <a:rPr lang="en" sz="5400" b="0" dirty="0" smtClean="0">
                <a:latin typeface="Dosis" panose="020B0604020202020204" charset="0"/>
              </a:rPr>
              <a:t>Chain Model</a:t>
            </a:r>
            <a:endParaRPr lang="en" sz="5400" b="0" dirty="0">
              <a:latin typeface="Dosis" panose="020B0604020202020204" charset="0"/>
            </a:endParaRPr>
          </a:p>
        </p:txBody>
      </p:sp>
      <p:sp>
        <p:nvSpPr>
          <p:cNvPr id="99" name="Shape 99"/>
          <p:cNvSpPr txBox="1">
            <a:spLocks noGrp="1"/>
          </p:cNvSpPr>
          <p:nvPr>
            <p:ph type="subTitle" idx="1"/>
          </p:nvPr>
        </p:nvSpPr>
        <p:spPr>
          <a:xfrm>
            <a:off x="754380" y="4447750"/>
            <a:ext cx="7014867" cy="756360"/>
          </a:xfrm>
          <a:prstGeom prst="rect">
            <a:avLst/>
          </a:prstGeom>
        </p:spPr>
        <p:txBody>
          <a:bodyPr wrap="square" lIns="100568" tIns="100568" rIns="100568" bIns="100568" anchor="ctr" anchorCtr="0">
            <a:noAutofit/>
          </a:bodyPr>
          <a:lstStyle/>
          <a:p>
            <a:r>
              <a:rPr lang="en" dirty="0" smtClean="0"/>
              <a:t>Design of a Markov Chain Model</a:t>
            </a:r>
            <a:endParaRPr lang="en" dirty="0"/>
          </a:p>
        </p:txBody>
      </p:sp>
    </p:spTree>
    <p:extLst>
      <p:ext uri="{BB962C8B-B14F-4D97-AF65-F5344CB8AC3E}">
        <p14:creationId xmlns:p14="http://schemas.microsoft.com/office/powerpoint/2010/main" val="1787713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prstGeom prst="rect">
            <a:avLst/>
          </a:prstGeom>
        </p:spPr>
        <p:txBody>
          <a:bodyPr wrap="square" lIns="100568" tIns="100568" rIns="100568" bIns="100568" anchor="t" anchorCtr="0">
            <a:noAutofit/>
          </a:bodyPr>
          <a:lstStyle/>
          <a:p>
            <a:pPr marL="13272" marR="5588" algn="just">
              <a:lnSpc>
                <a:spcPct val="150000"/>
              </a:lnSpc>
            </a:pPr>
            <a:r>
              <a:rPr lang="en-US" sz="1980" dirty="0">
                <a:latin typeface="Dosis" panose="020B0604020202020204" charset="0"/>
              </a:rPr>
              <a:t>A Markov Chain Model is defined by a set of states (A,C,G,T) and a set of transitions associated with those states.</a:t>
            </a:r>
            <a:endParaRPr lang="en-US" sz="1980" dirty="0">
              <a:latin typeface="Dosis" panose="020B0604020202020204" charset="0"/>
            </a:endParaRPr>
          </a:p>
        </p:txBody>
      </p:sp>
      <p:grpSp>
        <p:nvGrpSpPr>
          <p:cNvPr id="138" name="Shape 138"/>
          <p:cNvGrpSpPr/>
          <p:nvPr/>
        </p:nvGrpSpPr>
        <p:grpSpPr>
          <a:xfrm>
            <a:off x="8625782" y="4557204"/>
            <a:ext cx="352438" cy="352415"/>
            <a:chOff x="1951075" y="2333250"/>
            <a:chExt cx="381200" cy="381175"/>
          </a:xfrm>
        </p:grpSpPr>
        <p:sp>
          <p:nvSpPr>
            <p:cNvPr id="139" name="Shape 139"/>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solidFill>
                  <a:srgbClr val="FFFFFF"/>
                </a:solidFill>
              </a:endParaRPr>
            </a:p>
          </p:txBody>
        </p:sp>
        <p:sp>
          <p:nvSpPr>
            <p:cNvPr id="140" name="Shape 140"/>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solidFill>
                  <a:srgbClr val="FFFFFF"/>
                </a:solidFill>
              </a:endParaRPr>
            </a:p>
          </p:txBody>
        </p:sp>
        <p:sp>
          <p:nvSpPr>
            <p:cNvPr id="141" name="Shape 141"/>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solidFill>
                  <a:srgbClr val="FFFFFF"/>
                </a:solidFill>
              </a:endParaRPr>
            </a:p>
          </p:txBody>
        </p:sp>
        <p:sp>
          <p:nvSpPr>
            <p:cNvPr id="142" name="Shape 142"/>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solidFill>
                  <a:srgbClr val="FFFFFF"/>
                </a:solidFill>
              </a:endParaRPr>
            </a:p>
          </p:txBody>
        </p:sp>
      </p:grpSp>
      <p:grpSp>
        <p:nvGrpSpPr>
          <p:cNvPr id="143" name="Shape 143"/>
          <p:cNvGrpSpPr/>
          <p:nvPr/>
        </p:nvGrpSpPr>
        <p:grpSpPr>
          <a:xfrm>
            <a:off x="6748356" y="2429061"/>
            <a:ext cx="352415" cy="352415"/>
            <a:chOff x="1278900" y="2333250"/>
            <a:chExt cx="381175" cy="381175"/>
          </a:xfrm>
        </p:grpSpPr>
        <p:sp>
          <p:nvSpPr>
            <p:cNvPr id="144" name="Shape 144"/>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p>
          </p:txBody>
        </p:sp>
        <p:sp>
          <p:nvSpPr>
            <p:cNvPr id="145" name="Shape 145"/>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p>
          </p:txBody>
        </p:sp>
        <p:sp>
          <p:nvSpPr>
            <p:cNvPr id="146" name="Shape 146"/>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p>
          </p:txBody>
        </p:sp>
        <p:sp>
          <p:nvSpPr>
            <p:cNvPr id="147" name="Shape 147"/>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med" len="med"/>
              <a:tailEnd type="none" w="med" len="med"/>
            </a:ln>
          </p:spPr>
          <p:txBody>
            <a:bodyPr wrap="square" lIns="100568" tIns="100568" rIns="100568" bIns="100568" anchor="ctr" anchorCtr="0">
              <a:noAutofit/>
            </a:bodyPr>
            <a:lstStyle/>
            <a:p>
              <a:endParaRPr sz="1980"/>
            </a:p>
          </p:txBody>
        </p:sp>
      </p:grpSp>
      <p:sp>
        <p:nvSpPr>
          <p:cNvPr id="18" name="object 4"/>
          <p:cNvSpPr/>
          <p:nvPr/>
        </p:nvSpPr>
        <p:spPr>
          <a:xfrm>
            <a:off x="5896305" y="2880565"/>
            <a:ext cx="3992953" cy="2806522"/>
          </a:xfrm>
          <a:prstGeom prst="rect">
            <a:avLst/>
          </a:prstGeom>
          <a:blipFill>
            <a:blip r:embed="rId3" cstate="print"/>
            <a:stretch>
              <a:fillRect/>
            </a:stretch>
          </a:blipFill>
        </p:spPr>
        <p:txBody>
          <a:bodyPr wrap="square" lIns="0" tIns="0" rIns="0" bIns="0" rtlCol="0"/>
          <a:lstStyle/>
          <a:p>
            <a:endParaRPr sz="1980"/>
          </a:p>
        </p:txBody>
      </p:sp>
      <p:sp>
        <p:nvSpPr>
          <p:cNvPr id="15" name="Shape 81"/>
          <p:cNvSpPr txBox="1">
            <a:spLocks/>
          </p:cNvSpPr>
          <p:nvPr/>
        </p:nvSpPr>
        <p:spPr>
          <a:xfrm>
            <a:off x="928868" y="457200"/>
            <a:ext cx="5319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Model</a:t>
            </a:r>
            <a:endParaRPr lang="en" sz="3600" kern="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1880869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2" name="object 5"/>
          <p:cNvSpPr/>
          <p:nvPr/>
        </p:nvSpPr>
        <p:spPr>
          <a:xfrm>
            <a:off x="4196781" y="2386835"/>
            <a:ext cx="5341358" cy="3410605"/>
          </a:xfrm>
          <a:prstGeom prst="rect">
            <a:avLst/>
          </a:prstGeom>
          <a:blipFill>
            <a:blip r:embed="rId3" cstate="print"/>
            <a:stretch>
              <a:fillRect/>
            </a:stretch>
          </a:blipFill>
        </p:spPr>
        <p:txBody>
          <a:bodyPr wrap="square" lIns="0" tIns="0" rIns="0" bIns="0" rtlCol="0"/>
          <a:lstStyle/>
          <a:p>
            <a:endParaRPr sz="1980"/>
          </a:p>
        </p:txBody>
      </p:sp>
      <p:sp>
        <p:nvSpPr>
          <p:cNvPr id="25" name="Shape 112"/>
          <p:cNvSpPr txBox="1">
            <a:spLocks noGrp="1"/>
          </p:cNvSpPr>
          <p:nvPr>
            <p:ph type="body" idx="1"/>
          </p:nvPr>
        </p:nvSpPr>
        <p:spPr>
          <a:xfrm>
            <a:off x="886086" y="2386836"/>
            <a:ext cx="3634413" cy="4124986"/>
          </a:xfrm>
          <a:prstGeom prst="rect">
            <a:avLst/>
          </a:prstGeom>
        </p:spPr>
        <p:txBody>
          <a:bodyPr wrap="square" lIns="100568" tIns="100568" rIns="100568" bIns="100568" anchor="t" anchorCtr="0">
            <a:noAutofit/>
          </a:bodyPr>
          <a:lstStyle/>
          <a:p>
            <a:pPr marL="314325" indent="-314325">
              <a:buFont typeface="Arial" panose="020B0604020202020204" pitchFamily="34" charset="0"/>
              <a:buChar char="•"/>
            </a:pPr>
            <a:r>
              <a:rPr lang="en-US" sz="1540" dirty="0">
                <a:latin typeface="Dosis" panose="020B0604020202020204" charset="0"/>
              </a:rPr>
              <a:t>Each and every transition from one site to another (A to G, C to A etc.) will occur with some transition probability (Will be given in Question as a Chart)</a:t>
            </a:r>
            <a:br>
              <a:rPr lang="en-US" sz="1540" dirty="0">
                <a:latin typeface="Dosis" panose="020B0604020202020204" charset="0"/>
              </a:rPr>
            </a:br>
            <a:endParaRPr lang="en-US" sz="1540" dirty="0">
              <a:latin typeface="Dosis" panose="020B0604020202020204" charset="0"/>
            </a:endParaRPr>
          </a:p>
          <a:p>
            <a:pPr marL="314325" indent="-314325">
              <a:buFont typeface="Arial" panose="020B0604020202020204" pitchFamily="34" charset="0"/>
              <a:buChar char="•"/>
            </a:pPr>
            <a:r>
              <a:rPr lang="en-US" sz="1540" dirty="0">
                <a:latin typeface="Dosis" panose="020B0604020202020204" charset="0"/>
              </a:rPr>
              <a:t>There will be given a specific probability value for each transition from ‘Begin’ to all other sites (Begin to A, Begin to C etc.)</a:t>
            </a:r>
          </a:p>
          <a:p>
            <a:pPr marL="314325" indent="-314325">
              <a:buFont typeface="Arial" panose="020B0604020202020204" pitchFamily="34" charset="0"/>
              <a:buChar char="•"/>
            </a:pPr>
            <a:endParaRPr lang="en-US" sz="1540" dirty="0">
              <a:latin typeface="Dosis" panose="020B0604020202020204" charset="0"/>
            </a:endParaRPr>
          </a:p>
          <a:p>
            <a:pPr marL="314325" indent="-314325">
              <a:buFont typeface="Arial" panose="020B0604020202020204" pitchFamily="34" charset="0"/>
              <a:buChar char="•"/>
            </a:pPr>
            <a:r>
              <a:rPr lang="en-US" sz="1540" dirty="0">
                <a:latin typeface="Dosis" panose="020B0604020202020204" charset="0"/>
              </a:rPr>
              <a:t>If no transition value is given for Begin, then assign (1/4) = 0.25 to each of the transitions (Begin -&gt; A, Begin -&gt; C, Begin -&gt; G, Begin -&gt; T)</a:t>
            </a:r>
          </a:p>
          <a:p>
            <a:pPr marL="314325" indent="-314325">
              <a:buFont typeface="Arial" panose="020B0604020202020204" pitchFamily="34" charset="0"/>
              <a:buChar char="•"/>
            </a:pPr>
            <a:endParaRPr lang="en-US" sz="1540" dirty="0">
              <a:latin typeface="Dosis" panose="020B0604020202020204" charset="0"/>
            </a:endParaRPr>
          </a:p>
          <a:p>
            <a:pPr marL="314325" indent="-314325">
              <a:buFont typeface="Arial" panose="020B0604020202020204" pitchFamily="34" charset="0"/>
              <a:buChar char="•"/>
            </a:pPr>
            <a:r>
              <a:rPr lang="en-US" sz="1540" dirty="0">
                <a:latin typeface="Dosis" panose="020B0604020202020204" charset="0"/>
              </a:rPr>
              <a:t>Same will be applicable for all transition to End (not shown in this picture, but shown in the previous slide’s picture)</a:t>
            </a:r>
          </a:p>
          <a:p>
            <a:pPr marL="314325" indent="-314325">
              <a:buFont typeface="Arial" panose="020B0604020202020204" pitchFamily="34" charset="0"/>
              <a:buChar char="•"/>
            </a:pPr>
            <a:endParaRPr lang="en-US" sz="1540" dirty="0">
              <a:latin typeface="Dosis" panose="020B0604020202020204" charset="0"/>
            </a:endParaRPr>
          </a:p>
        </p:txBody>
      </p:sp>
      <p:sp>
        <p:nvSpPr>
          <p:cNvPr id="6" name="Shape 81"/>
          <p:cNvSpPr txBox="1">
            <a:spLocks/>
          </p:cNvSpPr>
          <p:nvPr/>
        </p:nvSpPr>
        <p:spPr>
          <a:xfrm>
            <a:off x="928868" y="457200"/>
            <a:ext cx="53195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Model</a:t>
            </a:r>
            <a:endParaRPr lang="en" sz="3600" kern="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904221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902" y="1620104"/>
            <a:ext cx="6650355" cy="419100"/>
          </a:xfrm>
          <a:prstGeom prst="rect">
            <a:avLst/>
          </a:prstGeom>
        </p:spPr>
        <p:txBody>
          <a:bodyPr vert="horz" wrap="square" lIns="0" tIns="0" rIns="0" bIns="0" rtlCol="0">
            <a:spAutoFit/>
          </a:bodyPr>
          <a:lstStyle/>
          <a:p>
            <a:pPr marL="354965" indent="-342265">
              <a:lnSpc>
                <a:spcPts val="3715"/>
              </a:lnSpc>
              <a:buFont typeface="Arial"/>
              <a:buChar char="•"/>
              <a:tabLst>
                <a:tab pos="355600" algn="l"/>
              </a:tabLst>
            </a:pPr>
            <a:r>
              <a:rPr sz="2400" spc="-15" dirty="0">
                <a:latin typeface="Arial"/>
                <a:cs typeface="Arial"/>
              </a:rPr>
              <a:t>t</a:t>
            </a:r>
            <a:r>
              <a:rPr sz="2400" spc="-5" dirty="0">
                <a:latin typeface="Arial"/>
                <a:cs typeface="Arial"/>
              </a:rPr>
              <a:t>h</a:t>
            </a:r>
            <a:r>
              <a:rPr sz="2400" dirty="0">
                <a:latin typeface="Arial"/>
                <a:cs typeface="Arial"/>
              </a:rPr>
              <a:t>e</a:t>
            </a:r>
            <a:r>
              <a:rPr sz="2400" spc="-5" dirty="0">
                <a:latin typeface="Arial"/>
                <a:cs typeface="Arial"/>
              </a:rPr>
              <a:t> </a:t>
            </a:r>
            <a:r>
              <a:rPr sz="2400" dirty="0">
                <a:latin typeface="Arial"/>
                <a:cs typeface="Arial"/>
              </a:rPr>
              <a:t>transition</a:t>
            </a:r>
            <a:r>
              <a:rPr sz="2400" spc="-15" dirty="0">
                <a:latin typeface="Arial"/>
                <a:cs typeface="Arial"/>
              </a:rPr>
              <a:t> </a:t>
            </a:r>
            <a:r>
              <a:rPr sz="2400" spc="-5" dirty="0">
                <a:latin typeface="Arial"/>
                <a:cs typeface="Arial"/>
              </a:rPr>
              <a:t>parameter</a:t>
            </a:r>
            <a:r>
              <a:rPr sz="2400" dirty="0">
                <a:latin typeface="Arial"/>
                <a:cs typeface="Arial"/>
              </a:rPr>
              <a:t>s </a:t>
            </a:r>
            <a:r>
              <a:rPr sz="2400" spc="-5" dirty="0">
                <a:latin typeface="Arial"/>
                <a:cs typeface="Arial"/>
              </a:rPr>
              <a:t>ca</a:t>
            </a:r>
            <a:r>
              <a:rPr sz="2400" dirty="0">
                <a:latin typeface="Arial"/>
                <a:cs typeface="Arial"/>
              </a:rPr>
              <a:t>n</a:t>
            </a:r>
            <a:r>
              <a:rPr sz="2400" spc="-5" dirty="0">
                <a:latin typeface="Arial"/>
                <a:cs typeface="Arial"/>
              </a:rPr>
              <a:t> b</a:t>
            </a:r>
            <a:r>
              <a:rPr sz="2400" dirty="0">
                <a:latin typeface="Arial"/>
                <a:cs typeface="Arial"/>
              </a:rPr>
              <a:t>e</a:t>
            </a:r>
            <a:r>
              <a:rPr sz="2400" spc="-5" dirty="0">
                <a:latin typeface="Arial"/>
                <a:cs typeface="Arial"/>
              </a:rPr>
              <a:t> denote</a:t>
            </a:r>
            <a:r>
              <a:rPr sz="2400" dirty="0">
                <a:latin typeface="Arial"/>
                <a:cs typeface="Arial"/>
              </a:rPr>
              <a:t>d </a:t>
            </a:r>
            <a:r>
              <a:rPr sz="2400" spc="-5" dirty="0">
                <a:latin typeface="Arial"/>
                <a:cs typeface="Arial"/>
              </a:rPr>
              <a:t>b</a:t>
            </a:r>
            <a:r>
              <a:rPr sz="2400" dirty="0">
                <a:latin typeface="Arial"/>
                <a:cs typeface="Arial"/>
              </a:rPr>
              <a:t>y</a:t>
            </a:r>
            <a:r>
              <a:rPr sz="2400" spc="320" dirty="0">
                <a:latin typeface="Arial"/>
                <a:cs typeface="Arial"/>
              </a:rPr>
              <a:t> </a:t>
            </a:r>
            <a:r>
              <a:rPr sz="4650" i="1" spc="-30" baseline="1792" dirty="0">
                <a:latin typeface="Times New Roman"/>
                <a:cs typeface="Times New Roman"/>
              </a:rPr>
              <a:t>a</a:t>
            </a:r>
            <a:endParaRPr sz="4650" baseline="1792">
              <a:latin typeface="Times New Roman"/>
              <a:cs typeface="Times New Roman"/>
            </a:endParaRPr>
          </a:p>
        </p:txBody>
      </p:sp>
      <p:sp>
        <p:nvSpPr>
          <p:cNvPr id="4" name="object 4"/>
          <p:cNvSpPr txBox="1"/>
          <p:nvPr/>
        </p:nvSpPr>
        <p:spPr>
          <a:xfrm>
            <a:off x="8226135" y="1700942"/>
            <a:ext cx="855344" cy="330200"/>
          </a:xfrm>
          <a:prstGeom prst="rect">
            <a:avLst/>
          </a:prstGeom>
        </p:spPr>
        <p:txBody>
          <a:bodyPr vert="horz" wrap="square" lIns="0" tIns="0" rIns="0" bIns="0" rtlCol="0">
            <a:spAutoFit/>
          </a:bodyPr>
          <a:lstStyle/>
          <a:p>
            <a:pPr marL="12700">
              <a:lnSpc>
                <a:spcPct val="100000"/>
              </a:lnSpc>
            </a:pPr>
            <a:r>
              <a:rPr sz="2400" spc="-5" dirty="0">
                <a:latin typeface="Arial"/>
                <a:cs typeface="Arial"/>
              </a:rPr>
              <a:t>where</a:t>
            </a:r>
            <a:endParaRPr sz="2400">
              <a:latin typeface="Arial"/>
              <a:cs typeface="Arial"/>
            </a:endParaRPr>
          </a:p>
        </p:txBody>
      </p:sp>
      <p:sp>
        <p:nvSpPr>
          <p:cNvPr id="5" name="object 5"/>
          <p:cNvSpPr txBox="1"/>
          <p:nvPr/>
        </p:nvSpPr>
        <p:spPr>
          <a:xfrm>
            <a:off x="993902" y="3132157"/>
            <a:ext cx="8187690" cy="431800"/>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400" dirty="0">
                <a:latin typeface="Arial"/>
                <a:cs typeface="Arial"/>
              </a:rPr>
              <a:t>similarly we can</a:t>
            </a:r>
            <a:r>
              <a:rPr sz="2400" spc="-5" dirty="0">
                <a:latin typeface="Arial"/>
                <a:cs typeface="Arial"/>
              </a:rPr>
              <a:t> </a:t>
            </a:r>
            <a:r>
              <a:rPr sz="2400" dirty="0">
                <a:latin typeface="Arial"/>
                <a:cs typeface="Arial"/>
              </a:rPr>
              <a:t>denote the</a:t>
            </a:r>
            <a:r>
              <a:rPr sz="2400" spc="-5" dirty="0">
                <a:latin typeface="Arial"/>
                <a:cs typeface="Arial"/>
              </a:rPr>
              <a:t> </a:t>
            </a:r>
            <a:r>
              <a:rPr sz="2400" dirty="0">
                <a:latin typeface="Arial"/>
                <a:cs typeface="Arial"/>
              </a:rPr>
              <a:t>probability </a:t>
            </a:r>
            <a:r>
              <a:rPr sz="2400" spc="-10" dirty="0">
                <a:latin typeface="Arial"/>
                <a:cs typeface="Arial"/>
              </a:rPr>
              <a:t>of</a:t>
            </a:r>
            <a:r>
              <a:rPr sz="2400" dirty="0">
                <a:latin typeface="Arial"/>
                <a:cs typeface="Arial"/>
              </a:rPr>
              <a:t> a</a:t>
            </a:r>
            <a:r>
              <a:rPr sz="2400" spc="-5" dirty="0">
                <a:latin typeface="Arial"/>
                <a:cs typeface="Arial"/>
              </a:rPr>
              <a:t> </a:t>
            </a:r>
            <a:r>
              <a:rPr sz="2400" dirty="0">
                <a:latin typeface="Arial"/>
                <a:cs typeface="Arial"/>
              </a:rPr>
              <a:t>sequence</a:t>
            </a:r>
            <a:r>
              <a:rPr sz="2400" spc="25" dirty="0">
                <a:latin typeface="Arial"/>
                <a:cs typeface="Arial"/>
              </a:rPr>
              <a:t> </a:t>
            </a:r>
            <a:r>
              <a:rPr sz="3200" i="1" spc="-15" dirty="0">
                <a:latin typeface="Times New Roman"/>
                <a:cs typeface="Times New Roman"/>
              </a:rPr>
              <a:t>x</a:t>
            </a:r>
            <a:r>
              <a:rPr sz="3200" i="1" spc="-195" dirty="0">
                <a:latin typeface="Times New Roman"/>
                <a:cs typeface="Times New Roman"/>
              </a:rPr>
              <a:t> </a:t>
            </a:r>
            <a:r>
              <a:rPr sz="2400" spc="-5" dirty="0">
                <a:latin typeface="Arial"/>
                <a:cs typeface="Arial"/>
              </a:rPr>
              <a:t>as</a:t>
            </a:r>
            <a:endParaRPr sz="2400" dirty="0">
              <a:latin typeface="Arial"/>
              <a:cs typeface="Arial"/>
            </a:endParaRPr>
          </a:p>
        </p:txBody>
      </p:sp>
      <p:sp>
        <p:nvSpPr>
          <p:cNvPr id="6" name="object 6"/>
          <p:cNvSpPr txBox="1"/>
          <p:nvPr/>
        </p:nvSpPr>
        <p:spPr>
          <a:xfrm>
            <a:off x="1582927" y="4911944"/>
            <a:ext cx="1183005" cy="419100"/>
          </a:xfrm>
          <a:prstGeom prst="rect">
            <a:avLst/>
          </a:prstGeom>
        </p:spPr>
        <p:txBody>
          <a:bodyPr vert="horz" wrap="square" lIns="0" tIns="0" rIns="0" bIns="0" rtlCol="0">
            <a:spAutoFit/>
          </a:bodyPr>
          <a:lstStyle/>
          <a:p>
            <a:pPr marL="12700">
              <a:lnSpc>
                <a:spcPct val="100000"/>
              </a:lnSpc>
              <a:tabLst>
                <a:tab pos="973455" algn="l"/>
              </a:tabLst>
            </a:pPr>
            <a:r>
              <a:rPr sz="2400" spc="-5" dirty="0">
                <a:latin typeface="Arial"/>
                <a:cs typeface="Arial"/>
              </a:rPr>
              <a:t>wher</a:t>
            </a:r>
            <a:r>
              <a:rPr sz="2400" dirty="0">
                <a:latin typeface="Arial"/>
                <a:cs typeface="Arial"/>
              </a:rPr>
              <a:t>e	</a:t>
            </a:r>
            <a:r>
              <a:rPr sz="3100" i="1" spc="-20" dirty="0">
                <a:latin typeface="Times New Roman"/>
                <a:cs typeface="Times New Roman"/>
              </a:rPr>
              <a:t>a</a:t>
            </a:r>
            <a:endParaRPr sz="3100">
              <a:latin typeface="Times New Roman"/>
              <a:cs typeface="Times New Roman"/>
            </a:endParaRPr>
          </a:p>
        </p:txBody>
      </p:sp>
      <p:sp>
        <p:nvSpPr>
          <p:cNvPr id="7" name="object 7"/>
          <p:cNvSpPr txBox="1"/>
          <p:nvPr/>
        </p:nvSpPr>
        <p:spPr>
          <a:xfrm>
            <a:off x="3172856" y="4989734"/>
            <a:ext cx="6074410" cy="330200"/>
          </a:xfrm>
          <a:prstGeom prst="rect">
            <a:avLst/>
          </a:prstGeom>
        </p:spPr>
        <p:txBody>
          <a:bodyPr vert="horz" wrap="square" lIns="0" tIns="0" rIns="0" bIns="0" rtlCol="0">
            <a:spAutoFit/>
          </a:bodyPr>
          <a:lstStyle/>
          <a:p>
            <a:pPr marL="12700">
              <a:lnSpc>
                <a:spcPct val="100000"/>
              </a:lnSpc>
            </a:pPr>
            <a:r>
              <a:rPr sz="2400" spc="-5" dirty="0">
                <a:latin typeface="Arial"/>
                <a:cs typeface="Arial"/>
              </a:rPr>
              <a:t>represent</a:t>
            </a:r>
            <a:r>
              <a:rPr sz="2400" dirty="0">
                <a:latin typeface="Arial"/>
                <a:cs typeface="Arial"/>
              </a:rPr>
              <a:t>s</a:t>
            </a:r>
            <a:r>
              <a:rPr sz="2400" spc="-5" dirty="0">
                <a:latin typeface="Arial"/>
                <a:cs typeface="Arial"/>
              </a:rPr>
              <a:t> </a:t>
            </a:r>
            <a:r>
              <a:rPr sz="2400" dirty="0">
                <a:latin typeface="Arial"/>
                <a:cs typeface="Arial"/>
              </a:rPr>
              <a:t>the</a:t>
            </a:r>
            <a:r>
              <a:rPr sz="2400" spc="-5" dirty="0">
                <a:latin typeface="Arial"/>
                <a:cs typeface="Arial"/>
              </a:rPr>
              <a:t> </a:t>
            </a:r>
            <a:r>
              <a:rPr sz="2400" dirty="0">
                <a:latin typeface="Arial"/>
                <a:cs typeface="Arial"/>
              </a:rPr>
              <a:t>transition</a:t>
            </a:r>
            <a:r>
              <a:rPr sz="2400" spc="-15" dirty="0">
                <a:latin typeface="Arial"/>
                <a:cs typeface="Arial"/>
              </a:rPr>
              <a:t> </a:t>
            </a:r>
            <a:r>
              <a:rPr sz="2400" dirty="0">
                <a:latin typeface="Arial"/>
                <a:cs typeface="Arial"/>
              </a:rPr>
              <a:t>from</a:t>
            </a:r>
            <a:r>
              <a:rPr sz="2400" spc="-5" dirty="0">
                <a:latin typeface="Arial"/>
                <a:cs typeface="Arial"/>
              </a:rPr>
              <a:t> </a:t>
            </a:r>
            <a:r>
              <a:rPr sz="2400" dirty="0">
                <a:latin typeface="Arial"/>
                <a:cs typeface="Arial"/>
              </a:rPr>
              <a:t>the</a:t>
            </a:r>
            <a:r>
              <a:rPr sz="2400" spc="20" dirty="0">
                <a:latin typeface="Arial"/>
                <a:cs typeface="Arial"/>
              </a:rPr>
              <a:t> </a:t>
            </a:r>
            <a:r>
              <a:rPr sz="2400" i="1" dirty="0">
                <a:latin typeface="Arial"/>
                <a:cs typeface="Arial"/>
              </a:rPr>
              <a:t>begin</a:t>
            </a:r>
            <a:r>
              <a:rPr sz="2400" i="1" spc="5" dirty="0">
                <a:latin typeface="Arial"/>
                <a:cs typeface="Arial"/>
              </a:rPr>
              <a:t> </a:t>
            </a:r>
            <a:r>
              <a:rPr sz="2400" spc="-20" dirty="0">
                <a:latin typeface="Arial"/>
                <a:cs typeface="Arial"/>
              </a:rPr>
              <a:t>state</a:t>
            </a:r>
            <a:endParaRPr sz="2400" dirty="0">
              <a:latin typeface="Arial"/>
              <a:cs typeface="Arial"/>
            </a:endParaRPr>
          </a:p>
        </p:txBody>
      </p:sp>
      <p:sp>
        <p:nvSpPr>
          <p:cNvPr id="8" name="object 8"/>
          <p:cNvSpPr txBox="1"/>
          <p:nvPr/>
        </p:nvSpPr>
        <p:spPr>
          <a:xfrm>
            <a:off x="2863867" y="2417419"/>
            <a:ext cx="2793365" cy="409575"/>
          </a:xfrm>
          <a:prstGeom prst="rect">
            <a:avLst/>
          </a:prstGeom>
        </p:spPr>
        <p:txBody>
          <a:bodyPr vert="horz" wrap="square" lIns="0" tIns="0" rIns="0" bIns="0" rtlCol="0">
            <a:spAutoFit/>
          </a:bodyPr>
          <a:lstStyle/>
          <a:p>
            <a:pPr marL="12700">
              <a:lnSpc>
                <a:spcPct val="100000"/>
              </a:lnSpc>
              <a:tabLst>
                <a:tab pos="883919" algn="l"/>
                <a:tab pos="2002155" algn="l"/>
                <a:tab pos="2654300" algn="l"/>
              </a:tabLst>
            </a:pPr>
            <a:r>
              <a:rPr sz="2950" i="1" dirty="0">
                <a:latin typeface="Times New Roman"/>
                <a:cs typeface="Times New Roman"/>
              </a:rPr>
              <a:t>a	</a:t>
            </a:r>
            <a:r>
              <a:rPr sz="2950" dirty="0">
                <a:latin typeface="Symbol"/>
                <a:cs typeface="Symbol"/>
              </a:rPr>
              <a:t></a:t>
            </a:r>
            <a:r>
              <a:rPr sz="2950" spc="-50" dirty="0">
                <a:latin typeface="Times New Roman"/>
                <a:cs typeface="Times New Roman"/>
              </a:rPr>
              <a:t> </a:t>
            </a:r>
            <a:r>
              <a:rPr sz="2950" spc="-5" dirty="0">
                <a:latin typeface="Times New Roman"/>
                <a:cs typeface="Times New Roman"/>
              </a:rPr>
              <a:t>Pr</a:t>
            </a:r>
            <a:r>
              <a:rPr sz="2950" spc="220" dirty="0">
                <a:latin typeface="Times New Roman"/>
                <a:cs typeface="Times New Roman"/>
              </a:rPr>
              <a:t>(</a:t>
            </a:r>
            <a:r>
              <a:rPr sz="2950" i="1" dirty="0">
                <a:latin typeface="Times New Roman"/>
                <a:cs typeface="Times New Roman"/>
              </a:rPr>
              <a:t>x	</a:t>
            </a:r>
            <a:r>
              <a:rPr sz="2950" dirty="0">
                <a:latin typeface="Times New Roman"/>
                <a:cs typeface="Times New Roman"/>
              </a:rPr>
              <a:t>|</a:t>
            </a:r>
            <a:r>
              <a:rPr sz="2950" spc="-35" dirty="0">
                <a:latin typeface="Times New Roman"/>
                <a:cs typeface="Times New Roman"/>
              </a:rPr>
              <a:t> </a:t>
            </a:r>
            <a:r>
              <a:rPr sz="2950" i="1" dirty="0">
                <a:latin typeface="Times New Roman"/>
                <a:cs typeface="Times New Roman"/>
              </a:rPr>
              <a:t>x	</a:t>
            </a:r>
            <a:r>
              <a:rPr sz="2950" dirty="0">
                <a:latin typeface="Times New Roman"/>
                <a:cs typeface="Times New Roman"/>
              </a:rPr>
              <a:t>)</a:t>
            </a:r>
            <a:endParaRPr sz="2950">
              <a:latin typeface="Times New Roman"/>
              <a:cs typeface="Times New Roman"/>
            </a:endParaRPr>
          </a:p>
        </p:txBody>
      </p:sp>
      <p:sp>
        <p:nvSpPr>
          <p:cNvPr id="9" name="object 9"/>
          <p:cNvSpPr txBox="1"/>
          <p:nvPr/>
        </p:nvSpPr>
        <p:spPr>
          <a:xfrm>
            <a:off x="4683497" y="2641089"/>
            <a:ext cx="822325" cy="249554"/>
          </a:xfrm>
          <a:prstGeom prst="rect">
            <a:avLst/>
          </a:prstGeom>
        </p:spPr>
        <p:txBody>
          <a:bodyPr vert="horz" wrap="square" lIns="0" tIns="0" rIns="0" bIns="0" rtlCol="0">
            <a:spAutoFit/>
          </a:bodyPr>
          <a:lstStyle/>
          <a:p>
            <a:pPr marL="12700">
              <a:lnSpc>
                <a:spcPct val="100000"/>
              </a:lnSpc>
              <a:tabLst>
                <a:tab pos="510540" algn="l"/>
              </a:tabLst>
            </a:pPr>
            <a:r>
              <a:rPr sz="1700" i="1" spc="5" dirty="0">
                <a:latin typeface="Times New Roman"/>
                <a:cs typeface="Times New Roman"/>
              </a:rPr>
              <a:t>i	</a:t>
            </a:r>
            <a:r>
              <a:rPr sz="1700" i="1" spc="140" dirty="0">
                <a:latin typeface="Times New Roman"/>
                <a:cs typeface="Times New Roman"/>
              </a:rPr>
              <a:t>i</a:t>
            </a:r>
            <a:r>
              <a:rPr sz="1700" spc="-85" dirty="0">
                <a:latin typeface="Symbol"/>
                <a:cs typeface="Symbol"/>
              </a:rPr>
              <a:t></a:t>
            </a:r>
            <a:r>
              <a:rPr sz="1700" spc="15" dirty="0">
                <a:latin typeface="Times New Roman"/>
                <a:cs typeface="Times New Roman"/>
              </a:rPr>
              <a:t>1</a:t>
            </a:r>
            <a:endParaRPr sz="1700">
              <a:latin typeface="Times New Roman"/>
              <a:cs typeface="Times New Roman"/>
            </a:endParaRPr>
          </a:p>
        </p:txBody>
      </p:sp>
      <p:sp>
        <p:nvSpPr>
          <p:cNvPr id="10" name="object 10"/>
          <p:cNvSpPr txBox="1"/>
          <p:nvPr/>
        </p:nvSpPr>
        <p:spPr>
          <a:xfrm>
            <a:off x="3067307" y="2644609"/>
            <a:ext cx="536575" cy="288925"/>
          </a:xfrm>
          <a:prstGeom prst="rect">
            <a:avLst/>
          </a:prstGeom>
        </p:spPr>
        <p:txBody>
          <a:bodyPr vert="horz" wrap="square" lIns="0" tIns="0" rIns="0" bIns="0" rtlCol="0">
            <a:spAutoFit/>
          </a:bodyPr>
          <a:lstStyle/>
          <a:p>
            <a:pPr marL="12700">
              <a:lnSpc>
                <a:spcPct val="100000"/>
              </a:lnSpc>
            </a:pPr>
            <a:r>
              <a:rPr sz="2550" i="1" spc="15" baseline="14705" dirty="0">
                <a:latin typeface="Times New Roman"/>
                <a:cs typeface="Times New Roman"/>
              </a:rPr>
              <a:t>x</a:t>
            </a:r>
            <a:r>
              <a:rPr sz="1200" i="1" spc="65" dirty="0">
                <a:latin typeface="Times New Roman"/>
                <a:cs typeface="Times New Roman"/>
              </a:rPr>
              <a:t>i</a:t>
            </a:r>
            <a:r>
              <a:rPr sz="1200" spc="-90" dirty="0">
                <a:latin typeface="Symbol"/>
                <a:cs typeface="Symbol"/>
              </a:rPr>
              <a:t></a:t>
            </a:r>
            <a:r>
              <a:rPr sz="1200" spc="15" dirty="0">
                <a:latin typeface="Times New Roman"/>
                <a:cs typeface="Times New Roman"/>
              </a:rPr>
              <a:t>1</a:t>
            </a:r>
            <a:r>
              <a:rPr sz="1200" dirty="0">
                <a:latin typeface="Times New Roman"/>
                <a:cs typeface="Times New Roman"/>
              </a:rPr>
              <a:t> </a:t>
            </a:r>
            <a:r>
              <a:rPr sz="1200" spc="-60" dirty="0">
                <a:latin typeface="Times New Roman"/>
                <a:cs typeface="Times New Roman"/>
              </a:rPr>
              <a:t> </a:t>
            </a:r>
            <a:r>
              <a:rPr sz="2550" i="1" spc="15" baseline="14705" dirty="0">
                <a:latin typeface="Times New Roman"/>
                <a:cs typeface="Times New Roman"/>
              </a:rPr>
              <a:t>x</a:t>
            </a:r>
            <a:r>
              <a:rPr sz="1200" i="1" spc="10" dirty="0">
                <a:latin typeface="Times New Roman"/>
                <a:cs typeface="Times New Roman"/>
              </a:rPr>
              <a:t>i</a:t>
            </a:r>
            <a:endParaRPr sz="1200">
              <a:latin typeface="Times New Roman"/>
              <a:cs typeface="Times New Roman"/>
            </a:endParaRPr>
          </a:p>
        </p:txBody>
      </p:sp>
      <p:sp>
        <p:nvSpPr>
          <p:cNvPr id="11" name="object 11"/>
          <p:cNvSpPr txBox="1"/>
          <p:nvPr/>
        </p:nvSpPr>
        <p:spPr>
          <a:xfrm>
            <a:off x="7633212" y="1850232"/>
            <a:ext cx="555625" cy="299720"/>
          </a:xfrm>
          <a:prstGeom prst="rect">
            <a:avLst/>
          </a:prstGeom>
        </p:spPr>
        <p:txBody>
          <a:bodyPr vert="horz" wrap="square" lIns="0" tIns="0" rIns="0" bIns="0" rtlCol="0">
            <a:spAutoFit/>
          </a:bodyPr>
          <a:lstStyle/>
          <a:p>
            <a:pPr marL="12700">
              <a:lnSpc>
                <a:spcPts val="2150"/>
              </a:lnSpc>
            </a:pPr>
            <a:r>
              <a:rPr sz="2700" i="1" spc="-7" baseline="13888" dirty="0">
                <a:latin typeface="Times New Roman"/>
                <a:cs typeface="Times New Roman"/>
              </a:rPr>
              <a:t>x</a:t>
            </a:r>
            <a:r>
              <a:rPr sz="1300" i="1" spc="50" dirty="0">
                <a:latin typeface="Times New Roman"/>
                <a:cs typeface="Times New Roman"/>
              </a:rPr>
              <a:t>i</a:t>
            </a:r>
            <a:r>
              <a:rPr sz="1300" spc="-125" dirty="0">
                <a:latin typeface="Symbol"/>
                <a:cs typeface="Symbol"/>
              </a:rPr>
              <a:t></a:t>
            </a:r>
            <a:r>
              <a:rPr sz="1300" spc="-10" dirty="0">
                <a:latin typeface="Times New Roman"/>
                <a:cs typeface="Times New Roman"/>
              </a:rPr>
              <a:t>1</a:t>
            </a:r>
            <a:r>
              <a:rPr sz="1300" dirty="0">
                <a:latin typeface="Times New Roman"/>
                <a:cs typeface="Times New Roman"/>
              </a:rPr>
              <a:t> </a:t>
            </a:r>
            <a:r>
              <a:rPr sz="1300" spc="-80" dirty="0">
                <a:latin typeface="Times New Roman"/>
                <a:cs typeface="Times New Roman"/>
              </a:rPr>
              <a:t> </a:t>
            </a:r>
            <a:r>
              <a:rPr sz="2700" i="1" spc="-15" baseline="13888" dirty="0">
                <a:latin typeface="Times New Roman"/>
                <a:cs typeface="Times New Roman"/>
              </a:rPr>
              <a:t>x</a:t>
            </a:r>
            <a:r>
              <a:rPr sz="1300" i="1" spc="-5" dirty="0">
                <a:latin typeface="Times New Roman"/>
                <a:cs typeface="Times New Roman"/>
              </a:rPr>
              <a:t>i</a:t>
            </a:r>
            <a:endParaRPr sz="1300">
              <a:latin typeface="Times New Roman"/>
              <a:cs typeface="Times New Roman"/>
            </a:endParaRPr>
          </a:p>
        </p:txBody>
      </p:sp>
      <p:sp>
        <p:nvSpPr>
          <p:cNvPr id="12" name="object 12"/>
          <p:cNvSpPr txBox="1"/>
          <p:nvPr/>
        </p:nvSpPr>
        <p:spPr>
          <a:xfrm>
            <a:off x="4230115" y="3708452"/>
            <a:ext cx="3332479" cy="784860"/>
          </a:xfrm>
          <a:prstGeom prst="rect">
            <a:avLst/>
          </a:prstGeom>
        </p:spPr>
        <p:txBody>
          <a:bodyPr vert="horz" wrap="square" lIns="0" tIns="0" rIns="0" bIns="0" rtlCol="0">
            <a:spAutoFit/>
          </a:bodyPr>
          <a:lstStyle/>
          <a:p>
            <a:pPr marR="442595" algn="ctr">
              <a:lnSpc>
                <a:spcPts val="1175"/>
              </a:lnSpc>
            </a:pPr>
            <a:r>
              <a:rPr sz="1700" i="1" spc="15" dirty="0">
                <a:latin typeface="Times New Roman"/>
                <a:cs typeface="Times New Roman"/>
              </a:rPr>
              <a:t>L</a:t>
            </a:r>
            <a:endParaRPr sz="1700" dirty="0">
              <a:latin typeface="Times New Roman"/>
              <a:cs typeface="Times New Roman"/>
            </a:endParaRPr>
          </a:p>
          <a:p>
            <a:pPr marL="12700">
              <a:lnSpc>
                <a:spcPts val="4475"/>
              </a:lnSpc>
            </a:pPr>
            <a:r>
              <a:rPr sz="2950" dirty="0">
                <a:latin typeface="Symbol"/>
                <a:cs typeface="Symbol"/>
              </a:rPr>
              <a:t></a:t>
            </a:r>
            <a:r>
              <a:rPr sz="2950" spc="-50" dirty="0">
                <a:latin typeface="Times New Roman"/>
                <a:cs typeface="Times New Roman"/>
              </a:rPr>
              <a:t> </a:t>
            </a:r>
            <a:r>
              <a:rPr sz="2950" spc="-5" dirty="0">
                <a:latin typeface="Times New Roman"/>
                <a:cs typeface="Times New Roman"/>
              </a:rPr>
              <a:t>Pr</a:t>
            </a:r>
            <a:r>
              <a:rPr sz="2950" spc="225" dirty="0">
                <a:latin typeface="Times New Roman"/>
                <a:cs typeface="Times New Roman"/>
              </a:rPr>
              <a:t>(</a:t>
            </a:r>
            <a:r>
              <a:rPr sz="2950" i="1" spc="-175" dirty="0">
                <a:latin typeface="Times New Roman"/>
                <a:cs typeface="Times New Roman"/>
              </a:rPr>
              <a:t>x</a:t>
            </a:r>
            <a:r>
              <a:rPr sz="2550" spc="22" baseline="-24509" dirty="0">
                <a:latin typeface="Times New Roman"/>
                <a:cs typeface="Times New Roman"/>
              </a:rPr>
              <a:t>1</a:t>
            </a:r>
            <a:r>
              <a:rPr sz="2550" spc="-337" baseline="-24509" dirty="0">
                <a:latin typeface="Times New Roman"/>
                <a:cs typeface="Times New Roman"/>
              </a:rPr>
              <a:t> </a:t>
            </a:r>
            <a:r>
              <a:rPr sz="2950" spc="-15" dirty="0">
                <a:latin typeface="Times New Roman"/>
                <a:cs typeface="Times New Roman"/>
              </a:rPr>
              <a:t>)</a:t>
            </a:r>
            <a:r>
              <a:rPr sz="6675" baseline="-8739" dirty="0">
                <a:latin typeface="Symbol"/>
                <a:cs typeface="Symbol"/>
              </a:rPr>
              <a:t></a:t>
            </a:r>
            <a:r>
              <a:rPr sz="6675" spc="-1087" baseline="-8739" dirty="0">
                <a:latin typeface="Times New Roman"/>
                <a:cs typeface="Times New Roman"/>
              </a:rPr>
              <a:t> </a:t>
            </a:r>
            <a:r>
              <a:rPr sz="2950" spc="-5" dirty="0">
                <a:latin typeface="Times New Roman"/>
                <a:cs typeface="Times New Roman"/>
              </a:rPr>
              <a:t>Pr</a:t>
            </a:r>
            <a:r>
              <a:rPr sz="2950" spc="225" dirty="0">
                <a:latin typeface="Times New Roman"/>
                <a:cs typeface="Times New Roman"/>
              </a:rPr>
              <a:t>(</a:t>
            </a:r>
            <a:r>
              <a:rPr sz="2950" i="1" spc="-40" dirty="0">
                <a:latin typeface="Times New Roman"/>
                <a:cs typeface="Times New Roman"/>
              </a:rPr>
              <a:t>x</a:t>
            </a:r>
            <a:r>
              <a:rPr sz="2550" i="1" baseline="-24509" dirty="0">
                <a:latin typeface="Times New Roman"/>
                <a:cs typeface="Times New Roman"/>
              </a:rPr>
              <a:t>i </a:t>
            </a:r>
            <a:r>
              <a:rPr sz="2550" i="1" spc="7" baseline="-24509" dirty="0">
                <a:latin typeface="Times New Roman"/>
                <a:cs typeface="Times New Roman"/>
              </a:rPr>
              <a:t> </a:t>
            </a:r>
            <a:r>
              <a:rPr sz="2950" dirty="0">
                <a:latin typeface="Times New Roman"/>
                <a:cs typeface="Times New Roman"/>
              </a:rPr>
              <a:t>|</a:t>
            </a:r>
            <a:r>
              <a:rPr sz="2950" spc="-35" dirty="0">
                <a:latin typeface="Times New Roman"/>
                <a:cs typeface="Times New Roman"/>
              </a:rPr>
              <a:t> </a:t>
            </a:r>
            <a:r>
              <a:rPr sz="2950" i="1" spc="-40" dirty="0">
                <a:latin typeface="Times New Roman"/>
                <a:cs typeface="Times New Roman"/>
              </a:rPr>
              <a:t>x</a:t>
            </a:r>
            <a:r>
              <a:rPr sz="2550" i="1" spc="209" baseline="-24509" dirty="0">
                <a:latin typeface="Times New Roman"/>
                <a:cs typeface="Times New Roman"/>
              </a:rPr>
              <a:t>i</a:t>
            </a:r>
            <a:r>
              <a:rPr sz="2550" spc="-135" baseline="-24509" dirty="0">
                <a:latin typeface="Symbol"/>
                <a:cs typeface="Symbol"/>
              </a:rPr>
              <a:t></a:t>
            </a:r>
            <a:r>
              <a:rPr sz="2550" spc="22" baseline="-24509" dirty="0">
                <a:latin typeface="Times New Roman"/>
                <a:cs typeface="Times New Roman"/>
              </a:rPr>
              <a:t>1</a:t>
            </a:r>
            <a:r>
              <a:rPr sz="2550" spc="-337" baseline="-24509" dirty="0">
                <a:latin typeface="Times New Roman"/>
                <a:cs typeface="Times New Roman"/>
              </a:rPr>
              <a:t> </a:t>
            </a:r>
            <a:r>
              <a:rPr sz="2950" dirty="0">
                <a:latin typeface="Times New Roman"/>
                <a:cs typeface="Times New Roman"/>
              </a:rPr>
              <a:t>)</a:t>
            </a:r>
          </a:p>
        </p:txBody>
      </p:sp>
      <p:sp>
        <p:nvSpPr>
          <p:cNvPr id="13" name="object 13"/>
          <p:cNvSpPr txBox="1"/>
          <p:nvPr/>
        </p:nvSpPr>
        <p:spPr>
          <a:xfrm>
            <a:off x="2174429" y="3987615"/>
            <a:ext cx="2096515" cy="692497"/>
          </a:xfrm>
          <a:prstGeom prst="rect">
            <a:avLst/>
          </a:prstGeom>
        </p:spPr>
        <p:txBody>
          <a:bodyPr vert="horz" wrap="square" lIns="0" tIns="0" rIns="0" bIns="0" rtlCol="0">
            <a:spAutoFit/>
          </a:bodyPr>
          <a:lstStyle/>
          <a:p>
            <a:pPr marR="174625" algn="ctr">
              <a:lnSpc>
                <a:spcPts val="1764"/>
              </a:lnSpc>
            </a:pPr>
            <a:r>
              <a:rPr sz="1700" i="1" spc="15" dirty="0">
                <a:latin typeface="Times New Roman"/>
                <a:cs typeface="Times New Roman"/>
              </a:rPr>
              <a:t>L</a:t>
            </a:r>
            <a:endParaRPr sz="1700" dirty="0">
              <a:latin typeface="Times New Roman"/>
              <a:cs typeface="Times New Roman"/>
            </a:endParaRPr>
          </a:p>
          <a:p>
            <a:pPr marL="211454">
              <a:lnSpc>
                <a:spcPts val="1810"/>
              </a:lnSpc>
              <a:tabLst>
                <a:tab pos="1304925" algn="l"/>
              </a:tabLst>
            </a:pPr>
            <a:r>
              <a:rPr sz="1800" i="1" spc="30" baseline="20833" dirty="0">
                <a:latin typeface="Times New Roman"/>
                <a:cs typeface="Times New Roman"/>
              </a:rPr>
              <a:t>B </a:t>
            </a:r>
            <a:r>
              <a:rPr sz="1800" i="1" spc="-157" baseline="20833" dirty="0">
                <a:latin typeface="Times New Roman"/>
                <a:cs typeface="Times New Roman"/>
              </a:rPr>
              <a:t> </a:t>
            </a:r>
            <a:r>
              <a:rPr sz="2550" i="1" spc="-150" baseline="14705" dirty="0">
                <a:latin typeface="Times New Roman"/>
                <a:cs typeface="Times New Roman"/>
              </a:rPr>
              <a:t>x</a:t>
            </a:r>
            <a:r>
              <a:rPr sz="1200" spc="15" dirty="0">
                <a:latin typeface="Times New Roman"/>
                <a:cs typeface="Times New Roman"/>
              </a:rPr>
              <a:t>1</a:t>
            </a:r>
            <a:r>
              <a:rPr sz="1200" spc="100" dirty="0">
                <a:latin typeface="Times New Roman"/>
                <a:cs typeface="Times New Roman"/>
              </a:rPr>
              <a:t> </a:t>
            </a:r>
            <a:r>
              <a:rPr lang="en-US" sz="1200" spc="100" dirty="0" smtClean="0">
                <a:latin typeface="Times New Roman"/>
                <a:cs typeface="Times New Roman"/>
              </a:rPr>
              <a:t>  </a:t>
            </a:r>
            <a:r>
              <a:rPr sz="6675" baseline="5617" dirty="0" smtClean="0">
                <a:latin typeface="Symbol"/>
                <a:cs typeface="Symbol"/>
              </a:rPr>
              <a:t></a:t>
            </a:r>
            <a:r>
              <a:rPr sz="6675" baseline="5617" dirty="0">
                <a:latin typeface="Times New Roman"/>
                <a:cs typeface="Times New Roman"/>
              </a:rPr>
              <a:t>	</a:t>
            </a:r>
            <a:r>
              <a:rPr sz="2550" i="1" spc="-7" baseline="14705" dirty="0">
                <a:latin typeface="Times New Roman"/>
                <a:cs typeface="Times New Roman"/>
              </a:rPr>
              <a:t>x</a:t>
            </a:r>
            <a:r>
              <a:rPr sz="1200" i="1" spc="70" dirty="0">
                <a:latin typeface="Times New Roman"/>
                <a:cs typeface="Times New Roman"/>
              </a:rPr>
              <a:t>i</a:t>
            </a:r>
            <a:r>
              <a:rPr sz="1200" spc="-95" dirty="0">
                <a:latin typeface="Symbol"/>
                <a:cs typeface="Symbol"/>
              </a:rPr>
              <a:t></a:t>
            </a:r>
            <a:r>
              <a:rPr sz="1200" spc="15" dirty="0">
                <a:latin typeface="Times New Roman"/>
                <a:cs typeface="Times New Roman"/>
              </a:rPr>
              <a:t>1</a:t>
            </a:r>
            <a:r>
              <a:rPr sz="1200" dirty="0">
                <a:latin typeface="Times New Roman"/>
                <a:cs typeface="Times New Roman"/>
              </a:rPr>
              <a:t> </a:t>
            </a:r>
            <a:r>
              <a:rPr sz="1200" spc="-50" dirty="0">
                <a:latin typeface="Times New Roman"/>
                <a:cs typeface="Times New Roman"/>
              </a:rPr>
              <a:t> </a:t>
            </a:r>
            <a:r>
              <a:rPr sz="2550" i="1" baseline="14705" dirty="0">
                <a:latin typeface="Times New Roman"/>
                <a:cs typeface="Times New Roman"/>
              </a:rPr>
              <a:t>x</a:t>
            </a:r>
            <a:r>
              <a:rPr sz="1200" i="1" spc="10" dirty="0">
                <a:latin typeface="Times New Roman"/>
                <a:cs typeface="Times New Roman"/>
              </a:rPr>
              <a:t>i</a:t>
            </a:r>
            <a:endParaRPr sz="1200" dirty="0">
              <a:latin typeface="Times New Roman"/>
              <a:cs typeface="Times New Roman"/>
            </a:endParaRPr>
          </a:p>
          <a:p>
            <a:pPr marL="12700">
              <a:lnSpc>
                <a:spcPts val="1775"/>
              </a:lnSpc>
              <a:tabLst>
                <a:tab pos="1101090" algn="l"/>
              </a:tabLst>
            </a:pPr>
            <a:r>
              <a:rPr sz="2950" i="1" dirty="0">
                <a:latin typeface="Times New Roman"/>
                <a:cs typeface="Times New Roman"/>
              </a:rPr>
              <a:t>a	a</a:t>
            </a:r>
            <a:endParaRPr sz="2950" dirty="0">
              <a:latin typeface="Times New Roman"/>
              <a:cs typeface="Times New Roman"/>
            </a:endParaRPr>
          </a:p>
        </p:txBody>
      </p:sp>
      <p:sp>
        <p:nvSpPr>
          <p:cNvPr id="14" name="object 14"/>
          <p:cNvSpPr txBox="1"/>
          <p:nvPr/>
        </p:nvSpPr>
        <p:spPr>
          <a:xfrm>
            <a:off x="2916439" y="4458552"/>
            <a:ext cx="2925445" cy="249554"/>
          </a:xfrm>
          <a:prstGeom prst="rect">
            <a:avLst/>
          </a:prstGeom>
        </p:spPr>
        <p:txBody>
          <a:bodyPr vert="horz" wrap="square" lIns="0" tIns="0" rIns="0" bIns="0" rtlCol="0">
            <a:spAutoFit/>
          </a:bodyPr>
          <a:lstStyle/>
          <a:p>
            <a:pPr marL="12700">
              <a:lnSpc>
                <a:spcPct val="100000"/>
              </a:lnSpc>
              <a:tabLst>
                <a:tab pos="2589530" algn="l"/>
              </a:tabLst>
            </a:pPr>
            <a:r>
              <a:rPr sz="1700" i="1" spc="135" dirty="0">
                <a:latin typeface="Times New Roman"/>
                <a:cs typeface="Times New Roman"/>
              </a:rPr>
              <a:t>i</a:t>
            </a:r>
            <a:r>
              <a:rPr sz="1700" spc="110" dirty="0">
                <a:latin typeface="Symbol"/>
                <a:cs typeface="Symbol"/>
              </a:rPr>
              <a:t></a:t>
            </a:r>
            <a:r>
              <a:rPr sz="1700" spc="15" dirty="0">
                <a:latin typeface="Times New Roman"/>
                <a:cs typeface="Times New Roman"/>
              </a:rPr>
              <a:t>2</a:t>
            </a:r>
            <a:r>
              <a:rPr sz="1700" dirty="0">
                <a:latin typeface="Times New Roman"/>
                <a:cs typeface="Times New Roman"/>
              </a:rPr>
              <a:t>	</a:t>
            </a:r>
            <a:r>
              <a:rPr sz="1700" i="1" spc="140" dirty="0">
                <a:latin typeface="Times New Roman"/>
                <a:cs typeface="Times New Roman"/>
              </a:rPr>
              <a:t>i</a:t>
            </a:r>
            <a:r>
              <a:rPr sz="1700" spc="100" dirty="0">
                <a:latin typeface="Symbol"/>
                <a:cs typeface="Symbol"/>
              </a:rPr>
              <a:t></a:t>
            </a:r>
            <a:r>
              <a:rPr sz="1700" spc="15" dirty="0">
                <a:latin typeface="Times New Roman"/>
                <a:cs typeface="Times New Roman"/>
              </a:rPr>
              <a:t>2</a:t>
            </a:r>
            <a:endParaRPr sz="1700">
              <a:latin typeface="Times New Roman"/>
              <a:cs typeface="Times New Roman"/>
            </a:endParaRPr>
          </a:p>
        </p:txBody>
      </p:sp>
      <p:sp>
        <p:nvSpPr>
          <p:cNvPr id="15" name="object 15"/>
          <p:cNvSpPr txBox="1"/>
          <p:nvPr/>
        </p:nvSpPr>
        <p:spPr>
          <a:xfrm>
            <a:off x="2750315" y="5142072"/>
            <a:ext cx="313055" cy="299720"/>
          </a:xfrm>
          <a:prstGeom prst="rect">
            <a:avLst/>
          </a:prstGeom>
        </p:spPr>
        <p:txBody>
          <a:bodyPr vert="horz" wrap="square" lIns="0" tIns="0" rIns="0" bIns="0" rtlCol="0">
            <a:spAutoFit/>
          </a:bodyPr>
          <a:lstStyle/>
          <a:p>
            <a:pPr marL="12700">
              <a:lnSpc>
                <a:spcPct val="100000"/>
              </a:lnSpc>
            </a:pPr>
            <a:r>
              <a:rPr sz="1300" i="1" spc="-10" dirty="0">
                <a:latin typeface="Times New Roman"/>
                <a:cs typeface="Times New Roman"/>
              </a:rPr>
              <a:t>B</a:t>
            </a:r>
            <a:r>
              <a:rPr sz="1300" i="1" spc="-5" dirty="0">
                <a:latin typeface="Times New Roman"/>
                <a:cs typeface="Times New Roman"/>
              </a:rPr>
              <a:t> </a:t>
            </a:r>
            <a:r>
              <a:rPr sz="1800" i="1" spc="-10" dirty="0">
                <a:latin typeface="Times New Roman"/>
                <a:cs typeface="Times New Roman"/>
              </a:rPr>
              <a:t>x</a:t>
            </a:r>
            <a:r>
              <a:rPr sz="1875" i="1" spc="15" baseline="-20000" dirty="0">
                <a:latin typeface="Times New Roman"/>
                <a:cs typeface="Times New Roman"/>
              </a:rPr>
              <a:t>i</a:t>
            </a:r>
            <a:endParaRPr sz="1875" baseline="-20000">
              <a:latin typeface="Times New Roman"/>
              <a:cs typeface="Times New Roman"/>
            </a:endParaRPr>
          </a:p>
        </p:txBody>
      </p:sp>
      <p:sp>
        <p:nvSpPr>
          <p:cNvPr id="18" name="Shape 81"/>
          <p:cNvSpPr txBox="1">
            <a:spLocks/>
          </p:cNvSpPr>
          <p:nvPr/>
        </p:nvSpPr>
        <p:spPr>
          <a:xfrm>
            <a:off x="1570349" y="457341"/>
            <a:ext cx="6618488"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smtClean="0">
                <a:solidFill>
                  <a:srgbClr val="0DB7C4"/>
                </a:solidFill>
                <a:latin typeface="Dosis"/>
                <a:ea typeface="Dosis"/>
                <a:cs typeface="Dosis"/>
                <a:sym typeface="Dosis"/>
              </a:rPr>
              <a:t>Markov </a:t>
            </a:r>
            <a:r>
              <a:rPr lang="en-US" sz="3600" kern="0" dirty="0">
                <a:solidFill>
                  <a:srgbClr val="0DB7C4"/>
                </a:solidFill>
                <a:latin typeface="Dosis"/>
                <a:ea typeface="Dosis"/>
                <a:cs typeface="Dosis"/>
                <a:sym typeface="Dosis"/>
              </a:rPr>
              <a:t>Chain </a:t>
            </a:r>
            <a:r>
              <a:rPr lang="en-US" sz="3600" kern="0" dirty="0" smtClean="0">
                <a:solidFill>
                  <a:srgbClr val="0DB7C4"/>
                </a:solidFill>
                <a:latin typeface="Dosis"/>
                <a:ea typeface="Dosis"/>
                <a:cs typeface="Dosis"/>
                <a:sym typeface="Dosis"/>
              </a:rPr>
              <a:t>Model: Notation</a:t>
            </a:r>
            <a:endParaRPr lang="en" sz="3600" kern="0" dirty="0">
              <a:solidFill>
                <a:srgbClr val="0DB7C4"/>
              </a:solidFill>
              <a:latin typeface="Dosis"/>
              <a:ea typeface="Dosis"/>
              <a:cs typeface="Dosis"/>
              <a:sym typeface="Dosi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61889" y="3265499"/>
            <a:ext cx="9472711" cy="1849821"/>
          </a:xfrm>
          <a:prstGeom prst="rect">
            <a:avLst/>
          </a:prstGeom>
        </p:spPr>
        <p:txBody>
          <a:bodyPr wrap="square" lIns="100568" tIns="100568" rIns="100568" bIns="100568" anchor="b" anchorCtr="0">
            <a:noAutofit/>
          </a:bodyPr>
          <a:lstStyle/>
          <a:p>
            <a:pPr lvl="0"/>
            <a:r>
              <a:rPr lang="en" sz="5400" b="0" dirty="0">
                <a:latin typeface="Dosis" panose="020B0604020202020204" charset="0"/>
              </a:rPr>
              <a:t>2. </a:t>
            </a:r>
            <a:r>
              <a:rPr lang="en-US" sz="5400" b="0" dirty="0">
                <a:latin typeface="Dosis" panose="020B0604020202020204" charset="0"/>
              </a:rPr>
              <a:t>Probability of a Sequence for a Given Markov Chain Model</a:t>
            </a:r>
            <a:br>
              <a:rPr lang="en-US" sz="5400" b="0" dirty="0">
                <a:latin typeface="Dosis" panose="020B0604020202020204" charset="0"/>
              </a:rPr>
            </a:br>
            <a:endParaRPr lang="en-US" sz="5400" b="0" dirty="0">
              <a:latin typeface="Dosis" panose="020B0604020202020204" charset="0"/>
            </a:endParaRPr>
          </a:p>
        </p:txBody>
      </p:sp>
      <p:sp>
        <p:nvSpPr>
          <p:cNvPr id="99" name="Shape 99"/>
          <p:cNvSpPr txBox="1">
            <a:spLocks noGrp="1"/>
          </p:cNvSpPr>
          <p:nvPr>
            <p:ph type="subTitle" idx="1"/>
          </p:nvPr>
        </p:nvSpPr>
        <p:spPr>
          <a:xfrm>
            <a:off x="661889" y="4737140"/>
            <a:ext cx="7962900" cy="756360"/>
          </a:xfrm>
          <a:prstGeom prst="rect">
            <a:avLst/>
          </a:prstGeom>
        </p:spPr>
        <p:txBody>
          <a:bodyPr wrap="square" lIns="100568" tIns="100568" rIns="100568" bIns="100568" anchor="ctr" anchorCtr="0">
            <a:noAutofit/>
          </a:bodyPr>
          <a:lstStyle/>
          <a:p>
            <a:r>
              <a:rPr lang="en" dirty="0" smtClean="0"/>
              <a:t>Calculate the probability of a given sequence using Marcov Chain Model</a:t>
            </a:r>
            <a:endParaRPr lang="en" dirty="0"/>
          </a:p>
        </p:txBody>
      </p:sp>
    </p:spTree>
    <p:extLst>
      <p:ext uri="{BB962C8B-B14F-4D97-AF65-F5344CB8AC3E}">
        <p14:creationId xmlns:p14="http://schemas.microsoft.com/office/powerpoint/2010/main" val="1160094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body" idx="1"/>
          </p:nvPr>
        </p:nvSpPr>
        <p:spPr>
          <a:xfrm>
            <a:off x="1175566" y="5403267"/>
            <a:ext cx="7830749" cy="1161162"/>
          </a:xfrm>
          <a:prstGeom prst="rect">
            <a:avLst/>
          </a:prstGeom>
        </p:spPr>
        <p:txBody>
          <a:bodyPr wrap="square" lIns="100568" tIns="100568" rIns="100568" bIns="100568" anchor="t" anchorCtr="0">
            <a:noAutofit/>
          </a:bodyPr>
          <a:lstStyle/>
          <a:p>
            <a:pPr>
              <a:buNone/>
            </a:pPr>
            <a:r>
              <a:rPr lang="da-DK" sz="2200" dirty="0">
                <a:latin typeface="Times New Roman" panose="02020603050405020304" pitchFamily="18" charset="0"/>
                <a:cs typeface="Times New Roman" panose="02020603050405020304" pitchFamily="18" charset="0"/>
              </a:rPr>
              <a:t>P(CGGT)   = P(C | begin)  P(G </a:t>
            </a: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C)  P(G </a:t>
            </a: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G)  P(T </a:t>
            </a: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G)  P(end </a:t>
            </a: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T)</a:t>
            </a:r>
          </a:p>
          <a:p>
            <a:pPr>
              <a:buNone/>
            </a:pP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   = 0.25 x 0.27 x 0.38 x 0.12 x 0.25 </a:t>
            </a:r>
          </a:p>
          <a:p>
            <a:pPr>
              <a:buNone/>
            </a:pPr>
            <a:r>
              <a:rPr lang="da-DK"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    = 0.0007659</a:t>
            </a:r>
          </a:p>
          <a:p>
            <a:pPr marL="314325" indent="-314325">
              <a:buFont typeface="Arial" panose="020B0604020202020204" pitchFamily="34" charset="0"/>
              <a:buChar char="•"/>
            </a:pPr>
            <a:endParaRPr lang="da-DK" sz="2200" dirty="0">
              <a:latin typeface="Times New Roman" panose="02020603050405020304" pitchFamily="18" charset="0"/>
              <a:cs typeface="Times New Roman" panose="02020603050405020304" pitchFamily="18" charset="0"/>
            </a:endParaRPr>
          </a:p>
        </p:txBody>
      </p:sp>
      <p:sp>
        <p:nvSpPr>
          <p:cNvPr id="6" name="object 4"/>
          <p:cNvSpPr/>
          <p:nvPr/>
        </p:nvSpPr>
        <p:spPr>
          <a:xfrm>
            <a:off x="785135" y="1704712"/>
            <a:ext cx="5406389" cy="3688079"/>
          </a:xfrm>
          <a:prstGeom prst="rect">
            <a:avLst/>
          </a:prstGeom>
          <a:blipFill>
            <a:blip r:embed="rId3" cstate="print"/>
            <a:stretch>
              <a:fillRect/>
            </a:stretch>
          </a:blipFill>
        </p:spPr>
        <p:txBody>
          <a:bodyPr wrap="square" lIns="0" tIns="0" rIns="0" bIns="0" rtlCol="0"/>
          <a:lstStyle/>
          <a:p>
            <a:endParaRPr sz="1980"/>
          </a:p>
        </p:txBody>
      </p:sp>
      <p:graphicFrame>
        <p:nvGraphicFramePr>
          <p:cNvPr id="3" name="Table 2"/>
          <p:cNvGraphicFramePr>
            <a:graphicFrameLocks noGrp="1"/>
          </p:cNvGraphicFramePr>
          <p:nvPr>
            <p:extLst>
              <p:ext uri="{D42A27DB-BD31-4B8C-83A1-F6EECF244321}">
                <p14:modId xmlns:p14="http://schemas.microsoft.com/office/powerpoint/2010/main" val="1982044032"/>
              </p:ext>
            </p:extLst>
          </p:nvPr>
        </p:nvGraphicFramePr>
        <p:xfrm>
          <a:off x="6797623" y="2484189"/>
          <a:ext cx="2786290" cy="2757220"/>
        </p:xfrm>
        <a:graphic>
          <a:graphicData uri="http://schemas.openxmlformats.org/drawingml/2006/table">
            <a:tbl>
              <a:tblPr firstRow="1" bandRow="1"/>
              <a:tblGrid>
                <a:gridCol w="557258">
                  <a:extLst>
                    <a:ext uri="{9D8B030D-6E8A-4147-A177-3AD203B41FA5}">
                      <a16:colId xmlns="" xmlns:a16="http://schemas.microsoft.com/office/drawing/2014/main" val="502529991"/>
                    </a:ext>
                  </a:extLst>
                </a:gridCol>
                <a:gridCol w="557258">
                  <a:extLst>
                    <a:ext uri="{9D8B030D-6E8A-4147-A177-3AD203B41FA5}">
                      <a16:colId xmlns="" xmlns:a16="http://schemas.microsoft.com/office/drawing/2014/main" val="1021365606"/>
                    </a:ext>
                  </a:extLst>
                </a:gridCol>
                <a:gridCol w="557258">
                  <a:extLst>
                    <a:ext uri="{9D8B030D-6E8A-4147-A177-3AD203B41FA5}">
                      <a16:colId xmlns="" xmlns:a16="http://schemas.microsoft.com/office/drawing/2014/main" val="781220960"/>
                    </a:ext>
                  </a:extLst>
                </a:gridCol>
                <a:gridCol w="557258">
                  <a:extLst>
                    <a:ext uri="{9D8B030D-6E8A-4147-A177-3AD203B41FA5}">
                      <a16:colId xmlns="" xmlns:a16="http://schemas.microsoft.com/office/drawing/2014/main" val="3965390269"/>
                    </a:ext>
                  </a:extLst>
                </a:gridCol>
                <a:gridCol w="557258">
                  <a:extLst>
                    <a:ext uri="{9D8B030D-6E8A-4147-A177-3AD203B41FA5}">
                      <a16:colId xmlns="" xmlns:a16="http://schemas.microsoft.com/office/drawing/2014/main" val="3237879154"/>
                    </a:ext>
                  </a:extLst>
                </a:gridCol>
              </a:tblGrid>
              <a:tr h="551444">
                <a:tc>
                  <a:txBody>
                    <a:bodyPr/>
                    <a:lstStyle/>
                    <a:p>
                      <a:pPr algn="ct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chemeClr val="tx1"/>
                          </a:solidFill>
                        </a:rPr>
                        <a:t>A</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chemeClr val="tx1"/>
                          </a:solidFill>
                        </a:rPr>
                        <a:t>C</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chemeClr val="tx1"/>
                          </a:solidFill>
                        </a:rPr>
                        <a:t>G</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chemeClr val="tx1"/>
                          </a:solidFill>
                        </a:rPr>
                        <a:t>T</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28440018"/>
                  </a:ext>
                </a:extLst>
              </a:tr>
              <a:tr h="551444">
                <a:tc>
                  <a:txBody>
                    <a:bodyPr/>
                    <a:lstStyle/>
                    <a:p>
                      <a:pPr algn="ctr"/>
                      <a:r>
                        <a:rPr lang="en-US" sz="2000" b="1" dirty="0" smtClean="0">
                          <a:solidFill>
                            <a:schemeClr val="tx1"/>
                          </a:solidFill>
                        </a:rPr>
                        <a:t>A</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solidFill>
                            <a:schemeClr val="tx1"/>
                          </a:solidFill>
                        </a:rPr>
                        <a:t>.18</a:t>
                      </a:r>
                      <a:endParaRPr lang="en-US" sz="2000" dirty="0">
                        <a:solidFill>
                          <a:schemeClr val="tx1"/>
                        </a:solidFill>
                      </a:endParaRPr>
                    </a:p>
                  </a:txBody>
                  <a:tcPr marL="100584" marR="100584" marT="50292" marB="5029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solidFill>
                            <a:schemeClr val="tx1"/>
                          </a:solidFill>
                        </a:rPr>
                        <a:t>.27</a:t>
                      </a:r>
                      <a:endParaRPr lang="en-US" sz="2000" dirty="0">
                        <a:solidFill>
                          <a:schemeClr val="tx1"/>
                        </a:solidFill>
                      </a:endParaRPr>
                    </a:p>
                  </a:txBody>
                  <a:tcPr marL="100584" marR="100584" marT="50292" marB="50292">
                    <a:lnT w="12700" cap="flat" cmpd="sng" algn="ctr">
                      <a:solidFill>
                        <a:schemeClr val="tx1"/>
                      </a:solidFill>
                      <a:prstDash val="solid"/>
                      <a:round/>
                      <a:headEnd type="none" w="med" len="med"/>
                      <a:tailEnd type="none" w="med" len="med"/>
                    </a:lnT>
                  </a:tcPr>
                </a:tc>
                <a:tc>
                  <a:txBody>
                    <a:bodyPr/>
                    <a:lstStyle/>
                    <a:p>
                      <a:pPr algn="ctr"/>
                      <a:r>
                        <a:rPr lang="en-US" sz="2000" dirty="0" smtClean="0">
                          <a:solidFill>
                            <a:schemeClr val="tx1"/>
                          </a:solidFill>
                        </a:rPr>
                        <a:t>.43</a:t>
                      </a:r>
                      <a:endParaRPr lang="en-US" sz="2000" dirty="0">
                        <a:solidFill>
                          <a:schemeClr val="tx1"/>
                        </a:solidFill>
                      </a:endParaRPr>
                    </a:p>
                  </a:txBody>
                  <a:tcPr marL="100584" marR="100584" marT="50292" marB="50292">
                    <a:lnT w="12700" cap="flat" cmpd="sng" algn="ctr">
                      <a:solidFill>
                        <a:schemeClr val="tx1"/>
                      </a:solidFill>
                      <a:prstDash val="solid"/>
                      <a:round/>
                      <a:headEnd type="none" w="med" len="med"/>
                      <a:tailEnd type="none" w="med" len="med"/>
                    </a:lnT>
                  </a:tcPr>
                </a:tc>
                <a:tc>
                  <a:txBody>
                    <a:bodyPr/>
                    <a:lstStyle/>
                    <a:p>
                      <a:pPr algn="ctr"/>
                      <a:r>
                        <a:rPr lang="en-US" sz="2000" dirty="0" smtClean="0">
                          <a:solidFill>
                            <a:schemeClr val="tx1"/>
                          </a:solidFill>
                        </a:rPr>
                        <a:t>.12</a:t>
                      </a:r>
                      <a:endParaRPr lang="en-US" sz="2000" dirty="0">
                        <a:solidFill>
                          <a:schemeClr val="tx1"/>
                        </a:solidFill>
                      </a:endParaRPr>
                    </a:p>
                  </a:txBody>
                  <a:tcPr marL="100584" marR="100584" marT="50292" marB="50292">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825795432"/>
                  </a:ext>
                </a:extLst>
              </a:tr>
              <a:tr h="551444">
                <a:tc>
                  <a:txBody>
                    <a:bodyPr/>
                    <a:lstStyle/>
                    <a:p>
                      <a:pPr algn="ctr"/>
                      <a:r>
                        <a:rPr lang="en-US" sz="2000" b="1" dirty="0" smtClean="0">
                          <a:solidFill>
                            <a:schemeClr val="tx1"/>
                          </a:solidFill>
                        </a:rPr>
                        <a:t>C</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solidFill>
                            <a:schemeClr val="tx1"/>
                          </a:solidFill>
                        </a:rPr>
                        <a:t>.17</a:t>
                      </a:r>
                      <a:endParaRPr lang="en-US" sz="2000" dirty="0">
                        <a:solidFill>
                          <a:schemeClr val="tx1"/>
                        </a:solidFill>
                      </a:endParaRPr>
                    </a:p>
                  </a:txBody>
                  <a:tcPr marL="100584" marR="100584" marT="50292" marB="50292">
                    <a:lnL w="12700" cap="flat" cmpd="sng" algn="ctr">
                      <a:solidFill>
                        <a:schemeClr val="tx1"/>
                      </a:solidFill>
                      <a:prstDash val="solid"/>
                      <a:round/>
                      <a:headEnd type="none" w="med" len="med"/>
                      <a:tailEnd type="none" w="med" len="med"/>
                    </a:lnL>
                  </a:tcPr>
                </a:tc>
                <a:tc>
                  <a:txBody>
                    <a:bodyPr/>
                    <a:lstStyle/>
                    <a:p>
                      <a:pPr algn="ctr"/>
                      <a:r>
                        <a:rPr lang="en-US" sz="2000" dirty="0" smtClean="0">
                          <a:solidFill>
                            <a:schemeClr val="tx1"/>
                          </a:solidFill>
                        </a:rPr>
                        <a:t>.37</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.27</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.19</a:t>
                      </a:r>
                      <a:endParaRPr lang="en-US" sz="2000" dirty="0">
                        <a:solidFill>
                          <a:schemeClr val="tx1"/>
                        </a:solidFill>
                      </a:endParaRPr>
                    </a:p>
                  </a:txBody>
                  <a:tcPr marL="100584" marR="100584" marT="50292" marB="50292"/>
                </a:tc>
                <a:extLst>
                  <a:ext uri="{0D108BD9-81ED-4DB2-BD59-A6C34878D82A}">
                    <a16:rowId xmlns="" xmlns:a16="http://schemas.microsoft.com/office/drawing/2014/main" val="2083830873"/>
                  </a:ext>
                </a:extLst>
              </a:tr>
              <a:tr h="551444">
                <a:tc>
                  <a:txBody>
                    <a:bodyPr/>
                    <a:lstStyle/>
                    <a:p>
                      <a:pPr algn="ctr"/>
                      <a:r>
                        <a:rPr lang="en-US" sz="2000" b="1" dirty="0" smtClean="0">
                          <a:solidFill>
                            <a:schemeClr val="tx1"/>
                          </a:solidFill>
                        </a:rPr>
                        <a:t>G</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solidFill>
                            <a:schemeClr val="tx1"/>
                          </a:solidFill>
                        </a:rPr>
                        <a:t>.16</a:t>
                      </a:r>
                      <a:endParaRPr lang="en-US" sz="2000" dirty="0">
                        <a:solidFill>
                          <a:schemeClr val="tx1"/>
                        </a:solidFill>
                      </a:endParaRPr>
                    </a:p>
                  </a:txBody>
                  <a:tcPr marL="100584" marR="100584" marT="50292" marB="50292">
                    <a:lnL w="12700" cap="flat" cmpd="sng" algn="ctr">
                      <a:solidFill>
                        <a:schemeClr val="tx1"/>
                      </a:solidFill>
                      <a:prstDash val="solid"/>
                      <a:round/>
                      <a:headEnd type="none" w="med" len="med"/>
                      <a:tailEnd type="none" w="med" len="med"/>
                    </a:lnL>
                  </a:tcPr>
                </a:tc>
                <a:tc>
                  <a:txBody>
                    <a:bodyPr/>
                    <a:lstStyle/>
                    <a:p>
                      <a:pPr algn="ctr"/>
                      <a:r>
                        <a:rPr lang="en-US" sz="2000" dirty="0" smtClean="0">
                          <a:solidFill>
                            <a:schemeClr val="tx1"/>
                          </a:solidFill>
                        </a:rPr>
                        <a:t>.34</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.38</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.12</a:t>
                      </a:r>
                      <a:endParaRPr lang="en-US" sz="2000" dirty="0">
                        <a:solidFill>
                          <a:schemeClr val="tx1"/>
                        </a:solidFill>
                      </a:endParaRPr>
                    </a:p>
                  </a:txBody>
                  <a:tcPr marL="100584" marR="100584" marT="50292" marB="50292"/>
                </a:tc>
                <a:extLst>
                  <a:ext uri="{0D108BD9-81ED-4DB2-BD59-A6C34878D82A}">
                    <a16:rowId xmlns="" xmlns:a16="http://schemas.microsoft.com/office/drawing/2014/main" val="1829368257"/>
                  </a:ext>
                </a:extLst>
              </a:tr>
              <a:tr h="551444">
                <a:tc>
                  <a:txBody>
                    <a:bodyPr/>
                    <a:lstStyle/>
                    <a:p>
                      <a:pPr algn="ctr"/>
                      <a:r>
                        <a:rPr lang="en-US" sz="2000" b="1" dirty="0" smtClean="0">
                          <a:solidFill>
                            <a:schemeClr val="tx1"/>
                          </a:solidFill>
                        </a:rPr>
                        <a:t>T</a:t>
                      </a:r>
                      <a:endParaRPr lang="en-US" sz="2000" b="1" dirty="0">
                        <a:solidFill>
                          <a:schemeClr val="tx1"/>
                        </a:solidFill>
                      </a:endParaRPr>
                    </a:p>
                  </a:txBody>
                  <a:tcPr marL="100584" marR="100584" marT="50292" marB="50292">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solidFill>
                            <a:schemeClr val="tx1"/>
                          </a:solidFill>
                        </a:rPr>
                        <a:t>.08</a:t>
                      </a:r>
                      <a:endParaRPr lang="en-US" sz="2000" dirty="0">
                        <a:solidFill>
                          <a:schemeClr val="tx1"/>
                        </a:solidFill>
                      </a:endParaRPr>
                    </a:p>
                  </a:txBody>
                  <a:tcPr marL="100584" marR="100584" marT="50292" marB="50292">
                    <a:lnL w="12700" cap="flat" cmpd="sng" algn="ctr">
                      <a:solidFill>
                        <a:schemeClr val="tx1"/>
                      </a:solidFill>
                      <a:prstDash val="solid"/>
                      <a:round/>
                      <a:headEnd type="none" w="med" len="med"/>
                      <a:tailEnd type="none" w="med" len="med"/>
                    </a:lnL>
                  </a:tcPr>
                </a:tc>
                <a:tc>
                  <a:txBody>
                    <a:bodyPr/>
                    <a:lstStyle/>
                    <a:p>
                      <a:pPr algn="ctr"/>
                      <a:r>
                        <a:rPr lang="en-US" sz="2000" dirty="0" smtClean="0">
                          <a:solidFill>
                            <a:schemeClr val="tx1"/>
                          </a:solidFill>
                        </a:rPr>
                        <a:t>.36</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.38</a:t>
                      </a:r>
                      <a:endParaRPr lang="en-US" sz="2000" dirty="0">
                        <a:solidFill>
                          <a:schemeClr val="tx1"/>
                        </a:solidFill>
                      </a:endParaRPr>
                    </a:p>
                  </a:txBody>
                  <a:tcPr marL="100584" marR="100584" marT="50292" marB="50292"/>
                </a:tc>
                <a:tc>
                  <a:txBody>
                    <a:bodyPr/>
                    <a:lstStyle/>
                    <a:p>
                      <a:pPr algn="ctr"/>
                      <a:r>
                        <a:rPr lang="en-US" sz="2000" dirty="0" smtClean="0">
                          <a:solidFill>
                            <a:schemeClr val="tx1"/>
                          </a:solidFill>
                        </a:rPr>
                        <a:t>.18</a:t>
                      </a:r>
                      <a:endParaRPr lang="en-US" sz="2000" dirty="0">
                        <a:solidFill>
                          <a:schemeClr val="tx1"/>
                        </a:solidFill>
                      </a:endParaRPr>
                    </a:p>
                  </a:txBody>
                  <a:tcPr marL="100584" marR="100584" marT="50292" marB="50292"/>
                </a:tc>
                <a:extLst>
                  <a:ext uri="{0D108BD9-81ED-4DB2-BD59-A6C34878D82A}">
                    <a16:rowId xmlns="" xmlns:a16="http://schemas.microsoft.com/office/drawing/2014/main" val="3846433854"/>
                  </a:ext>
                </a:extLst>
              </a:tr>
            </a:tbl>
          </a:graphicData>
        </a:graphic>
      </p:graphicFrame>
      <p:sp>
        <p:nvSpPr>
          <p:cNvPr id="4" name="Oval 3"/>
          <p:cNvSpPr/>
          <p:nvPr/>
        </p:nvSpPr>
        <p:spPr>
          <a:xfrm>
            <a:off x="7976546" y="3052056"/>
            <a:ext cx="428443" cy="500565"/>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cxnSp>
        <p:nvCxnSpPr>
          <p:cNvPr id="8" name="Straight Arrow Connector 7"/>
          <p:cNvCxnSpPr/>
          <p:nvPr/>
        </p:nvCxnSpPr>
        <p:spPr>
          <a:xfrm flipH="1">
            <a:off x="8306784" y="2296022"/>
            <a:ext cx="320561" cy="65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306783" y="1704712"/>
            <a:ext cx="977005" cy="591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0" dirty="0"/>
              <a:t>P (C|A)</a:t>
            </a:r>
            <a:endParaRPr lang="en-US" sz="1980" dirty="0"/>
          </a:p>
        </p:txBody>
      </p:sp>
      <p:sp>
        <p:nvSpPr>
          <p:cNvPr id="9" name="Shape 81"/>
          <p:cNvSpPr txBox="1">
            <a:spLocks/>
          </p:cNvSpPr>
          <p:nvPr/>
        </p:nvSpPr>
        <p:spPr>
          <a:xfrm>
            <a:off x="928868" y="457200"/>
            <a:ext cx="8596132" cy="838200"/>
          </a:xfrm>
          <a:prstGeom prst="rect">
            <a:avLst/>
          </a:prstGeom>
        </p:spPr>
        <p:txBody>
          <a:bodyPr wrap="square" lIns="91425" tIns="91425" rIns="91425" bIns="91425" anchor="b" anchorCtr="0">
            <a:noAutofit/>
          </a:bodyPr>
          <a:lstStyle>
            <a:lvl1pPr>
              <a:defRPr>
                <a:latin typeface="+mj-lt"/>
                <a:ea typeface="+mj-ea"/>
                <a:cs typeface="+mj-cs"/>
              </a:defRPr>
            </a:lvl1pPr>
          </a:lstStyle>
          <a:p>
            <a:r>
              <a:rPr lang="en-US" sz="3600" kern="0" dirty="0">
                <a:solidFill>
                  <a:srgbClr val="0DB7C4"/>
                </a:solidFill>
                <a:latin typeface="Dosis"/>
                <a:ea typeface="Dosis"/>
                <a:cs typeface="Dosis"/>
                <a:sym typeface="Dosis"/>
              </a:rPr>
              <a:t>Calculate the Probability of a given </a:t>
            </a:r>
            <a:r>
              <a:rPr lang="en-US" sz="3600" kern="0" dirty="0" smtClean="0">
                <a:solidFill>
                  <a:srgbClr val="0DB7C4"/>
                </a:solidFill>
                <a:latin typeface="Dosis"/>
                <a:ea typeface="Dosis"/>
                <a:cs typeface="Dosis"/>
                <a:sym typeface="Dosis"/>
              </a:rPr>
              <a:t>sequence</a:t>
            </a:r>
            <a:endParaRPr lang="en-US" sz="3600" kern="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2956773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61889" y="3265499"/>
            <a:ext cx="9472711" cy="1849821"/>
          </a:xfrm>
          <a:prstGeom prst="rect">
            <a:avLst/>
          </a:prstGeom>
        </p:spPr>
        <p:txBody>
          <a:bodyPr wrap="square" lIns="100568" tIns="100568" rIns="100568" bIns="100568" anchor="b" anchorCtr="0">
            <a:noAutofit/>
          </a:bodyPr>
          <a:lstStyle/>
          <a:p>
            <a:pPr lvl="0"/>
            <a:r>
              <a:rPr lang="en-US" sz="5400" b="0" dirty="0" smtClean="0">
                <a:latin typeface="Dosis" panose="020B0604020202020204" charset="0"/>
              </a:rPr>
              <a:t>3. </a:t>
            </a:r>
            <a:r>
              <a:rPr lang="en-US" sz="5400" b="0" dirty="0" err="1" smtClean="0">
                <a:latin typeface="Dosis" panose="020B0604020202020204" charset="0"/>
              </a:rPr>
              <a:t>CpG</a:t>
            </a:r>
            <a:r>
              <a:rPr lang="en-US" sz="5400" b="0" dirty="0" smtClean="0">
                <a:latin typeface="Dosis" panose="020B0604020202020204" charset="0"/>
              </a:rPr>
              <a:t> Island</a:t>
            </a:r>
            <a:r>
              <a:rPr lang="en-US" sz="5400" b="0" dirty="0">
                <a:latin typeface="Dosis" panose="020B0604020202020204" charset="0"/>
              </a:rPr>
              <a:t/>
            </a:r>
            <a:br>
              <a:rPr lang="en-US" sz="5400" b="0" dirty="0">
                <a:latin typeface="Dosis" panose="020B0604020202020204" charset="0"/>
              </a:rPr>
            </a:br>
            <a:endParaRPr lang="en-US" sz="5400" b="0" dirty="0">
              <a:latin typeface="Dosis" panose="020B060402020202020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906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TotalTime>
  <Words>978</Words>
  <Application>Microsoft Office PowerPoint</Application>
  <PresentationFormat>Custom</PresentationFormat>
  <Paragraphs>251</Paragraphs>
  <Slides>24</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Comic Sans MS</vt:lpstr>
      <vt:lpstr>Dosis</vt:lpstr>
      <vt:lpstr>Symbol</vt:lpstr>
      <vt:lpstr>Times New Roman</vt:lpstr>
      <vt:lpstr>Office Theme</vt:lpstr>
      <vt:lpstr>4_Office Theme</vt:lpstr>
      <vt:lpstr>Hidden Markov Model</vt:lpstr>
      <vt:lpstr>CONTENTS</vt:lpstr>
      <vt:lpstr>1. Markov Chain Model</vt:lpstr>
      <vt:lpstr>PowerPoint Presentation</vt:lpstr>
      <vt:lpstr>PowerPoint Presentation</vt:lpstr>
      <vt:lpstr>PowerPoint Presentation</vt:lpstr>
      <vt:lpstr>2. Probability of a Sequence for a Given Markov Chain Model </vt:lpstr>
      <vt:lpstr>PowerPoint Presentation</vt:lpstr>
      <vt:lpstr>3. CpG Island </vt:lpstr>
      <vt:lpstr>PowerPoint Presentation</vt:lpstr>
      <vt:lpstr>PowerPoint Presentation</vt:lpstr>
      <vt:lpstr>PowerPoint Presentation</vt:lpstr>
      <vt:lpstr>PowerPoint Presentation</vt:lpstr>
      <vt:lpstr>4. Hidden Markov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Bioinformatics-Lecture09.ppt</dc:title>
  <dc:creator>Tareeq</dc:creator>
  <cp:lastModifiedBy>ASUS</cp:lastModifiedBy>
  <cp:revision>14</cp:revision>
  <dcterms:created xsi:type="dcterms:W3CDTF">2014-09-30T10:29:26Z</dcterms:created>
  <dcterms:modified xsi:type="dcterms:W3CDTF">2020-05-05T18:10:01Z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2008-02-13T00:00:00Z</vt:filetime>
  </property>
  <property fmtid="{D5CDD505-2E9C-101B-9397-08002B2CF9AE}" pid="3" name="LastSaved">
    <vt:filetime>2014-09-30T00:00:00Z</vt:filetime>
  </property>
</Properties>
</file>