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6" r:id="rId2"/>
    <p:sldMasterId id="2147483686" r:id="rId3"/>
    <p:sldMasterId id="2147483696" r:id="rId4"/>
  </p:sldMasterIdLst>
  <p:notesMasterIdLst>
    <p:notesMasterId r:id="rId19"/>
  </p:notesMasterIdLst>
  <p:handoutMasterIdLst>
    <p:handoutMasterId r:id="rId20"/>
  </p:handoutMasterIdLst>
  <p:sldIdLst>
    <p:sldId id="347" r:id="rId5"/>
    <p:sldId id="348" r:id="rId6"/>
    <p:sldId id="349" r:id="rId7"/>
    <p:sldId id="345" r:id="rId8"/>
    <p:sldId id="346" r:id="rId9"/>
    <p:sldId id="344" r:id="rId10"/>
    <p:sldId id="343" r:id="rId11"/>
    <p:sldId id="350" r:id="rId12"/>
    <p:sldId id="280" r:id="rId13"/>
    <p:sldId id="352" r:id="rId14"/>
    <p:sldId id="281" r:id="rId15"/>
    <p:sldId id="341" r:id="rId16"/>
    <p:sldId id="342" r:id="rId17"/>
    <p:sldId id="351" r:id="rId18"/>
  </p:sldIdLst>
  <p:sldSz cx="10058400" cy="7772400"/>
  <p:notesSz cx="9866313" cy="673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94660"/>
  </p:normalViewPr>
  <p:slideViewPr>
    <p:cSldViewPr>
      <p:cViewPr varScale="1">
        <p:scale>
          <a:sx n="62" d="100"/>
          <a:sy n="62" d="100"/>
        </p:scale>
        <p:origin x="79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6025" cy="337064"/>
          </a:xfrm>
          <a:prstGeom prst="rect">
            <a:avLst/>
          </a:prstGeom>
        </p:spPr>
        <p:txBody>
          <a:bodyPr vert="horz" lIns="85131" tIns="42565" rIns="85131" bIns="4256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88732" y="0"/>
            <a:ext cx="4276025" cy="337064"/>
          </a:xfrm>
          <a:prstGeom prst="rect">
            <a:avLst/>
          </a:prstGeom>
        </p:spPr>
        <p:txBody>
          <a:bodyPr vert="horz" lIns="85131" tIns="42565" rIns="85131" bIns="42565" rtlCol="0"/>
          <a:lstStyle>
            <a:lvl1pPr algn="r">
              <a:defRPr sz="1100"/>
            </a:lvl1pPr>
          </a:lstStyle>
          <a:p>
            <a:fld id="{1DA84E74-46E4-4A11-A86B-D27C859D2401}" type="datetimeFigureOut">
              <a:rPr lang="en-US" smtClean="0"/>
              <a:pPr/>
              <a:t>05-May-20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397324"/>
            <a:ext cx="4276025" cy="337064"/>
          </a:xfrm>
          <a:prstGeom prst="rect">
            <a:avLst/>
          </a:prstGeom>
        </p:spPr>
        <p:txBody>
          <a:bodyPr vert="horz" lIns="85131" tIns="42565" rIns="85131" bIns="4256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88732" y="6397324"/>
            <a:ext cx="4276025" cy="337064"/>
          </a:xfrm>
          <a:prstGeom prst="rect">
            <a:avLst/>
          </a:prstGeom>
        </p:spPr>
        <p:txBody>
          <a:bodyPr vert="horz" lIns="85131" tIns="42565" rIns="85131" bIns="42565" rtlCol="0" anchor="b"/>
          <a:lstStyle>
            <a:lvl1pPr algn="r">
              <a:defRPr sz="1100"/>
            </a:lvl1pPr>
          </a:lstStyle>
          <a:p>
            <a:fld id="{E3CA6A86-DC2B-413B-9A78-08D7C86664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0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6025" cy="337064"/>
          </a:xfrm>
          <a:prstGeom prst="rect">
            <a:avLst/>
          </a:prstGeom>
        </p:spPr>
        <p:txBody>
          <a:bodyPr vert="horz" lIns="85131" tIns="42565" rIns="85131" bIns="4256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8732" y="0"/>
            <a:ext cx="4276025" cy="337064"/>
          </a:xfrm>
          <a:prstGeom prst="rect">
            <a:avLst/>
          </a:prstGeom>
        </p:spPr>
        <p:txBody>
          <a:bodyPr vert="horz" lIns="85131" tIns="42565" rIns="85131" bIns="42565" rtlCol="0"/>
          <a:lstStyle>
            <a:lvl1pPr algn="r">
              <a:defRPr sz="1100"/>
            </a:lvl1pPr>
          </a:lstStyle>
          <a:p>
            <a:fld id="{9A45A1B0-5B94-4934-9B9F-B17A82A5E89A}" type="datetimeFigureOut">
              <a:rPr lang="en-US" smtClean="0"/>
              <a:pPr/>
              <a:t>05-May-20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98825" y="504825"/>
            <a:ext cx="32686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5131" tIns="42565" rIns="85131" bIns="425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54" y="3200038"/>
            <a:ext cx="7891805" cy="3030819"/>
          </a:xfrm>
          <a:prstGeom prst="rect">
            <a:avLst/>
          </a:prstGeom>
        </p:spPr>
        <p:txBody>
          <a:bodyPr vert="horz" lIns="85131" tIns="42565" rIns="85131" bIns="425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397324"/>
            <a:ext cx="4276025" cy="337064"/>
          </a:xfrm>
          <a:prstGeom prst="rect">
            <a:avLst/>
          </a:prstGeom>
        </p:spPr>
        <p:txBody>
          <a:bodyPr vert="horz" lIns="85131" tIns="42565" rIns="85131" bIns="4256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8732" y="6397324"/>
            <a:ext cx="4276025" cy="337064"/>
          </a:xfrm>
          <a:prstGeom prst="rect">
            <a:avLst/>
          </a:prstGeom>
        </p:spPr>
        <p:txBody>
          <a:bodyPr vert="horz" lIns="85131" tIns="42565" rIns="85131" bIns="42565" rtlCol="0" anchor="b"/>
          <a:lstStyle>
            <a:lvl1pPr algn="r">
              <a:defRPr sz="1100"/>
            </a:lvl1pPr>
          </a:lstStyle>
          <a:p>
            <a:fld id="{21F50089-5DE5-4AE8-818D-4B458D7E96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3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600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084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3089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337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549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3457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348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3709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0750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9889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946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05-May-20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95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05-May-20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33C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05-May-20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58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33C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05-May-20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221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33C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05-May-20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01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05-May-20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726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65" y="6281196"/>
            <a:ext cx="10058400" cy="417973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100568" tIns="100568" rIns="100568" bIns="100568" anchor="ctr" anchorCtr="0">
            <a:noAutofit/>
          </a:bodyPr>
          <a:lstStyle/>
          <a:p>
            <a:endParaRPr sz="1980">
              <a:solidFill>
                <a:prstClr val="black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 flipH="1">
            <a:off x="-165" y="1"/>
            <a:ext cx="10058400" cy="6281385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100568" tIns="100568" rIns="100568" bIns="100568" anchor="ctr" anchorCtr="0">
            <a:noAutofit/>
          </a:bodyPr>
          <a:lstStyle/>
          <a:p>
            <a:endParaRPr sz="1980">
              <a:solidFill>
                <a:prstClr val="black"/>
              </a:solidFill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754381" y="4368183"/>
            <a:ext cx="5840669" cy="1200298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5618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81" y="1"/>
            <a:ext cx="736559" cy="7772398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100568" tIns="100568" rIns="100568" bIns="100568" anchor="ctr" anchorCtr="0">
            <a:noAutofit/>
          </a:bodyPr>
          <a:lstStyle/>
          <a:p>
            <a:endParaRPr sz="1980">
              <a:solidFill>
                <a:prstClr val="black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 flipH="1">
            <a:off x="-81" y="1"/>
            <a:ext cx="736559" cy="1722665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100568" tIns="100568" rIns="100568" bIns="100568" anchor="ctr" anchorCtr="0">
            <a:noAutofit/>
          </a:bodyPr>
          <a:lstStyle/>
          <a:p>
            <a:endParaRPr sz="1980">
              <a:solidFill>
                <a:prstClr val="black"/>
              </a:solidFill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28868" y="1054046"/>
            <a:ext cx="3907860" cy="677078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928868" y="2318431"/>
            <a:ext cx="3085169" cy="52319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199935" y="2318431"/>
            <a:ext cx="3085169" cy="52319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82" y="1"/>
            <a:ext cx="736559" cy="172266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z="264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 sz="264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00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65" y="4657545"/>
            <a:ext cx="10058400" cy="103904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100568" tIns="100568" rIns="100568" bIns="100568" anchor="ctr" anchorCtr="0">
            <a:noAutofit/>
          </a:bodyPr>
          <a:lstStyle/>
          <a:p>
            <a:endParaRPr sz="1980">
              <a:solidFill>
                <a:prstClr val="black"/>
              </a:solidFill>
            </a:endParaRPr>
          </a:p>
        </p:txBody>
      </p:sp>
      <p:sp>
        <p:nvSpPr>
          <p:cNvPr id="15" name="Shape 15"/>
          <p:cNvSpPr/>
          <p:nvPr/>
        </p:nvSpPr>
        <p:spPr>
          <a:xfrm flipH="1">
            <a:off x="-165" y="0"/>
            <a:ext cx="10058400" cy="4657547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100568" tIns="100568" rIns="100568" bIns="100568" anchor="ctr" anchorCtr="0">
            <a:noAutofit/>
          </a:bodyPr>
          <a:lstStyle/>
          <a:p>
            <a:endParaRPr sz="1980">
              <a:solidFill>
                <a:prstClr val="black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754381" y="3464930"/>
            <a:ext cx="5509019" cy="997166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754381" y="4932475"/>
            <a:ext cx="5509019" cy="489334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980"/>
            </a:lvl1pPr>
            <a:lvl2pPr lvl="1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980"/>
            </a:lvl2pPr>
            <a:lvl3pPr lvl="2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980"/>
            </a:lvl3pPr>
            <a:lvl4pPr lvl="3" rtl="0">
              <a:spcBef>
                <a:spcPts val="0"/>
              </a:spcBef>
              <a:buClr>
                <a:srgbClr val="415665"/>
              </a:buClr>
              <a:buNone/>
              <a:defRPr/>
            </a:lvl4pPr>
            <a:lvl5pPr lvl="4" rtl="0">
              <a:spcBef>
                <a:spcPts val="0"/>
              </a:spcBef>
              <a:buClr>
                <a:srgbClr val="415665"/>
              </a:buClr>
              <a:buNone/>
              <a:defRPr/>
            </a:lvl5pPr>
            <a:lvl6pPr lvl="5" rtl="0">
              <a:spcBef>
                <a:spcPts val="0"/>
              </a:spcBef>
              <a:buClr>
                <a:srgbClr val="415665"/>
              </a:buClr>
              <a:buNone/>
              <a:defRPr/>
            </a:lvl6pPr>
            <a:lvl7pPr lvl="6" rtl="0">
              <a:spcBef>
                <a:spcPts val="0"/>
              </a:spcBef>
              <a:buClr>
                <a:srgbClr val="415665"/>
              </a:buClr>
              <a:buNone/>
              <a:defRPr/>
            </a:lvl7pPr>
            <a:lvl8pPr lvl="7" rtl="0">
              <a:spcBef>
                <a:spcPts val="0"/>
              </a:spcBef>
              <a:buClr>
                <a:srgbClr val="415665"/>
              </a:buClr>
              <a:buNone/>
              <a:defRPr/>
            </a:lvl8pPr>
            <a:lvl9pPr lvl="8" rtl="0">
              <a:spcBef>
                <a:spcPts val="0"/>
              </a:spcBef>
              <a:buClr>
                <a:srgbClr val="415665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82" y="5168000"/>
            <a:ext cx="736559" cy="2604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rgbClr val="0DB7C4"/>
                </a:solidFill>
              </a:rPr>
              <a:pPr/>
              <a:t>‹#›</a:t>
            </a:fld>
            <a:endParaRPr lang="en">
              <a:solidFill>
                <a:srgbClr val="0DB7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695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81" y="1"/>
            <a:ext cx="736559" cy="7772398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100568" tIns="100568" rIns="100568" bIns="100568" anchor="ctr" anchorCtr="0">
            <a:noAutofit/>
          </a:bodyPr>
          <a:lstStyle/>
          <a:p>
            <a:endParaRPr sz="1980">
              <a:solidFill>
                <a:prstClr val="black"/>
              </a:solidFill>
            </a:endParaRPr>
          </a:p>
        </p:txBody>
      </p:sp>
      <p:sp>
        <p:nvSpPr>
          <p:cNvPr id="27" name="Shape 27"/>
          <p:cNvSpPr/>
          <p:nvPr/>
        </p:nvSpPr>
        <p:spPr>
          <a:xfrm flipH="1">
            <a:off x="-81" y="1"/>
            <a:ext cx="736559" cy="1722665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100568" tIns="100568" rIns="100568" bIns="100568" anchor="ctr" anchorCtr="0">
            <a:noAutofit/>
          </a:bodyPr>
          <a:lstStyle/>
          <a:p>
            <a:endParaRPr sz="1980">
              <a:solidFill>
                <a:prstClr val="black"/>
              </a:solidFill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28868" y="1054046"/>
            <a:ext cx="3907860" cy="677078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28868" y="2324203"/>
            <a:ext cx="5685900" cy="590901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4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640"/>
            </a:lvl4pPr>
            <a:lvl5pPr lvl="4">
              <a:spcBef>
                <a:spcPts val="0"/>
              </a:spcBef>
              <a:buSzPct val="100000"/>
              <a:defRPr sz="2640"/>
            </a:lvl5pPr>
            <a:lvl6pPr lvl="5">
              <a:spcBef>
                <a:spcPts val="0"/>
              </a:spcBef>
              <a:buSzPct val="100000"/>
              <a:defRPr sz="2640"/>
            </a:lvl6pPr>
            <a:lvl7pPr lvl="6">
              <a:spcBef>
                <a:spcPts val="0"/>
              </a:spcBef>
              <a:buSzPct val="100000"/>
              <a:defRPr sz="2640"/>
            </a:lvl7pPr>
            <a:lvl8pPr lvl="7">
              <a:spcBef>
                <a:spcPts val="0"/>
              </a:spcBef>
              <a:buSzPct val="100000"/>
              <a:defRPr sz="2640"/>
            </a:lvl8pPr>
            <a:lvl9pPr lvl="8">
              <a:spcBef>
                <a:spcPts val="0"/>
              </a:spcBef>
              <a:buSzPct val="100000"/>
              <a:defRPr sz="264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82" y="1"/>
            <a:ext cx="736559" cy="172266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0077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05-May-20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66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33C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05-May-20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9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33C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05-May-20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14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33C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05-May-20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660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33C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05-May-20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6002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05-May-20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649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65" y="6281196"/>
            <a:ext cx="10058400" cy="417973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100568" tIns="100568" rIns="100568" bIns="100568" anchor="ctr" anchorCtr="0">
            <a:noAutofit/>
          </a:bodyPr>
          <a:lstStyle/>
          <a:p>
            <a:endParaRPr sz="1980">
              <a:solidFill>
                <a:prstClr val="black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 flipH="1">
            <a:off x="-165" y="1"/>
            <a:ext cx="10058400" cy="6281385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100568" tIns="100568" rIns="100568" bIns="100568" anchor="ctr" anchorCtr="0">
            <a:noAutofit/>
          </a:bodyPr>
          <a:lstStyle/>
          <a:p>
            <a:endParaRPr sz="1980">
              <a:solidFill>
                <a:prstClr val="black"/>
              </a:solidFill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754381" y="4368183"/>
            <a:ext cx="5840669" cy="1200298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14045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81" y="1"/>
            <a:ext cx="736559" cy="7772398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100568" tIns="100568" rIns="100568" bIns="100568" anchor="ctr" anchorCtr="0">
            <a:noAutofit/>
          </a:bodyPr>
          <a:lstStyle/>
          <a:p>
            <a:endParaRPr sz="1980">
              <a:solidFill>
                <a:prstClr val="black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 flipH="1">
            <a:off x="-81" y="1"/>
            <a:ext cx="736559" cy="1722665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100568" tIns="100568" rIns="100568" bIns="100568" anchor="ctr" anchorCtr="0">
            <a:noAutofit/>
          </a:bodyPr>
          <a:lstStyle/>
          <a:p>
            <a:endParaRPr sz="1980">
              <a:solidFill>
                <a:prstClr val="black"/>
              </a:solidFill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28868" y="1054046"/>
            <a:ext cx="3907860" cy="677078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928868" y="2318431"/>
            <a:ext cx="3085169" cy="52319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199935" y="2318431"/>
            <a:ext cx="3085169" cy="52319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82" y="1"/>
            <a:ext cx="736559" cy="172266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z="264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 sz="264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49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65" y="4657545"/>
            <a:ext cx="10058400" cy="103904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100568" tIns="100568" rIns="100568" bIns="100568" anchor="ctr" anchorCtr="0">
            <a:noAutofit/>
          </a:bodyPr>
          <a:lstStyle/>
          <a:p>
            <a:endParaRPr sz="1980">
              <a:solidFill>
                <a:prstClr val="black"/>
              </a:solidFill>
            </a:endParaRPr>
          </a:p>
        </p:txBody>
      </p:sp>
      <p:sp>
        <p:nvSpPr>
          <p:cNvPr id="15" name="Shape 15"/>
          <p:cNvSpPr/>
          <p:nvPr/>
        </p:nvSpPr>
        <p:spPr>
          <a:xfrm flipH="1">
            <a:off x="-165" y="0"/>
            <a:ext cx="10058400" cy="4657547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100568" tIns="100568" rIns="100568" bIns="100568" anchor="ctr" anchorCtr="0">
            <a:noAutofit/>
          </a:bodyPr>
          <a:lstStyle/>
          <a:p>
            <a:endParaRPr sz="1980">
              <a:solidFill>
                <a:prstClr val="black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754381" y="3464930"/>
            <a:ext cx="5509019" cy="997166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754381" y="4932475"/>
            <a:ext cx="5509019" cy="489334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980"/>
            </a:lvl1pPr>
            <a:lvl2pPr lvl="1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980"/>
            </a:lvl2pPr>
            <a:lvl3pPr lvl="2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980"/>
            </a:lvl3pPr>
            <a:lvl4pPr lvl="3" rtl="0">
              <a:spcBef>
                <a:spcPts val="0"/>
              </a:spcBef>
              <a:buClr>
                <a:srgbClr val="415665"/>
              </a:buClr>
              <a:buNone/>
              <a:defRPr/>
            </a:lvl4pPr>
            <a:lvl5pPr lvl="4" rtl="0">
              <a:spcBef>
                <a:spcPts val="0"/>
              </a:spcBef>
              <a:buClr>
                <a:srgbClr val="415665"/>
              </a:buClr>
              <a:buNone/>
              <a:defRPr/>
            </a:lvl5pPr>
            <a:lvl6pPr lvl="5" rtl="0">
              <a:spcBef>
                <a:spcPts val="0"/>
              </a:spcBef>
              <a:buClr>
                <a:srgbClr val="415665"/>
              </a:buClr>
              <a:buNone/>
              <a:defRPr/>
            </a:lvl6pPr>
            <a:lvl7pPr lvl="6" rtl="0">
              <a:spcBef>
                <a:spcPts val="0"/>
              </a:spcBef>
              <a:buClr>
                <a:srgbClr val="415665"/>
              </a:buClr>
              <a:buNone/>
              <a:defRPr/>
            </a:lvl7pPr>
            <a:lvl8pPr lvl="7" rtl="0">
              <a:spcBef>
                <a:spcPts val="0"/>
              </a:spcBef>
              <a:buClr>
                <a:srgbClr val="415665"/>
              </a:buClr>
              <a:buNone/>
              <a:defRPr/>
            </a:lvl8pPr>
            <a:lvl9pPr lvl="8" rtl="0">
              <a:spcBef>
                <a:spcPts val="0"/>
              </a:spcBef>
              <a:buClr>
                <a:srgbClr val="415665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82" y="5168000"/>
            <a:ext cx="736559" cy="2604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rgbClr val="0DB7C4"/>
                </a:solidFill>
              </a:rPr>
              <a:pPr/>
              <a:t>‹#›</a:t>
            </a:fld>
            <a:endParaRPr lang="en">
              <a:solidFill>
                <a:srgbClr val="0DB7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7128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81" y="1"/>
            <a:ext cx="736559" cy="7772398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100568" tIns="100568" rIns="100568" bIns="100568" anchor="ctr" anchorCtr="0">
            <a:noAutofit/>
          </a:bodyPr>
          <a:lstStyle/>
          <a:p>
            <a:endParaRPr sz="1980">
              <a:solidFill>
                <a:prstClr val="black"/>
              </a:solidFill>
            </a:endParaRPr>
          </a:p>
        </p:txBody>
      </p:sp>
      <p:sp>
        <p:nvSpPr>
          <p:cNvPr id="27" name="Shape 27"/>
          <p:cNvSpPr/>
          <p:nvPr/>
        </p:nvSpPr>
        <p:spPr>
          <a:xfrm flipH="1">
            <a:off x="-81" y="1"/>
            <a:ext cx="736559" cy="1722665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100568" tIns="100568" rIns="100568" bIns="100568" anchor="ctr" anchorCtr="0">
            <a:noAutofit/>
          </a:bodyPr>
          <a:lstStyle/>
          <a:p>
            <a:endParaRPr sz="1980">
              <a:solidFill>
                <a:prstClr val="black"/>
              </a:solidFill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28868" y="1054046"/>
            <a:ext cx="3907860" cy="677078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28868" y="2324203"/>
            <a:ext cx="5685900" cy="590901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4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640"/>
            </a:lvl4pPr>
            <a:lvl5pPr lvl="4">
              <a:spcBef>
                <a:spcPts val="0"/>
              </a:spcBef>
              <a:buSzPct val="100000"/>
              <a:defRPr sz="2640"/>
            </a:lvl5pPr>
            <a:lvl6pPr lvl="5">
              <a:spcBef>
                <a:spcPts val="0"/>
              </a:spcBef>
              <a:buSzPct val="100000"/>
              <a:defRPr sz="2640"/>
            </a:lvl6pPr>
            <a:lvl7pPr lvl="6">
              <a:spcBef>
                <a:spcPts val="0"/>
              </a:spcBef>
              <a:buSzPct val="100000"/>
              <a:defRPr sz="2640"/>
            </a:lvl7pPr>
            <a:lvl8pPr lvl="7">
              <a:spcBef>
                <a:spcPts val="0"/>
              </a:spcBef>
              <a:buSzPct val="100000"/>
              <a:defRPr sz="2640"/>
            </a:lvl8pPr>
            <a:lvl9pPr lvl="8">
              <a:spcBef>
                <a:spcPts val="0"/>
              </a:spcBef>
              <a:buSzPct val="100000"/>
              <a:defRPr sz="264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82" y="1"/>
            <a:ext cx="736559" cy="172266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1456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05-May-20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8467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33C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05-May-20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50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33C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05-May-20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352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33C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05-May-20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4039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33C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05-May-20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930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05-May-20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792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65" y="6281196"/>
            <a:ext cx="10058400" cy="417973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100568" tIns="100568" rIns="100568" bIns="100568" anchor="ctr" anchorCtr="0">
            <a:noAutofit/>
          </a:bodyPr>
          <a:lstStyle/>
          <a:p>
            <a:endParaRPr sz="1980">
              <a:solidFill>
                <a:prstClr val="black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 flipH="1">
            <a:off x="-165" y="1"/>
            <a:ext cx="10058400" cy="6281385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100568" tIns="100568" rIns="100568" bIns="100568" anchor="ctr" anchorCtr="0">
            <a:noAutofit/>
          </a:bodyPr>
          <a:lstStyle/>
          <a:p>
            <a:endParaRPr sz="1980">
              <a:solidFill>
                <a:prstClr val="black"/>
              </a:solidFill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754381" y="4368183"/>
            <a:ext cx="5840669" cy="1200298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45043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81" y="1"/>
            <a:ext cx="736559" cy="7772398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100568" tIns="100568" rIns="100568" bIns="100568" anchor="ctr" anchorCtr="0">
            <a:noAutofit/>
          </a:bodyPr>
          <a:lstStyle/>
          <a:p>
            <a:endParaRPr sz="1980">
              <a:solidFill>
                <a:prstClr val="black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 flipH="1">
            <a:off x="-81" y="1"/>
            <a:ext cx="736559" cy="1722665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100568" tIns="100568" rIns="100568" bIns="100568" anchor="ctr" anchorCtr="0">
            <a:noAutofit/>
          </a:bodyPr>
          <a:lstStyle/>
          <a:p>
            <a:endParaRPr sz="1980">
              <a:solidFill>
                <a:prstClr val="black"/>
              </a:solidFill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28868" y="1054046"/>
            <a:ext cx="3907860" cy="677078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928868" y="2318431"/>
            <a:ext cx="3085169" cy="52319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199935" y="2318431"/>
            <a:ext cx="3085169" cy="52319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82" y="1"/>
            <a:ext cx="736559" cy="172266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z="264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 sz="264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7722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65" y="4657545"/>
            <a:ext cx="10058400" cy="103904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100568" tIns="100568" rIns="100568" bIns="100568" anchor="ctr" anchorCtr="0">
            <a:noAutofit/>
          </a:bodyPr>
          <a:lstStyle/>
          <a:p>
            <a:endParaRPr sz="1980">
              <a:solidFill>
                <a:prstClr val="black"/>
              </a:solidFill>
            </a:endParaRPr>
          </a:p>
        </p:txBody>
      </p:sp>
      <p:sp>
        <p:nvSpPr>
          <p:cNvPr id="15" name="Shape 15"/>
          <p:cNvSpPr/>
          <p:nvPr/>
        </p:nvSpPr>
        <p:spPr>
          <a:xfrm flipH="1">
            <a:off x="-165" y="0"/>
            <a:ext cx="10058400" cy="4657547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100568" tIns="100568" rIns="100568" bIns="100568" anchor="ctr" anchorCtr="0">
            <a:noAutofit/>
          </a:bodyPr>
          <a:lstStyle/>
          <a:p>
            <a:endParaRPr sz="1980">
              <a:solidFill>
                <a:prstClr val="black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754381" y="3464930"/>
            <a:ext cx="5509019" cy="997166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754381" y="4932475"/>
            <a:ext cx="5509019" cy="489334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980"/>
            </a:lvl1pPr>
            <a:lvl2pPr lvl="1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980"/>
            </a:lvl2pPr>
            <a:lvl3pPr lvl="2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980"/>
            </a:lvl3pPr>
            <a:lvl4pPr lvl="3" rtl="0">
              <a:spcBef>
                <a:spcPts val="0"/>
              </a:spcBef>
              <a:buClr>
                <a:srgbClr val="415665"/>
              </a:buClr>
              <a:buNone/>
              <a:defRPr/>
            </a:lvl4pPr>
            <a:lvl5pPr lvl="4" rtl="0">
              <a:spcBef>
                <a:spcPts val="0"/>
              </a:spcBef>
              <a:buClr>
                <a:srgbClr val="415665"/>
              </a:buClr>
              <a:buNone/>
              <a:defRPr/>
            </a:lvl5pPr>
            <a:lvl6pPr lvl="5" rtl="0">
              <a:spcBef>
                <a:spcPts val="0"/>
              </a:spcBef>
              <a:buClr>
                <a:srgbClr val="415665"/>
              </a:buClr>
              <a:buNone/>
              <a:defRPr/>
            </a:lvl6pPr>
            <a:lvl7pPr lvl="6" rtl="0">
              <a:spcBef>
                <a:spcPts val="0"/>
              </a:spcBef>
              <a:buClr>
                <a:srgbClr val="415665"/>
              </a:buClr>
              <a:buNone/>
              <a:defRPr/>
            </a:lvl7pPr>
            <a:lvl8pPr lvl="7" rtl="0">
              <a:spcBef>
                <a:spcPts val="0"/>
              </a:spcBef>
              <a:buClr>
                <a:srgbClr val="415665"/>
              </a:buClr>
              <a:buNone/>
              <a:defRPr/>
            </a:lvl8pPr>
            <a:lvl9pPr lvl="8" rtl="0">
              <a:spcBef>
                <a:spcPts val="0"/>
              </a:spcBef>
              <a:buClr>
                <a:srgbClr val="415665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82" y="5168000"/>
            <a:ext cx="736559" cy="2604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rgbClr val="0DB7C4"/>
                </a:solidFill>
              </a:rPr>
              <a:pPr/>
              <a:t>‹#›</a:t>
            </a:fld>
            <a:endParaRPr lang="en">
              <a:solidFill>
                <a:srgbClr val="0DB7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8041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81" y="1"/>
            <a:ext cx="736559" cy="7772398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100568" tIns="100568" rIns="100568" bIns="100568" anchor="ctr" anchorCtr="0">
            <a:noAutofit/>
          </a:bodyPr>
          <a:lstStyle/>
          <a:p>
            <a:endParaRPr sz="1980">
              <a:solidFill>
                <a:prstClr val="black"/>
              </a:solidFill>
            </a:endParaRPr>
          </a:p>
        </p:txBody>
      </p:sp>
      <p:sp>
        <p:nvSpPr>
          <p:cNvPr id="27" name="Shape 27"/>
          <p:cNvSpPr/>
          <p:nvPr/>
        </p:nvSpPr>
        <p:spPr>
          <a:xfrm flipH="1">
            <a:off x="-81" y="1"/>
            <a:ext cx="736559" cy="1722665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100568" tIns="100568" rIns="100568" bIns="100568" anchor="ctr" anchorCtr="0">
            <a:noAutofit/>
          </a:bodyPr>
          <a:lstStyle/>
          <a:p>
            <a:endParaRPr sz="1980">
              <a:solidFill>
                <a:prstClr val="black"/>
              </a:solidFill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28868" y="1054046"/>
            <a:ext cx="3907860" cy="677078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28868" y="2324203"/>
            <a:ext cx="5685900" cy="590901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4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640"/>
            </a:lvl4pPr>
            <a:lvl5pPr lvl="4">
              <a:spcBef>
                <a:spcPts val="0"/>
              </a:spcBef>
              <a:buSzPct val="100000"/>
              <a:defRPr sz="2640"/>
            </a:lvl5pPr>
            <a:lvl6pPr lvl="5">
              <a:spcBef>
                <a:spcPts val="0"/>
              </a:spcBef>
              <a:buSzPct val="100000"/>
              <a:defRPr sz="2640"/>
            </a:lvl6pPr>
            <a:lvl7pPr lvl="6">
              <a:spcBef>
                <a:spcPts val="0"/>
              </a:spcBef>
              <a:buSzPct val="100000"/>
              <a:defRPr sz="2640"/>
            </a:lvl7pPr>
            <a:lvl8pPr lvl="7">
              <a:spcBef>
                <a:spcPts val="0"/>
              </a:spcBef>
              <a:buSzPct val="100000"/>
              <a:defRPr sz="2640"/>
            </a:lvl8pPr>
            <a:lvl9pPr lvl="8">
              <a:spcBef>
                <a:spcPts val="0"/>
              </a:spcBef>
              <a:buSzPct val="100000"/>
              <a:defRPr sz="264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82" y="1"/>
            <a:ext cx="736559" cy="172266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59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33C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05-May-20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40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05-May-20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35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65" y="6281196"/>
            <a:ext cx="10058400" cy="417973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100568" tIns="100568" rIns="100568" bIns="100568" anchor="ctr" anchorCtr="0">
            <a:noAutofit/>
          </a:bodyPr>
          <a:lstStyle/>
          <a:p>
            <a:endParaRPr sz="1980">
              <a:solidFill>
                <a:prstClr val="black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 flipH="1">
            <a:off x="-165" y="1"/>
            <a:ext cx="10058400" cy="6281385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100568" tIns="100568" rIns="100568" bIns="100568" anchor="ctr" anchorCtr="0">
            <a:noAutofit/>
          </a:bodyPr>
          <a:lstStyle/>
          <a:p>
            <a:endParaRPr sz="1980">
              <a:solidFill>
                <a:prstClr val="black"/>
              </a:solidFill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754381" y="4368183"/>
            <a:ext cx="5840669" cy="1200298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843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81" y="1"/>
            <a:ext cx="736559" cy="7772398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100568" tIns="100568" rIns="100568" bIns="100568" anchor="ctr" anchorCtr="0">
            <a:noAutofit/>
          </a:bodyPr>
          <a:lstStyle/>
          <a:p>
            <a:endParaRPr sz="1980">
              <a:solidFill>
                <a:prstClr val="black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 flipH="1">
            <a:off x="-81" y="1"/>
            <a:ext cx="736559" cy="1722665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100568" tIns="100568" rIns="100568" bIns="100568" anchor="ctr" anchorCtr="0">
            <a:noAutofit/>
          </a:bodyPr>
          <a:lstStyle/>
          <a:p>
            <a:endParaRPr sz="1980">
              <a:solidFill>
                <a:prstClr val="black"/>
              </a:solidFill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28868" y="1054046"/>
            <a:ext cx="3907860" cy="677078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928868" y="2318431"/>
            <a:ext cx="3085169" cy="52319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199935" y="2318431"/>
            <a:ext cx="3085169" cy="52319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82" y="1"/>
            <a:ext cx="736559" cy="172266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z="264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 sz="264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5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65" y="4657545"/>
            <a:ext cx="10058400" cy="103904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100568" tIns="100568" rIns="100568" bIns="100568" anchor="ctr" anchorCtr="0">
            <a:noAutofit/>
          </a:bodyPr>
          <a:lstStyle/>
          <a:p>
            <a:endParaRPr sz="1980">
              <a:solidFill>
                <a:prstClr val="black"/>
              </a:solidFill>
            </a:endParaRPr>
          </a:p>
        </p:txBody>
      </p:sp>
      <p:sp>
        <p:nvSpPr>
          <p:cNvPr id="15" name="Shape 15"/>
          <p:cNvSpPr/>
          <p:nvPr/>
        </p:nvSpPr>
        <p:spPr>
          <a:xfrm flipH="1">
            <a:off x="-165" y="0"/>
            <a:ext cx="10058400" cy="4657547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100568" tIns="100568" rIns="100568" bIns="100568" anchor="ctr" anchorCtr="0">
            <a:noAutofit/>
          </a:bodyPr>
          <a:lstStyle/>
          <a:p>
            <a:endParaRPr sz="1980">
              <a:solidFill>
                <a:prstClr val="black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754381" y="3464930"/>
            <a:ext cx="5509019" cy="997166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528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754381" y="4932475"/>
            <a:ext cx="5509019" cy="489334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980"/>
            </a:lvl1pPr>
            <a:lvl2pPr lvl="1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980"/>
            </a:lvl2pPr>
            <a:lvl3pPr lvl="2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980"/>
            </a:lvl3pPr>
            <a:lvl4pPr lvl="3" rtl="0">
              <a:spcBef>
                <a:spcPts val="0"/>
              </a:spcBef>
              <a:buClr>
                <a:srgbClr val="415665"/>
              </a:buClr>
              <a:buNone/>
              <a:defRPr/>
            </a:lvl4pPr>
            <a:lvl5pPr lvl="4" rtl="0">
              <a:spcBef>
                <a:spcPts val="0"/>
              </a:spcBef>
              <a:buClr>
                <a:srgbClr val="415665"/>
              </a:buClr>
              <a:buNone/>
              <a:defRPr/>
            </a:lvl5pPr>
            <a:lvl6pPr lvl="5" rtl="0">
              <a:spcBef>
                <a:spcPts val="0"/>
              </a:spcBef>
              <a:buClr>
                <a:srgbClr val="415665"/>
              </a:buClr>
              <a:buNone/>
              <a:defRPr/>
            </a:lvl6pPr>
            <a:lvl7pPr lvl="6" rtl="0">
              <a:spcBef>
                <a:spcPts val="0"/>
              </a:spcBef>
              <a:buClr>
                <a:srgbClr val="415665"/>
              </a:buClr>
              <a:buNone/>
              <a:defRPr/>
            </a:lvl7pPr>
            <a:lvl8pPr lvl="7" rtl="0">
              <a:spcBef>
                <a:spcPts val="0"/>
              </a:spcBef>
              <a:buClr>
                <a:srgbClr val="415665"/>
              </a:buClr>
              <a:buNone/>
              <a:defRPr/>
            </a:lvl8pPr>
            <a:lvl9pPr lvl="8" rtl="0">
              <a:spcBef>
                <a:spcPts val="0"/>
              </a:spcBef>
              <a:buClr>
                <a:srgbClr val="415665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82" y="5168000"/>
            <a:ext cx="736559" cy="2604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rgbClr val="0DB7C4"/>
                </a:solidFill>
              </a:rPr>
              <a:pPr/>
              <a:t>‹#›</a:t>
            </a:fld>
            <a:endParaRPr lang="en">
              <a:solidFill>
                <a:srgbClr val="0DB7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42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81" y="1"/>
            <a:ext cx="736559" cy="7772398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100568" tIns="100568" rIns="100568" bIns="100568" anchor="ctr" anchorCtr="0">
            <a:noAutofit/>
          </a:bodyPr>
          <a:lstStyle/>
          <a:p>
            <a:endParaRPr sz="1980">
              <a:solidFill>
                <a:prstClr val="black"/>
              </a:solidFill>
            </a:endParaRPr>
          </a:p>
        </p:txBody>
      </p:sp>
      <p:sp>
        <p:nvSpPr>
          <p:cNvPr id="27" name="Shape 27"/>
          <p:cNvSpPr/>
          <p:nvPr/>
        </p:nvSpPr>
        <p:spPr>
          <a:xfrm flipH="1">
            <a:off x="-81" y="1"/>
            <a:ext cx="736559" cy="1722665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100568" tIns="100568" rIns="100568" bIns="100568" anchor="ctr" anchorCtr="0">
            <a:noAutofit/>
          </a:bodyPr>
          <a:lstStyle/>
          <a:p>
            <a:endParaRPr sz="1980">
              <a:solidFill>
                <a:prstClr val="black"/>
              </a:solidFill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28868" y="1054046"/>
            <a:ext cx="3907860" cy="677078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28868" y="2324203"/>
            <a:ext cx="5685900" cy="590901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4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640"/>
            </a:lvl4pPr>
            <a:lvl5pPr lvl="4">
              <a:spcBef>
                <a:spcPts val="0"/>
              </a:spcBef>
              <a:buSzPct val="100000"/>
              <a:defRPr sz="2640"/>
            </a:lvl5pPr>
            <a:lvl6pPr lvl="5">
              <a:spcBef>
                <a:spcPts val="0"/>
              </a:spcBef>
              <a:buSzPct val="100000"/>
              <a:defRPr sz="2640"/>
            </a:lvl6pPr>
            <a:lvl7pPr lvl="6">
              <a:spcBef>
                <a:spcPts val="0"/>
              </a:spcBef>
              <a:buSzPct val="100000"/>
              <a:defRPr sz="2640"/>
            </a:lvl7pPr>
            <a:lvl8pPr lvl="7">
              <a:spcBef>
                <a:spcPts val="0"/>
              </a:spcBef>
              <a:buSzPct val="100000"/>
              <a:defRPr sz="2640"/>
            </a:lvl8pPr>
            <a:lvl9pPr lvl="8">
              <a:spcBef>
                <a:spcPts val="0"/>
              </a:spcBef>
              <a:buSzPct val="100000"/>
              <a:defRPr sz="264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82" y="1"/>
            <a:ext cx="736559" cy="172266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8200" y="1447800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 w="25400">
            <a:solidFill>
              <a:srgbClr val="BBE0E3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607" y="860165"/>
            <a:ext cx="8457184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33C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5232" y="1713110"/>
            <a:ext cx="8107934" cy="4878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05-May-20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4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8200" y="1447800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 w="25400">
            <a:solidFill>
              <a:srgbClr val="BBE0E3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607" y="860165"/>
            <a:ext cx="8457184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33C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5232" y="1713110"/>
            <a:ext cx="8107934" cy="4878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05-May-20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76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8200" y="1447800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 w="25400">
            <a:solidFill>
              <a:srgbClr val="BBE0E3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607" y="860165"/>
            <a:ext cx="8457184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33C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5232" y="1713110"/>
            <a:ext cx="8107934" cy="4878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05-May-20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37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8200" y="1447800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 w="25400">
            <a:solidFill>
              <a:srgbClr val="BBE0E3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607" y="860165"/>
            <a:ext cx="8457184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33C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5232" y="1713110"/>
            <a:ext cx="8107934" cy="4878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05-May-20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80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93621" y="1128104"/>
            <a:ext cx="5943600" cy="2590800"/>
          </a:xfrm>
          <a:prstGeom prst="rect">
            <a:avLst/>
          </a:prstGeom>
        </p:spPr>
        <p:txBody>
          <a:bodyPr wrap="square" lIns="100568" tIns="100568" rIns="100568" bIns="100568" anchor="b" anchorCtr="0">
            <a:noAutofit/>
          </a:bodyPr>
          <a:lstStyle/>
          <a:p>
            <a:r>
              <a:rPr lang="en" sz="5400" b="0" dirty="0">
                <a:latin typeface="Dosis" panose="020B0604020202020204" charset="0"/>
              </a:rPr>
              <a:t>Hidden Markov </a:t>
            </a:r>
            <a:r>
              <a:rPr lang="en" sz="5400" b="0" dirty="0" smtClean="0">
                <a:latin typeface="Dosis" panose="020B0604020202020204" charset="0"/>
              </a:rPr>
              <a:t>Model- Viterbi Algorithm</a:t>
            </a:r>
            <a:endParaRPr lang="en" sz="5400" b="0" dirty="0">
              <a:latin typeface="Dosis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568" y="4155725"/>
            <a:ext cx="5399164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80" dirty="0">
                <a:solidFill>
                  <a:prstClr val="white"/>
                </a:solidFill>
                <a:latin typeface="Dosis" panose="020B0604020202020204" charset="0"/>
              </a:rPr>
              <a:t>Lecture – </a:t>
            </a:r>
            <a:r>
              <a:rPr lang="en-US" sz="3080" dirty="0" smtClean="0">
                <a:solidFill>
                  <a:prstClr val="white"/>
                </a:solidFill>
                <a:latin typeface="Dosis" panose="020B0604020202020204" charset="0"/>
              </a:rPr>
              <a:t>10 </a:t>
            </a:r>
            <a:endParaRPr lang="en-US" sz="3080" dirty="0">
              <a:solidFill>
                <a:prstClr val="white"/>
              </a:solidFill>
              <a:latin typeface="Dosis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567" y="5158855"/>
            <a:ext cx="5287874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60" dirty="0">
                <a:solidFill>
                  <a:prstClr val="white"/>
                </a:solidFill>
                <a:latin typeface="Dosis" panose="020B0604020202020204" charset="0"/>
              </a:rPr>
              <a:t>Department of CSE, DIU</a:t>
            </a:r>
          </a:p>
        </p:txBody>
      </p:sp>
      <p:sp>
        <p:nvSpPr>
          <p:cNvPr id="12" name="object 4"/>
          <p:cNvSpPr/>
          <p:nvPr/>
        </p:nvSpPr>
        <p:spPr>
          <a:xfrm>
            <a:off x="6477000" y="0"/>
            <a:ext cx="3581400" cy="632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9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754381" y="3155699"/>
            <a:ext cx="8313419" cy="1149719"/>
          </a:xfrm>
          <a:prstGeom prst="rect">
            <a:avLst/>
          </a:prstGeom>
        </p:spPr>
        <p:txBody>
          <a:bodyPr wrap="square" lIns="100568" tIns="100568" rIns="100568" bIns="100568" anchor="b" anchorCtr="0">
            <a:noAutofit/>
          </a:bodyPr>
          <a:lstStyle/>
          <a:p>
            <a:r>
              <a:rPr lang="en" sz="5400" b="0" dirty="0">
                <a:latin typeface="Dosis" panose="020B0604020202020204" charset="0"/>
              </a:rPr>
              <a:t>2</a:t>
            </a:r>
            <a:r>
              <a:rPr lang="en" sz="5400" b="0" dirty="0" smtClean="0">
                <a:latin typeface="Dosis" panose="020B0604020202020204" charset="0"/>
              </a:rPr>
              <a:t>. Viterbi Algorithm</a:t>
            </a:r>
            <a:endParaRPr lang="en" sz="5400" b="0" dirty="0">
              <a:latin typeface="Dosis" panose="020B060402020202020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98702" y="1719935"/>
            <a:ext cx="6700520" cy="2312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  <a:tab pos="2755265" algn="l"/>
              </a:tabLst>
            </a:pPr>
            <a:r>
              <a:rPr sz="2600" b="1" spc="-15" dirty="0">
                <a:latin typeface="Arial"/>
                <a:cs typeface="Arial"/>
              </a:rPr>
              <a:t>Initialization:	</a:t>
            </a:r>
            <a:r>
              <a:rPr sz="2600" spc="-15" dirty="0">
                <a:latin typeface="Arial"/>
                <a:cs typeface="Arial"/>
              </a:rPr>
              <a:t>(</a:t>
            </a:r>
            <a:r>
              <a:rPr sz="2600" i="1" spc="-10" dirty="0">
                <a:latin typeface="Arial"/>
                <a:cs typeface="Arial"/>
              </a:rPr>
              <a:t>i</a:t>
            </a:r>
            <a:r>
              <a:rPr sz="2600" i="1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=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0)</a:t>
            </a:r>
            <a:endParaRPr sz="2600" dirty="0">
              <a:latin typeface="Arial"/>
              <a:cs typeface="Arial"/>
            </a:endParaRPr>
          </a:p>
          <a:p>
            <a:pPr marL="655320" algn="ctr">
              <a:lnSpc>
                <a:spcPct val="100000"/>
              </a:lnSpc>
              <a:spcBef>
                <a:spcPts val="1850"/>
              </a:spcBef>
              <a:tabLst>
                <a:tab pos="2121535" algn="l"/>
              </a:tabLst>
            </a:pPr>
            <a:r>
              <a:rPr sz="2700" i="1" spc="-10" dirty="0">
                <a:latin typeface="Times New Roman"/>
                <a:cs typeface="Times New Roman"/>
              </a:rPr>
              <a:t>v</a:t>
            </a:r>
            <a:r>
              <a:rPr sz="2325" spc="22" baseline="-25089" dirty="0">
                <a:latin typeface="Times New Roman"/>
                <a:cs typeface="Times New Roman"/>
              </a:rPr>
              <a:t>0</a:t>
            </a:r>
            <a:r>
              <a:rPr sz="2325" spc="-135" baseline="-25089" dirty="0">
                <a:latin typeface="Times New Roman"/>
                <a:cs typeface="Times New Roman"/>
              </a:rPr>
              <a:t> </a:t>
            </a:r>
            <a:r>
              <a:rPr sz="2700" spc="30" dirty="0">
                <a:latin typeface="Times New Roman"/>
                <a:cs typeface="Times New Roman"/>
              </a:rPr>
              <a:t>(</a:t>
            </a:r>
            <a:r>
              <a:rPr sz="2700" spc="-5" dirty="0">
                <a:latin typeface="Times New Roman"/>
                <a:cs typeface="Times New Roman"/>
              </a:rPr>
              <a:t>0</a:t>
            </a:r>
            <a:r>
              <a:rPr sz="2700" dirty="0">
                <a:latin typeface="Times New Roman"/>
                <a:cs typeface="Times New Roman"/>
              </a:rPr>
              <a:t>)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Symbol"/>
                <a:cs typeface="Symbol"/>
              </a:rPr>
              <a:t></a:t>
            </a:r>
            <a:r>
              <a:rPr sz="2700" spc="-340" dirty="0">
                <a:latin typeface="Times New Roman"/>
                <a:cs typeface="Times New Roman"/>
              </a:rPr>
              <a:t> </a:t>
            </a:r>
            <a:r>
              <a:rPr sz="2700" spc="-254" dirty="0">
                <a:latin typeface="Times New Roman"/>
                <a:cs typeface="Times New Roman"/>
              </a:rPr>
              <a:t>1</a:t>
            </a:r>
            <a:r>
              <a:rPr sz="2700" dirty="0">
                <a:latin typeface="Times New Roman"/>
                <a:cs typeface="Times New Roman"/>
              </a:rPr>
              <a:t>,	</a:t>
            </a:r>
            <a:r>
              <a:rPr sz="2700" i="1" spc="15" dirty="0">
                <a:latin typeface="Times New Roman"/>
                <a:cs typeface="Times New Roman"/>
              </a:rPr>
              <a:t>v</a:t>
            </a:r>
            <a:r>
              <a:rPr sz="2325" i="1" spc="15" baseline="-25089" dirty="0">
                <a:latin typeface="Times New Roman"/>
                <a:cs typeface="Times New Roman"/>
              </a:rPr>
              <a:t>k</a:t>
            </a:r>
            <a:r>
              <a:rPr sz="2325" i="1" spc="82" baseline="-25089" dirty="0">
                <a:latin typeface="Times New Roman"/>
                <a:cs typeface="Times New Roman"/>
              </a:rPr>
              <a:t> </a:t>
            </a:r>
            <a:r>
              <a:rPr sz="2700" spc="30" dirty="0">
                <a:latin typeface="Times New Roman"/>
                <a:cs typeface="Times New Roman"/>
              </a:rPr>
              <a:t>(</a:t>
            </a:r>
            <a:r>
              <a:rPr sz="2700" spc="-5" dirty="0">
                <a:latin typeface="Times New Roman"/>
                <a:cs typeface="Times New Roman"/>
              </a:rPr>
              <a:t>0</a:t>
            </a:r>
            <a:r>
              <a:rPr sz="2700" dirty="0">
                <a:latin typeface="Times New Roman"/>
                <a:cs typeface="Times New Roman"/>
              </a:rPr>
              <a:t>)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Symbol"/>
                <a:cs typeface="Symbol"/>
              </a:rPr>
              <a:t></a:t>
            </a:r>
            <a:r>
              <a:rPr sz="2700" spc="-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0</a:t>
            </a:r>
            <a:r>
              <a:rPr sz="2700" spc="-2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for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k</a:t>
            </a:r>
            <a:r>
              <a:rPr sz="2700" i="1" spc="1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Symbol"/>
                <a:cs typeface="Symbol"/>
              </a:rPr>
              <a:t>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0</a:t>
            </a:r>
          </a:p>
          <a:p>
            <a:pPr marL="355600" indent="-342900">
              <a:lnSpc>
                <a:spcPct val="100000"/>
              </a:lnSpc>
              <a:spcBef>
                <a:spcPts val="1789"/>
              </a:spcBef>
              <a:buFont typeface="Arial"/>
              <a:buChar char="•"/>
              <a:tabLst>
                <a:tab pos="356235" algn="l"/>
              </a:tabLst>
            </a:pPr>
            <a:r>
              <a:rPr sz="2600" b="1" spc="-15" dirty="0">
                <a:latin typeface="Arial"/>
                <a:cs typeface="Arial"/>
              </a:rPr>
              <a:t>Recursion: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10" dirty="0">
                <a:latin typeface="Arial"/>
                <a:cs typeface="Arial"/>
              </a:rPr>
              <a:t>i</a:t>
            </a:r>
            <a:r>
              <a:rPr sz="2600" i="1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=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1,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.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.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.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i="1" spc="-15" dirty="0">
                <a:latin typeface="Arial"/>
                <a:cs typeface="Arial"/>
              </a:rPr>
              <a:t>L</a:t>
            </a:r>
            <a:r>
              <a:rPr sz="2600" spc="-10" dirty="0">
                <a:latin typeface="Arial"/>
                <a:cs typeface="Arial"/>
              </a:rPr>
              <a:t>):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For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each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state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i="1" spc="-15" dirty="0">
                <a:latin typeface="Arial"/>
                <a:cs typeface="Arial"/>
              </a:rPr>
              <a:t>k</a:t>
            </a:r>
            <a:endParaRPr sz="2600" dirty="0">
              <a:latin typeface="Arial"/>
              <a:cs typeface="Arial"/>
            </a:endParaRPr>
          </a:p>
          <a:p>
            <a:pPr marL="779780" algn="ctr">
              <a:lnSpc>
                <a:spcPct val="100000"/>
              </a:lnSpc>
              <a:spcBef>
                <a:spcPts val="500"/>
              </a:spcBef>
            </a:pPr>
            <a:r>
              <a:rPr sz="2950" i="1" spc="25" dirty="0">
                <a:latin typeface="Times New Roman"/>
                <a:cs typeface="Times New Roman"/>
              </a:rPr>
              <a:t>v</a:t>
            </a:r>
            <a:r>
              <a:rPr sz="2550" i="1" spc="7" baseline="-24509" dirty="0">
                <a:latin typeface="Times New Roman"/>
                <a:cs typeface="Times New Roman"/>
              </a:rPr>
              <a:t>k</a:t>
            </a:r>
            <a:r>
              <a:rPr sz="2550" i="1" spc="82" baseline="-24509" dirty="0">
                <a:latin typeface="Times New Roman"/>
                <a:cs typeface="Times New Roman"/>
              </a:rPr>
              <a:t> </a:t>
            </a:r>
            <a:r>
              <a:rPr sz="2950" spc="-15" dirty="0">
                <a:latin typeface="Times New Roman"/>
                <a:cs typeface="Times New Roman"/>
              </a:rPr>
              <a:t>(</a:t>
            </a:r>
            <a:r>
              <a:rPr sz="2950" i="1" spc="95" dirty="0">
                <a:latin typeface="Times New Roman"/>
                <a:cs typeface="Times New Roman"/>
              </a:rPr>
              <a:t>i</a:t>
            </a:r>
            <a:r>
              <a:rPr sz="2950" dirty="0">
                <a:latin typeface="Times New Roman"/>
                <a:cs typeface="Times New Roman"/>
              </a:rPr>
              <a:t>)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Symbol"/>
                <a:cs typeface="Symbol"/>
              </a:rPr>
              <a:t></a:t>
            </a:r>
            <a:r>
              <a:rPr sz="2950" spc="-90" dirty="0">
                <a:latin typeface="Times New Roman"/>
                <a:cs typeface="Times New Roman"/>
              </a:rPr>
              <a:t> </a:t>
            </a:r>
            <a:r>
              <a:rPr sz="2950" i="1" spc="-25" dirty="0">
                <a:latin typeface="Times New Roman"/>
                <a:cs typeface="Times New Roman"/>
              </a:rPr>
              <a:t>e</a:t>
            </a:r>
            <a:r>
              <a:rPr sz="2550" i="1" spc="7" baseline="-24509" dirty="0">
                <a:latin typeface="Times New Roman"/>
                <a:cs typeface="Times New Roman"/>
              </a:rPr>
              <a:t>k</a:t>
            </a:r>
            <a:r>
              <a:rPr sz="2550" i="1" spc="82" baseline="-24509" dirty="0">
                <a:latin typeface="Times New Roman"/>
                <a:cs typeface="Times New Roman"/>
              </a:rPr>
              <a:t> </a:t>
            </a:r>
            <a:r>
              <a:rPr sz="2950" spc="215" dirty="0">
                <a:latin typeface="Times New Roman"/>
                <a:cs typeface="Times New Roman"/>
              </a:rPr>
              <a:t>(</a:t>
            </a:r>
            <a:r>
              <a:rPr sz="2950" i="1" spc="-30" dirty="0">
                <a:latin typeface="Times New Roman"/>
                <a:cs typeface="Times New Roman"/>
              </a:rPr>
              <a:t>x</a:t>
            </a:r>
            <a:r>
              <a:rPr sz="2550" i="1" baseline="-24509" dirty="0">
                <a:latin typeface="Times New Roman"/>
                <a:cs typeface="Times New Roman"/>
              </a:rPr>
              <a:t>i</a:t>
            </a:r>
            <a:r>
              <a:rPr sz="2550" i="1" spc="-52" baseline="-24509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)</a:t>
            </a:r>
            <a:r>
              <a:rPr sz="2950" spc="-34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ma</a:t>
            </a:r>
            <a:r>
              <a:rPr sz="2950" spc="80" dirty="0">
                <a:latin typeface="Times New Roman"/>
                <a:cs typeface="Times New Roman"/>
              </a:rPr>
              <a:t>x</a:t>
            </a:r>
            <a:r>
              <a:rPr sz="3900" spc="-420" dirty="0">
                <a:latin typeface="Symbol"/>
                <a:cs typeface="Symbol"/>
              </a:rPr>
              <a:t></a:t>
            </a:r>
            <a:r>
              <a:rPr sz="2950" i="1" spc="15" dirty="0">
                <a:latin typeface="Times New Roman"/>
                <a:cs typeface="Times New Roman"/>
              </a:rPr>
              <a:t>v</a:t>
            </a:r>
            <a:r>
              <a:rPr sz="2550" i="1" spc="15" baseline="-24509" dirty="0">
                <a:latin typeface="Times New Roman"/>
                <a:cs typeface="Times New Roman"/>
              </a:rPr>
              <a:t>r</a:t>
            </a:r>
            <a:r>
              <a:rPr sz="2550" i="1" spc="37" baseline="-24509" dirty="0">
                <a:latin typeface="Times New Roman"/>
                <a:cs typeface="Times New Roman"/>
              </a:rPr>
              <a:t> </a:t>
            </a:r>
            <a:r>
              <a:rPr sz="2950" spc="-20" dirty="0">
                <a:latin typeface="Times New Roman"/>
                <a:cs typeface="Times New Roman"/>
              </a:rPr>
              <a:t>(</a:t>
            </a:r>
            <a:r>
              <a:rPr sz="2950" i="1" dirty="0">
                <a:latin typeface="Times New Roman"/>
                <a:cs typeface="Times New Roman"/>
              </a:rPr>
              <a:t>i</a:t>
            </a:r>
            <a:r>
              <a:rPr sz="2950" i="1" spc="-165" dirty="0">
                <a:latin typeface="Times New Roman"/>
                <a:cs typeface="Times New Roman"/>
              </a:rPr>
              <a:t> </a:t>
            </a:r>
            <a:r>
              <a:rPr sz="2950" spc="180" dirty="0">
                <a:latin typeface="Symbol"/>
                <a:cs typeface="Symbol"/>
              </a:rPr>
              <a:t></a:t>
            </a:r>
            <a:r>
              <a:rPr sz="2950" spc="-235" dirty="0">
                <a:latin typeface="Times New Roman"/>
                <a:cs typeface="Times New Roman"/>
              </a:rPr>
              <a:t>1</a:t>
            </a:r>
            <a:r>
              <a:rPr sz="2950" spc="75" dirty="0">
                <a:latin typeface="Times New Roman"/>
                <a:cs typeface="Times New Roman"/>
              </a:rPr>
              <a:t>)</a:t>
            </a:r>
            <a:r>
              <a:rPr sz="2950" i="1" spc="40" dirty="0">
                <a:latin typeface="Times New Roman"/>
                <a:cs typeface="Times New Roman"/>
              </a:rPr>
              <a:t>a</a:t>
            </a:r>
            <a:r>
              <a:rPr sz="2550" i="1" baseline="-24509" dirty="0">
                <a:latin typeface="Times New Roman"/>
                <a:cs typeface="Times New Roman"/>
              </a:rPr>
              <a:t>r</a:t>
            </a:r>
            <a:r>
              <a:rPr sz="2550" i="1" spc="7" baseline="-24509" dirty="0">
                <a:latin typeface="Times New Roman"/>
                <a:cs typeface="Times New Roman"/>
              </a:rPr>
              <a:t>k</a:t>
            </a:r>
            <a:r>
              <a:rPr sz="2550" i="1" spc="225" baseline="-24509" dirty="0">
                <a:latin typeface="Times New Roman"/>
                <a:cs typeface="Times New Roman"/>
              </a:rPr>
              <a:t> </a:t>
            </a:r>
            <a:r>
              <a:rPr sz="3900" spc="-325" dirty="0">
                <a:latin typeface="Symbol"/>
                <a:cs typeface="Symbol"/>
              </a:rPr>
              <a:t></a:t>
            </a:r>
            <a:endParaRPr sz="3900" dirty="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734" y="4247754"/>
            <a:ext cx="236918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600" b="1" spc="-15" dirty="0">
                <a:latin typeface="Arial"/>
                <a:cs typeface="Arial"/>
              </a:rPr>
              <a:t>Termination: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2972" y="3918855"/>
            <a:ext cx="11112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spc="10" dirty="0">
                <a:latin typeface="Times New Roman"/>
                <a:cs typeface="Times New Roman"/>
              </a:rPr>
              <a:t>r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9586" y="4786283"/>
            <a:ext cx="2291080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97915" algn="l"/>
              </a:tabLst>
            </a:pPr>
            <a:r>
              <a:rPr sz="2700" spc="-5" dirty="0">
                <a:latin typeface="Times New Roman"/>
                <a:cs typeface="Times New Roman"/>
              </a:rPr>
              <a:t>Pr</a:t>
            </a:r>
            <a:r>
              <a:rPr sz="2700" spc="210" dirty="0">
                <a:latin typeface="Times New Roman"/>
                <a:cs typeface="Times New Roman"/>
              </a:rPr>
              <a:t>(</a:t>
            </a:r>
            <a:r>
              <a:rPr sz="2700" i="1" spc="25" dirty="0">
                <a:latin typeface="Times New Roman"/>
                <a:cs typeface="Times New Roman"/>
              </a:rPr>
              <a:t>x</a:t>
            </a:r>
            <a:r>
              <a:rPr sz="2700" spc="165" dirty="0">
                <a:latin typeface="Times New Roman"/>
                <a:cs typeface="Times New Roman"/>
              </a:rPr>
              <a:t>,</a:t>
            </a:r>
            <a:r>
              <a:rPr sz="2850" i="1" spc="-80" dirty="0">
                <a:latin typeface="Symbol"/>
                <a:cs typeface="Symbol"/>
              </a:rPr>
              <a:t></a:t>
            </a:r>
            <a:r>
              <a:rPr sz="2850" i="1" dirty="0">
                <a:latin typeface="Times New Roman"/>
                <a:cs typeface="Times New Roman"/>
              </a:rPr>
              <a:t>	</a:t>
            </a:r>
            <a:r>
              <a:rPr sz="2700" dirty="0">
                <a:latin typeface="Times New Roman"/>
                <a:cs typeface="Times New Roman"/>
              </a:rPr>
              <a:t>)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Symbol"/>
                <a:cs typeface="Symbol"/>
              </a:rPr>
              <a:t>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ma</a:t>
            </a:r>
            <a:r>
              <a:rPr sz="2700" spc="70" dirty="0">
                <a:latin typeface="Times New Roman"/>
                <a:cs typeface="Times New Roman"/>
              </a:rPr>
              <a:t>x</a:t>
            </a:r>
            <a:r>
              <a:rPr sz="3550" spc="-300" dirty="0">
                <a:latin typeface="Symbol"/>
                <a:cs typeface="Symbol"/>
              </a:rPr>
              <a:t>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4382" y="4786283"/>
            <a:ext cx="1343025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3055" algn="l"/>
                <a:tab pos="1216025" algn="l"/>
              </a:tabLst>
            </a:pPr>
            <a:r>
              <a:rPr sz="2700" i="1" dirty="0">
                <a:latin typeface="Times New Roman"/>
                <a:cs typeface="Times New Roman"/>
              </a:rPr>
              <a:t>v	</a:t>
            </a:r>
            <a:r>
              <a:rPr sz="2700" spc="155" dirty="0">
                <a:latin typeface="Times New Roman"/>
                <a:cs typeface="Times New Roman"/>
              </a:rPr>
              <a:t>(</a:t>
            </a:r>
            <a:r>
              <a:rPr sz="2700" i="1" spc="60" dirty="0">
                <a:latin typeface="Times New Roman"/>
                <a:cs typeface="Times New Roman"/>
              </a:rPr>
              <a:t>L</a:t>
            </a:r>
            <a:r>
              <a:rPr sz="2700" spc="65" dirty="0">
                <a:latin typeface="Times New Roman"/>
                <a:cs typeface="Times New Roman"/>
              </a:rPr>
              <a:t>)</a:t>
            </a:r>
            <a:r>
              <a:rPr sz="2700" i="1" dirty="0">
                <a:latin typeface="Times New Roman"/>
                <a:cs typeface="Times New Roman"/>
              </a:rPr>
              <a:t>a	</a:t>
            </a:r>
            <a:r>
              <a:rPr sz="3550" spc="-300" dirty="0">
                <a:latin typeface="Symbol"/>
                <a:cs typeface="Symbol"/>
              </a:rPr>
              <a:t>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39823" y="5085593"/>
            <a:ext cx="102489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93115" algn="l"/>
              </a:tabLst>
            </a:pPr>
            <a:r>
              <a:rPr sz="1550" i="1" spc="10" dirty="0">
                <a:latin typeface="Times New Roman"/>
                <a:cs typeface="Times New Roman"/>
              </a:rPr>
              <a:t>k	k</a:t>
            </a:r>
            <a:r>
              <a:rPr sz="1550" i="1" spc="-17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85152" y="4844796"/>
            <a:ext cx="126364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" dirty="0">
                <a:latin typeface="Times New Roman"/>
                <a:cs typeface="Times New Roman"/>
              </a:rPr>
              <a:t>*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6410" y="5205991"/>
            <a:ext cx="11493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i="1" spc="10" dirty="0">
                <a:latin typeface="Times New Roman"/>
                <a:cs typeface="Times New Roman"/>
              </a:rPr>
              <a:t>k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2502" y="6320847"/>
            <a:ext cx="7668259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800000"/>
                </a:solidFill>
                <a:latin typeface="Comic Sans MS"/>
                <a:cs typeface="Comic Sans MS"/>
              </a:rPr>
              <a:t>To find </a:t>
            </a:r>
            <a:r>
              <a:rPr sz="2400" spc="-15" dirty="0">
                <a:latin typeface="Symbol"/>
                <a:cs typeface="Symbol"/>
              </a:rPr>
              <a:t></a:t>
            </a:r>
            <a:r>
              <a:rPr sz="2400" spc="-7" baseline="24305" dirty="0">
                <a:latin typeface="Comic Sans MS"/>
                <a:cs typeface="Comic Sans MS"/>
              </a:rPr>
              <a:t>*</a:t>
            </a:r>
            <a:r>
              <a:rPr sz="2400" spc="-10" dirty="0">
                <a:solidFill>
                  <a:srgbClr val="800000"/>
                </a:solidFill>
                <a:latin typeface="Comic Sans MS"/>
                <a:cs typeface="Comic Sans MS"/>
              </a:rPr>
              <a:t>,</a:t>
            </a:r>
            <a:r>
              <a:rPr sz="2400" spc="-5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2400" spc="-20" dirty="0">
                <a:solidFill>
                  <a:srgbClr val="800000"/>
                </a:solidFill>
                <a:latin typeface="Comic Sans MS"/>
                <a:cs typeface="Comic Sans MS"/>
              </a:rPr>
              <a:t>us</a:t>
            </a:r>
            <a:r>
              <a:rPr sz="2400" spc="-15" dirty="0">
                <a:solidFill>
                  <a:srgbClr val="800000"/>
                </a:solidFill>
                <a:latin typeface="Comic Sans MS"/>
                <a:cs typeface="Comic Sans MS"/>
              </a:rPr>
              <a:t>e</a:t>
            </a:r>
            <a:r>
              <a:rPr sz="2400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2400" spc="-20" dirty="0">
                <a:solidFill>
                  <a:srgbClr val="800000"/>
                </a:solidFill>
                <a:latin typeface="Comic Sans MS"/>
                <a:cs typeface="Comic Sans MS"/>
              </a:rPr>
              <a:t>trace-back</a:t>
            </a:r>
            <a:r>
              <a:rPr sz="2400" spc="-10" dirty="0">
                <a:solidFill>
                  <a:srgbClr val="800000"/>
                </a:solidFill>
                <a:latin typeface="Comic Sans MS"/>
                <a:cs typeface="Comic Sans MS"/>
              </a:rPr>
              <a:t>,</a:t>
            </a:r>
            <a:r>
              <a:rPr sz="2400" spc="10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2400" spc="-15" dirty="0">
                <a:solidFill>
                  <a:srgbClr val="800000"/>
                </a:solidFill>
                <a:latin typeface="Comic Sans MS"/>
                <a:cs typeface="Comic Sans MS"/>
              </a:rPr>
              <a:t>as</a:t>
            </a:r>
            <a:r>
              <a:rPr sz="2400" spc="-5" dirty="0">
                <a:solidFill>
                  <a:srgbClr val="800000"/>
                </a:solidFill>
                <a:latin typeface="Comic Sans MS"/>
                <a:cs typeface="Comic Sans MS"/>
              </a:rPr>
              <a:t> i</a:t>
            </a:r>
            <a:r>
              <a:rPr sz="2400" dirty="0">
                <a:solidFill>
                  <a:srgbClr val="800000"/>
                </a:solidFill>
                <a:latin typeface="Comic Sans MS"/>
                <a:cs typeface="Comic Sans MS"/>
              </a:rPr>
              <a:t>n</a:t>
            </a:r>
            <a:r>
              <a:rPr sz="2400" spc="-5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2400" spc="-20" dirty="0">
                <a:solidFill>
                  <a:srgbClr val="800000"/>
                </a:solidFill>
                <a:latin typeface="Comic Sans MS"/>
                <a:cs typeface="Comic Sans MS"/>
              </a:rPr>
              <a:t>dynami</a:t>
            </a:r>
            <a:r>
              <a:rPr sz="2400" spc="-15" dirty="0">
                <a:solidFill>
                  <a:srgbClr val="800000"/>
                </a:solidFill>
                <a:latin typeface="Comic Sans MS"/>
                <a:cs typeface="Comic Sans MS"/>
              </a:rPr>
              <a:t>c</a:t>
            </a:r>
            <a:r>
              <a:rPr sz="2400" spc="10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800000"/>
                </a:solidFill>
                <a:latin typeface="Comic Sans MS"/>
                <a:cs typeface="Comic Sans MS"/>
              </a:rPr>
              <a:t>programming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Shape 81"/>
          <p:cNvSpPr txBox="1">
            <a:spLocks/>
          </p:cNvSpPr>
          <p:nvPr/>
        </p:nvSpPr>
        <p:spPr>
          <a:xfrm>
            <a:off x="928868" y="457200"/>
            <a:ext cx="8045714" cy="838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kern="0" dirty="0" smtClean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The Viterbi Algorithm</a:t>
            </a:r>
            <a:endParaRPr lang="en" sz="3600" kern="0" dirty="0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31583" y="571098"/>
            <a:ext cx="3133134" cy="80759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0" dirty="0"/>
              <a:t>Outcome = 6,2,6</a:t>
            </a:r>
          </a:p>
          <a:p>
            <a:pPr algn="ctr"/>
            <a:r>
              <a:rPr lang="en-US" sz="1980" dirty="0"/>
              <a:t>Static Probability is always = 0.5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531411"/>
              </p:ext>
            </p:extLst>
          </p:nvPr>
        </p:nvGraphicFramePr>
        <p:xfrm>
          <a:off x="751490" y="1850147"/>
          <a:ext cx="9064120" cy="3388670"/>
        </p:xfrm>
        <a:graphic>
          <a:graphicData uri="http://schemas.openxmlformats.org/drawingml/2006/table">
            <a:tbl>
              <a:tblPr firstRow="1" bandRow="1"/>
              <a:tblGrid>
                <a:gridCol w="1181227">
                  <a:extLst>
                    <a:ext uri="{9D8B030D-6E8A-4147-A177-3AD203B41FA5}">
                      <a16:colId xmlns="" xmlns:a16="http://schemas.microsoft.com/office/drawing/2014/main" val="175522034"/>
                    </a:ext>
                  </a:extLst>
                </a:gridCol>
                <a:gridCol w="1892376">
                  <a:extLst>
                    <a:ext uri="{9D8B030D-6E8A-4147-A177-3AD203B41FA5}">
                      <a16:colId xmlns="" xmlns:a16="http://schemas.microsoft.com/office/drawing/2014/main" val="2200715374"/>
                    </a:ext>
                  </a:extLst>
                </a:gridCol>
                <a:gridCol w="3204225">
                  <a:extLst>
                    <a:ext uri="{9D8B030D-6E8A-4147-A177-3AD203B41FA5}">
                      <a16:colId xmlns="" xmlns:a16="http://schemas.microsoft.com/office/drawing/2014/main" val="3185065759"/>
                    </a:ext>
                  </a:extLst>
                </a:gridCol>
                <a:gridCol w="2786292">
                  <a:extLst>
                    <a:ext uri="{9D8B030D-6E8A-4147-A177-3AD203B41FA5}">
                      <a16:colId xmlns="" xmlns:a16="http://schemas.microsoft.com/office/drawing/2014/main" val="987582619"/>
                    </a:ext>
                  </a:extLst>
                </a:gridCol>
              </a:tblGrid>
              <a:tr h="489848"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</a:pPr>
                      <a:endParaRPr sz="20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095" algn="ctr">
                        <a:lnSpc>
                          <a:spcPct val="100000"/>
                        </a:lnSpc>
                      </a:pPr>
                      <a:r>
                        <a:rPr lang="en-US" sz="2000" b="1" dirty="0" smtClean="0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6</a:t>
                      </a:r>
                      <a:endParaRPr sz="20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</a:pPr>
                      <a:r>
                        <a:rPr lang="en-US" sz="2000" b="1" dirty="0" smtClean="0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endParaRPr sz="20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omic Sans MS"/>
                          <a:cs typeface="Comic Sans MS"/>
                        </a:rPr>
                        <a:t>6</a:t>
                      </a:r>
                      <a:endParaRPr sz="20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667891659"/>
                  </a:ext>
                </a:extLst>
              </a:tr>
              <a:tr h="1449411">
                <a:tc>
                  <a:txBody>
                    <a:bodyPr/>
                    <a:lstStyle/>
                    <a:p>
                      <a:pPr marL="210820" algn="l">
                        <a:lnSpc>
                          <a:spcPct val="100000"/>
                        </a:lnSpc>
                      </a:pPr>
                      <a:r>
                        <a:rPr lang="en-US" sz="2000" b="1" dirty="0" smtClean="0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Fair</a:t>
                      </a:r>
                      <a:endParaRPr sz="20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2000" dirty="0" smtClean="0">
                          <a:solidFill>
                            <a:srgbClr val="008080"/>
                          </a:solidFill>
                          <a:latin typeface="Comic Sans MS"/>
                          <a:cs typeface="Comic Sans MS"/>
                        </a:rPr>
                        <a:t>1/</a:t>
                      </a:r>
                      <a:r>
                        <a:rPr sz="2000" spc="5" dirty="0" smtClean="0">
                          <a:solidFill>
                            <a:srgbClr val="008080"/>
                          </a:solidFill>
                          <a:latin typeface="Comic Sans MS"/>
                          <a:cs typeface="Comic Sans MS"/>
                        </a:rPr>
                        <a:t>6</a:t>
                      </a:r>
                      <a:r>
                        <a:rPr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1/2</a:t>
                      </a:r>
                      <a:r>
                        <a:rPr sz="2000" dirty="0">
                          <a:latin typeface="Comic Sans MS"/>
                          <a:cs typeface="Comic Sans MS"/>
                        </a:rPr>
                        <a:t>)</a:t>
                      </a:r>
                    </a:p>
                    <a:p>
                      <a:pPr marR="49530" algn="l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=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1/12</a:t>
                      </a:r>
                      <a:endParaRPr sz="20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 algn="l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2000" dirty="0" smtClean="0">
                          <a:solidFill>
                            <a:srgbClr val="008080"/>
                          </a:solidFill>
                          <a:latin typeface="Comic Sans MS"/>
                          <a:cs typeface="Comic Sans MS"/>
                        </a:rPr>
                        <a:t>1/</a:t>
                      </a:r>
                      <a:r>
                        <a:rPr sz="2000" spc="5" dirty="0" smtClean="0">
                          <a:solidFill>
                            <a:srgbClr val="008080"/>
                          </a:solidFill>
                          <a:latin typeface="Comic Sans MS"/>
                          <a:cs typeface="Comic Sans MS"/>
                        </a:rPr>
                        <a:t>6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)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 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max</a:t>
                      </a:r>
                      <a:r>
                        <a:rPr sz="2000" dirty="0">
                          <a:latin typeface="Comic Sans MS"/>
                          <a:cs typeface="Comic Sans MS"/>
                        </a:rPr>
                        <a:t>{(1/12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)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 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0.99</a:t>
                      </a:r>
                      <a:r>
                        <a:rPr sz="2000" dirty="0">
                          <a:latin typeface="Comic Sans MS"/>
                          <a:cs typeface="Comic Sans MS"/>
                        </a:rPr>
                        <a:t>,</a:t>
                      </a:r>
                    </a:p>
                    <a:p>
                      <a:pPr marL="1410335" algn="l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(1/4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)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 </a:t>
                      </a:r>
                      <a:r>
                        <a:rPr sz="2000" spc="-5" dirty="0" smtClean="0">
                          <a:latin typeface="Comic Sans MS"/>
                          <a:cs typeface="Comic Sans MS"/>
                        </a:rPr>
                        <a:t>0.2}</a:t>
                      </a:r>
                      <a:r>
                        <a:rPr lang="en-US" sz="2000" spc="-5" dirty="0" smtClean="0">
                          <a:latin typeface="Comic Sans MS"/>
                          <a:cs typeface="Comic Sans MS"/>
                        </a:rPr>
                        <a:t/>
                      </a:r>
                      <a:br>
                        <a:rPr lang="en-US" sz="2000" spc="-5" dirty="0" smtClean="0">
                          <a:latin typeface="Comic Sans MS"/>
                          <a:cs typeface="Comic Sans MS"/>
                        </a:rPr>
                      </a:br>
                      <a:endParaRPr sz="2000" dirty="0">
                        <a:latin typeface="Comic Sans MS"/>
                        <a:cs typeface="Comic Sans MS"/>
                      </a:endParaRPr>
                    </a:p>
                    <a:p>
                      <a:pPr marL="358775" algn="l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=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0.01375</a:t>
                      </a:r>
                      <a:endParaRPr sz="20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 algn="l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2000" dirty="0" smtClean="0">
                          <a:solidFill>
                            <a:srgbClr val="008080"/>
                          </a:solidFill>
                          <a:latin typeface="Comic Sans MS"/>
                          <a:cs typeface="Comic Sans MS"/>
                        </a:rPr>
                        <a:t>1/</a:t>
                      </a:r>
                      <a:r>
                        <a:rPr sz="2000" spc="5" dirty="0" smtClean="0">
                          <a:solidFill>
                            <a:srgbClr val="008080"/>
                          </a:solidFill>
                          <a:latin typeface="Comic Sans MS"/>
                          <a:cs typeface="Comic Sans MS"/>
                        </a:rPr>
                        <a:t>6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)</a:t>
                      </a:r>
                      <a:r>
                        <a:rPr lang="en-US" sz="2000" baseline="0" dirty="0" smtClean="0">
                          <a:latin typeface="Symbol"/>
                          <a:cs typeface="Comic Sans MS"/>
                        </a:rPr>
                        <a:t>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</a:p>
                    <a:p>
                      <a:pPr marL="153670" algn="l">
                        <a:lnSpc>
                          <a:spcPct val="100000"/>
                        </a:lnSpc>
                      </a:pPr>
                      <a:r>
                        <a:rPr sz="2000" dirty="0" smtClean="0">
                          <a:latin typeface="Comic Sans MS"/>
                          <a:cs typeface="Comic Sans MS"/>
                        </a:rPr>
                        <a:t>max{0.01375</a:t>
                      </a:r>
                      <a:r>
                        <a:rPr lang="en-US" sz="2000" dirty="0" smtClean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sz="2000" spc="-5" dirty="0" smtClean="0">
                          <a:latin typeface="Comic Sans MS"/>
                          <a:cs typeface="Comic Sans MS"/>
                        </a:rPr>
                        <a:t>0.99,</a:t>
                      </a:r>
                      <a:r>
                        <a:rPr lang="en-US" sz="2000" spc="0" baseline="0" dirty="0" smtClean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000" spc="-5" dirty="0" smtClean="0">
                          <a:latin typeface="Comic Sans MS"/>
                          <a:cs typeface="Comic Sans MS"/>
                        </a:rPr>
                        <a:t>0.0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lang="en-US" sz="2000" dirty="0" smtClean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sz="2000" spc="-5" dirty="0" smtClean="0">
                          <a:latin typeface="Comic Sans MS"/>
                          <a:cs typeface="Comic Sans MS"/>
                        </a:rPr>
                        <a:t>0.2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}</a:t>
                      </a:r>
                      <a:endParaRPr sz="2000" dirty="0">
                        <a:latin typeface="Comic Sans MS"/>
                        <a:cs typeface="Comic Sans MS"/>
                      </a:endParaRPr>
                    </a:p>
                    <a:p>
                      <a:pPr marL="358775" algn="l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=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0.00226875</a:t>
                      </a:r>
                      <a:endParaRPr sz="20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4199531655"/>
                  </a:ext>
                </a:extLst>
              </a:tr>
              <a:tr h="1449411">
                <a:tc>
                  <a:txBody>
                    <a:bodyPr/>
                    <a:lstStyle/>
                    <a:p>
                      <a:pPr marL="210820" algn="l">
                        <a:lnSpc>
                          <a:spcPct val="100000"/>
                        </a:lnSpc>
                      </a:pPr>
                      <a:r>
                        <a:rPr lang="en-US" sz="2000" b="1" dirty="0" smtClean="0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Loaded</a:t>
                      </a:r>
                      <a:endParaRPr sz="20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 algn="l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2000" dirty="0">
                          <a:solidFill>
                            <a:srgbClr val="008080"/>
                          </a:solidFill>
                          <a:latin typeface="Comic Sans MS"/>
                          <a:cs typeface="Comic Sans MS"/>
                        </a:rPr>
                        <a:t>1/</a:t>
                      </a:r>
                      <a:r>
                        <a:rPr sz="2000" spc="5" dirty="0">
                          <a:solidFill>
                            <a:srgbClr val="008080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)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 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(1/2)</a:t>
                      </a:r>
                      <a:endParaRPr lang="en-US" sz="2000" dirty="0" smtClean="0">
                        <a:latin typeface="Comic Sans MS"/>
                        <a:cs typeface="Comic Sans MS"/>
                      </a:endParaRPr>
                    </a:p>
                    <a:p>
                      <a:pPr marL="153670" algn="l">
                        <a:lnSpc>
                          <a:spcPct val="100000"/>
                        </a:lnSpc>
                      </a:pPr>
                      <a:r>
                        <a:rPr sz="2000" dirty="0" smtClean="0">
                          <a:latin typeface="Comic Sans MS"/>
                          <a:cs typeface="Comic Sans MS"/>
                        </a:rPr>
                        <a:t>=</a:t>
                      </a:r>
                      <a:r>
                        <a:rPr sz="2000" spc="-5" dirty="0" smtClean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000" b="1" dirty="0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1/4</a:t>
                      </a:r>
                      <a:endParaRPr sz="20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 algn="l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2000" dirty="0" smtClean="0">
                          <a:solidFill>
                            <a:srgbClr val="008080"/>
                          </a:solidFill>
                          <a:latin typeface="Comic Sans MS"/>
                          <a:cs typeface="Comic Sans MS"/>
                        </a:rPr>
                        <a:t>1/1</a:t>
                      </a:r>
                      <a:r>
                        <a:rPr sz="2000" spc="-5" dirty="0" smtClean="0">
                          <a:solidFill>
                            <a:srgbClr val="008080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)</a:t>
                      </a:r>
                      <a:r>
                        <a:rPr lang="en-US" sz="2000" spc="5" baseline="0" dirty="0" smtClean="0">
                          <a:latin typeface="Symbol"/>
                          <a:cs typeface="Comic Sans MS"/>
                        </a:rPr>
                        <a:t>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max</a:t>
                      </a:r>
                      <a:r>
                        <a:rPr sz="2000" dirty="0">
                          <a:latin typeface="Comic Sans MS"/>
                          <a:cs typeface="Comic Sans MS"/>
                        </a:rPr>
                        <a:t>{(1/12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)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 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0.01</a:t>
                      </a:r>
                      <a:r>
                        <a:rPr sz="2000" dirty="0">
                          <a:latin typeface="Comic Sans MS"/>
                          <a:cs typeface="Comic Sans MS"/>
                        </a:rPr>
                        <a:t>,</a:t>
                      </a:r>
                    </a:p>
                    <a:p>
                      <a:pPr marL="1402715" algn="l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(1/4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)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 </a:t>
                      </a:r>
                      <a:r>
                        <a:rPr sz="2000" spc="-5" dirty="0" smtClean="0">
                          <a:latin typeface="Comic Sans MS"/>
                          <a:cs typeface="Comic Sans MS"/>
                        </a:rPr>
                        <a:t>0.8}</a:t>
                      </a:r>
                      <a:r>
                        <a:rPr lang="en-US" sz="2000" spc="-5" dirty="0" smtClean="0">
                          <a:latin typeface="Comic Sans MS"/>
                          <a:cs typeface="Comic Sans MS"/>
                        </a:rPr>
                        <a:t/>
                      </a:r>
                      <a:br>
                        <a:rPr lang="en-US" sz="2000" spc="-5" dirty="0" smtClean="0">
                          <a:latin typeface="Comic Sans MS"/>
                          <a:cs typeface="Comic Sans MS"/>
                        </a:rPr>
                      </a:br>
                      <a:endParaRPr sz="2000" dirty="0">
                        <a:latin typeface="Comic Sans MS"/>
                        <a:cs typeface="Comic Sans MS"/>
                      </a:endParaRPr>
                    </a:p>
                    <a:p>
                      <a:pPr marL="350520" algn="l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= 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0.02</a:t>
                      </a:r>
                      <a:endParaRPr sz="20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 algn="l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2000" dirty="0">
                          <a:solidFill>
                            <a:srgbClr val="008080"/>
                          </a:solidFill>
                          <a:latin typeface="Comic Sans MS"/>
                          <a:cs typeface="Comic Sans MS"/>
                        </a:rPr>
                        <a:t>1/</a:t>
                      </a:r>
                      <a:r>
                        <a:rPr sz="2000" spc="5" dirty="0">
                          <a:solidFill>
                            <a:srgbClr val="008080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)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 </a:t>
                      </a:r>
                    </a:p>
                    <a:p>
                      <a:pPr marL="153670" algn="l">
                        <a:lnSpc>
                          <a:spcPct val="100000"/>
                        </a:lnSpc>
                      </a:pPr>
                      <a:r>
                        <a:rPr sz="2000" dirty="0" smtClean="0">
                          <a:latin typeface="Comic Sans MS"/>
                          <a:cs typeface="Comic Sans MS"/>
                        </a:rPr>
                        <a:t>max{0.01375</a:t>
                      </a:r>
                      <a:r>
                        <a:rPr lang="en-US" sz="2000" dirty="0" smtClean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sz="2000" spc="-5" dirty="0" smtClean="0">
                          <a:latin typeface="Comic Sans MS"/>
                          <a:cs typeface="Comic Sans MS"/>
                        </a:rPr>
                        <a:t>0.01,</a:t>
                      </a:r>
                      <a:r>
                        <a:rPr lang="en-US" sz="2000" spc="0" baseline="0" dirty="0" smtClean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000" spc="-5" dirty="0" smtClean="0">
                          <a:latin typeface="Comic Sans MS"/>
                          <a:cs typeface="Comic Sans MS"/>
                        </a:rPr>
                        <a:t>0.0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lang="en-US" sz="2000" dirty="0" smtClean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sz="2000" spc="-5" dirty="0" smtClean="0">
                          <a:latin typeface="Comic Sans MS"/>
                          <a:cs typeface="Comic Sans MS"/>
                        </a:rPr>
                        <a:t>0.8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}</a:t>
                      </a:r>
                      <a:endParaRPr sz="2000" dirty="0">
                        <a:latin typeface="Comic Sans MS"/>
                        <a:cs typeface="Comic Sans MS"/>
                      </a:endParaRPr>
                    </a:p>
                    <a:p>
                      <a:pPr marL="358775" algn="l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=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0.08</a:t>
                      </a:r>
                      <a:endParaRPr sz="20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331642033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5422288" y="2221296"/>
            <a:ext cx="635876" cy="45089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74732" y="2313787"/>
            <a:ext cx="2647556" cy="48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283551" y="2592445"/>
            <a:ext cx="635876" cy="45089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774730" y="2817892"/>
            <a:ext cx="2404767" cy="137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422288" y="3666468"/>
            <a:ext cx="635876" cy="45089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74730" y="2799364"/>
            <a:ext cx="2647557" cy="86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341359" y="4064150"/>
            <a:ext cx="635876" cy="45089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74730" y="4193695"/>
            <a:ext cx="2566628" cy="8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786591" y="2452524"/>
            <a:ext cx="976935" cy="590816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139034" y="2825342"/>
            <a:ext cx="2647556" cy="48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746126" y="4064150"/>
            <a:ext cx="1017400" cy="342246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79498" y="3303397"/>
            <a:ext cx="2607092" cy="81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133374" y="2900527"/>
            <a:ext cx="635876" cy="45089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864450" y="3125975"/>
            <a:ext cx="2164870" cy="157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326965" y="2249052"/>
            <a:ext cx="635876" cy="45089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  <p:cxnSp>
        <p:nvCxnSpPr>
          <p:cNvPr id="21" name="Straight Arrow Connector 20"/>
          <p:cNvCxnSpPr>
            <a:stCxn id="22" idx="3"/>
          </p:cNvCxnSpPr>
          <p:nvPr/>
        </p:nvCxnSpPr>
        <p:spPr>
          <a:xfrm>
            <a:off x="5555243" y="1497767"/>
            <a:ext cx="1142002" cy="71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335400" y="1328070"/>
            <a:ext cx="3219844" cy="33939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80" dirty="0">
                <a:solidFill>
                  <a:schemeClr val="tx1"/>
                </a:solidFill>
              </a:rPr>
              <a:t>Transition Probability</a:t>
            </a:r>
          </a:p>
        </p:txBody>
      </p:sp>
      <p:sp>
        <p:nvSpPr>
          <p:cNvPr id="23" name="Oval 22"/>
          <p:cNvSpPr/>
          <p:nvPr/>
        </p:nvSpPr>
        <p:spPr>
          <a:xfrm>
            <a:off x="7029321" y="4372233"/>
            <a:ext cx="757270" cy="329572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864450" y="4566514"/>
            <a:ext cx="2268924" cy="14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bject 25"/>
          <p:cNvSpPr/>
          <p:nvPr/>
        </p:nvSpPr>
        <p:spPr>
          <a:xfrm>
            <a:off x="5798820" y="5866638"/>
            <a:ext cx="723900" cy="1407160"/>
          </a:xfrm>
          <a:custGeom>
            <a:avLst/>
            <a:gdLst/>
            <a:ahLst/>
            <a:cxnLst/>
            <a:rect l="l" t="t" r="r" b="b"/>
            <a:pathLst>
              <a:path w="723900" h="1407159">
                <a:moveTo>
                  <a:pt x="0" y="0"/>
                </a:moveTo>
                <a:lnTo>
                  <a:pt x="0" y="1406652"/>
                </a:lnTo>
                <a:lnTo>
                  <a:pt x="723900" y="1406652"/>
                </a:lnTo>
                <a:lnTo>
                  <a:pt x="723900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6"/>
          <p:cNvSpPr txBox="1"/>
          <p:nvPr/>
        </p:nvSpPr>
        <p:spPr>
          <a:xfrm>
            <a:off x="5897371" y="5946289"/>
            <a:ext cx="527685" cy="1266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1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1/6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b="1" spc="-15" dirty="0">
                <a:latin typeface="Arial"/>
                <a:cs typeface="Arial"/>
              </a:rPr>
              <a:t>2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1/6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b="1" spc="-15" dirty="0">
                <a:latin typeface="Arial"/>
                <a:cs typeface="Arial"/>
              </a:rPr>
              <a:t>3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1/6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b="1" spc="-15" dirty="0">
                <a:latin typeface="Arial"/>
                <a:cs typeface="Arial"/>
              </a:rPr>
              <a:t>4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1/6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b="1" spc="-15" dirty="0">
                <a:latin typeface="Arial"/>
                <a:cs typeface="Arial"/>
              </a:rPr>
              <a:t>5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1/6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b="1" spc="-15" dirty="0">
                <a:latin typeface="Arial"/>
                <a:cs typeface="Arial"/>
              </a:rPr>
              <a:t>6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1/6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28"/>
          <p:cNvSpPr txBox="1"/>
          <p:nvPr/>
        </p:nvSpPr>
        <p:spPr>
          <a:xfrm>
            <a:off x="8181847" y="5852563"/>
            <a:ext cx="626745" cy="1266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1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1/10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b="1" spc="-15" dirty="0">
                <a:latin typeface="Arial"/>
                <a:cs typeface="Arial"/>
              </a:rPr>
              <a:t>2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1/10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b="1" spc="-15" dirty="0">
                <a:latin typeface="Arial"/>
                <a:cs typeface="Arial"/>
              </a:rPr>
              <a:t>3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1/10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b="1" spc="-15" dirty="0">
                <a:latin typeface="Arial"/>
                <a:cs typeface="Arial"/>
              </a:rPr>
              <a:t>4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1/10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b="1" spc="-15" dirty="0">
                <a:latin typeface="Arial"/>
                <a:cs typeface="Arial"/>
              </a:rPr>
              <a:t>5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1/10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b="1" spc="-15" dirty="0">
                <a:latin typeface="Arial"/>
                <a:cs typeface="Arial"/>
              </a:rPr>
              <a:t>6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1/2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29"/>
          <p:cNvSpPr/>
          <p:nvPr/>
        </p:nvSpPr>
        <p:spPr>
          <a:xfrm>
            <a:off x="6512052" y="6128004"/>
            <a:ext cx="1567180" cy="302895"/>
          </a:xfrm>
          <a:custGeom>
            <a:avLst/>
            <a:gdLst/>
            <a:ahLst/>
            <a:cxnLst/>
            <a:rect l="l" t="t" r="r" b="b"/>
            <a:pathLst>
              <a:path w="1567179" h="302895">
                <a:moveTo>
                  <a:pt x="1467753" y="188242"/>
                </a:moveTo>
                <a:lnTo>
                  <a:pt x="1354074" y="144017"/>
                </a:lnTo>
                <a:lnTo>
                  <a:pt x="1299209" y="123443"/>
                </a:lnTo>
                <a:lnTo>
                  <a:pt x="1245107" y="104393"/>
                </a:lnTo>
                <a:lnTo>
                  <a:pt x="1191005" y="86105"/>
                </a:lnTo>
                <a:lnTo>
                  <a:pt x="1136903" y="69341"/>
                </a:lnTo>
                <a:lnTo>
                  <a:pt x="1083564" y="53339"/>
                </a:lnTo>
                <a:lnTo>
                  <a:pt x="1030224" y="39623"/>
                </a:lnTo>
                <a:lnTo>
                  <a:pt x="976883" y="27431"/>
                </a:lnTo>
                <a:lnTo>
                  <a:pt x="924305" y="16763"/>
                </a:lnTo>
                <a:lnTo>
                  <a:pt x="872490" y="9143"/>
                </a:lnTo>
                <a:lnTo>
                  <a:pt x="821436" y="3809"/>
                </a:lnTo>
                <a:lnTo>
                  <a:pt x="770381" y="761"/>
                </a:lnTo>
                <a:lnTo>
                  <a:pt x="720851" y="0"/>
                </a:lnTo>
                <a:lnTo>
                  <a:pt x="695705" y="1523"/>
                </a:lnTo>
                <a:lnTo>
                  <a:pt x="646938" y="5333"/>
                </a:lnTo>
                <a:lnTo>
                  <a:pt x="598931" y="12191"/>
                </a:lnTo>
                <a:lnTo>
                  <a:pt x="550926" y="21335"/>
                </a:lnTo>
                <a:lnTo>
                  <a:pt x="504444" y="32765"/>
                </a:lnTo>
                <a:lnTo>
                  <a:pt x="457962" y="46481"/>
                </a:lnTo>
                <a:lnTo>
                  <a:pt x="412242" y="62483"/>
                </a:lnTo>
                <a:lnTo>
                  <a:pt x="390144" y="70865"/>
                </a:lnTo>
                <a:lnTo>
                  <a:pt x="367283" y="79247"/>
                </a:lnTo>
                <a:lnTo>
                  <a:pt x="345186" y="89153"/>
                </a:lnTo>
                <a:lnTo>
                  <a:pt x="323088" y="98297"/>
                </a:lnTo>
                <a:lnTo>
                  <a:pt x="300990" y="108203"/>
                </a:lnTo>
                <a:lnTo>
                  <a:pt x="256794" y="129539"/>
                </a:lnTo>
                <a:lnTo>
                  <a:pt x="213359" y="150875"/>
                </a:lnTo>
                <a:lnTo>
                  <a:pt x="170688" y="173735"/>
                </a:lnTo>
                <a:lnTo>
                  <a:pt x="127253" y="197357"/>
                </a:lnTo>
                <a:lnTo>
                  <a:pt x="84581" y="220979"/>
                </a:lnTo>
                <a:lnTo>
                  <a:pt x="42672" y="245363"/>
                </a:lnTo>
                <a:lnTo>
                  <a:pt x="0" y="269747"/>
                </a:lnTo>
                <a:lnTo>
                  <a:pt x="19050" y="302513"/>
                </a:lnTo>
                <a:lnTo>
                  <a:pt x="60959" y="278129"/>
                </a:lnTo>
                <a:lnTo>
                  <a:pt x="103631" y="253745"/>
                </a:lnTo>
                <a:lnTo>
                  <a:pt x="146303" y="230123"/>
                </a:lnTo>
                <a:lnTo>
                  <a:pt x="231648" y="184403"/>
                </a:lnTo>
                <a:lnTo>
                  <a:pt x="274320" y="163067"/>
                </a:lnTo>
                <a:lnTo>
                  <a:pt x="316992" y="143255"/>
                </a:lnTo>
                <a:lnTo>
                  <a:pt x="339090" y="133350"/>
                </a:lnTo>
                <a:lnTo>
                  <a:pt x="360425" y="123443"/>
                </a:lnTo>
                <a:lnTo>
                  <a:pt x="382524" y="115061"/>
                </a:lnTo>
                <a:lnTo>
                  <a:pt x="403859" y="105917"/>
                </a:lnTo>
                <a:lnTo>
                  <a:pt x="425957" y="98297"/>
                </a:lnTo>
                <a:lnTo>
                  <a:pt x="492251" y="76200"/>
                </a:lnTo>
                <a:lnTo>
                  <a:pt x="537209" y="64007"/>
                </a:lnTo>
                <a:lnTo>
                  <a:pt x="582168" y="54101"/>
                </a:lnTo>
                <a:lnTo>
                  <a:pt x="628650" y="46481"/>
                </a:lnTo>
                <a:lnTo>
                  <a:pt x="651509" y="43433"/>
                </a:lnTo>
                <a:lnTo>
                  <a:pt x="675131" y="41147"/>
                </a:lnTo>
                <a:lnTo>
                  <a:pt x="722376" y="38100"/>
                </a:lnTo>
                <a:lnTo>
                  <a:pt x="770381" y="38861"/>
                </a:lnTo>
                <a:lnTo>
                  <a:pt x="819150" y="41909"/>
                </a:lnTo>
                <a:lnTo>
                  <a:pt x="868679" y="47243"/>
                </a:lnTo>
                <a:lnTo>
                  <a:pt x="918972" y="54863"/>
                </a:lnTo>
                <a:lnTo>
                  <a:pt x="970026" y="64769"/>
                </a:lnTo>
                <a:lnTo>
                  <a:pt x="1021079" y="76200"/>
                </a:lnTo>
                <a:lnTo>
                  <a:pt x="1073657" y="89915"/>
                </a:lnTo>
                <a:lnTo>
                  <a:pt x="1126236" y="105917"/>
                </a:lnTo>
                <a:lnTo>
                  <a:pt x="1179576" y="122681"/>
                </a:lnTo>
                <a:lnTo>
                  <a:pt x="1232916" y="140207"/>
                </a:lnTo>
                <a:lnTo>
                  <a:pt x="1287018" y="159257"/>
                </a:lnTo>
                <a:lnTo>
                  <a:pt x="1341120" y="179831"/>
                </a:lnTo>
                <a:lnTo>
                  <a:pt x="1450086" y="221741"/>
                </a:lnTo>
                <a:lnTo>
                  <a:pt x="1453773" y="223190"/>
                </a:lnTo>
                <a:lnTo>
                  <a:pt x="1467753" y="188242"/>
                </a:lnTo>
                <a:close/>
              </a:path>
              <a:path w="1567179" h="302895">
                <a:moveTo>
                  <a:pt x="1485138" y="254973"/>
                </a:moveTo>
                <a:lnTo>
                  <a:pt x="1485138" y="195071"/>
                </a:lnTo>
                <a:lnTo>
                  <a:pt x="1471422" y="230123"/>
                </a:lnTo>
                <a:lnTo>
                  <a:pt x="1453773" y="223190"/>
                </a:lnTo>
                <a:lnTo>
                  <a:pt x="1439418" y="259079"/>
                </a:lnTo>
                <a:lnTo>
                  <a:pt x="1485138" y="254973"/>
                </a:lnTo>
                <a:close/>
              </a:path>
              <a:path w="1567179" h="302895">
                <a:moveTo>
                  <a:pt x="1485138" y="195071"/>
                </a:moveTo>
                <a:lnTo>
                  <a:pt x="1467753" y="188242"/>
                </a:lnTo>
                <a:lnTo>
                  <a:pt x="1453773" y="223190"/>
                </a:lnTo>
                <a:lnTo>
                  <a:pt x="1471422" y="230123"/>
                </a:lnTo>
                <a:lnTo>
                  <a:pt x="1485138" y="195071"/>
                </a:lnTo>
                <a:close/>
              </a:path>
              <a:path w="1567179" h="302895">
                <a:moveTo>
                  <a:pt x="1566672" y="247650"/>
                </a:moveTo>
                <a:lnTo>
                  <a:pt x="1482090" y="152400"/>
                </a:lnTo>
                <a:lnTo>
                  <a:pt x="1467753" y="188242"/>
                </a:lnTo>
                <a:lnTo>
                  <a:pt x="1485138" y="195071"/>
                </a:lnTo>
                <a:lnTo>
                  <a:pt x="1485138" y="254973"/>
                </a:lnTo>
                <a:lnTo>
                  <a:pt x="1566672" y="247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/>
          <p:cNvSpPr/>
          <p:nvPr/>
        </p:nvSpPr>
        <p:spPr>
          <a:xfrm>
            <a:off x="6513576" y="6435851"/>
            <a:ext cx="1565275" cy="302260"/>
          </a:xfrm>
          <a:custGeom>
            <a:avLst/>
            <a:gdLst/>
            <a:ahLst/>
            <a:cxnLst/>
            <a:rect l="l" t="t" r="r" b="b"/>
            <a:pathLst>
              <a:path w="1565275" h="302259">
                <a:moveTo>
                  <a:pt x="127253" y="43434"/>
                </a:moveTo>
                <a:lnTo>
                  <a:pt x="0" y="54102"/>
                </a:lnTo>
                <a:lnTo>
                  <a:pt x="81533" y="146654"/>
                </a:lnTo>
                <a:lnTo>
                  <a:pt x="81533" y="107442"/>
                </a:lnTo>
                <a:lnTo>
                  <a:pt x="95250" y="72390"/>
                </a:lnTo>
                <a:lnTo>
                  <a:pt x="112898" y="79323"/>
                </a:lnTo>
                <a:lnTo>
                  <a:pt x="127253" y="43434"/>
                </a:lnTo>
                <a:close/>
              </a:path>
              <a:path w="1565275" h="302259">
                <a:moveTo>
                  <a:pt x="112898" y="79323"/>
                </a:moveTo>
                <a:lnTo>
                  <a:pt x="95250" y="72390"/>
                </a:lnTo>
                <a:lnTo>
                  <a:pt x="81533" y="107442"/>
                </a:lnTo>
                <a:lnTo>
                  <a:pt x="98918" y="114271"/>
                </a:lnTo>
                <a:lnTo>
                  <a:pt x="112898" y="79323"/>
                </a:lnTo>
                <a:close/>
              </a:path>
              <a:path w="1565275" h="302259">
                <a:moveTo>
                  <a:pt x="98918" y="114271"/>
                </a:moveTo>
                <a:lnTo>
                  <a:pt x="81533" y="107442"/>
                </a:lnTo>
                <a:lnTo>
                  <a:pt x="81533" y="146654"/>
                </a:lnTo>
                <a:lnTo>
                  <a:pt x="84581" y="150113"/>
                </a:lnTo>
                <a:lnTo>
                  <a:pt x="98918" y="114271"/>
                </a:lnTo>
                <a:close/>
              </a:path>
              <a:path w="1565275" h="302259">
                <a:moveTo>
                  <a:pt x="1565148" y="32766"/>
                </a:moveTo>
                <a:lnTo>
                  <a:pt x="1546098" y="0"/>
                </a:lnTo>
                <a:lnTo>
                  <a:pt x="1504188" y="24384"/>
                </a:lnTo>
                <a:lnTo>
                  <a:pt x="1461516" y="48768"/>
                </a:lnTo>
                <a:lnTo>
                  <a:pt x="1418844" y="72390"/>
                </a:lnTo>
                <a:lnTo>
                  <a:pt x="1376172" y="95250"/>
                </a:lnTo>
                <a:lnTo>
                  <a:pt x="1334262" y="118110"/>
                </a:lnTo>
                <a:lnTo>
                  <a:pt x="1290827" y="139446"/>
                </a:lnTo>
                <a:lnTo>
                  <a:pt x="1226820" y="169163"/>
                </a:lnTo>
                <a:lnTo>
                  <a:pt x="1204722" y="178308"/>
                </a:lnTo>
                <a:lnTo>
                  <a:pt x="1183385" y="187452"/>
                </a:lnTo>
                <a:lnTo>
                  <a:pt x="1161288" y="196596"/>
                </a:lnTo>
                <a:lnTo>
                  <a:pt x="1139190" y="204216"/>
                </a:lnTo>
                <a:lnTo>
                  <a:pt x="1117853" y="212598"/>
                </a:lnTo>
                <a:lnTo>
                  <a:pt x="1072896" y="226313"/>
                </a:lnTo>
                <a:lnTo>
                  <a:pt x="1028700" y="238506"/>
                </a:lnTo>
                <a:lnTo>
                  <a:pt x="960120" y="252984"/>
                </a:lnTo>
                <a:lnTo>
                  <a:pt x="914400" y="259080"/>
                </a:lnTo>
                <a:lnTo>
                  <a:pt x="867155" y="262890"/>
                </a:lnTo>
                <a:lnTo>
                  <a:pt x="795527" y="263652"/>
                </a:lnTo>
                <a:lnTo>
                  <a:pt x="746759" y="260604"/>
                </a:lnTo>
                <a:lnTo>
                  <a:pt x="697229" y="255270"/>
                </a:lnTo>
                <a:lnTo>
                  <a:pt x="646938" y="247650"/>
                </a:lnTo>
                <a:lnTo>
                  <a:pt x="596646" y="237744"/>
                </a:lnTo>
                <a:lnTo>
                  <a:pt x="544829" y="226313"/>
                </a:lnTo>
                <a:lnTo>
                  <a:pt x="493014" y="212598"/>
                </a:lnTo>
                <a:lnTo>
                  <a:pt x="439674" y="196596"/>
                </a:lnTo>
                <a:lnTo>
                  <a:pt x="387096" y="179832"/>
                </a:lnTo>
                <a:lnTo>
                  <a:pt x="333755" y="162306"/>
                </a:lnTo>
                <a:lnTo>
                  <a:pt x="225551" y="122682"/>
                </a:lnTo>
                <a:lnTo>
                  <a:pt x="116585" y="80772"/>
                </a:lnTo>
                <a:lnTo>
                  <a:pt x="112898" y="79323"/>
                </a:lnTo>
                <a:lnTo>
                  <a:pt x="98918" y="114271"/>
                </a:lnTo>
                <a:lnTo>
                  <a:pt x="212598" y="158496"/>
                </a:lnTo>
                <a:lnTo>
                  <a:pt x="266700" y="179070"/>
                </a:lnTo>
                <a:lnTo>
                  <a:pt x="321564" y="198120"/>
                </a:lnTo>
                <a:lnTo>
                  <a:pt x="375666" y="216408"/>
                </a:lnTo>
                <a:lnTo>
                  <a:pt x="429005" y="233172"/>
                </a:lnTo>
                <a:lnTo>
                  <a:pt x="483107" y="249174"/>
                </a:lnTo>
                <a:lnTo>
                  <a:pt x="536448" y="262890"/>
                </a:lnTo>
                <a:lnTo>
                  <a:pt x="589026" y="275082"/>
                </a:lnTo>
                <a:lnTo>
                  <a:pt x="641603" y="284988"/>
                </a:lnTo>
                <a:lnTo>
                  <a:pt x="693420" y="293370"/>
                </a:lnTo>
                <a:lnTo>
                  <a:pt x="744474" y="298704"/>
                </a:lnTo>
                <a:lnTo>
                  <a:pt x="795527" y="301752"/>
                </a:lnTo>
                <a:lnTo>
                  <a:pt x="845057" y="301752"/>
                </a:lnTo>
                <a:lnTo>
                  <a:pt x="894588" y="299466"/>
                </a:lnTo>
                <a:lnTo>
                  <a:pt x="943355" y="294132"/>
                </a:lnTo>
                <a:lnTo>
                  <a:pt x="1014222" y="281178"/>
                </a:lnTo>
                <a:lnTo>
                  <a:pt x="1037844" y="275082"/>
                </a:lnTo>
                <a:lnTo>
                  <a:pt x="1061466" y="269748"/>
                </a:lnTo>
                <a:lnTo>
                  <a:pt x="1107185" y="256032"/>
                </a:lnTo>
                <a:lnTo>
                  <a:pt x="1175766" y="231648"/>
                </a:lnTo>
                <a:lnTo>
                  <a:pt x="1242059" y="204216"/>
                </a:lnTo>
                <a:lnTo>
                  <a:pt x="1308353" y="172974"/>
                </a:lnTo>
                <a:lnTo>
                  <a:pt x="1351788" y="151637"/>
                </a:lnTo>
                <a:lnTo>
                  <a:pt x="1394459" y="128778"/>
                </a:lnTo>
                <a:lnTo>
                  <a:pt x="1437894" y="105156"/>
                </a:lnTo>
                <a:lnTo>
                  <a:pt x="1480566" y="81534"/>
                </a:lnTo>
                <a:lnTo>
                  <a:pt x="1522476" y="57150"/>
                </a:lnTo>
                <a:lnTo>
                  <a:pt x="1565148" y="32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/>
          <p:cNvSpPr/>
          <p:nvPr/>
        </p:nvSpPr>
        <p:spPr>
          <a:xfrm>
            <a:off x="5285994" y="5417057"/>
            <a:ext cx="723265" cy="616585"/>
          </a:xfrm>
          <a:custGeom>
            <a:avLst/>
            <a:gdLst/>
            <a:ahLst/>
            <a:cxnLst/>
            <a:rect l="l" t="t" r="r" b="b"/>
            <a:pathLst>
              <a:path w="723264" h="616585">
                <a:moveTo>
                  <a:pt x="722376" y="247649"/>
                </a:moveTo>
                <a:lnTo>
                  <a:pt x="722376" y="217169"/>
                </a:lnTo>
                <a:lnTo>
                  <a:pt x="720851" y="209549"/>
                </a:lnTo>
                <a:lnTo>
                  <a:pt x="720089" y="202691"/>
                </a:lnTo>
                <a:lnTo>
                  <a:pt x="717803" y="195071"/>
                </a:lnTo>
                <a:lnTo>
                  <a:pt x="716279" y="188213"/>
                </a:lnTo>
                <a:lnTo>
                  <a:pt x="713231" y="180593"/>
                </a:lnTo>
                <a:lnTo>
                  <a:pt x="707135" y="166877"/>
                </a:lnTo>
                <a:lnTo>
                  <a:pt x="699515" y="153161"/>
                </a:lnTo>
                <a:lnTo>
                  <a:pt x="694943" y="146303"/>
                </a:lnTo>
                <a:lnTo>
                  <a:pt x="689609" y="139445"/>
                </a:lnTo>
                <a:lnTo>
                  <a:pt x="685038" y="133349"/>
                </a:lnTo>
                <a:lnTo>
                  <a:pt x="678941" y="126491"/>
                </a:lnTo>
                <a:lnTo>
                  <a:pt x="673607" y="120395"/>
                </a:lnTo>
                <a:lnTo>
                  <a:pt x="667511" y="114299"/>
                </a:lnTo>
                <a:lnTo>
                  <a:pt x="660653" y="108203"/>
                </a:lnTo>
                <a:lnTo>
                  <a:pt x="647700" y="96011"/>
                </a:lnTo>
                <a:lnTo>
                  <a:pt x="633221" y="83819"/>
                </a:lnTo>
                <a:lnTo>
                  <a:pt x="585215" y="51815"/>
                </a:lnTo>
                <a:lnTo>
                  <a:pt x="550163" y="34289"/>
                </a:lnTo>
                <a:lnTo>
                  <a:pt x="512825" y="19812"/>
                </a:lnTo>
                <a:lnTo>
                  <a:pt x="474725" y="9905"/>
                </a:lnTo>
                <a:lnTo>
                  <a:pt x="443483" y="5334"/>
                </a:lnTo>
                <a:lnTo>
                  <a:pt x="432815" y="3810"/>
                </a:lnTo>
                <a:lnTo>
                  <a:pt x="421385" y="3048"/>
                </a:lnTo>
                <a:lnTo>
                  <a:pt x="409955" y="1524"/>
                </a:lnTo>
                <a:lnTo>
                  <a:pt x="397763" y="762"/>
                </a:lnTo>
                <a:lnTo>
                  <a:pt x="384047" y="715"/>
                </a:lnTo>
                <a:lnTo>
                  <a:pt x="360425" y="0"/>
                </a:lnTo>
                <a:lnTo>
                  <a:pt x="331469" y="112"/>
                </a:lnTo>
                <a:lnTo>
                  <a:pt x="283463" y="2286"/>
                </a:lnTo>
                <a:lnTo>
                  <a:pt x="231647" y="8381"/>
                </a:lnTo>
                <a:lnTo>
                  <a:pt x="172211" y="21336"/>
                </a:lnTo>
                <a:lnTo>
                  <a:pt x="131063" y="35813"/>
                </a:lnTo>
                <a:lnTo>
                  <a:pt x="96773" y="56387"/>
                </a:lnTo>
                <a:lnTo>
                  <a:pt x="68579" y="83819"/>
                </a:lnTo>
                <a:lnTo>
                  <a:pt x="44957" y="117348"/>
                </a:lnTo>
                <a:lnTo>
                  <a:pt x="22859" y="164591"/>
                </a:lnTo>
                <a:lnTo>
                  <a:pt x="10667" y="204977"/>
                </a:lnTo>
                <a:lnTo>
                  <a:pt x="7619" y="214884"/>
                </a:lnTo>
                <a:lnTo>
                  <a:pt x="6095" y="225551"/>
                </a:lnTo>
                <a:lnTo>
                  <a:pt x="1523" y="255269"/>
                </a:lnTo>
                <a:lnTo>
                  <a:pt x="761" y="265175"/>
                </a:lnTo>
                <a:lnTo>
                  <a:pt x="761" y="275081"/>
                </a:lnTo>
                <a:lnTo>
                  <a:pt x="0" y="284988"/>
                </a:lnTo>
                <a:lnTo>
                  <a:pt x="2285" y="312419"/>
                </a:lnTo>
                <a:lnTo>
                  <a:pt x="13715" y="355091"/>
                </a:lnTo>
                <a:lnTo>
                  <a:pt x="37337" y="394715"/>
                </a:lnTo>
                <a:lnTo>
                  <a:pt x="38100" y="395668"/>
                </a:lnTo>
                <a:lnTo>
                  <a:pt x="38100" y="284988"/>
                </a:lnTo>
                <a:lnTo>
                  <a:pt x="38861" y="276605"/>
                </a:lnTo>
                <a:lnTo>
                  <a:pt x="38861" y="268224"/>
                </a:lnTo>
                <a:lnTo>
                  <a:pt x="40385" y="250698"/>
                </a:lnTo>
                <a:lnTo>
                  <a:pt x="41909" y="241553"/>
                </a:lnTo>
                <a:lnTo>
                  <a:pt x="43433" y="233172"/>
                </a:lnTo>
                <a:lnTo>
                  <a:pt x="44957" y="224027"/>
                </a:lnTo>
                <a:lnTo>
                  <a:pt x="57911" y="179069"/>
                </a:lnTo>
                <a:lnTo>
                  <a:pt x="82295" y="129539"/>
                </a:lnTo>
                <a:lnTo>
                  <a:pt x="97535" y="108965"/>
                </a:lnTo>
                <a:lnTo>
                  <a:pt x="102107" y="102869"/>
                </a:lnTo>
                <a:lnTo>
                  <a:pt x="108203" y="97536"/>
                </a:lnTo>
                <a:lnTo>
                  <a:pt x="118871" y="86867"/>
                </a:lnTo>
                <a:lnTo>
                  <a:pt x="124967" y="83057"/>
                </a:lnTo>
                <a:lnTo>
                  <a:pt x="131063" y="78486"/>
                </a:lnTo>
                <a:lnTo>
                  <a:pt x="137921" y="74675"/>
                </a:lnTo>
                <a:lnTo>
                  <a:pt x="145541" y="70865"/>
                </a:lnTo>
                <a:lnTo>
                  <a:pt x="153923" y="67817"/>
                </a:lnTo>
                <a:lnTo>
                  <a:pt x="163067" y="64007"/>
                </a:lnTo>
                <a:lnTo>
                  <a:pt x="214121" y="50291"/>
                </a:lnTo>
                <a:lnTo>
                  <a:pt x="261365" y="42672"/>
                </a:lnTo>
                <a:lnTo>
                  <a:pt x="310133" y="38862"/>
                </a:lnTo>
                <a:lnTo>
                  <a:pt x="360425" y="38123"/>
                </a:lnTo>
                <a:lnTo>
                  <a:pt x="384047" y="38862"/>
                </a:lnTo>
                <a:lnTo>
                  <a:pt x="396239" y="38912"/>
                </a:lnTo>
                <a:lnTo>
                  <a:pt x="406907" y="39624"/>
                </a:lnTo>
                <a:lnTo>
                  <a:pt x="417575" y="40386"/>
                </a:lnTo>
                <a:lnTo>
                  <a:pt x="428243" y="41910"/>
                </a:lnTo>
                <a:lnTo>
                  <a:pt x="438911" y="42672"/>
                </a:lnTo>
                <a:lnTo>
                  <a:pt x="483107" y="51053"/>
                </a:lnTo>
                <a:lnTo>
                  <a:pt x="533400" y="68579"/>
                </a:lnTo>
                <a:lnTo>
                  <a:pt x="580643" y="93725"/>
                </a:lnTo>
                <a:lnTo>
                  <a:pt x="622553" y="124205"/>
                </a:lnTo>
                <a:lnTo>
                  <a:pt x="649985" y="151637"/>
                </a:lnTo>
                <a:lnTo>
                  <a:pt x="659129" y="162305"/>
                </a:lnTo>
                <a:lnTo>
                  <a:pt x="666750" y="172973"/>
                </a:lnTo>
                <a:lnTo>
                  <a:pt x="672845" y="183641"/>
                </a:lnTo>
                <a:lnTo>
                  <a:pt x="675131" y="188975"/>
                </a:lnTo>
                <a:lnTo>
                  <a:pt x="677417" y="193547"/>
                </a:lnTo>
                <a:lnTo>
                  <a:pt x="679703" y="198881"/>
                </a:lnTo>
                <a:lnTo>
                  <a:pt x="681227" y="204215"/>
                </a:lnTo>
                <a:lnTo>
                  <a:pt x="682751" y="208787"/>
                </a:lnTo>
                <a:lnTo>
                  <a:pt x="683513" y="214883"/>
                </a:lnTo>
                <a:lnTo>
                  <a:pt x="684276" y="220217"/>
                </a:lnTo>
                <a:lnTo>
                  <a:pt x="684276" y="225551"/>
                </a:lnTo>
                <a:lnTo>
                  <a:pt x="685038" y="231647"/>
                </a:lnTo>
                <a:lnTo>
                  <a:pt x="685038" y="374480"/>
                </a:lnTo>
                <a:lnTo>
                  <a:pt x="686561" y="371093"/>
                </a:lnTo>
                <a:lnTo>
                  <a:pt x="692657" y="355091"/>
                </a:lnTo>
                <a:lnTo>
                  <a:pt x="704850" y="324611"/>
                </a:lnTo>
                <a:lnTo>
                  <a:pt x="709421" y="308609"/>
                </a:lnTo>
                <a:lnTo>
                  <a:pt x="713993" y="293369"/>
                </a:lnTo>
                <a:lnTo>
                  <a:pt x="717803" y="278129"/>
                </a:lnTo>
                <a:lnTo>
                  <a:pt x="720851" y="262889"/>
                </a:lnTo>
                <a:lnTo>
                  <a:pt x="722376" y="247649"/>
                </a:lnTo>
                <a:close/>
              </a:path>
              <a:path w="723264" h="616585">
                <a:moveTo>
                  <a:pt x="401315" y="540416"/>
                </a:moveTo>
                <a:lnTo>
                  <a:pt x="347471" y="534162"/>
                </a:lnTo>
                <a:lnTo>
                  <a:pt x="300989" y="523493"/>
                </a:lnTo>
                <a:lnTo>
                  <a:pt x="256793" y="506729"/>
                </a:lnTo>
                <a:lnTo>
                  <a:pt x="241553" y="499872"/>
                </a:lnTo>
                <a:lnTo>
                  <a:pt x="225551" y="491489"/>
                </a:lnTo>
                <a:lnTo>
                  <a:pt x="208787" y="482346"/>
                </a:lnTo>
                <a:lnTo>
                  <a:pt x="175259" y="462534"/>
                </a:lnTo>
                <a:lnTo>
                  <a:pt x="158495" y="451103"/>
                </a:lnTo>
                <a:lnTo>
                  <a:pt x="142493" y="440436"/>
                </a:lnTo>
                <a:lnTo>
                  <a:pt x="112013" y="416051"/>
                </a:lnTo>
                <a:lnTo>
                  <a:pt x="78485" y="384048"/>
                </a:lnTo>
                <a:lnTo>
                  <a:pt x="63245" y="364998"/>
                </a:lnTo>
                <a:lnTo>
                  <a:pt x="58673" y="358901"/>
                </a:lnTo>
                <a:lnTo>
                  <a:pt x="42671" y="322325"/>
                </a:lnTo>
                <a:lnTo>
                  <a:pt x="40385" y="308610"/>
                </a:lnTo>
                <a:lnTo>
                  <a:pt x="38861" y="300989"/>
                </a:lnTo>
                <a:lnTo>
                  <a:pt x="38861" y="293369"/>
                </a:lnTo>
                <a:lnTo>
                  <a:pt x="38100" y="284988"/>
                </a:lnTo>
                <a:lnTo>
                  <a:pt x="38100" y="395668"/>
                </a:lnTo>
                <a:lnTo>
                  <a:pt x="43433" y="402336"/>
                </a:lnTo>
                <a:lnTo>
                  <a:pt x="50291" y="409193"/>
                </a:lnTo>
                <a:lnTo>
                  <a:pt x="57150" y="416813"/>
                </a:lnTo>
                <a:lnTo>
                  <a:pt x="64007" y="423672"/>
                </a:lnTo>
                <a:lnTo>
                  <a:pt x="70865" y="431291"/>
                </a:lnTo>
                <a:lnTo>
                  <a:pt x="86105" y="444246"/>
                </a:lnTo>
                <a:lnTo>
                  <a:pt x="119633" y="470153"/>
                </a:lnTo>
                <a:lnTo>
                  <a:pt x="154685" y="494538"/>
                </a:lnTo>
                <a:lnTo>
                  <a:pt x="207263" y="525017"/>
                </a:lnTo>
                <a:lnTo>
                  <a:pt x="256031" y="547877"/>
                </a:lnTo>
                <a:lnTo>
                  <a:pt x="306323" y="564641"/>
                </a:lnTo>
                <a:lnTo>
                  <a:pt x="360425" y="574097"/>
                </a:lnTo>
                <a:lnTo>
                  <a:pt x="374903" y="576072"/>
                </a:lnTo>
                <a:lnTo>
                  <a:pt x="392429" y="577596"/>
                </a:lnTo>
                <a:lnTo>
                  <a:pt x="400312" y="578046"/>
                </a:lnTo>
                <a:lnTo>
                  <a:pt x="401315" y="540416"/>
                </a:lnTo>
                <a:close/>
              </a:path>
              <a:path w="723264" h="616585">
                <a:moveTo>
                  <a:pt x="420623" y="606491"/>
                </a:moveTo>
                <a:lnTo>
                  <a:pt x="420623" y="541019"/>
                </a:lnTo>
                <a:lnTo>
                  <a:pt x="419100" y="579119"/>
                </a:lnTo>
                <a:lnTo>
                  <a:pt x="400312" y="578046"/>
                </a:lnTo>
                <a:lnTo>
                  <a:pt x="399288" y="616457"/>
                </a:lnTo>
                <a:lnTo>
                  <a:pt x="420623" y="606491"/>
                </a:lnTo>
                <a:close/>
              </a:path>
              <a:path w="723264" h="616585">
                <a:moveTo>
                  <a:pt x="420623" y="541019"/>
                </a:moveTo>
                <a:lnTo>
                  <a:pt x="401315" y="540416"/>
                </a:lnTo>
                <a:lnTo>
                  <a:pt x="400312" y="578046"/>
                </a:lnTo>
                <a:lnTo>
                  <a:pt x="419100" y="579119"/>
                </a:lnTo>
                <a:lnTo>
                  <a:pt x="420623" y="541019"/>
                </a:lnTo>
                <a:close/>
              </a:path>
              <a:path w="723264" h="616585">
                <a:moveTo>
                  <a:pt x="515111" y="562355"/>
                </a:moveTo>
                <a:lnTo>
                  <a:pt x="402335" y="502157"/>
                </a:lnTo>
                <a:lnTo>
                  <a:pt x="401315" y="540416"/>
                </a:lnTo>
                <a:lnTo>
                  <a:pt x="420623" y="541019"/>
                </a:lnTo>
                <a:lnTo>
                  <a:pt x="420623" y="606491"/>
                </a:lnTo>
                <a:lnTo>
                  <a:pt x="515111" y="562355"/>
                </a:lnTo>
                <a:close/>
              </a:path>
              <a:path w="723264" h="616585">
                <a:moveTo>
                  <a:pt x="685038" y="374480"/>
                </a:moveTo>
                <a:lnTo>
                  <a:pt x="685038" y="237743"/>
                </a:lnTo>
                <a:lnTo>
                  <a:pt x="682751" y="256031"/>
                </a:lnTo>
                <a:lnTo>
                  <a:pt x="680465" y="269747"/>
                </a:lnTo>
                <a:lnTo>
                  <a:pt x="669035" y="311657"/>
                </a:lnTo>
                <a:lnTo>
                  <a:pt x="657605" y="340613"/>
                </a:lnTo>
                <a:lnTo>
                  <a:pt x="651509" y="355853"/>
                </a:lnTo>
                <a:lnTo>
                  <a:pt x="630935" y="401573"/>
                </a:lnTo>
                <a:lnTo>
                  <a:pt x="665988" y="417575"/>
                </a:lnTo>
                <a:lnTo>
                  <a:pt x="679703" y="386333"/>
                </a:lnTo>
                <a:lnTo>
                  <a:pt x="685038" y="374480"/>
                </a:lnTo>
                <a:close/>
              </a:path>
              <a:path w="723264" h="616585">
                <a:moveTo>
                  <a:pt x="723138" y="232409"/>
                </a:moveTo>
                <a:lnTo>
                  <a:pt x="722376" y="224789"/>
                </a:lnTo>
                <a:lnTo>
                  <a:pt x="722376" y="240029"/>
                </a:lnTo>
                <a:lnTo>
                  <a:pt x="723138" y="232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/>
          <p:cNvSpPr/>
          <p:nvPr/>
        </p:nvSpPr>
        <p:spPr>
          <a:xfrm>
            <a:off x="8666988" y="5321807"/>
            <a:ext cx="725805" cy="622300"/>
          </a:xfrm>
          <a:custGeom>
            <a:avLst/>
            <a:gdLst/>
            <a:ahLst/>
            <a:cxnLst/>
            <a:rect l="l" t="t" r="r" b="b"/>
            <a:pathLst>
              <a:path w="725804" h="622300">
                <a:moveTo>
                  <a:pt x="725423" y="285750"/>
                </a:moveTo>
                <a:lnTo>
                  <a:pt x="725423" y="267462"/>
                </a:lnTo>
                <a:lnTo>
                  <a:pt x="723137" y="238505"/>
                </a:lnTo>
                <a:lnTo>
                  <a:pt x="720851" y="228600"/>
                </a:lnTo>
                <a:lnTo>
                  <a:pt x="719327" y="218693"/>
                </a:lnTo>
                <a:lnTo>
                  <a:pt x="708659" y="179069"/>
                </a:lnTo>
                <a:lnTo>
                  <a:pt x="692657" y="139446"/>
                </a:lnTo>
                <a:lnTo>
                  <a:pt x="672083" y="103631"/>
                </a:lnTo>
                <a:lnTo>
                  <a:pt x="640079" y="63246"/>
                </a:lnTo>
                <a:lnTo>
                  <a:pt x="617981" y="44196"/>
                </a:lnTo>
                <a:lnTo>
                  <a:pt x="609600" y="38100"/>
                </a:lnTo>
                <a:lnTo>
                  <a:pt x="573785" y="20574"/>
                </a:lnTo>
                <a:lnTo>
                  <a:pt x="542543" y="12191"/>
                </a:lnTo>
                <a:lnTo>
                  <a:pt x="531876" y="9143"/>
                </a:lnTo>
                <a:lnTo>
                  <a:pt x="519683" y="7619"/>
                </a:lnTo>
                <a:lnTo>
                  <a:pt x="508253" y="5334"/>
                </a:lnTo>
                <a:lnTo>
                  <a:pt x="496061" y="3810"/>
                </a:lnTo>
                <a:lnTo>
                  <a:pt x="470915" y="1524"/>
                </a:lnTo>
                <a:lnTo>
                  <a:pt x="419861" y="0"/>
                </a:lnTo>
                <a:lnTo>
                  <a:pt x="367283" y="1524"/>
                </a:lnTo>
                <a:lnTo>
                  <a:pt x="316991" y="6096"/>
                </a:lnTo>
                <a:lnTo>
                  <a:pt x="304800" y="8381"/>
                </a:lnTo>
                <a:lnTo>
                  <a:pt x="281939" y="11429"/>
                </a:lnTo>
                <a:lnTo>
                  <a:pt x="239267" y="20574"/>
                </a:lnTo>
                <a:lnTo>
                  <a:pt x="220217" y="26669"/>
                </a:lnTo>
                <a:lnTo>
                  <a:pt x="210311" y="29717"/>
                </a:lnTo>
                <a:lnTo>
                  <a:pt x="173735" y="44957"/>
                </a:lnTo>
                <a:lnTo>
                  <a:pt x="139445" y="64007"/>
                </a:lnTo>
                <a:lnTo>
                  <a:pt x="106679" y="86105"/>
                </a:lnTo>
                <a:lnTo>
                  <a:pt x="76961" y="110489"/>
                </a:lnTo>
                <a:lnTo>
                  <a:pt x="45719" y="143255"/>
                </a:lnTo>
                <a:lnTo>
                  <a:pt x="21335" y="177546"/>
                </a:lnTo>
                <a:lnTo>
                  <a:pt x="5333" y="213360"/>
                </a:lnTo>
                <a:lnTo>
                  <a:pt x="3809" y="220979"/>
                </a:lnTo>
                <a:lnTo>
                  <a:pt x="2285" y="227837"/>
                </a:lnTo>
                <a:lnTo>
                  <a:pt x="761" y="235457"/>
                </a:lnTo>
                <a:lnTo>
                  <a:pt x="0" y="243077"/>
                </a:lnTo>
                <a:lnTo>
                  <a:pt x="0" y="258317"/>
                </a:lnTo>
                <a:lnTo>
                  <a:pt x="9143" y="310896"/>
                </a:lnTo>
                <a:lnTo>
                  <a:pt x="33527" y="371093"/>
                </a:lnTo>
                <a:lnTo>
                  <a:pt x="38100" y="380746"/>
                </a:lnTo>
                <a:lnTo>
                  <a:pt x="38100" y="244601"/>
                </a:lnTo>
                <a:lnTo>
                  <a:pt x="39623" y="233934"/>
                </a:lnTo>
                <a:lnTo>
                  <a:pt x="44195" y="217931"/>
                </a:lnTo>
                <a:lnTo>
                  <a:pt x="46481" y="213360"/>
                </a:lnTo>
                <a:lnTo>
                  <a:pt x="48767" y="207263"/>
                </a:lnTo>
                <a:lnTo>
                  <a:pt x="54863" y="196596"/>
                </a:lnTo>
                <a:lnTo>
                  <a:pt x="57911" y="190500"/>
                </a:lnTo>
                <a:lnTo>
                  <a:pt x="61721" y="185165"/>
                </a:lnTo>
                <a:lnTo>
                  <a:pt x="75437" y="166877"/>
                </a:lnTo>
                <a:lnTo>
                  <a:pt x="80771" y="161543"/>
                </a:lnTo>
                <a:lnTo>
                  <a:pt x="91439" y="149351"/>
                </a:lnTo>
                <a:lnTo>
                  <a:pt x="130301" y="115824"/>
                </a:lnTo>
                <a:lnTo>
                  <a:pt x="175259" y="86867"/>
                </a:lnTo>
                <a:lnTo>
                  <a:pt x="208025" y="71627"/>
                </a:lnTo>
                <a:lnTo>
                  <a:pt x="224027" y="64769"/>
                </a:lnTo>
                <a:lnTo>
                  <a:pt x="249173" y="57912"/>
                </a:lnTo>
                <a:lnTo>
                  <a:pt x="258317" y="55625"/>
                </a:lnTo>
                <a:lnTo>
                  <a:pt x="278129" y="51053"/>
                </a:lnTo>
                <a:lnTo>
                  <a:pt x="288797" y="49529"/>
                </a:lnTo>
                <a:lnTo>
                  <a:pt x="299465" y="47243"/>
                </a:lnTo>
                <a:lnTo>
                  <a:pt x="322325" y="44196"/>
                </a:lnTo>
                <a:lnTo>
                  <a:pt x="352043" y="41338"/>
                </a:lnTo>
                <a:lnTo>
                  <a:pt x="370331" y="39624"/>
                </a:lnTo>
                <a:lnTo>
                  <a:pt x="420623" y="38100"/>
                </a:lnTo>
                <a:lnTo>
                  <a:pt x="469391" y="39624"/>
                </a:lnTo>
                <a:lnTo>
                  <a:pt x="492251" y="41910"/>
                </a:lnTo>
                <a:lnTo>
                  <a:pt x="503681" y="43434"/>
                </a:lnTo>
                <a:lnTo>
                  <a:pt x="514350" y="44957"/>
                </a:lnTo>
                <a:lnTo>
                  <a:pt x="525017" y="47243"/>
                </a:lnTo>
                <a:lnTo>
                  <a:pt x="534923" y="48767"/>
                </a:lnTo>
                <a:lnTo>
                  <a:pt x="544067" y="51815"/>
                </a:lnTo>
                <a:lnTo>
                  <a:pt x="553211" y="54101"/>
                </a:lnTo>
                <a:lnTo>
                  <a:pt x="562355" y="57150"/>
                </a:lnTo>
                <a:lnTo>
                  <a:pt x="608076" y="85343"/>
                </a:lnTo>
                <a:lnTo>
                  <a:pt x="635507" y="117348"/>
                </a:lnTo>
                <a:lnTo>
                  <a:pt x="658367" y="156972"/>
                </a:lnTo>
                <a:lnTo>
                  <a:pt x="672083" y="192024"/>
                </a:lnTo>
                <a:lnTo>
                  <a:pt x="675131" y="200405"/>
                </a:lnTo>
                <a:lnTo>
                  <a:pt x="678179" y="209550"/>
                </a:lnTo>
                <a:lnTo>
                  <a:pt x="680465" y="218693"/>
                </a:lnTo>
                <a:lnTo>
                  <a:pt x="681989" y="227075"/>
                </a:lnTo>
                <a:lnTo>
                  <a:pt x="683513" y="236219"/>
                </a:lnTo>
                <a:lnTo>
                  <a:pt x="686561" y="252984"/>
                </a:lnTo>
                <a:lnTo>
                  <a:pt x="687323" y="261365"/>
                </a:lnTo>
                <a:lnTo>
                  <a:pt x="687323" y="383939"/>
                </a:lnTo>
                <a:lnTo>
                  <a:pt x="691133" y="377951"/>
                </a:lnTo>
                <a:lnTo>
                  <a:pt x="697229" y="370331"/>
                </a:lnTo>
                <a:lnTo>
                  <a:pt x="706373" y="353567"/>
                </a:lnTo>
                <a:lnTo>
                  <a:pt x="710945" y="345948"/>
                </a:lnTo>
                <a:lnTo>
                  <a:pt x="714755" y="337565"/>
                </a:lnTo>
                <a:lnTo>
                  <a:pt x="717803" y="328422"/>
                </a:lnTo>
                <a:lnTo>
                  <a:pt x="722376" y="311657"/>
                </a:lnTo>
                <a:lnTo>
                  <a:pt x="723900" y="303275"/>
                </a:lnTo>
                <a:lnTo>
                  <a:pt x="725423" y="285750"/>
                </a:lnTo>
                <a:close/>
              </a:path>
              <a:path w="725804" h="622300">
                <a:moveTo>
                  <a:pt x="105917" y="426719"/>
                </a:moveTo>
                <a:lnTo>
                  <a:pt x="89915" y="397763"/>
                </a:lnTo>
                <a:lnTo>
                  <a:pt x="82295" y="382524"/>
                </a:lnTo>
                <a:lnTo>
                  <a:pt x="74675" y="368046"/>
                </a:lnTo>
                <a:lnTo>
                  <a:pt x="67817" y="354329"/>
                </a:lnTo>
                <a:lnTo>
                  <a:pt x="60959" y="339851"/>
                </a:lnTo>
                <a:lnTo>
                  <a:pt x="54863" y="326136"/>
                </a:lnTo>
                <a:lnTo>
                  <a:pt x="50291" y="312419"/>
                </a:lnTo>
                <a:lnTo>
                  <a:pt x="45719" y="299465"/>
                </a:lnTo>
                <a:lnTo>
                  <a:pt x="41909" y="286512"/>
                </a:lnTo>
                <a:lnTo>
                  <a:pt x="39623" y="273557"/>
                </a:lnTo>
                <a:lnTo>
                  <a:pt x="38861" y="268224"/>
                </a:lnTo>
                <a:lnTo>
                  <a:pt x="38100" y="262127"/>
                </a:lnTo>
                <a:lnTo>
                  <a:pt x="38100" y="380746"/>
                </a:lnTo>
                <a:lnTo>
                  <a:pt x="40385" y="385572"/>
                </a:lnTo>
                <a:lnTo>
                  <a:pt x="48005" y="400812"/>
                </a:lnTo>
                <a:lnTo>
                  <a:pt x="72389" y="445007"/>
                </a:lnTo>
                <a:lnTo>
                  <a:pt x="105917" y="426719"/>
                </a:lnTo>
                <a:close/>
              </a:path>
              <a:path w="725804" h="622300">
                <a:moveTo>
                  <a:pt x="346896" y="545473"/>
                </a:moveTo>
                <a:lnTo>
                  <a:pt x="342900" y="508253"/>
                </a:lnTo>
                <a:lnTo>
                  <a:pt x="234695" y="576834"/>
                </a:lnTo>
                <a:lnTo>
                  <a:pt x="327659" y="611548"/>
                </a:lnTo>
                <a:lnTo>
                  <a:pt x="327659" y="547877"/>
                </a:lnTo>
                <a:lnTo>
                  <a:pt x="346896" y="545473"/>
                </a:lnTo>
                <a:close/>
              </a:path>
              <a:path w="725804" h="622300">
                <a:moveTo>
                  <a:pt x="350950" y="583225"/>
                </a:moveTo>
                <a:lnTo>
                  <a:pt x="346896" y="545473"/>
                </a:lnTo>
                <a:lnTo>
                  <a:pt x="327659" y="547877"/>
                </a:lnTo>
                <a:lnTo>
                  <a:pt x="332231" y="585977"/>
                </a:lnTo>
                <a:lnTo>
                  <a:pt x="350950" y="583225"/>
                </a:lnTo>
                <a:close/>
              </a:path>
              <a:path w="725804" h="622300">
                <a:moveTo>
                  <a:pt x="355091" y="621791"/>
                </a:moveTo>
                <a:lnTo>
                  <a:pt x="350950" y="583225"/>
                </a:lnTo>
                <a:lnTo>
                  <a:pt x="332231" y="585977"/>
                </a:lnTo>
                <a:lnTo>
                  <a:pt x="327659" y="547877"/>
                </a:lnTo>
                <a:lnTo>
                  <a:pt x="327659" y="611548"/>
                </a:lnTo>
                <a:lnTo>
                  <a:pt x="355091" y="621791"/>
                </a:lnTo>
                <a:close/>
              </a:path>
              <a:path w="725804" h="622300">
                <a:moveTo>
                  <a:pt x="687323" y="383939"/>
                </a:moveTo>
                <a:lnTo>
                  <a:pt x="687323" y="284988"/>
                </a:lnTo>
                <a:lnTo>
                  <a:pt x="685800" y="298703"/>
                </a:lnTo>
                <a:lnTo>
                  <a:pt x="685037" y="304800"/>
                </a:lnTo>
                <a:lnTo>
                  <a:pt x="683513" y="311657"/>
                </a:lnTo>
                <a:lnTo>
                  <a:pt x="678941" y="323850"/>
                </a:lnTo>
                <a:lnTo>
                  <a:pt x="675893" y="329946"/>
                </a:lnTo>
                <a:lnTo>
                  <a:pt x="672845" y="336803"/>
                </a:lnTo>
                <a:lnTo>
                  <a:pt x="649985" y="370331"/>
                </a:lnTo>
                <a:lnTo>
                  <a:pt x="611123" y="411479"/>
                </a:lnTo>
                <a:lnTo>
                  <a:pt x="580643" y="436625"/>
                </a:lnTo>
                <a:lnTo>
                  <a:pt x="565403" y="449579"/>
                </a:lnTo>
                <a:lnTo>
                  <a:pt x="549401" y="461010"/>
                </a:lnTo>
                <a:lnTo>
                  <a:pt x="533400" y="471677"/>
                </a:lnTo>
                <a:lnTo>
                  <a:pt x="518159" y="482346"/>
                </a:lnTo>
                <a:lnTo>
                  <a:pt x="502919" y="491489"/>
                </a:lnTo>
                <a:lnTo>
                  <a:pt x="488441" y="500634"/>
                </a:lnTo>
                <a:lnTo>
                  <a:pt x="473963" y="508253"/>
                </a:lnTo>
                <a:lnTo>
                  <a:pt x="430529" y="525779"/>
                </a:lnTo>
                <a:lnTo>
                  <a:pt x="384047" y="538734"/>
                </a:lnTo>
                <a:lnTo>
                  <a:pt x="346896" y="545473"/>
                </a:lnTo>
                <a:lnTo>
                  <a:pt x="350950" y="583225"/>
                </a:lnTo>
                <a:lnTo>
                  <a:pt x="393191" y="576072"/>
                </a:lnTo>
                <a:lnTo>
                  <a:pt x="443483" y="561593"/>
                </a:lnTo>
                <a:lnTo>
                  <a:pt x="492251" y="541781"/>
                </a:lnTo>
                <a:lnTo>
                  <a:pt x="538733" y="514350"/>
                </a:lnTo>
                <a:lnTo>
                  <a:pt x="572261" y="491489"/>
                </a:lnTo>
                <a:lnTo>
                  <a:pt x="605027" y="466343"/>
                </a:lnTo>
                <a:lnTo>
                  <a:pt x="637031" y="438912"/>
                </a:lnTo>
                <a:lnTo>
                  <a:pt x="666750" y="409193"/>
                </a:lnTo>
                <a:lnTo>
                  <a:pt x="672845" y="401574"/>
                </a:lnTo>
                <a:lnTo>
                  <a:pt x="679703" y="393953"/>
                </a:lnTo>
                <a:lnTo>
                  <a:pt x="685800" y="386334"/>
                </a:lnTo>
                <a:lnTo>
                  <a:pt x="687323" y="383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/>
          <p:cNvSpPr txBox="1"/>
          <p:nvPr/>
        </p:nvSpPr>
        <p:spPr>
          <a:xfrm>
            <a:off x="7148576" y="6782964"/>
            <a:ext cx="2717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0.2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4"/>
          <p:cNvSpPr txBox="1"/>
          <p:nvPr/>
        </p:nvSpPr>
        <p:spPr>
          <a:xfrm>
            <a:off x="7089896" y="5913521"/>
            <a:ext cx="3702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0.01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5"/>
          <p:cNvSpPr txBox="1"/>
          <p:nvPr/>
        </p:nvSpPr>
        <p:spPr>
          <a:xfrm>
            <a:off x="5488165" y="5616345"/>
            <a:ext cx="3702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0.99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36"/>
          <p:cNvSpPr txBox="1"/>
          <p:nvPr/>
        </p:nvSpPr>
        <p:spPr>
          <a:xfrm>
            <a:off x="8815058" y="5516528"/>
            <a:ext cx="3702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0.80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37"/>
          <p:cNvSpPr txBox="1"/>
          <p:nvPr/>
        </p:nvSpPr>
        <p:spPr>
          <a:xfrm>
            <a:off x="5916421" y="7322802"/>
            <a:ext cx="39814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Fai</a:t>
            </a:r>
            <a:r>
              <a:rPr sz="1600" b="1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38"/>
          <p:cNvSpPr txBox="1"/>
          <p:nvPr/>
        </p:nvSpPr>
        <p:spPr>
          <a:xfrm>
            <a:off x="8124697" y="7259557"/>
            <a:ext cx="74739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Lo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ded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2"/>
          <p:cNvSpPr/>
          <p:nvPr/>
        </p:nvSpPr>
        <p:spPr>
          <a:xfrm>
            <a:off x="838200" y="6019800"/>
            <a:ext cx="4419600" cy="685800"/>
          </a:xfrm>
          <a:custGeom>
            <a:avLst/>
            <a:gdLst/>
            <a:ahLst/>
            <a:cxnLst/>
            <a:rect l="l" t="t" r="r" b="b"/>
            <a:pathLst>
              <a:path w="4419600" h="685800">
                <a:moveTo>
                  <a:pt x="4419600" y="114300"/>
                </a:moveTo>
                <a:lnTo>
                  <a:pt x="4411599" y="72119"/>
                </a:lnTo>
                <a:lnTo>
                  <a:pt x="4389635" y="37055"/>
                </a:lnTo>
                <a:lnTo>
                  <a:pt x="4356758" y="12162"/>
                </a:lnTo>
                <a:lnTo>
                  <a:pt x="4316024" y="493"/>
                </a:lnTo>
                <a:lnTo>
                  <a:pt x="114300" y="0"/>
                </a:lnTo>
                <a:lnTo>
                  <a:pt x="99637" y="926"/>
                </a:lnTo>
                <a:lnTo>
                  <a:pt x="59489" y="13920"/>
                </a:lnTo>
                <a:lnTo>
                  <a:pt x="27477" y="39862"/>
                </a:lnTo>
                <a:lnTo>
                  <a:pt x="6652" y="75696"/>
                </a:lnTo>
                <a:lnTo>
                  <a:pt x="0" y="571500"/>
                </a:lnTo>
                <a:lnTo>
                  <a:pt x="926" y="586162"/>
                </a:lnTo>
                <a:lnTo>
                  <a:pt x="13920" y="626310"/>
                </a:lnTo>
                <a:lnTo>
                  <a:pt x="39862" y="658322"/>
                </a:lnTo>
                <a:lnTo>
                  <a:pt x="75696" y="679147"/>
                </a:lnTo>
                <a:lnTo>
                  <a:pt x="4305300" y="685800"/>
                </a:lnTo>
                <a:lnTo>
                  <a:pt x="4319962" y="684873"/>
                </a:lnTo>
                <a:lnTo>
                  <a:pt x="4360110" y="671879"/>
                </a:lnTo>
                <a:lnTo>
                  <a:pt x="4392122" y="645937"/>
                </a:lnTo>
                <a:lnTo>
                  <a:pt x="4412947" y="610103"/>
                </a:lnTo>
                <a:lnTo>
                  <a:pt x="4419600" y="11430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"/>
          <p:cNvSpPr/>
          <p:nvPr/>
        </p:nvSpPr>
        <p:spPr>
          <a:xfrm>
            <a:off x="838200" y="6019800"/>
            <a:ext cx="4419600" cy="685800"/>
          </a:xfrm>
          <a:custGeom>
            <a:avLst/>
            <a:gdLst/>
            <a:ahLst/>
            <a:cxnLst/>
            <a:rect l="l" t="t" r="r" b="b"/>
            <a:pathLst>
              <a:path w="4419600" h="685800">
                <a:moveTo>
                  <a:pt x="114300" y="0"/>
                </a:moveTo>
                <a:lnTo>
                  <a:pt x="72119" y="8000"/>
                </a:lnTo>
                <a:lnTo>
                  <a:pt x="37055" y="29964"/>
                </a:lnTo>
                <a:lnTo>
                  <a:pt x="12162" y="62841"/>
                </a:lnTo>
                <a:lnTo>
                  <a:pt x="493" y="103575"/>
                </a:lnTo>
                <a:lnTo>
                  <a:pt x="0" y="571500"/>
                </a:lnTo>
                <a:lnTo>
                  <a:pt x="926" y="586162"/>
                </a:lnTo>
                <a:lnTo>
                  <a:pt x="13920" y="626310"/>
                </a:lnTo>
                <a:lnTo>
                  <a:pt x="39862" y="658322"/>
                </a:lnTo>
                <a:lnTo>
                  <a:pt x="75696" y="679147"/>
                </a:lnTo>
                <a:lnTo>
                  <a:pt x="4305300" y="685800"/>
                </a:lnTo>
                <a:lnTo>
                  <a:pt x="4319962" y="684873"/>
                </a:lnTo>
                <a:lnTo>
                  <a:pt x="4360110" y="671879"/>
                </a:lnTo>
                <a:lnTo>
                  <a:pt x="4392122" y="645937"/>
                </a:lnTo>
                <a:lnTo>
                  <a:pt x="4412947" y="610103"/>
                </a:lnTo>
                <a:lnTo>
                  <a:pt x="4419600" y="114300"/>
                </a:lnTo>
                <a:lnTo>
                  <a:pt x="4418673" y="99637"/>
                </a:lnTo>
                <a:lnTo>
                  <a:pt x="4405679" y="59489"/>
                </a:lnTo>
                <a:lnTo>
                  <a:pt x="4379737" y="27477"/>
                </a:lnTo>
                <a:lnTo>
                  <a:pt x="4343903" y="6652"/>
                </a:lnTo>
                <a:lnTo>
                  <a:pt x="114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5"/>
          <p:cNvSpPr txBox="1"/>
          <p:nvPr/>
        </p:nvSpPr>
        <p:spPr>
          <a:xfrm>
            <a:off x="894841" y="6032000"/>
            <a:ext cx="4276090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0995" algn="l"/>
                <a:tab pos="1374140" algn="l"/>
                <a:tab pos="2926080" algn="l"/>
                <a:tab pos="4157345" algn="l"/>
              </a:tabLst>
            </a:pPr>
            <a:r>
              <a:rPr sz="2650" i="1" spc="-65" dirty="0">
                <a:latin typeface="Comic Sans MS"/>
                <a:cs typeface="Comic Sans MS"/>
              </a:rPr>
              <a:t>v	</a:t>
            </a:r>
            <a:r>
              <a:rPr sz="2500" spc="-140" dirty="0">
                <a:latin typeface="Comic Sans MS"/>
                <a:cs typeface="Comic Sans MS"/>
              </a:rPr>
              <a:t>(</a:t>
            </a:r>
            <a:r>
              <a:rPr sz="2650" i="1" spc="-40" dirty="0">
                <a:latin typeface="Comic Sans MS"/>
                <a:cs typeface="Comic Sans MS"/>
              </a:rPr>
              <a:t>i</a:t>
            </a:r>
            <a:r>
              <a:rPr sz="2650" i="1" spc="-320" dirty="0">
                <a:latin typeface="Comic Sans MS"/>
                <a:cs typeface="Comic Sans MS"/>
              </a:rPr>
              <a:t> </a:t>
            </a:r>
            <a:r>
              <a:rPr sz="2500" dirty="0">
                <a:latin typeface="Comic Sans MS"/>
                <a:cs typeface="Comic Sans MS"/>
              </a:rPr>
              <a:t>)</a:t>
            </a:r>
            <a:r>
              <a:rPr sz="2500" spc="-20" dirty="0">
                <a:latin typeface="Comic Sans MS"/>
                <a:cs typeface="Comic Sans MS"/>
              </a:rPr>
              <a:t> </a:t>
            </a:r>
            <a:r>
              <a:rPr sz="2500" dirty="0">
                <a:latin typeface="Symbol"/>
                <a:cs typeface="Symbol"/>
              </a:rPr>
              <a:t>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650" i="1" spc="-75" dirty="0">
                <a:latin typeface="Comic Sans MS"/>
                <a:cs typeface="Comic Sans MS"/>
              </a:rPr>
              <a:t>e</a:t>
            </a:r>
            <a:r>
              <a:rPr sz="2650" i="1" dirty="0">
                <a:latin typeface="Comic Sans MS"/>
                <a:cs typeface="Comic Sans MS"/>
              </a:rPr>
              <a:t>	</a:t>
            </a:r>
            <a:r>
              <a:rPr sz="2500" spc="20" dirty="0">
                <a:latin typeface="Comic Sans MS"/>
                <a:cs typeface="Comic Sans MS"/>
              </a:rPr>
              <a:t>(</a:t>
            </a:r>
            <a:r>
              <a:rPr sz="2650" i="1" spc="-80" dirty="0">
                <a:latin typeface="Comic Sans MS"/>
                <a:cs typeface="Comic Sans MS"/>
              </a:rPr>
              <a:t>x</a:t>
            </a:r>
            <a:r>
              <a:rPr sz="2650" i="1" spc="204" dirty="0">
                <a:latin typeface="Comic Sans MS"/>
                <a:cs typeface="Comic Sans MS"/>
              </a:rPr>
              <a:t> </a:t>
            </a:r>
            <a:r>
              <a:rPr sz="2500" dirty="0">
                <a:latin typeface="Comic Sans MS"/>
                <a:cs typeface="Comic Sans MS"/>
              </a:rPr>
              <a:t>)</a:t>
            </a:r>
            <a:r>
              <a:rPr sz="2500" spc="-500" dirty="0">
                <a:latin typeface="Comic Sans MS"/>
                <a:cs typeface="Comic Sans MS"/>
              </a:rPr>
              <a:t> </a:t>
            </a:r>
            <a:r>
              <a:rPr sz="2500" dirty="0">
                <a:latin typeface="Comic Sans MS"/>
                <a:cs typeface="Comic Sans MS"/>
              </a:rPr>
              <a:t>ma</a:t>
            </a:r>
            <a:r>
              <a:rPr sz="2500" spc="60" dirty="0">
                <a:latin typeface="Comic Sans MS"/>
                <a:cs typeface="Comic Sans MS"/>
              </a:rPr>
              <a:t>x</a:t>
            </a:r>
            <a:r>
              <a:rPr sz="3550" spc="-894" dirty="0">
                <a:latin typeface="Symbol"/>
                <a:cs typeface="Symbol"/>
              </a:rPr>
              <a:t></a:t>
            </a:r>
            <a:r>
              <a:rPr sz="2650" i="1" spc="-65" dirty="0">
                <a:latin typeface="Comic Sans MS"/>
                <a:cs typeface="Comic Sans MS"/>
              </a:rPr>
              <a:t>v</a:t>
            </a:r>
            <a:r>
              <a:rPr sz="2650" i="1" dirty="0">
                <a:latin typeface="Comic Sans MS"/>
                <a:cs typeface="Comic Sans MS"/>
              </a:rPr>
              <a:t>	</a:t>
            </a:r>
            <a:r>
              <a:rPr sz="2500" spc="-140" dirty="0">
                <a:latin typeface="Comic Sans MS"/>
                <a:cs typeface="Comic Sans MS"/>
              </a:rPr>
              <a:t>(</a:t>
            </a:r>
            <a:r>
              <a:rPr sz="2650" i="1" spc="-40" dirty="0">
                <a:latin typeface="Comic Sans MS"/>
                <a:cs typeface="Comic Sans MS"/>
              </a:rPr>
              <a:t>i</a:t>
            </a:r>
            <a:r>
              <a:rPr sz="2650" i="1" spc="275" dirty="0">
                <a:latin typeface="Comic Sans MS"/>
                <a:cs typeface="Comic Sans MS"/>
              </a:rPr>
              <a:t> </a:t>
            </a:r>
            <a:r>
              <a:rPr sz="2500" dirty="0">
                <a:latin typeface="Symbol"/>
                <a:cs typeface="Symbol"/>
              </a:rPr>
              <a:t></a:t>
            </a:r>
            <a:r>
              <a:rPr sz="2500" spc="-240" dirty="0">
                <a:latin typeface="Times New Roman"/>
                <a:cs typeface="Times New Roman"/>
              </a:rPr>
              <a:t> </a:t>
            </a:r>
            <a:r>
              <a:rPr sz="2500" spc="-75" dirty="0">
                <a:latin typeface="Comic Sans MS"/>
                <a:cs typeface="Comic Sans MS"/>
              </a:rPr>
              <a:t>1</a:t>
            </a:r>
            <a:r>
              <a:rPr sz="2500" spc="-60" dirty="0">
                <a:latin typeface="Comic Sans MS"/>
                <a:cs typeface="Comic Sans MS"/>
              </a:rPr>
              <a:t>)</a:t>
            </a:r>
            <a:r>
              <a:rPr sz="2650" i="1" spc="-70" dirty="0">
                <a:latin typeface="Comic Sans MS"/>
                <a:cs typeface="Comic Sans MS"/>
              </a:rPr>
              <a:t>a</a:t>
            </a:r>
            <a:r>
              <a:rPr sz="2650" i="1" dirty="0">
                <a:latin typeface="Comic Sans MS"/>
                <a:cs typeface="Comic Sans MS"/>
              </a:rPr>
              <a:t>	</a:t>
            </a:r>
            <a:r>
              <a:rPr sz="3550" spc="-370" dirty="0">
                <a:latin typeface="Symbol"/>
                <a:cs typeface="Symbol"/>
              </a:rPr>
              <a:t></a:t>
            </a:r>
            <a:endParaRPr sz="3550" dirty="0">
              <a:latin typeface="Symbol"/>
              <a:cs typeface="Symbol"/>
            </a:endParaRPr>
          </a:p>
        </p:txBody>
      </p:sp>
      <p:sp>
        <p:nvSpPr>
          <p:cNvPr id="46" name="object 16"/>
          <p:cNvSpPr txBox="1"/>
          <p:nvPr/>
        </p:nvSpPr>
        <p:spPr>
          <a:xfrm>
            <a:off x="4769611" y="6339306"/>
            <a:ext cx="21653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i="1" spc="-45" dirty="0">
                <a:latin typeface="Comic Sans MS"/>
                <a:cs typeface="Comic Sans MS"/>
              </a:rPr>
              <a:t>rk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47" name="object 17"/>
          <p:cNvSpPr txBox="1"/>
          <p:nvPr/>
        </p:nvSpPr>
        <p:spPr>
          <a:xfrm>
            <a:off x="3663183" y="6327884"/>
            <a:ext cx="11557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i="1" spc="-40" dirty="0">
                <a:latin typeface="Comic Sans MS"/>
                <a:cs typeface="Comic Sans MS"/>
              </a:rPr>
              <a:t>r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48" name="object 18"/>
          <p:cNvSpPr txBox="1"/>
          <p:nvPr/>
        </p:nvSpPr>
        <p:spPr>
          <a:xfrm>
            <a:off x="3087106" y="6449801"/>
            <a:ext cx="11557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i="1" spc="-40" dirty="0">
                <a:latin typeface="Comic Sans MS"/>
                <a:cs typeface="Comic Sans MS"/>
              </a:rPr>
              <a:t>r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49" name="object 19"/>
          <p:cNvSpPr txBox="1"/>
          <p:nvPr/>
        </p:nvSpPr>
        <p:spPr>
          <a:xfrm>
            <a:off x="1063231" y="6333212"/>
            <a:ext cx="158623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45844" algn="l"/>
                <a:tab pos="1520190" algn="l"/>
              </a:tabLst>
            </a:pPr>
            <a:r>
              <a:rPr sz="1550" i="1" spc="-55" dirty="0">
                <a:latin typeface="Comic Sans MS"/>
                <a:cs typeface="Comic Sans MS"/>
              </a:rPr>
              <a:t>k	k	</a:t>
            </a:r>
            <a:r>
              <a:rPr sz="2325" i="1" spc="-37" baseline="1792" dirty="0">
                <a:latin typeface="Comic Sans MS"/>
                <a:cs typeface="Comic Sans MS"/>
              </a:rPr>
              <a:t>i</a:t>
            </a:r>
            <a:endParaRPr sz="2325" baseline="1792">
              <a:latin typeface="Comic Sans MS"/>
              <a:cs typeface="Comic Sans MS"/>
            </a:endParaRPr>
          </a:p>
        </p:txBody>
      </p:sp>
      <p:sp>
        <p:nvSpPr>
          <p:cNvPr id="50" name="Shape 81"/>
          <p:cNvSpPr txBox="1">
            <a:spLocks/>
          </p:cNvSpPr>
          <p:nvPr/>
        </p:nvSpPr>
        <p:spPr>
          <a:xfrm>
            <a:off x="928868" y="457200"/>
            <a:ext cx="8045714" cy="838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kern="0" dirty="0" smtClean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The Viterbi Algorithm</a:t>
            </a:r>
            <a:endParaRPr lang="en" sz="3600" kern="0" dirty="0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1" name="object 4"/>
          <p:cNvSpPr/>
          <p:nvPr/>
        </p:nvSpPr>
        <p:spPr>
          <a:xfrm>
            <a:off x="8116372" y="5842671"/>
            <a:ext cx="748988" cy="1370443"/>
          </a:xfrm>
          <a:custGeom>
            <a:avLst/>
            <a:gdLst/>
            <a:ahLst/>
            <a:cxnLst/>
            <a:rect l="l" t="t" r="r" b="b"/>
            <a:pathLst>
              <a:path w="1081404" h="1959610">
                <a:moveTo>
                  <a:pt x="0" y="0"/>
                </a:moveTo>
                <a:lnTo>
                  <a:pt x="0" y="1959101"/>
                </a:lnTo>
                <a:lnTo>
                  <a:pt x="1081277" y="1959101"/>
                </a:lnTo>
                <a:lnTo>
                  <a:pt x="1081277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05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  <p:bldP spid="12" grpId="0" animBg="1"/>
      <p:bldP spid="12" grpId="1" animBg="1"/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  <p:bldP spid="23" grpId="0" animBg="1"/>
      <p:bldP spid="2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51490" y="1850147"/>
          <a:ext cx="9064120" cy="3388670"/>
        </p:xfrm>
        <a:graphic>
          <a:graphicData uri="http://schemas.openxmlformats.org/drawingml/2006/table">
            <a:tbl>
              <a:tblPr firstRow="1" bandRow="1"/>
              <a:tblGrid>
                <a:gridCol w="1181227">
                  <a:extLst>
                    <a:ext uri="{9D8B030D-6E8A-4147-A177-3AD203B41FA5}">
                      <a16:colId xmlns="" xmlns:a16="http://schemas.microsoft.com/office/drawing/2014/main" val="175522034"/>
                    </a:ext>
                  </a:extLst>
                </a:gridCol>
                <a:gridCol w="1892376">
                  <a:extLst>
                    <a:ext uri="{9D8B030D-6E8A-4147-A177-3AD203B41FA5}">
                      <a16:colId xmlns="" xmlns:a16="http://schemas.microsoft.com/office/drawing/2014/main" val="2200715374"/>
                    </a:ext>
                  </a:extLst>
                </a:gridCol>
                <a:gridCol w="3204225">
                  <a:extLst>
                    <a:ext uri="{9D8B030D-6E8A-4147-A177-3AD203B41FA5}">
                      <a16:colId xmlns="" xmlns:a16="http://schemas.microsoft.com/office/drawing/2014/main" val="3185065759"/>
                    </a:ext>
                  </a:extLst>
                </a:gridCol>
                <a:gridCol w="2786292">
                  <a:extLst>
                    <a:ext uri="{9D8B030D-6E8A-4147-A177-3AD203B41FA5}">
                      <a16:colId xmlns="" xmlns:a16="http://schemas.microsoft.com/office/drawing/2014/main" val="987582619"/>
                    </a:ext>
                  </a:extLst>
                </a:gridCol>
              </a:tblGrid>
              <a:tr h="489848"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</a:pPr>
                      <a:endParaRPr sz="20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095" algn="ctr">
                        <a:lnSpc>
                          <a:spcPct val="100000"/>
                        </a:lnSpc>
                      </a:pPr>
                      <a:r>
                        <a:rPr lang="en-US" sz="2000" b="1" dirty="0" smtClean="0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6</a:t>
                      </a:r>
                      <a:endParaRPr sz="20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</a:pPr>
                      <a:r>
                        <a:rPr lang="en-US" sz="2000" b="1" dirty="0" smtClean="0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endParaRPr sz="20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</a:pPr>
                      <a:r>
                        <a:rPr lang="en-US" sz="2000" dirty="0" smtClean="0">
                          <a:latin typeface="Comic Sans MS"/>
                          <a:cs typeface="Comic Sans MS"/>
                        </a:rPr>
                        <a:t>6</a:t>
                      </a:r>
                      <a:endParaRPr sz="20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667891659"/>
                  </a:ext>
                </a:extLst>
              </a:tr>
              <a:tr h="1449411">
                <a:tc>
                  <a:txBody>
                    <a:bodyPr/>
                    <a:lstStyle/>
                    <a:p>
                      <a:pPr marL="210820" algn="l">
                        <a:lnSpc>
                          <a:spcPct val="100000"/>
                        </a:lnSpc>
                      </a:pPr>
                      <a:r>
                        <a:rPr lang="en-US" sz="2000" b="1" dirty="0" smtClean="0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Fair</a:t>
                      </a:r>
                      <a:endParaRPr sz="20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2000" dirty="0" smtClean="0">
                          <a:solidFill>
                            <a:srgbClr val="008080"/>
                          </a:solidFill>
                          <a:latin typeface="Comic Sans MS"/>
                          <a:cs typeface="Comic Sans MS"/>
                        </a:rPr>
                        <a:t>1/</a:t>
                      </a:r>
                      <a:r>
                        <a:rPr sz="2000" spc="5" dirty="0" smtClean="0">
                          <a:solidFill>
                            <a:srgbClr val="008080"/>
                          </a:solidFill>
                          <a:latin typeface="Comic Sans MS"/>
                          <a:cs typeface="Comic Sans MS"/>
                        </a:rPr>
                        <a:t>6</a:t>
                      </a:r>
                      <a:r>
                        <a:rPr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1/2</a:t>
                      </a:r>
                      <a:r>
                        <a:rPr sz="2000" dirty="0">
                          <a:latin typeface="Comic Sans MS"/>
                          <a:cs typeface="Comic Sans MS"/>
                        </a:rPr>
                        <a:t>)</a:t>
                      </a:r>
                    </a:p>
                    <a:p>
                      <a:pPr marR="49530" algn="l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=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1/12</a:t>
                      </a:r>
                      <a:endParaRPr sz="20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 algn="l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2000" dirty="0" smtClean="0">
                          <a:solidFill>
                            <a:srgbClr val="008080"/>
                          </a:solidFill>
                          <a:latin typeface="Comic Sans MS"/>
                          <a:cs typeface="Comic Sans MS"/>
                        </a:rPr>
                        <a:t>1/</a:t>
                      </a:r>
                      <a:r>
                        <a:rPr sz="2000" spc="5" dirty="0" smtClean="0">
                          <a:solidFill>
                            <a:srgbClr val="008080"/>
                          </a:solidFill>
                          <a:latin typeface="Comic Sans MS"/>
                          <a:cs typeface="Comic Sans MS"/>
                        </a:rPr>
                        <a:t>6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)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 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max</a:t>
                      </a:r>
                      <a:r>
                        <a:rPr sz="2000" dirty="0">
                          <a:latin typeface="Comic Sans MS"/>
                          <a:cs typeface="Comic Sans MS"/>
                        </a:rPr>
                        <a:t>{(1/12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)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 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0.99</a:t>
                      </a:r>
                      <a:r>
                        <a:rPr sz="2000" dirty="0">
                          <a:latin typeface="Comic Sans MS"/>
                          <a:cs typeface="Comic Sans MS"/>
                        </a:rPr>
                        <a:t>,</a:t>
                      </a:r>
                    </a:p>
                    <a:p>
                      <a:pPr marL="1410335" algn="l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(1/4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)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 </a:t>
                      </a:r>
                      <a:r>
                        <a:rPr sz="2000" spc="-5" dirty="0" smtClean="0">
                          <a:latin typeface="Comic Sans MS"/>
                          <a:cs typeface="Comic Sans MS"/>
                        </a:rPr>
                        <a:t>0.2}</a:t>
                      </a:r>
                      <a:r>
                        <a:rPr lang="en-US" sz="2000" spc="-5" dirty="0" smtClean="0">
                          <a:latin typeface="Comic Sans MS"/>
                          <a:cs typeface="Comic Sans MS"/>
                        </a:rPr>
                        <a:t/>
                      </a:r>
                      <a:br>
                        <a:rPr lang="en-US" sz="2000" spc="-5" dirty="0" smtClean="0">
                          <a:latin typeface="Comic Sans MS"/>
                          <a:cs typeface="Comic Sans MS"/>
                        </a:rPr>
                      </a:br>
                      <a:endParaRPr sz="2000" dirty="0">
                        <a:latin typeface="Comic Sans MS"/>
                        <a:cs typeface="Comic Sans MS"/>
                      </a:endParaRPr>
                    </a:p>
                    <a:p>
                      <a:pPr marL="358775" algn="l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=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0.01375</a:t>
                      </a:r>
                      <a:endParaRPr sz="20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 algn="l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2000" dirty="0" smtClean="0">
                          <a:solidFill>
                            <a:srgbClr val="008080"/>
                          </a:solidFill>
                          <a:latin typeface="Comic Sans MS"/>
                          <a:cs typeface="Comic Sans MS"/>
                        </a:rPr>
                        <a:t>1/</a:t>
                      </a:r>
                      <a:r>
                        <a:rPr sz="2000" spc="5" dirty="0" smtClean="0">
                          <a:solidFill>
                            <a:srgbClr val="008080"/>
                          </a:solidFill>
                          <a:latin typeface="Comic Sans MS"/>
                          <a:cs typeface="Comic Sans MS"/>
                        </a:rPr>
                        <a:t>6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)</a:t>
                      </a:r>
                      <a:r>
                        <a:rPr lang="en-US" sz="2000" baseline="0" dirty="0" smtClean="0">
                          <a:latin typeface="Symbol"/>
                          <a:cs typeface="Comic Sans MS"/>
                        </a:rPr>
                        <a:t>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</a:p>
                    <a:p>
                      <a:pPr marL="153670" algn="l">
                        <a:lnSpc>
                          <a:spcPct val="100000"/>
                        </a:lnSpc>
                      </a:pPr>
                      <a:r>
                        <a:rPr sz="2000" dirty="0" smtClean="0">
                          <a:latin typeface="Comic Sans MS"/>
                          <a:cs typeface="Comic Sans MS"/>
                        </a:rPr>
                        <a:t>max{0.01375</a:t>
                      </a:r>
                      <a:r>
                        <a:rPr lang="en-US" sz="2000" dirty="0" smtClean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sz="2000" spc="-5" dirty="0" smtClean="0">
                          <a:latin typeface="Comic Sans MS"/>
                          <a:cs typeface="Comic Sans MS"/>
                        </a:rPr>
                        <a:t>0.99,</a:t>
                      </a:r>
                      <a:r>
                        <a:rPr lang="en-US" sz="2000" spc="0" baseline="0" dirty="0" smtClean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000" spc="-5" dirty="0" smtClean="0">
                          <a:latin typeface="Comic Sans MS"/>
                          <a:cs typeface="Comic Sans MS"/>
                        </a:rPr>
                        <a:t>0.0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lang="en-US" sz="2000" dirty="0" smtClean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sz="2000" spc="-5" dirty="0" smtClean="0">
                          <a:latin typeface="Comic Sans MS"/>
                          <a:cs typeface="Comic Sans MS"/>
                        </a:rPr>
                        <a:t>0.2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}</a:t>
                      </a:r>
                      <a:endParaRPr sz="2000" dirty="0">
                        <a:latin typeface="Comic Sans MS"/>
                        <a:cs typeface="Comic Sans MS"/>
                      </a:endParaRPr>
                    </a:p>
                    <a:p>
                      <a:pPr marL="358775" algn="l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=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0.00226875</a:t>
                      </a:r>
                      <a:endParaRPr sz="20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4199531655"/>
                  </a:ext>
                </a:extLst>
              </a:tr>
              <a:tr h="1449411">
                <a:tc>
                  <a:txBody>
                    <a:bodyPr/>
                    <a:lstStyle/>
                    <a:p>
                      <a:pPr marL="210820" algn="l">
                        <a:lnSpc>
                          <a:spcPct val="100000"/>
                        </a:lnSpc>
                      </a:pPr>
                      <a:r>
                        <a:rPr lang="en-US" sz="2000" b="1" dirty="0" smtClean="0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Loaded</a:t>
                      </a:r>
                      <a:endParaRPr sz="20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 algn="l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2000" dirty="0">
                          <a:solidFill>
                            <a:srgbClr val="008080"/>
                          </a:solidFill>
                          <a:latin typeface="Comic Sans MS"/>
                          <a:cs typeface="Comic Sans MS"/>
                        </a:rPr>
                        <a:t>1/</a:t>
                      </a:r>
                      <a:r>
                        <a:rPr sz="2000" spc="5" dirty="0">
                          <a:solidFill>
                            <a:srgbClr val="008080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)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 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(1/2)</a:t>
                      </a:r>
                      <a:endParaRPr lang="en-US" sz="2000" dirty="0" smtClean="0">
                        <a:latin typeface="Comic Sans MS"/>
                        <a:cs typeface="Comic Sans MS"/>
                      </a:endParaRPr>
                    </a:p>
                    <a:p>
                      <a:pPr marL="153670" algn="l">
                        <a:lnSpc>
                          <a:spcPct val="100000"/>
                        </a:lnSpc>
                      </a:pPr>
                      <a:r>
                        <a:rPr sz="2000" dirty="0" smtClean="0">
                          <a:latin typeface="Comic Sans MS"/>
                          <a:cs typeface="Comic Sans MS"/>
                        </a:rPr>
                        <a:t>=</a:t>
                      </a:r>
                      <a:r>
                        <a:rPr sz="2000" spc="-5" dirty="0" smtClean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000" b="1" dirty="0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1/4</a:t>
                      </a:r>
                      <a:endParaRPr sz="20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 algn="l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2000" dirty="0" smtClean="0">
                          <a:solidFill>
                            <a:srgbClr val="008080"/>
                          </a:solidFill>
                          <a:latin typeface="Comic Sans MS"/>
                          <a:cs typeface="Comic Sans MS"/>
                        </a:rPr>
                        <a:t>1/1</a:t>
                      </a:r>
                      <a:r>
                        <a:rPr sz="2000" spc="-5" dirty="0" smtClean="0">
                          <a:solidFill>
                            <a:srgbClr val="008080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)</a:t>
                      </a:r>
                      <a:r>
                        <a:rPr lang="en-US" sz="2000" spc="5" baseline="0" dirty="0" smtClean="0">
                          <a:latin typeface="Symbol"/>
                          <a:cs typeface="Comic Sans MS"/>
                        </a:rPr>
                        <a:t>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max</a:t>
                      </a:r>
                      <a:r>
                        <a:rPr sz="2000" dirty="0">
                          <a:latin typeface="Comic Sans MS"/>
                          <a:cs typeface="Comic Sans MS"/>
                        </a:rPr>
                        <a:t>{(1/12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)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 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0.01</a:t>
                      </a:r>
                      <a:r>
                        <a:rPr sz="2000" dirty="0">
                          <a:latin typeface="Comic Sans MS"/>
                          <a:cs typeface="Comic Sans MS"/>
                        </a:rPr>
                        <a:t>,</a:t>
                      </a:r>
                    </a:p>
                    <a:p>
                      <a:pPr marL="1402715" algn="l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(1/4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)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 </a:t>
                      </a:r>
                      <a:r>
                        <a:rPr sz="2000" spc="-5" dirty="0" smtClean="0">
                          <a:latin typeface="Comic Sans MS"/>
                          <a:cs typeface="Comic Sans MS"/>
                        </a:rPr>
                        <a:t>0.8}</a:t>
                      </a:r>
                      <a:r>
                        <a:rPr lang="en-US" sz="2000" spc="-5" dirty="0" smtClean="0">
                          <a:latin typeface="Comic Sans MS"/>
                          <a:cs typeface="Comic Sans MS"/>
                        </a:rPr>
                        <a:t/>
                      </a:r>
                      <a:br>
                        <a:rPr lang="en-US" sz="2000" spc="-5" dirty="0" smtClean="0">
                          <a:latin typeface="Comic Sans MS"/>
                          <a:cs typeface="Comic Sans MS"/>
                        </a:rPr>
                      </a:br>
                      <a:endParaRPr sz="2000" dirty="0">
                        <a:latin typeface="Comic Sans MS"/>
                        <a:cs typeface="Comic Sans MS"/>
                      </a:endParaRPr>
                    </a:p>
                    <a:p>
                      <a:pPr marL="350520" algn="l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= 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0.02</a:t>
                      </a:r>
                      <a:endParaRPr sz="20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 algn="l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(</a:t>
                      </a:r>
                      <a:r>
                        <a:rPr sz="2000" dirty="0">
                          <a:solidFill>
                            <a:srgbClr val="008080"/>
                          </a:solidFill>
                          <a:latin typeface="Comic Sans MS"/>
                          <a:cs typeface="Comic Sans MS"/>
                        </a:rPr>
                        <a:t>1/</a:t>
                      </a:r>
                      <a:r>
                        <a:rPr sz="2000" spc="5" dirty="0">
                          <a:solidFill>
                            <a:srgbClr val="008080"/>
                          </a:solidFill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)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 </a:t>
                      </a:r>
                    </a:p>
                    <a:p>
                      <a:pPr marL="153670" algn="l">
                        <a:lnSpc>
                          <a:spcPct val="100000"/>
                        </a:lnSpc>
                      </a:pPr>
                      <a:r>
                        <a:rPr sz="2000" dirty="0" smtClean="0">
                          <a:latin typeface="Comic Sans MS"/>
                          <a:cs typeface="Comic Sans MS"/>
                        </a:rPr>
                        <a:t>max{0.01375</a:t>
                      </a:r>
                      <a:r>
                        <a:rPr lang="en-US" sz="2000" dirty="0" smtClean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sz="2000" spc="-5" dirty="0" smtClean="0">
                          <a:latin typeface="Comic Sans MS"/>
                          <a:cs typeface="Comic Sans MS"/>
                        </a:rPr>
                        <a:t>0.01,</a:t>
                      </a:r>
                      <a:r>
                        <a:rPr lang="en-US" sz="2000" spc="0" baseline="0" dirty="0" smtClean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000" spc="-5" dirty="0" smtClean="0">
                          <a:latin typeface="Comic Sans MS"/>
                          <a:cs typeface="Comic Sans MS"/>
                        </a:rPr>
                        <a:t>0.0</a:t>
                      </a:r>
                      <a:r>
                        <a:rPr sz="2000" dirty="0" smtClean="0">
                          <a:latin typeface="Comic Sans MS"/>
                          <a:cs typeface="Comic Sans MS"/>
                        </a:rPr>
                        <a:t>2</a:t>
                      </a:r>
                      <a:r>
                        <a:rPr lang="en-US" sz="2000" dirty="0" smtClean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sz="2000" spc="-5" dirty="0" smtClean="0">
                          <a:latin typeface="Comic Sans MS"/>
                          <a:cs typeface="Comic Sans MS"/>
                        </a:rPr>
                        <a:t>0.8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}</a:t>
                      </a:r>
                      <a:endParaRPr sz="2000" dirty="0">
                        <a:latin typeface="Comic Sans MS"/>
                        <a:cs typeface="Comic Sans MS"/>
                      </a:endParaRPr>
                    </a:p>
                    <a:p>
                      <a:pPr marL="358775" algn="l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=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9A"/>
                          </a:solidFill>
                          <a:latin typeface="Comic Sans MS"/>
                          <a:cs typeface="Comic Sans MS"/>
                        </a:rPr>
                        <a:t>0.08</a:t>
                      </a:r>
                      <a:endParaRPr sz="20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331642033"/>
                  </a:ext>
                </a:extLst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>
            <a:off x="2183524" y="4020996"/>
            <a:ext cx="635876" cy="45089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819400" y="4471890"/>
            <a:ext cx="1317478" cy="39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477819" y="4681469"/>
            <a:ext cx="1017400" cy="342246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  <p:sp>
        <p:nvSpPr>
          <p:cNvPr id="23" name="Oval 22"/>
          <p:cNvSpPr/>
          <p:nvPr/>
        </p:nvSpPr>
        <p:spPr>
          <a:xfrm>
            <a:off x="4308520" y="4691097"/>
            <a:ext cx="757270" cy="329572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285994" y="4881370"/>
            <a:ext cx="1989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bject 25"/>
          <p:cNvSpPr/>
          <p:nvPr/>
        </p:nvSpPr>
        <p:spPr>
          <a:xfrm>
            <a:off x="5798820" y="5866638"/>
            <a:ext cx="723900" cy="1407160"/>
          </a:xfrm>
          <a:custGeom>
            <a:avLst/>
            <a:gdLst/>
            <a:ahLst/>
            <a:cxnLst/>
            <a:rect l="l" t="t" r="r" b="b"/>
            <a:pathLst>
              <a:path w="723900" h="1407159">
                <a:moveTo>
                  <a:pt x="0" y="0"/>
                </a:moveTo>
                <a:lnTo>
                  <a:pt x="0" y="1406652"/>
                </a:lnTo>
                <a:lnTo>
                  <a:pt x="723900" y="1406652"/>
                </a:lnTo>
                <a:lnTo>
                  <a:pt x="723900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6"/>
          <p:cNvSpPr txBox="1"/>
          <p:nvPr/>
        </p:nvSpPr>
        <p:spPr>
          <a:xfrm>
            <a:off x="5897371" y="5946289"/>
            <a:ext cx="527685" cy="1266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1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1/6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b="1" spc="-15" dirty="0">
                <a:latin typeface="Arial"/>
                <a:cs typeface="Arial"/>
              </a:rPr>
              <a:t>2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1/6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b="1" spc="-15" dirty="0">
                <a:latin typeface="Arial"/>
                <a:cs typeface="Arial"/>
              </a:rPr>
              <a:t>3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1/6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b="1" spc="-15" dirty="0">
                <a:latin typeface="Arial"/>
                <a:cs typeface="Arial"/>
              </a:rPr>
              <a:t>4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1/6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b="1" spc="-15" dirty="0">
                <a:latin typeface="Arial"/>
                <a:cs typeface="Arial"/>
              </a:rPr>
              <a:t>5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1/6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b="1" spc="-15" dirty="0">
                <a:latin typeface="Arial"/>
                <a:cs typeface="Arial"/>
              </a:rPr>
              <a:t>6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1/6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28"/>
          <p:cNvSpPr txBox="1"/>
          <p:nvPr/>
        </p:nvSpPr>
        <p:spPr>
          <a:xfrm>
            <a:off x="8181847" y="5852563"/>
            <a:ext cx="626745" cy="1266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1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1/10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b="1" spc="-15" dirty="0">
                <a:latin typeface="Arial"/>
                <a:cs typeface="Arial"/>
              </a:rPr>
              <a:t>2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1/10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b="1" spc="-15" dirty="0">
                <a:latin typeface="Arial"/>
                <a:cs typeface="Arial"/>
              </a:rPr>
              <a:t>3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1/10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b="1" spc="-15" dirty="0">
                <a:latin typeface="Arial"/>
                <a:cs typeface="Arial"/>
              </a:rPr>
              <a:t>4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1/10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b="1" spc="-15" dirty="0">
                <a:latin typeface="Arial"/>
                <a:cs typeface="Arial"/>
              </a:rPr>
              <a:t>5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1/10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sz="1400" b="1" spc="-15" dirty="0">
                <a:latin typeface="Arial"/>
                <a:cs typeface="Arial"/>
              </a:rPr>
              <a:t>6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1/2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29"/>
          <p:cNvSpPr/>
          <p:nvPr/>
        </p:nvSpPr>
        <p:spPr>
          <a:xfrm>
            <a:off x="6512052" y="6128004"/>
            <a:ext cx="1567180" cy="302895"/>
          </a:xfrm>
          <a:custGeom>
            <a:avLst/>
            <a:gdLst/>
            <a:ahLst/>
            <a:cxnLst/>
            <a:rect l="l" t="t" r="r" b="b"/>
            <a:pathLst>
              <a:path w="1567179" h="302895">
                <a:moveTo>
                  <a:pt x="1467753" y="188242"/>
                </a:moveTo>
                <a:lnTo>
                  <a:pt x="1354074" y="144017"/>
                </a:lnTo>
                <a:lnTo>
                  <a:pt x="1299209" y="123443"/>
                </a:lnTo>
                <a:lnTo>
                  <a:pt x="1245107" y="104393"/>
                </a:lnTo>
                <a:lnTo>
                  <a:pt x="1191005" y="86105"/>
                </a:lnTo>
                <a:lnTo>
                  <a:pt x="1136903" y="69341"/>
                </a:lnTo>
                <a:lnTo>
                  <a:pt x="1083564" y="53339"/>
                </a:lnTo>
                <a:lnTo>
                  <a:pt x="1030224" y="39623"/>
                </a:lnTo>
                <a:lnTo>
                  <a:pt x="976883" y="27431"/>
                </a:lnTo>
                <a:lnTo>
                  <a:pt x="924305" y="16763"/>
                </a:lnTo>
                <a:lnTo>
                  <a:pt x="872490" y="9143"/>
                </a:lnTo>
                <a:lnTo>
                  <a:pt x="821436" y="3809"/>
                </a:lnTo>
                <a:lnTo>
                  <a:pt x="770381" y="761"/>
                </a:lnTo>
                <a:lnTo>
                  <a:pt x="720851" y="0"/>
                </a:lnTo>
                <a:lnTo>
                  <a:pt x="695705" y="1523"/>
                </a:lnTo>
                <a:lnTo>
                  <a:pt x="646938" y="5333"/>
                </a:lnTo>
                <a:lnTo>
                  <a:pt x="598931" y="12191"/>
                </a:lnTo>
                <a:lnTo>
                  <a:pt x="550926" y="21335"/>
                </a:lnTo>
                <a:lnTo>
                  <a:pt x="504444" y="32765"/>
                </a:lnTo>
                <a:lnTo>
                  <a:pt x="457962" y="46481"/>
                </a:lnTo>
                <a:lnTo>
                  <a:pt x="412242" y="62483"/>
                </a:lnTo>
                <a:lnTo>
                  <a:pt x="390144" y="70865"/>
                </a:lnTo>
                <a:lnTo>
                  <a:pt x="367283" y="79247"/>
                </a:lnTo>
                <a:lnTo>
                  <a:pt x="345186" y="89153"/>
                </a:lnTo>
                <a:lnTo>
                  <a:pt x="323088" y="98297"/>
                </a:lnTo>
                <a:lnTo>
                  <a:pt x="300990" y="108203"/>
                </a:lnTo>
                <a:lnTo>
                  <a:pt x="256794" y="129539"/>
                </a:lnTo>
                <a:lnTo>
                  <a:pt x="213359" y="150875"/>
                </a:lnTo>
                <a:lnTo>
                  <a:pt x="170688" y="173735"/>
                </a:lnTo>
                <a:lnTo>
                  <a:pt x="127253" y="197357"/>
                </a:lnTo>
                <a:lnTo>
                  <a:pt x="84581" y="220979"/>
                </a:lnTo>
                <a:lnTo>
                  <a:pt x="42672" y="245363"/>
                </a:lnTo>
                <a:lnTo>
                  <a:pt x="0" y="269747"/>
                </a:lnTo>
                <a:lnTo>
                  <a:pt x="19050" y="302513"/>
                </a:lnTo>
                <a:lnTo>
                  <a:pt x="60959" y="278129"/>
                </a:lnTo>
                <a:lnTo>
                  <a:pt x="103631" y="253745"/>
                </a:lnTo>
                <a:lnTo>
                  <a:pt x="146303" y="230123"/>
                </a:lnTo>
                <a:lnTo>
                  <a:pt x="231648" y="184403"/>
                </a:lnTo>
                <a:lnTo>
                  <a:pt x="274320" y="163067"/>
                </a:lnTo>
                <a:lnTo>
                  <a:pt x="316992" y="143255"/>
                </a:lnTo>
                <a:lnTo>
                  <a:pt x="339090" y="133350"/>
                </a:lnTo>
                <a:lnTo>
                  <a:pt x="360425" y="123443"/>
                </a:lnTo>
                <a:lnTo>
                  <a:pt x="382524" y="115061"/>
                </a:lnTo>
                <a:lnTo>
                  <a:pt x="403859" y="105917"/>
                </a:lnTo>
                <a:lnTo>
                  <a:pt x="425957" y="98297"/>
                </a:lnTo>
                <a:lnTo>
                  <a:pt x="492251" y="76200"/>
                </a:lnTo>
                <a:lnTo>
                  <a:pt x="537209" y="64007"/>
                </a:lnTo>
                <a:lnTo>
                  <a:pt x="582168" y="54101"/>
                </a:lnTo>
                <a:lnTo>
                  <a:pt x="628650" y="46481"/>
                </a:lnTo>
                <a:lnTo>
                  <a:pt x="651509" y="43433"/>
                </a:lnTo>
                <a:lnTo>
                  <a:pt x="675131" y="41147"/>
                </a:lnTo>
                <a:lnTo>
                  <a:pt x="722376" y="38100"/>
                </a:lnTo>
                <a:lnTo>
                  <a:pt x="770381" y="38861"/>
                </a:lnTo>
                <a:lnTo>
                  <a:pt x="819150" y="41909"/>
                </a:lnTo>
                <a:lnTo>
                  <a:pt x="868679" y="47243"/>
                </a:lnTo>
                <a:lnTo>
                  <a:pt x="918972" y="54863"/>
                </a:lnTo>
                <a:lnTo>
                  <a:pt x="970026" y="64769"/>
                </a:lnTo>
                <a:lnTo>
                  <a:pt x="1021079" y="76200"/>
                </a:lnTo>
                <a:lnTo>
                  <a:pt x="1073657" y="89915"/>
                </a:lnTo>
                <a:lnTo>
                  <a:pt x="1126236" y="105917"/>
                </a:lnTo>
                <a:lnTo>
                  <a:pt x="1179576" y="122681"/>
                </a:lnTo>
                <a:lnTo>
                  <a:pt x="1232916" y="140207"/>
                </a:lnTo>
                <a:lnTo>
                  <a:pt x="1287018" y="159257"/>
                </a:lnTo>
                <a:lnTo>
                  <a:pt x="1341120" y="179831"/>
                </a:lnTo>
                <a:lnTo>
                  <a:pt x="1450086" y="221741"/>
                </a:lnTo>
                <a:lnTo>
                  <a:pt x="1453773" y="223190"/>
                </a:lnTo>
                <a:lnTo>
                  <a:pt x="1467753" y="188242"/>
                </a:lnTo>
                <a:close/>
              </a:path>
              <a:path w="1567179" h="302895">
                <a:moveTo>
                  <a:pt x="1485138" y="254973"/>
                </a:moveTo>
                <a:lnTo>
                  <a:pt x="1485138" y="195071"/>
                </a:lnTo>
                <a:lnTo>
                  <a:pt x="1471422" y="230123"/>
                </a:lnTo>
                <a:lnTo>
                  <a:pt x="1453773" y="223190"/>
                </a:lnTo>
                <a:lnTo>
                  <a:pt x="1439418" y="259079"/>
                </a:lnTo>
                <a:lnTo>
                  <a:pt x="1485138" y="254973"/>
                </a:lnTo>
                <a:close/>
              </a:path>
              <a:path w="1567179" h="302895">
                <a:moveTo>
                  <a:pt x="1485138" y="195071"/>
                </a:moveTo>
                <a:lnTo>
                  <a:pt x="1467753" y="188242"/>
                </a:lnTo>
                <a:lnTo>
                  <a:pt x="1453773" y="223190"/>
                </a:lnTo>
                <a:lnTo>
                  <a:pt x="1471422" y="230123"/>
                </a:lnTo>
                <a:lnTo>
                  <a:pt x="1485138" y="195071"/>
                </a:lnTo>
                <a:close/>
              </a:path>
              <a:path w="1567179" h="302895">
                <a:moveTo>
                  <a:pt x="1566672" y="247650"/>
                </a:moveTo>
                <a:lnTo>
                  <a:pt x="1482090" y="152400"/>
                </a:lnTo>
                <a:lnTo>
                  <a:pt x="1467753" y="188242"/>
                </a:lnTo>
                <a:lnTo>
                  <a:pt x="1485138" y="195071"/>
                </a:lnTo>
                <a:lnTo>
                  <a:pt x="1485138" y="254973"/>
                </a:lnTo>
                <a:lnTo>
                  <a:pt x="1566672" y="247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0"/>
          <p:cNvSpPr/>
          <p:nvPr/>
        </p:nvSpPr>
        <p:spPr>
          <a:xfrm>
            <a:off x="6513576" y="6435851"/>
            <a:ext cx="1565275" cy="302260"/>
          </a:xfrm>
          <a:custGeom>
            <a:avLst/>
            <a:gdLst/>
            <a:ahLst/>
            <a:cxnLst/>
            <a:rect l="l" t="t" r="r" b="b"/>
            <a:pathLst>
              <a:path w="1565275" h="302259">
                <a:moveTo>
                  <a:pt x="127253" y="43434"/>
                </a:moveTo>
                <a:lnTo>
                  <a:pt x="0" y="54102"/>
                </a:lnTo>
                <a:lnTo>
                  <a:pt x="81533" y="146654"/>
                </a:lnTo>
                <a:lnTo>
                  <a:pt x="81533" y="107442"/>
                </a:lnTo>
                <a:lnTo>
                  <a:pt x="95250" y="72390"/>
                </a:lnTo>
                <a:lnTo>
                  <a:pt x="112898" y="79323"/>
                </a:lnTo>
                <a:lnTo>
                  <a:pt x="127253" y="43434"/>
                </a:lnTo>
                <a:close/>
              </a:path>
              <a:path w="1565275" h="302259">
                <a:moveTo>
                  <a:pt x="112898" y="79323"/>
                </a:moveTo>
                <a:lnTo>
                  <a:pt x="95250" y="72390"/>
                </a:lnTo>
                <a:lnTo>
                  <a:pt x="81533" y="107442"/>
                </a:lnTo>
                <a:lnTo>
                  <a:pt x="98918" y="114271"/>
                </a:lnTo>
                <a:lnTo>
                  <a:pt x="112898" y="79323"/>
                </a:lnTo>
                <a:close/>
              </a:path>
              <a:path w="1565275" h="302259">
                <a:moveTo>
                  <a:pt x="98918" y="114271"/>
                </a:moveTo>
                <a:lnTo>
                  <a:pt x="81533" y="107442"/>
                </a:lnTo>
                <a:lnTo>
                  <a:pt x="81533" y="146654"/>
                </a:lnTo>
                <a:lnTo>
                  <a:pt x="84581" y="150113"/>
                </a:lnTo>
                <a:lnTo>
                  <a:pt x="98918" y="114271"/>
                </a:lnTo>
                <a:close/>
              </a:path>
              <a:path w="1565275" h="302259">
                <a:moveTo>
                  <a:pt x="1565148" y="32766"/>
                </a:moveTo>
                <a:lnTo>
                  <a:pt x="1546098" y="0"/>
                </a:lnTo>
                <a:lnTo>
                  <a:pt x="1504188" y="24384"/>
                </a:lnTo>
                <a:lnTo>
                  <a:pt x="1461516" y="48768"/>
                </a:lnTo>
                <a:lnTo>
                  <a:pt x="1418844" y="72390"/>
                </a:lnTo>
                <a:lnTo>
                  <a:pt x="1376172" y="95250"/>
                </a:lnTo>
                <a:lnTo>
                  <a:pt x="1334262" y="118110"/>
                </a:lnTo>
                <a:lnTo>
                  <a:pt x="1290827" y="139446"/>
                </a:lnTo>
                <a:lnTo>
                  <a:pt x="1226820" y="169163"/>
                </a:lnTo>
                <a:lnTo>
                  <a:pt x="1204722" y="178308"/>
                </a:lnTo>
                <a:lnTo>
                  <a:pt x="1183385" y="187452"/>
                </a:lnTo>
                <a:lnTo>
                  <a:pt x="1161288" y="196596"/>
                </a:lnTo>
                <a:lnTo>
                  <a:pt x="1139190" y="204216"/>
                </a:lnTo>
                <a:lnTo>
                  <a:pt x="1117853" y="212598"/>
                </a:lnTo>
                <a:lnTo>
                  <a:pt x="1072896" y="226313"/>
                </a:lnTo>
                <a:lnTo>
                  <a:pt x="1028700" y="238506"/>
                </a:lnTo>
                <a:lnTo>
                  <a:pt x="960120" y="252984"/>
                </a:lnTo>
                <a:lnTo>
                  <a:pt x="914400" y="259080"/>
                </a:lnTo>
                <a:lnTo>
                  <a:pt x="867155" y="262890"/>
                </a:lnTo>
                <a:lnTo>
                  <a:pt x="795527" y="263652"/>
                </a:lnTo>
                <a:lnTo>
                  <a:pt x="746759" y="260604"/>
                </a:lnTo>
                <a:lnTo>
                  <a:pt x="697229" y="255270"/>
                </a:lnTo>
                <a:lnTo>
                  <a:pt x="646938" y="247650"/>
                </a:lnTo>
                <a:lnTo>
                  <a:pt x="596646" y="237744"/>
                </a:lnTo>
                <a:lnTo>
                  <a:pt x="544829" y="226313"/>
                </a:lnTo>
                <a:lnTo>
                  <a:pt x="493014" y="212598"/>
                </a:lnTo>
                <a:lnTo>
                  <a:pt x="439674" y="196596"/>
                </a:lnTo>
                <a:lnTo>
                  <a:pt x="387096" y="179832"/>
                </a:lnTo>
                <a:lnTo>
                  <a:pt x="333755" y="162306"/>
                </a:lnTo>
                <a:lnTo>
                  <a:pt x="225551" y="122682"/>
                </a:lnTo>
                <a:lnTo>
                  <a:pt x="116585" y="80772"/>
                </a:lnTo>
                <a:lnTo>
                  <a:pt x="112898" y="79323"/>
                </a:lnTo>
                <a:lnTo>
                  <a:pt x="98918" y="114271"/>
                </a:lnTo>
                <a:lnTo>
                  <a:pt x="212598" y="158496"/>
                </a:lnTo>
                <a:lnTo>
                  <a:pt x="266700" y="179070"/>
                </a:lnTo>
                <a:lnTo>
                  <a:pt x="321564" y="198120"/>
                </a:lnTo>
                <a:lnTo>
                  <a:pt x="375666" y="216408"/>
                </a:lnTo>
                <a:lnTo>
                  <a:pt x="429005" y="233172"/>
                </a:lnTo>
                <a:lnTo>
                  <a:pt x="483107" y="249174"/>
                </a:lnTo>
                <a:lnTo>
                  <a:pt x="536448" y="262890"/>
                </a:lnTo>
                <a:lnTo>
                  <a:pt x="589026" y="275082"/>
                </a:lnTo>
                <a:lnTo>
                  <a:pt x="641603" y="284988"/>
                </a:lnTo>
                <a:lnTo>
                  <a:pt x="693420" y="293370"/>
                </a:lnTo>
                <a:lnTo>
                  <a:pt x="744474" y="298704"/>
                </a:lnTo>
                <a:lnTo>
                  <a:pt x="795527" y="301752"/>
                </a:lnTo>
                <a:lnTo>
                  <a:pt x="845057" y="301752"/>
                </a:lnTo>
                <a:lnTo>
                  <a:pt x="894588" y="299466"/>
                </a:lnTo>
                <a:lnTo>
                  <a:pt x="943355" y="294132"/>
                </a:lnTo>
                <a:lnTo>
                  <a:pt x="1014222" y="281178"/>
                </a:lnTo>
                <a:lnTo>
                  <a:pt x="1037844" y="275082"/>
                </a:lnTo>
                <a:lnTo>
                  <a:pt x="1061466" y="269748"/>
                </a:lnTo>
                <a:lnTo>
                  <a:pt x="1107185" y="256032"/>
                </a:lnTo>
                <a:lnTo>
                  <a:pt x="1175766" y="231648"/>
                </a:lnTo>
                <a:lnTo>
                  <a:pt x="1242059" y="204216"/>
                </a:lnTo>
                <a:lnTo>
                  <a:pt x="1308353" y="172974"/>
                </a:lnTo>
                <a:lnTo>
                  <a:pt x="1351788" y="151637"/>
                </a:lnTo>
                <a:lnTo>
                  <a:pt x="1394459" y="128778"/>
                </a:lnTo>
                <a:lnTo>
                  <a:pt x="1437894" y="105156"/>
                </a:lnTo>
                <a:lnTo>
                  <a:pt x="1480566" y="81534"/>
                </a:lnTo>
                <a:lnTo>
                  <a:pt x="1522476" y="57150"/>
                </a:lnTo>
                <a:lnTo>
                  <a:pt x="1565148" y="32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/>
          <p:cNvSpPr/>
          <p:nvPr/>
        </p:nvSpPr>
        <p:spPr>
          <a:xfrm>
            <a:off x="5285994" y="5417057"/>
            <a:ext cx="723265" cy="616585"/>
          </a:xfrm>
          <a:custGeom>
            <a:avLst/>
            <a:gdLst/>
            <a:ahLst/>
            <a:cxnLst/>
            <a:rect l="l" t="t" r="r" b="b"/>
            <a:pathLst>
              <a:path w="723264" h="616585">
                <a:moveTo>
                  <a:pt x="722376" y="247649"/>
                </a:moveTo>
                <a:lnTo>
                  <a:pt x="722376" y="217169"/>
                </a:lnTo>
                <a:lnTo>
                  <a:pt x="720851" y="209549"/>
                </a:lnTo>
                <a:lnTo>
                  <a:pt x="720089" y="202691"/>
                </a:lnTo>
                <a:lnTo>
                  <a:pt x="717803" y="195071"/>
                </a:lnTo>
                <a:lnTo>
                  <a:pt x="716279" y="188213"/>
                </a:lnTo>
                <a:lnTo>
                  <a:pt x="713231" y="180593"/>
                </a:lnTo>
                <a:lnTo>
                  <a:pt x="707135" y="166877"/>
                </a:lnTo>
                <a:lnTo>
                  <a:pt x="699515" y="153161"/>
                </a:lnTo>
                <a:lnTo>
                  <a:pt x="694943" y="146303"/>
                </a:lnTo>
                <a:lnTo>
                  <a:pt x="689609" y="139445"/>
                </a:lnTo>
                <a:lnTo>
                  <a:pt x="685038" y="133349"/>
                </a:lnTo>
                <a:lnTo>
                  <a:pt x="678941" y="126491"/>
                </a:lnTo>
                <a:lnTo>
                  <a:pt x="673607" y="120395"/>
                </a:lnTo>
                <a:lnTo>
                  <a:pt x="667511" y="114299"/>
                </a:lnTo>
                <a:lnTo>
                  <a:pt x="660653" y="108203"/>
                </a:lnTo>
                <a:lnTo>
                  <a:pt x="647700" y="96011"/>
                </a:lnTo>
                <a:lnTo>
                  <a:pt x="633221" y="83819"/>
                </a:lnTo>
                <a:lnTo>
                  <a:pt x="585215" y="51815"/>
                </a:lnTo>
                <a:lnTo>
                  <a:pt x="550163" y="34289"/>
                </a:lnTo>
                <a:lnTo>
                  <a:pt x="512825" y="19812"/>
                </a:lnTo>
                <a:lnTo>
                  <a:pt x="474725" y="9905"/>
                </a:lnTo>
                <a:lnTo>
                  <a:pt x="443483" y="5334"/>
                </a:lnTo>
                <a:lnTo>
                  <a:pt x="432815" y="3810"/>
                </a:lnTo>
                <a:lnTo>
                  <a:pt x="421385" y="3048"/>
                </a:lnTo>
                <a:lnTo>
                  <a:pt x="409955" y="1524"/>
                </a:lnTo>
                <a:lnTo>
                  <a:pt x="397763" y="762"/>
                </a:lnTo>
                <a:lnTo>
                  <a:pt x="384047" y="715"/>
                </a:lnTo>
                <a:lnTo>
                  <a:pt x="360425" y="0"/>
                </a:lnTo>
                <a:lnTo>
                  <a:pt x="331469" y="112"/>
                </a:lnTo>
                <a:lnTo>
                  <a:pt x="283463" y="2286"/>
                </a:lnTo>
                <a:lnTo>
                  <a:pt x="231647" y="8381"/>
                </a:lnTo>
                <a:lnTo>
                  <a:pt x="172211" y="21336"/>
                </a:lnTo>
                <a:lnTo>
                  <a:pt x="131063" y="35813"/>
                </a:lnTo>
                <a:lnTo>
                  <a:pt x="96773" y="56387"/>
                </a:lnTo>
                <a:lnTo>
                  <a:pt x="68579" y="83819"/>
                </a:lnTo>
                <a:lnTo>
                  <a:pt x="44957" y="117348"/>
                </a:lnTo>
                <a:lnTo>
                  <a:pt x="22859" y="164591"/>
                </a:lnTo>
                <a:lnTo>
                  <a:pt x="10667" y="204977"/>
                </a:lnTo>
                <a:lnTo>
                  <a:pt x="7619" y="214884"/>
                </a:lnTo>
                <a:lnTo>
                  <a:pt x="6095" y="225551"/>
                </a:lnTo>
                <a:lnTo>
                  <a:pt x="1523" y="255269"/>
                </a:lnTo>
                <a:lnTo>
                  <a:pt x="761" y="265175"/>
                </a:lnTo>
                <a:lnTo>
                  <a:pt x="761" y="275081"/>
                </a:lnTo>
                <a:lnTo>
                  <a:pt x="0" y="284988"/>
                </a:lnTo>
                <a:lnTo>
                  <a:pt x="2285" y="312419"/>
                </a:lnTo>
                <a:lnTo>
                  <a:pt x="13715" y="355091"/>
                </a:lnTo>
                <a:lnTo>
                  <a:pt x="37337" y="394715"/>
                </a:lnTo>
                <a:lnTo>
                  <a:pt x="38100" y="395668"/>
                </a:lnTo>
                <a:lnTo>
                  <a:pt x="38100" y="284988"/>
                </a:lnTo>
                <a:lnTo>
                  <a:pt x="38861" y="276605"/>
                </a:lnTo>
                <a:lnTo>
                  <a:pt x="38861" y="268224"/>
                </a:lnTo>
                <a:lnTo>
                  <a:pt x="40385" y="250698"/>
                </a:lnTo>
                <a:lnTo>
                  <a:pt x="41909" y="241553"/>
                </a:lnTo>
                <a:lnTo>
                  <a:pt x="43433" y="233172"/>
                </a:lnTo>
                <a:lnTo>
                  <a:pt x="44957" y="224027"/>
                </a:lnTo>
                <a:lnTo>
                  <a:pt x="57911" y="179069"/>
                </a:lnTo>
                <a:lnTo>
                  <a:pt x="82295" y="129539"/>
                </a:lnTo>
                <a:lnTo>
                  <a:pt x="97535" y="108965"/>
                </a:lnTo>
                <a:lnTo>
                  <a:pt x="102107" y="102869"/>
                </a:lnTo>
                <a:lnTo>
                  <a:pt x="108203" y="97536"/>
                </a:lnTo>
                <a:lnTo>
                  <a:pt x="118871" y="86867"/>
                </a:lnTo>
                <a:lnTo>
                  <a:pt x="124967" y="83057"/>
                </a:lnTo>
                <a:lnTo>
                  <a:pt x="131063" y="78486"/>
                </a:lnTo>
                <a:lnTo>
                  <a:pt x="137921" y="74675"/>
                </a:lnTo>
                <a:lnTo>
                  <a:pt x="145541" y="70865"/>
                </a:lnTo>
                <a:lnTo>
                  <a:pt x="153923" y="67817"/>
                </a:lnTo>
                <a:lnTo>
                  <a:pt x="163067" y="64007"/>
                </a:lnTo>
                <a:lnTo>
                  <a:pt x="214121" y="50291"/>
                </a:lnTo>
                <a:lnTo>
                  <a:pt x="261365" y="42672"/>
                </a:lnTo>
                <a:lnTo>
                  <a:pt x="310133" y="38862"/>
                </a:lnTo>
                <a:lnTo>
                  <a:pt x="360425" y="38123"/>
                </a:lnTo>
                <a:lnTo>
                  <a:pt x="384047" y="38862"/>
                </a:lnTo>
                <a:lnTo>
                  <a:pt x="396239" y="38912"/>
                </a:lnTo>
                <a:lnTo>
                  <a:pt x="406907" y="39624"/>
                </a:lnTo>
                <a:lnTo>
                  <a:pt x="417575" y="40386"/>
                </a:lnTo>
                <a:lnTo>
                  <a:pt x="428243" y="41910"/>
                </a:lnTo>
                <a:lnTo>
                  <a:pt x="438911" y="42672"/>
                </a:lnTo>
                <a:lnTo>
                  <a:pt x="483107" y="51053"/>
                </a:lnTo>
                <a:lnTo>
                  <a:pt x="533400" y="68579"/>
                </a:lnTo>
                <a:lnTo>
                  <a:pt x="580643" y="93725"/>
                </a:lnTo>
                <a:lnTo>
                  <a:pt x="622553" y="124205"/>
                </a:lnTo>
                <a:lnTo>
                  <a:pt x="649985" y="151637"/>
                </a:lnTo>
                <a:lnTo>
                  <a:pt x="659129" y="162305"/>
                </a:lnTo>
                <a:lnTo>
                  <a:pt x="666750" y="172973"/>
                </a:lnTo>
                <a:lnTo>
                  <a:pt x="672845" y="183641"/>
                </a:lnTo>
                <a:lnTo>
                  <a:pt x="675131" y="188975"/>
                </a:lnTo>
                <a:lnTo>
                  <a:pt x="677417" y="193547"/>
                </a:lnTo>
                <a:lnTo>
                  <a:pt x="679703" y="198881"/>
                </a:lnTo>
                <a:lnTo>
                  <a:pt x="681227" y="204215"/>
                </a:lnTo>
                <a:lnTo>
                  <a:pt x="682751" y="208787"/>
                </a:lnTo>
                <a:lnTo>
                  <a:pt x="683513" y="214883"/>
                </a:lnTo>
                <a:lnTo>
                  <a:pt x="684276" y="220217"/>
                </a:lnTo>
                <a:lnTo>
                  <a:pt x="684276" y="225551"/>
                </a:lnTo>
                <a:lnTo>
                  <a:pt x="685038" y="231647"/>
                </a:lnTo>
                <a:lnTo>
                  <a:pt x="685038" y="374480"/>
                </a:lnTo>
                <a:lnTo>
                  <a:pt x="686561" y="371093"/>
                </a:lnTo>
                <a:lnTo>
                  <a:pt x="692657" y="355091"/>
                </a:lnTo>
                <a:lnTo>
                  <a:pt x="704850" y="324611"/>
                </a:lnTo>
                <a:lnTo>
                  <a:pt x="709421" y="308609"/>
                </a:lnTo>
                <a:lnTo>
                  <a:pt x="713993" y="293369"/>
                </a:lnTo>
                <a:lnTo>
                  <a:pt x="717803" y="278129"/>
                </a:lnTo>
                <a:lnTo>
                  <a:pt x="720851" y="262889"/>
                </a:lnTo>
                <a:lnTo>
                  <a:pt x="722376" y="247649"/>
                </a:lnTo>
                <a:close/>
              </a:path>
              <a:path w="723264" h="616585">
                <a:moveTo>
                  <a:pt x="401315" y="540416"/>
                </a:moveTo>
                <a:lnTo>
                  <a:pt x="347471" y="534162"/>
                </a:lnTo>
                <a:lnTo>
                  <a:pt x="300989" y="523493"/>
                </a:lnTo>
                <a:lnTo>
                  <a:pt x="256793" y="506729"/>
                </a:lnTo>
                <a:lnTo>
                  <a:pt x="241553" y="499872"/>
                </a:lnTo>
                <a:lnTo>
                  <a:pt x="225551" y="491489"/>
                </a:lnTo>
                <a:lnTo>
                  <a:pt x="208787" y="482346"/>
                </a:lnTo>
                <a:lnTo>
                  <a:pt x="175259" y="462534"/>
                </a:lnTo>
                <a:lnTo>
                  <a:pt x="158495" y="451103"/>
                </a:lnTo>
                <a:lnTo>
                  <a:pt x="142493" y="440436"/>
                </a:lnTo>
                <a:lnTo>
                  <a:pt x="112013" y="416051"/>
                </a:lnTo>
                <a:lnTo>
                  <a:pt x="78485" y="384048"/>
                </a:lnTo>
                <a:lnTo>
                  <a:pt x="63245" y="364998"/>
                </a:lnTo>
                <a:lnTo>
                  <a:pt x="58673" y="358901"/>
                </a:lnTo>
                <a:lnTo>
                  <a:pt x="42671" y="322325"/>
                </a:lnTo>
                <a:lnTo>
                  <a:pt x="40385" y="308610"/>
                </a:lnTo>
                <a:lnTo>
                  <a:pt x="38861" y="300989"/>
                </a:lnTo>
                <a:lnTo>
                  <a:pt x="38861" y="293369"/>
                </a:lnTo>
                <a:lnTo>
                  <a:pt x="38100" y="284988"/>
                </a:lnTo>
                <a:lnTo>
                  <a:pt x="38100" y="395668"/>
                </a:lnTo>
                <a:lnTo>
                  <a:pt x="43433" y="402336"/>
                </a:lnTo>
                <a:lnTo>
                  <a:pt x="50291" y="409193"/>
                </a:lnTo>
                <a:lnTo>
                  <a:pt x="57150" y="416813"/>
                </a:lnTo>
                <a:lnTo>
                  <a:pt x="64007" y="423672"/>
                </a:lnTo>
                <a:lnTo>
                  <a:pt x="70865" y="431291"/>
                </a:lnTo>
                <a:lnTo>
                  <a:pt x="86105" y="444246"/>
                </a:lnTo>
                <a:lnTo>
                  <a:pt x="119633" y="470153"/>
                </a:lnTo>
                <a:lnTo>
                  <a:pt x="154685" y="494538"/>
                </a:lnTo>
                <a:lnTo>
                  <a:pt x="207263" y="525017"/>
                </a:lnTo>
                <a:lnTo>
                  <a:pt x="256031" y="547877"/>
                </a:lnTo>
                <a:lnTo>
                  <a:pt x="306323" y="564641"/>
                </a:lnTo>
                <a:lnTo>
                  <a:pt x="360425" y="574097"/>
                </a:lnTo>
                <a:lnTo>
                  <a:pt x="374903" y="576072"/>
                </a:lnTo>
                <a:lnTo>
                  <a:pt x="392429" y="577596"/>
                </a:lnTo>
                <a:lnTo>
                  <a:pt x="400312" y="578046"/>
                </a:lnTo>
                <a:lnTo>
                  <a:pt x="401315" y="540416"/>
                </a:lnTo>
                <a:close/>
              </a:path>
              <a:path w="723264" h="616585">
                <a:moveTo>
                  <a:pt x="420623" y="606491"/>
                </a:moveTo>
                <a:lnTo>
                  <a:pt x="420623" y="541019"/>
                </a:lnTo>
                <a:lnTo>
                  <a:pt x="419100" y="579119"/>
                </a:lnTo>
                <a:lnTo>
                  <a:pt x="400312" y="578046"/>
                </a:lnTo>
                <a:lnTo>
                  <a:pt x="399288" y="616457"/>
                </a:lnTo>
                <a:lnTo>
                  <a:pt x="420623" y="606491"/>
                </a:lnTo>
                <a:close/>
              </a:path>
              <a:path w="723264" h="616585">
                <a:moveTo>
                  <a:pt x="420623" y="541019"/>
                </a:moveTo>
                <a:lnTo>
                  <a:pt x="401315" y="540416"/>
                </a:lnTo>
                <a:lnTo>
                  <a:pt x="400312" y="578046"/>
                </a:lnTo>
                <a:lnTo>
                  <a:pt x="419100" y="579119"/>
                </a:lnTo>
                <a:lnTo>
                  <a:pt x="420623" y="541019"/>
                </a:lnTo>
                <a:close/>
              </a:path>
              <a:path w="723264" h="616585">
                <a:moveTo>
                  <a:pt x="515111" y="562355"/>
                </a:moveTo>
                <a:lnTo>
                  <a:pt x="402335" y="502157"/>
                </a:lnTo>
                <a:lnTo>
                  <a:pt x="401315" y="540416"/>
                </a:lnTo>
                <a:lnTo>
                  <a:pt x="420623" y="541019"/>
                </a:lnTo>
                <a:lnTo>
                  <a:pt x="420623" y="606491"/>
                </a:lnTo>
                <a:lnTo>
                  <a:pt x="515111" y="562355"/>
                </a:lnTo>
                <a:close/>
              </a:path>
              <a:path w="723264" h="616585">
                <a:moveTo>
                  <a:pt x="685038" y="374480"/>
                </a:moveTo>
                <a:lnTo>
                  <a:pt x="685038" y="237743"/>
                </a:lnTo>
                <a:lnTo>
                  <a:pt x="682751" y="256031"/>
                </a:lnTo>
                <a:lnTo>
                  <a:pt x="680465" y="269747"/>
                </a:lnTo>
                <a:lnTo>
                  <a:pt x="669035" y="311657"/>
                </a:lnTo>
                <a:lnTo>
                  <a:pt x="657605" y="340613"/>
                </a:lnTo>
                <a:lnTo>
                  <a:pt x="651509" y="355853"/>
                </a:lnTo>
                <a:lnTo>
                  <a:pt x="630935" y="401573"/>
                </a:lnTo>
                <a:lnTo>
                  <a:pt x="665988" y="417575"/>
                </a:lnTo>
                <a:lnTo>
                  <a:pt x="679703" y="386333"/>
                </a:lnTo>
                <a:lnTo>
                  <a:pt x="685038" y="374480"/>
                </a:lnTo>
                <a:close/>
              </a:path>
              <a:path w="723264" h="616585">
                <a:moveTo>
                  <a:pt x="723138" y="232409"/>
                </a:moveTo>
                <a:lnTo>
                  <a:pt x="722376" y="224789"/>
                </a:lnTo>
                <a:lnTo>
                  <a:pt x="722376" y="240029"/>
                </a:lnTo>
                <a:lnTo>
                  <a:pt x="723138" y="232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2"/>
          <p:cNvSpPr/>
          <p:nvPr/>
        </p:nvSpPr>
        <p:spPr>
          <a:xfrm>
            <a:off x="8666988" y="5321807"/>
            <a:ext cx="725805" cy="622300"/>
          </a:xfrm>
          <a:custGeom>
            <a:avLst/>
            <a:gdLst/>
            <a:ahLst/>
            <a:cxnLst/>
            <a:rect l="l" t="t" r="r" b="b"/>
            <a:pathLst>
              <a:path w="725804" h="622300">
                <a:moveTo>
                  <a:pt x="725423" y="285750"/>
                </a:moveTo>
                <a:lnTo>
                  <a:pt x="725423" y="267462"/>
                </a:lnTo>
                <a:lnTo>
                  <a:pt x="723137" y="238505"/>
                </a:lnTo>
                <a:lnTo>
                  <a:pt x="720851" y="228600"/>
                </a:lnTo>
                <a:lnTo>
                  <a:pt x="719327" y="218693"/>
                </a:lnTo>
                <a:lnTo>
                  <a:pt x="708659" y="179069"/>
                </a:lnTo>
                <a:lnTo>
                  <a:pt x="692657" y="139446"/>
                </a:lnTo>
                <a:lnTo>
                  <a:pt x="672083" y="103631"/>
                </a:lnTo>
                <a:lnTo>
                  <a:pt x="640079" y="63246"/>
                </a:lnTo>
                <a:lnTo>
                  <a:pt x="617981" y="44196"/>
                </a:lnTo>
                <a:lnTo>
                  <a:pt x="609600" y="38100"/>
                </a:lnTo>
                <a:lnTo>
                  <a:pt x="573785" y="20574"/>
                </a:lnTo>
                <a:lnTo>
                  <a:pt x="542543" y="12191"/>
                </a:lnTo>
                <a:lnTo>
                  <a:pt x="531876" y="9143"/>
                </a:lnTo>
                <a:lnTo>
                  <a:pt x="519683" y="7619"/>
                </a:lnTo>
                <a:lnTo>
                  <a:pt x="508253" y="5334"/>
                </a:lnTo>
                <a:lnTo>
                  <a:pt x="496061" y="3810"/>
                </a:lnTo>
                <a:lnTo>
                  <a:pt x="470915" y="1524"/>
                </a:lnTo>
                <a:lnTo>
                  <a:pt x="419861" y="0"/>
                </a:lnTo>
                <a:lnTo>
                  <a:pt x="367283" y="1524"/>
                </a:lnTo>
                <a:lnTo>
                  <a:pt x="316991" y="6096"/>
                </a:lnTo>
                <a:lnTo>
                  <a:pt x="304800" y="8381"/>
                </a:lnTo>
                <a:lnTo>
                  <a:pt x="281939" y="11429"/>
                </a:lnTo>
                <a:lnTo>
                  <a:pt x="239267" y="20574"/>
                </a:lnTo>
                <a:lnTo>
                  <a:pt x="220217" y="26669"/>
                </a:lnTo>
                <a:lnTo>
                  <a:pt x="210311" y="29717"/>
                </a:lnTo>
                <a:lnTo>
                  <a:pt x="173735" y="44957"/>
                </a:lnTo>
                <a:lnTo>
                  <a:pt x="139445" y="64007"/>
                </a:lnTo>
                <a:lnTo>
                  <a:pt x="106679" y="86105"/>
                </a:lnTo>
                <a:lnTo>
                  <a:pt x="76961" y="110489"/>
                </a:lnTo>
                <a:lnTo>
                  <a:pt x="45719" y="143255"/>
                </a:lnTo>
                <a:lnTo>
                  <a:pt x="21335" y="177546"/>
                </a:lnTo>
                <a:lnTo>
                  <a:pt x="5333" y="213360"/>
                </a:lnTo>
                <a:lnTo>
                  <a:pt x="3809" y="220979"/>
                </a:lnTo>
                <a:lnTo>
                  <a:pt x="2285" y="227837"/>
                </a:lnTo>
                <a:lnTo>
                  <a:pt x="761" y="235457"/>
                </a:lnTo>
                <a:lnTo>
                  <a:pt x="0" y="243077"/>
                </a:lnTo>
                <a:lnTo>
                  <a:pt x="0" y="258317"/>
                </a:lnTo>
                <a:lnTo>
                  <a:pt x="9143" y="310896"/>
                </a:lnTo>
                <a:lnTo>
                  <a:pt x="33527" y="371093"/>
                </a:lnTo>
                <a:lnTo>
                  <a:pt x="38100" y="380746"/>
                </a:lnTo>
                <a:lnTo>
                  <a:pt x="38100" y="244601"/>
                </a:lnTo>
                <a:lnTo>
                  <a:pt x="39623" y="233934"/>
                </a:lnTo>
                <a:lnTo>
                  <a:pt x="44195" y="217931"/>
                </a:lnTo>
                <a:lnTo>
                  <a:pt x="46481" y="213360"/>
                </a:lnTo>
                <a:lnTo>
                  <a:pt x="48767" y="207263"/>
                </a:lnTo>
                <a:lnTo>
                  <a:pt x="54863" y="196596"/>
                </a:lnTo>
                <a:lnTo>
                  <a:pt x="57911" y="190500"/>
                </a:lnTo>
                <a:lnTo>
                  <a:pt x="61721" y="185165"/>
                </a:lnTo>
                <a:lnTo>
                  <a:pt x="75437" y="166877"/>
                </a:lnTo>
                <a:lnTo>
                  <a:pt x="80771" y="161543"/>
                </a:lnTo>
                <a:lnTo>
                  <a:pt x="91439" y="149351"/>
                </a:lnTo>
                <a:lnTo>
                  <a:pt x="130301" y="115824"/>
                </a:lnTo>
                <a:lnTo>
                  <a:pt x="175259" y="86867"/>
                </a:lnTo>
                <a:lnTo>
                  <a:pt x="208025" y="71627"/>
                </a:lnTo>
                <a:lnTo>
                  <a:pt x="224027" y="64769"/>
                </a:lnTo>
                <a:lnTo>
                  <a:pt x="249173" y="57912"/>
                </a:lnTo>
                <a:lnTo>
                  <a:pt x="258317" y="55625"/>
                </a:lnTo>
                <a:lnTo>
                  <a:pt x="278129" y="51053"/>
                </a:lnTo>
                <a:lnTo>
                  <a:pt x="288797" y="49529"/>
                </a:lnTo>
                <a:lnTo>
                  <a:pt x="299465" y="47243"/>
                </a:lnTo>
                <a:lnTo>
                  <a:pt x="322325" y="44196"/>
                </a:lnTo>
                <a:lnTo>
                  <a:pt x="352043" y="41338"/>
                </a:lnTo>
                <a:lnTo>
                  <a:pt x="370331" y="39624"/>
                </a:lnTo>
                <a:lnTo>
                  <a:pt x="420623" y="38100"/>
                </a:lnTo>
                <a:lnTo>
                  <a:pt x="469391" y="39624"/>
                </a:lnTo>
                <a:lnTo>
                  <a:pt x="492251" y="41910"/>
                </a:lnTo>
                <a:lnTo>
                  <a:pt x="503681" y="43434"/>
                </a:lnTo>
                <a:lnTo>
                  <a:pt x="514350" y="44957"/>
                </a:lnTo>
                <a:lnTo>
                  <a:pt x="525017" y="47243"/>
                </a:lnTo>
                <a:lnTo>
                  <a:pt x="534923" y="48767"/>
                </a:lnTo>
                <a:lnTo>
                  <a:pt x="544067" y="51815"/>
                </a:lnTo>
                <a:lnTo>
                  <a:pt x="553211" y="54101"/>
                </a:lnTo>
                <a:lnTo>
                  <a:pt x="562355" y="57150"/>
                </a:lnTo>
                <a:lnTo>
                  <a:pt x="608076" y="85343"/>
                </a:lnTo>
                <a:lnTo>
                  <a:pt x="635507" y="117348"/>
                </a:lnTo>
                <a:lnTo>
                  <a:pt x="658367" y="156972"/>
                </a:lnTo>
                <a:lnTo>
                  <a:pt x="672083" y="192024"/>
                </a:lnTo>
                <a:lnTo>
                  <a:pt x="675131" y="200405"/>
                </a:lnTo>
                <a:lnTo>
                  <a:pt x="678179" y="209550"/>
                </a:lnTo>
                <a:lnTo>
                  <a:pt x="680465" y="218693"/>
                </a:lnTo>
                <a:lnTo>
                  <a:pt x="681989" y="227075"/>
                </a:lnTo>
                <a:lnTo>
                  <a:pt x="683513" y="236219"/>
                </a:lnTo>
                <a:lnTo>
                  <a:pt x="686561" y="252984"/>
                </a:lnTo>
                <a:lnTo>
                  <a:pt x="687323" y="261365"/>
                </a:lnTo>
                <a:lnTo>
                  <a:pt x="687323" y="383939"/>
                </a:lnTo>
                <a:lnTo>
                  <a:pt x="691133" y="377951"/>
                </a:lnTo>
                <a:lnTo>
                  <a:pt x="697229" y="370331"/>
                </a:lnTo>
                <a:lnTo>
                  <a:pt x="706373" y="353567"/>
                </a:lnTo>
                <a:lnTo>
                  <a:pt x="710945" y="345948"/>
                </a:lnTo>
                <a:lnTo>
                  <a:pt x="714755" y="337565"/>
                </a:lnTo>
                <a:lnTo>
                  <a:pt x="717803" y="328422"/>
                </a:lnTo>
                <a:lnTo>
                  <a:pt x="722376" y="311657"/>
                </a:lnTo>
                <a:lnTo>
                  <a:pt x="723900" y="303275"/>
                </a:lnTo>
                <a:lnTo>
                  <a:pt x="725423" y="285750"/>
                </a:lnTo>
                <a:close/>
              </a:path>
              <a:path w="725804" h="622300">
                <a:moveTo>
                  <a:pt x="105917" y="426719"/>
                </a:moveTo>
                <a:lnTo>
                  <a:pt x="89915" y="397763"/>
                </a:lnTo>
                <a:lnTo>
                  <a:pt x="82295" y="382524"/>
                </a:lnTo>
                <a:lnTo>
                  <a:pt x="74675" y="368046"/>
                </a:lnTo>
                <a:lnTo>
                  <a:pt x="67817" y="354329"/>
                </a:lnTo>
                <a:lnTo>
                  <a:pt x="60959" y="339851"/>
                </a:lnTo>
                <a:lnTo>
                  <a:pt x="54863" y="326136"/>
                </a:lnTo>
                <a:lnTo>
                  <a:pt x="50291" y="312419"/>
                </a:lnTo>
                <a:lnTo>
                  <a:pt x="45719" y="299465"/>
                </a:lnTo>
                <a:lnTo>
                  <a:pt x="41909" y="286512"/>
                </a:lnTo>
                <a:lnTo>
                  <a:pt x="39623" y="273557"/>
                </a:lnTo>
                <a:lnTo>
                  <a:pt x="38861" y="268224"/>
                </a:lnTo>
                <a:lnTo>
                  <a:pt x="38100" y="262127"/>
                </a:lnTo>
                <a:lnTo>
                  <a:pt x="38100" y="380746"/>
                </a:lnTo>
                <a:lnTo>
                  <a:pt x="40385" y="385572"/>
                </a:lnTo>
                <a:lnTo>
                  <a:pt x="48005" y="400812"/>
                </a:lnTo>
                <a:lnTo>
                  <a:pt x="72389" y="445007"/>
                </a:lnTo>
                <a:lnTo>
                  <a:pt x="105917" y="426719"/>
                </a:lnTo>
                <a:close/>
              </a:path>
              <a:path w="725804" h="622300">
                <a:moveTo>
                  <a:pt x="346896" y="545473"/>
                </a:moveTo>
                <a:lnTo>
                  <a:pt x="342900" y="508253"/>
                </a:lnTo>
                <a:lnTo>
                  <a:pt x="234695" y="576834"/>
                </a:lnTo>
                <a:lnTo>
                  <a:pt x="327659" y="611548"/>
                </a:lnTo>
                <a:lnTo>
                  <a:pt x="327659" y="547877"/>
                </a:lnTo>
                <a:lnTo>
                  <a:pt x="346896" y="545473"/>
                </a:lnTo>
                <a:close/>
              </a:path>
              <a:path w="725804" h="622300">
                <a:moveTo>
                  <a:pt x="350950" y="583225"/>
                </a:moveTo>
                <a:lnTo>
                  <a:pt x="346896" y="545473"/>
                </a:lnTo>
                <a:lnTo>
                  <a:pt x="327659" y="547877"/>
                </a:lnTo>
                <a:lnTo>
                  <a:pt x="332231" y="585977"/>
                </a:lnTo>
                <a:lnTo>
                  <a:pt x="350950" y="583225"/>
                </a:lnTo>
                <a:close/>
              </a:path>
              <a:path w="725804" h="622300">
                <a:moveTo>
                  <a:pt x="355091" y="621791"/>
                </a:moveTo>
                <a:lnTo>
                  <a:pt x="350950" y="583225"/>
                </a:lnTo>
                <a:lnTo>
                  <a:pt x="332231" y="585977"/>
                </a:lnTo>
                <a:lnTo>
                  <a:pt x="327659" y="547877"/>
                </a:lnTo>
                <a:lnTo>
                  <a:pt x="327659" y="611548"/>
                </a:lnTo>
                <a:lnTo>
                  <a:pt x="355091" y="621791"/>
                </a:lnTo>
                <a:close/>
              </a:path>
              <a:path w="725804" h="622300">
                <a:moveTo>
                  <a:pt x="687323" y="383939"/>
                </a:moveTo>
                <a:lnTo>
                  <a:pt x="687323" y="284988"/>
                </a:lnTo>
                <a:lnTo>
                  <a:pt x="685800" y="298703"/>
                </a:lnTo>
                <a:lnTo>
                  <a:pt x="685037" y="304800"/>
                </a:lnTo>
                <a:lnTo>
                  <a:pt x="683513" y="311657"/>
                </a:lnTo>
                <a:lnTo>
                  <a:pt x="678941" y="323850"/>
                </a:lnTo>
                <a:lnTo>
                  <a:pt x="675893" y="329946"/>
                </a:lnTo>
                <a:lnTo>
                  <a:pt x="672845" y="336803"/>
                </a:lnTo>
                <a:lnTo>
                  <a:pt x="649985" y="370331"/>
                </a:lnTo>
                <a:lnTo>
                  <a:pt x="611123" y="411479"/>
                </a:lnTo>
                <a:lnTo>
                  <a:pt x="580643" y="436625"/>
                </a:lnTo>
                <a:lnTo>
                  <a:pt x="565403" y="449579"/>
                </a:lnTo>
                <a:lnTo>
                  <a:pt x="549401" y="461010"/>
                </a:lnTo>
                <a:lnTo>
                  <a:pt x="533400" y="471677"/>
                </a:lnTo>
                <a:lnTo>
                  <a:pt x="518159" y="482346"/>
                </a:lnTo>
                <a:lnTo>
                  <a:pt x="502919" y="491489"/>
                </a:lnTo>
                <a:lnTo>
                  <a:pt x="488441" y="500634"/>
                </a:lnTo>
                <a:lnTo>
                  <a:pt x="473963" y="508253"/>
                </a:lnTo>
                <a:lnTo>
                  <a:pt x="430529" y="525779"/>
                </a:lnTo>
                <a:lnTo>
                  <a:pt x="384047" y="538734"/>
                </a:lnTo>
                <a:lnTo>
                  <a:pt x="346896" y="545473"/>
                </a:lnTo>
                <a:lnTo>
                  <a:pt x="350950" y="583225"/>
                </a:lnTo>
                <a:lnTo>
                  <a:pt x="393191" y="576072"/>
                </a:lnTo>
                <a:lnTo>
                  <a:pt x="443483" y="561593"/>
                </a:lnTo>
                <a:lnTo>
                  <a:pt x="492251" y="541781"/>
                </a:lnTo>
                <a:lnTo>
                  <a:pt x="538733" y="514350"/>
                </a:lnTo>
                <a:lnTo>
                  <a:pt x="572261" y="491489"/>
                </a:lnTo>
                <a:lnTo>
                  <a:pt x="605027" y="466343"/>
                </a:lnTo>
                <a:lnTo>
                  <a:pt x="637031" y="438912"/>
                </a:lnTo>
                <a:lnTo>
                  <a:pt x="666750" y="409193"/>
                </a:lnTo>
                <a:lnTo>
                  <a:pt x="672845" y="401574"/>
                </a:lnTo>
                <a:lnTo>
                  <a:pt x="679703" y="393953"/>
                </a:lnTo>
                <a:lnTo>
                  <a:pt x="685800" y="386334"/>
                </a:lnTo>
                <a:lnTo>
                  <a:pt x="687323" y="383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/>
          <p:cNvSpPr txBox="1"/>
          <p:nvPr/>
        </p:nvSpPr>
        <p:spPr>
          <a:xfrm>
            <a:off x="7148576" y="6782964"/>
            <a:ext cx="27178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0.2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4"/>
          <p:cNvSpPr txBox="1"/>
          <p:nvPr/>
        </p:nvSpPr>
        <p:spPr>
          <a:xfrm>
            <a:off x="7089896" y="5913521"/>
            <a:ext cx="3702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0.01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5"/>
          <p:cNvSpPr txBox="1"/>
          <p:nvPr/>
        </p:nvSpPr>
        <p:spPr>
          <a:xfrm>
            <a:off x="5488165" y="5616345"/>
            <a:ext cx="3702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0.99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36"/>
          <p:cNvSpPr txBox="1"/>
          <p:nvPr/>
        </p:nvSpPr>
        <p:spPr>
          <a:xfrm>
            <a:off x="8815058" y="5516528"/>
            <a:ext cx="3702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0.80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37"/>
          <p:cNvSpPr txBox="1"/>
          <p:nvPr/>
        </p:nvSpPr>
        <p:spPr>
          <a:xfrm>
            <a:off x="5916421" y="7322802"/>
            <a:ext cx="39814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Fai</a:t>
            </a:r>
            <a:r>
              <a:rPr sz="1600" b="1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38"/>
          <p:cNvSpPr txBox="1"/>
          <p:nvPr/>
        </p:nvSpPr>
        <p:spPr>
          <a:xfrm>
            <a:off x="8124697" y="7259557"/>
            <a:ext cx="74739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Lo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ded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2"/>
          <p:cNvSpPr/>
          <p:nvPr/>
        </p:nvSpPr>
        <p:spPr>
          <a:xfrm>
            <a:off x="838200" y="6019800"/>
            <a:ext cx="4419600" cy="685800"/>
          </a:xfrm>
          <a:custGeom>
            <a:avLst/>
            <a:gdLst/>
            <a:ahLst/>
            <a:cxnLst/>
            <a:rect l="l" t="t" r="r" b="b"/>
            <a:pathLst>
              <a:path w="4419600" h="685800">
                <a:moveTo>
                  <a:pt x="4419600" y="114300"/>
                </a:moveTo>
                <a:lnTo>
                  <a:pt x="4411599" y="72119"/>
                </a:lnTo>
                <a:lnTo>
                  <a:pt x="4389635" y="37055"/>
                </a:lnTo>
                <a:lnTo>
                  <a:pt x="4356758" y="12162"/>
                </a:lnTo>
                <a:lnTo>
                  <a:pt x="4316024" y="493"/>
                </a:lnTo>
                <a:lnTo>
                  <a:pt x="114300" y="0"/>
                </a:lnTo>
                <a:lnTo>
                  <a:pt x="99637" y="926"/>
                </a:lnTo>
                <a:lnTo>
                  <a:pt x="59489" y="13920"/>
                </a:lnTo>
                <a:lnTo>
                  <a:pt x="27477" y="39862"/>
                </a:lnTo>
                <a:lnTo>
                  <a:pt x="6652" y="75696"/>
                </a:lnTo>
                <a:lnTo>
                  <a:pt x="0" y="571500"/>
                </a:lnTo>
                <a:lnTo>
                  <a:pt x="926" y="586162"/>
                </a:lnTo>
                <a:lnTo>
                  <a:pt x="13920" y="626310"/>
                </a:lnTo>
                <a:lnTo>
                  <a:pt x="39862" y="658322"/>
                </a:lnTo>
                <a:lnTo>
                  <a:pt x="75696" y="679147"/>
                </a:lnTo>
                <a:lnTo>
                  <a:pt x="4305300" y="685800"/>
                </a:lnTo>
                <a:lnTo>
                  <a:pt x="4319962" y="684873"/>
                </a:lnTo>
                <a:lnTo>
                  <a:pt x="4360110" y="671879"/>
                </a:lnTo>
                <a:lnTo>
                  <a:pt x="4392122" y="645937"/>
                </a:lnTo>
                <a:lnTo>
                  <a:pt x="4412947" y="610103"/>
                </a:lnTo>
                <a:lnTo>
                  <a:pt x="4419600" y="11430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"/>
          <p:cNvSpPr/>
          <p:nvPr/>
        </p:nvSpPr>
        <p:spPr>
          <a:xfrm>
            <a:off x="838200" y="6019800"/>
            <a:ext cx="4419600" cy="685800"/>
          </a:xfrm>
          <a:custGeom>
            <a:avLst/>
            <a:gdLst/>
            <a:ahLst/>
            <a:cxnLst/>
            <a:rect l="l" t="t" r="r" b="b"/>
            <a:pathLst>
              <a:path w="4419600" h="685800">
                <a:moveTo>
                  <a:pt x="114300" y="0"/>
                </a:moveTo>
                <a:lnTo>
                  <a:pt x="72119" y="8000"/>
                </a:lnTo>
                <a:lnTo>
                  <a:pt x="37055" y="29964"/>
                </a:lnTo>
                <a:lnTo>
                  <a:pt x="12162" y="62841"/>
                </a:lnTo>
                <a:lnTo>
                  <a:pt x="493" y="103575"/>
                </a:lnTo>
                <a:lnTo>
                  <a:pt x="0" y="571500"/>
                </a:lnTo>
                <a:lnTo>
                  <a:pt x="926" y="586162"/>
                </a:lnTo>
                <a:lnTo>
                  <a:pt x="13920" y="626310"/>
                </a:lnTo>
                <a:lnTo>
                  <a:pt x="39862" y="658322"/>
                </a:lnTo>
                <a:lnTo>
                  <a:pt x="75696" y="679147"/>
                </a:lnTo>
                <a:lnTo>
                  <a:pt x="4305300" y="685800"/>
                </a:lnTo>
                <a:lnTo>
                  <a:pt x="4319962" y="684873"/>
                </a:lnTo>
                <a:lnTo>
                  <a:pt x="4360110" y="671879"/>
                </a:lnTo>
                <a:lnTo>
                  <a:pt x="4392122" y="645937"/>
                </a:lnTo>
                <a:lnTo>
                  <a:pt x="4412947" y="610103"/>
                </a:lnTo>
                <a:lnTo>
                  <a:pt x="4419600" y="114300"/>
                </a:lnTo>
                <a:lnTo>
                  <a:pt x="4418673" y="99637"/>
                </a:lnTo>
                <a:lnTo>
                  <a:pt x="4405679" y="59489"/>
                </a:lnTo>
                <a:lnTo>
                  <a:pt x="4379737" y="27477"/>
                </a:lnTo>
                <a:lnTo>
                  <a:pt x="4343903" y="6652"/>
                </a:lnTo>
                <a:lnTo>
                  <a:pt x="114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5"/>
          <p:cNvSpPr txBox="1"/>
          <p:nvPr/>
        </p:nvSpPr>
        <p:spPr>
          <a:xfrm>
            <a:off x="894841" y="6032000"/>
            <a:ext cx="4276090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0995" algn="l"/>
                <a:tab pos="1374140" algn="l"/>
                <a:tab pos="2926080" algn="l"/>
                <a:tab pos="4157345" algn="l"/>
              </a:tabLst>
            </a:pPr>
            <a:r>
              <a:rPr sz="2650" i="1" spc="-65" dirty="0">
                <a:latin typeface="Comic Sans MS"/>
                <a:cs typeface="Comic Sans MS"/>
              </a:rPr>
              <a:t>v	</a:t>
            </a:r>
            <a:r>
              <a:rPr sz="2500" spc="-140" dirty="0">
                <a:latin typeface="Comic Sans MS"/>
                <a:cs typeface="Comic Sans MS"/>
              </a:rPr>
              <a:t>(</a:t>
            </a:r>
            <a:r>
              <a:rPr sz="2650" i="1" spc="-40" dirty="0">
                <a:latin typeface="Comic Sans MS"/>
                <a:cs typeface="Comic Sans MS"/>
              </a:rPr>
              <a:t>i</a:t>
            </a:r>
            <a:r>
              <a:rPr sz="2650" i="1" spc="-320" dirty="0">
                <a:latin typeface="Comic Sans MS"/>
                <a:cs typeface="Comic Sans MS"/>
              </a:rPr>
              <a:t> </a:t>
            </a:r>
            <a:r>
              <a:rPr sz="2500" dirty="0">
                <a:latin typeface="Comic Sans MS"/>
                <a:cs typeface="Comic Sans MS"/>
              </a:rPr>
              <a:t>)</a:t>
            </a:r>
            <a:r>
              <a:rPr sz="2500" spc="-20" dirty="0">
                <a:latin typeface="Comic Sans MS"/>
                <a:cs typeface="Comic Sans MS"/>
              </a:rPr>
              <a:t> </a:t>
            </a:r>
            <a:r>
              <a:rPr sz="2500" dirty="0">
                <a:latin typeface="Symbol"/>
                <a:cs typeface="Symbol"/>
              </a:rPr>
              <a:t>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650" i="1" spc="-75" dirty="0">
                <a:latin typeface="Comic Sans MS"/>
                <a:cs typeface="Comic Sans MS"/>
              </a:rPr>
              <a:t>e</a:t>
            </a:r>
            <a:r>
              <a:rPr sz="2650" i="1" dirty="0">
                <a:latin typeface="Comic Sans MS"/>
                <a:cs typeface="Comic Sans MS"/>
              </a:rPr>
              <a:t>	</a:t>
            </a:r>
            <a:r>
              <a:rPr sz="2500" spc="20" dirty="0">
                <a:latin typeface="Comic Sans MS"/>
                <a:cs typeface="Comic Sans MS"/>
              </a:rPr>
              <a:t>(</a:t>
            </a:r>
            <a:r>
              <a:rPr sz="2650" i="1" spc="-80" dirty="0">
                <a:latin typeface="Comic Sans MS"/>
                <a:cs typeface="Comic Sans MS"/>
              </a:rPr>
              <a:t>x</a:t>
            </a:r>
            <a:r>
              <a:rPr sz="2650" i="1" spc="204" dirty="0">
                <a:latin typeface="Comic Sans MS"/>
                <a:cs typeface="Comic Sans MS"/>
              </a:rPr>
              <a:t> </a:t>
            </a:r>
            <a:r>
              <a:rPr sz="2500" dirty="0">
                <a:latin typeface="Comic Sans MS"/>
                <a:cs typeface="Comic Sans MS"/>
              </a:rPr>
              <a:t>)</a:t>
            </a:r>
            <a:r>
              <a:rPr sz="2500" spc="-500" dirty="0">
                <a:latin typeface="Comic Sans MS"/>
                <a:cs typeface="Comic Sans MS"/>
              </a:rPr>
              <a:t> </a:t>
            </a:r>
            <a:r>
              <a:rPr sz="2500" dirty="0">
                <a:latin typeface="Comic Sans MS"/>
                <a:cs typeface="Comic Sans MS"/>
              </a:rPr>
              <a:t>ma</a:t>
            </a:r>
            <a:r>
              <a:rPr sz="2500" spc="60" dirty="0">
                <a:latin typeface="Comic Sans MS"/>
                <a:cs typeface="Comic Sans MS"/>
              </a:rPr>
              <a:t>x</a:t>
            </a:r>
            <a:r>
              <a:rPr sz="3550" spc="-894" dirty="0">
                <a:latin typeface="Symbol"/>
                <a:cs typeface="Symbol"/>
              </a:rPr>
              <a:t></a:t>
            </a:r>
            <a:r>
              <a:rPr sz="2650" i="1" spc="-65" dirty="0">
                <a:latin typeface="Comic Sans MS"/>
                <a:cs typeface="Comic Sans MS"/>
              </a:rPr>
              <a:t>v</a:t>
            </a:r>
            <a:r>
              <a:rPr sz="2650" i="1" dirty="0">
                <a:latin typeface="Comic Sans MS"/>
                <a:cs typeface="Comic Sans MS"/>
              </a:rPr>
              <a:t>	</a:t>
            </a:r>
            <a:r>
              <a:rPr sz="2500" spc="-140" dirty="0">
                <a:latin typeface="Comic Sans MS"/>
                <a:cs typeface="Comic Sans MS"/>
              </a:rPr>
              <a:t>(</a:t>
            </a:r>
            <a:r>
              <a:rPr sz="2650" i="1" spc="-40" dirty="0">
                <a:latin typeface="Comic Sans MS"/>
                <a:cs typeface="Comic Sans MS"/>
              </a:rPr>
              <a:t>i</a:t>
            </a:r>
            <a:r>
              <a:rPr sz="2650" i="1" spc="275" dirty="0">
                <a:latin typeface="Comic Sans MS"/>
                <a:cs typeface="Comic Sans MS"/>
              </a:rPr>
              <a:t> </a:t>
            </a:r>
            <a:r>
              <a:rPr sz="2500" dirty="0">
                <a:latin typeface="Symbol"/>
                <a:cs typeface="Symbol"/>
              </a:rPr>
              <a:t></a:t>
            </a:r>
            <a:r>
              <a:rPr sz="2500" spc="-240" dirty="0">
                <a:latin typeface="Times New Roman"/>
                <a:cs typeface="Times New Roman"/>
              </a:rPr>
              <a:t> </a:t>
            </a:r>
            <a:r>
              <a:rPr sz="2500" spc="-75" dirty="0">
                <a:latin typeface="Comic Sans MS"/>
                <a:cs typeface="Comic Sans MS"/>
              </a:rPr>
              <a:t>1</a:t>
            </a:r>
            <a:r>
              <a:rPr sz="2500" spc="-60" dirty="0">
                <a:latin typeface="Comic Sans MS"/>
                <a:cs typeface="Comic Sans MS"/>
              </a:rPr>
              <a:t>)</a:t>
            </a:r>
            <a:r>
              <a:rPr sz="2650" i="1" spc="-70" dirty="0">
                <a:latin typeface="Comic Sans MS"/>
                <a:cs typeface="Comic Sans MS"/>
              </a:rPr>
              <a:t>a</a:t>
            </a:r>
            <a:r>
              <a:rPr sz="2650" i="1" dirty="0">
                <a:latin typeface="Comic Sans MS"/>
                <a:cs typeface="Comic Sans MS"/>
              </a:rPr>
              <a:t>	</a:t>
            </a:r>
            <a:r>
              <a:rPr sz="3550" spc="-370" dirty="0">
                <a:latin typeface="Symbol"/>
                <a:cs typeface="Symbol"/>
              </a:rPr>
              <a:t></a:t>
            </a:r>
            <a:endParaRPr sz="3550" dirty="0">
              <a:latin typeface="Symbol"/>
              <a:cs typeface="Symbol"/>
            </a:endParaRPr>
          </a:p>
        </p:txBody>
      </p:sp>
      <p:sp>
        <p:nvSpPr>
          <p:cNvPr id="46" name="object 16"/>
          <p:cNvSpPr txBox="1"/>
          <p:nvPr/>
        </p:nvSpPr>
        <p:spPr>
          <a:xfrm>
            <a:off x="4769611" y="6339306"/>
            <a:ext cx="21653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i="1" spc="-45" dirty="0">
                <a:latin typeface="Comic Sans MS"/>
                <a:cs typeface="Comic Sans MS"/>
              </a:rPr>
              <a:t>rk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47" name="object 17"/>
          <p:cNvSpPr txBox="1"/>
          <p:nvPr/>
        </p:nvSpPr>
        <p:spPr>
          <a:xfrm>
            <a:off x="3663183" y="6327884"/>
            <a:ext cx="11557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i="1" spc="-40" dirty="0">
                <a:latin typeface="Comic Sans MS"/>
                <a:cs typeface="Comic Sans MS"/>
              </a:rPr>
              <a:t>r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48" name="object 18"/>
          <p:cNvSpPr txBox="1"/>
          <p:nvPr/>
        </p:nvSpPr>
        <p:spPr>
          <a:xfrm>
            <a:off x="3087106" y="6449801"/>
            <a:ext cx="11557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i="1" spc="-40" dirty="0">
                <a:latin typeface="Comic Sans MS"/>
                <a:cs typeface="Comic Sans MS"/>
              </a:rPr>
              <a:t>r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49" name="object 19"/>
          <p:cNvSpPr txBox="1"/>
          <p:nvPr/>
        </p:nvSpPr>
        <p:spPr>
          <a:xfrm>
            <a:off x="1063231" y="6333212"/>
            <a:ext cx="158623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45844" algn="l"/>
                <a:tab pos="1520190" algn="l"/>
              </a:tabLst>
            </a:pPr>
            <a:r>
              <a:rPr sz="1550" i="1" spc="-55" dirty="0">
                <a:latin typeface="Comic Sans MS"/>
                <a:cs typeface="Comic Sans MS"/>
              </a:rPr>
              <a:t>k	k	</a:t>
            </a:r>
            <a:r>
              <a:rPr sz="2325" i="1" spc="-37" baseline="1792" dirty="0">
                <a:latin typeface="Comic Sans MS"/>
                <a:cs typeface="Comic Sans MS"/>
              </a:rPr>
              <a:t>i</a:t>
            </a:r>
            <a:endParaRPr sz="2325" baseline="1792">
              <a:latin typeface="Comic Sans MS"/>
              <a:cs typeface="Comic Sans MS"/>
            </a:endParaRPr>
          </a:p>
        </p:txBody>
      </p:sp>
      <p:sp>
        <p:nvSpPr>
          <p:cNvPr id="50" name="Shape 81"/>
          <p:cNvSpPr txBox="1">
            <a:spLocks/>
          </p:cNvSpPr>
          <p:nvPr/>
        </p:nvSpPr>
        <p:spPr>
          <a:xfrm>
            <a:off x="928868" y="457200"/>
            <a:ext cx="8045714" cy="838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kern="0" dirty="0" smtClean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The Viterbi Algorithm: Example</a:t>
            </a:r>
            <a:endParaRPr lang="en" sz="3600" kern="0" dirty="0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1" name="object 4"/>
          <p:cNvSpPr/>
          <p:nvPr/>
        </p:nvSpPr>
        <p:spPr>
          <a:xfrm>
            <a:off x="8116372" y="5842671"/>
            <a:ext cx="748988" cy="1370443"/>
          </a:xfrm>
          <a:custGeom>
            <a:avLst/>
            <a:gdLst/>
            <a:ahLst/>
            <a:cxnLst/>
            <a:rect l="l" t="t" r="r" b="b"/>
            <a:pathLst>
              <a:path w="1081404" h="1959610">
                <a:moveTo>
                  <a:pt x="0" y="0"/>
                </a:moveTo>
                <a:lnTo>
                  <a:pt x="0" y="1959101"/>
                </a:lnTo>
                <a:lnTo>
                  <a:pt x="1081277" y="1959101"/>
                </a:lnTo>
                <a:lnTo>
                  <a:pt x="1081277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87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se2.mm.bing.net/th?id=OIP.OzH5Thm0YHglQQohmyRKYwHaJ3&amp;pid=Api&amp;P=0&amp;w=300&amp;h=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"/>
            <a:ext cx="7315200" cy="738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9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29695" y="2918623"/>
            <a:ext cx="4412376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7190" indent="-377190">
              <a:buFont typeface="+mj-lt"/>
              <a:buAutoNum type="arabicPeriod"/>
            </a:pPr>
            <a:r>
              <a:rPr lang="en-US" sz="1980" dirty="0" smtClean="0">
                <a:solidFill>
                  <a:prstClr val="black"/>
                </a:solidFill>
                <a:latin typeface="Dosis" panose="020B0604020202020204" charset="0"/>
              </a:rPr>
              <a:t>Hidden Markov Model</a:t>
            </a:r>
            <a:r>
              <a:rPr lang="en-US" sz="1980" dirty="0">
                <a:solidFill>
                  <a:prstClr val="black"/>
                </a:solidFill>
                <a:latin typeface="Dosis" panose="020B0604020202020204" charset="0"/>
              </a:rPr>
              <a:t/>
            </a:r>
            <a:br>
              <a:rPr lang="en-US" sz="1980" dirty="0">
                <a:solidFill>
                  <a:prstClr val="black"/>
                </a:solidFill>
                <a:latin typeface="Dosis" panose="020B0604020202020204" charset="0"/>
              </a:rPr>
            </a:br>
            <a:r>
              <a:rPr lang="en-US" sz="1980" dirty="0" smtClean="0">
                <a:solidFill>
                  <a:prstClr val="black"/>
                </a:solidFill>
                <a:latin typeface="Dosis" panose="020B0604020202020204" charset="0"/>
              </a:rPr>
              <a:t>	- Notations</a:t>
            </a:r>
            <a:endParaRPr lang="en-US" sz="1980" dirty="0">
              <a:solidFill>
                <a:prstClr val="black"/>
              </a:solidFill>
              <a:latin typeface="Dosis" panose="020B0604020202020204" charset="0"/>
            </a:endParaRPr>
          </a:p>
          <a:p>
            <a:r>
              <a:rPr lang="en-US" sz="1980" dirty="0">
                <a:solidFill>
                  <a:prstClr val="black"/>
                </a:solidFill>
                <a:latin typeface="Dosis" panose="020B0604020202020204" charset="0"/>
              </a:rPr>
              <a:t/>
            </a:r>
            <a:br>
              <a:rPr lang="en-US" sz="1980" dirty="0">
                <a:solidFill>
                  <a:prstClr val="black"/>
                </a:solidFill>
                <a:latin typeface="Dosis" panose="020B0604020202020204" charset="0"/>
              </a:rPr>
            </a:br>
            <a:endParaRPr lang="en-US" sz="1980" dirty="0">
              <a:solidFill>
                <a:prstClr val="black"/>
              </a:solidFill>
              <a:latin typeface="Dosis" panose="020B0604020202020204" charset="0"/>
            </a:endParaRPr>
          </a:p>
          <a:p>
            <a:pPr marL="377190" indent="-377190">
              <a:buFont typeface="+mj-lt"/>
              <a:buAutoNum type="arabicPeriod"/>
            </a:pPr>
            <a:r>
              <a:rPr lang="en-US" sz="1980" dirty="0">
                <a:solidFill>
                  <a:prstClr val="black"/>
                </a:solidFill>
                <a:latin typeface="Dosis" panose="020B0604020202020204" charset="0"/>
              </a:rPr>
              <a:t>Hidden Markov Model</a:t>
            </a:r>
          </a:p>
          <a:p>
            <a:pPr lvl="1"/>
            <a:r>
              <a:rPr lang="en-US" sz="1980" dirty="0">
                <a:solidFill>
                  <a:prstClr val="black"/>
                </a:solidFill>
                <a:latin typeface="Dosis" panose="020B0604020202020204" charset="0"/>
              </a:rPr>
              <a:t>	 </a:t>
            </a:r>
            <a:r>
              <a:rPr lang="en-US" sz="1980" dirty="0" smtClean="0">
                <a:solidFill>
                  <a:prstClr val="black"/>
                </a:solidFill>
                <a:latin typeface="Dosis" panose="020B0604020202020204" charset="0"/>
              </a:rPr>
              <a:t> - </a:t>
            </a:r>
            <a:r>
              <a:rPr lang="en-US" sz="1980" dirty="0">
                <a:solidFill>
                  <a:prstClr val="black"/>
                </a:solidFill>
                <a:latin typeface="Dosis" panose="020B0604020202020204" charset="0"/>
              </a:rPr>
              <a:t>Viterbi Algorithm</a:t>
            </a:r>
            <a:br>
              <a:rPr lang="en-US" sz="1980" dirty="0">
                <a:solidFill>
                  <a:prstClr val="black"/>
                </a:solidFill>
                <a:latin typeface="Dosis" panose="020B0604020202020204" charset="0"/>
              </a:rPr>
            </a:br>
            <a:r>
              <a:rPr lang="en-US" sz="1980" dirty="0">
                <a:solidFill>
                  <a:prstClr val="black"/>
                </a:solidFill>
                <a:latin typeface="Dosis" panose="020B0604020202020204" charset="0"/>
              </a:rPr>
              <a:t>	</a:t>
            </a:r>
            <a:br>
              <a:rPr lang="en-US" sz="1980" dirty="0">
                <a:solidFill>
                  <a:prstClr val="black"/>
                </a:solidFill>
                <a:latin typeface="Dosis" panose="020B0604020202020204" charset="0"/>
              </a:rPr>
            </a:br>
            <a:r>
              <a:rPr lang="en-US" sz="1980" dirty="0">
                <a:solidFill>
                  <a:srgbClr val="EEECE1"/>
                </a:solidFill>
                <a:latin typeface="Dosis" panose="020B0604020202020204" charset="0"/>
              </a:rPr>
              <a:t>	</a:t>
            </a:r>
          </a:p>
        </p:txBody>
      </p:sp>
      <p:sp>
        <p:nvSpPr>
          <p:cNvPr id="8" name="Shape 81"/>
          <p:cNvSpPr txBox="1">
            <a:spLocks noGrp="1"/>
          </p:cNvSpPr>
          <p:nvPr>
            <p:ph type="title"/>
          </p:nvPr>
        </p:nvSpPr>
        <p:spPr>
          <a:xfrm>
            <a:off x="928868" y="457200"/>
            <a:ext cx="3907860" cy="838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CONTENTS</a:t>
            </a:r>
            <a:endParaRPr lang="en" b="0" dirty="0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14355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754381" y="3155699"/>
            <a:ext cx="8313419" cy="1149719"/>
          </a:xfrm>
          <a:prstGeom prst="rect">
            <a:avLst/>
          </a:prstGeom>
        </p:spPr>
        <p:txBody>
          <a:bodyPr wrap="square" lIns="100568" tIns="100568" rIns="100568" bIns="100568" anchor="b" anchorCtr="0">
            <a:noAutofit/>
          </a:bodyPr>
          <a:lstStyle/>
          <a:p>
            <a:r>
              <a:rPr lang="en" sz="5400" b="0" dirty="0" smtClean="0">
                <a:latin typeface="Dosis" panose="020B0604020202020204" charset="0"/>
              </a:rPr>
              <a:t>1</a:t>
            </a:r>
            <a:r>
              <a:rPr lang="en" sz="5400" b="0" dirty="0">
                <a:latin typeface="Dosis" panose="020B0604020202020204" charset="0"/>
              </a:rPr>
              <a:t>. </a:t>
            </a:r>
            <a:r>
              <a:rPr lang="en" sz="5400" b="0" dirty="0" smtClean="0">
                <a:latin typeface="Dosis" panose="020B0604020202020204" charset="0"/>
              </a:rPr>
              <a:t>Hidden </a:t>
            </a:r>
            <a:r>
              <a:rPr lang="en" sz="5400" b="0" dirty="0" smtClean="0">
                <a:latin typeface="Dosis" panose="020B0604020202020204" charset="0"/>
                <a:sym typeface="Arial"/>
              </a:rPr>
              <a:t>Markov</a:t>
            </a:r>
            <a:r>
              <a:rPr lang="en" sz="5400" b="0" dirty="0" smtClean="0">
                <a:latin typeface="Dosis" panose="020B0604020202020204" charset="0"/>
              </a:rPr>
              <a:t> M</a:t>
            </a:r>
            <a:r>
              <a:rPr lang="en" sz="5400" b="0" dirty="0" smtClean="0">
                <a:latin typeface="Dosis" panose="020B0604020202020204" charset="0"/>
              </a:rPr>
              <a:t>odel</a:t>
            </a:r>
            <a:endParaRPr lang="en" sz="5400" b="0" dirty="0">
              <a:latin typeface="Dosis" panose="020B060402020202020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8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3902" y="1713110"/>
            <a:ext cx="7944484" cy="4631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Components:</a:t>
            </a:r>
            <a:endParaRPr sz="3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755015" lvl="1" indent="-285115">
              <a:spcBef>
                <a:spcPts val="69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bserved</a:t>
            </a:r>
            <a:r>
              <a:rPr sz="28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variables</a:t>
            </a:r>
          </a:p>
          <a:p>
            <a:pPr marL="1155065" lvl="2" indent="-227965">
              <a:spcBef>
                <a:spcPts val="57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spc="-2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mitted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symbols</a:t>
            </a:r>
          </a:p>
          <a:p>
            <a:pPr marL="755015" lvl="1" indent="-285115">
              <a:spcBef>
                <a:spcPts val="67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idden</a:t>
            </a:r>
            <a:r>
              <a:rPr sz="28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variables</a:t>
            </a:r>
          </a:p>
          <a:p>
            <a:pPr marL="755015" lvl="1" indent="-285115">
              <a:spcBef>
                <a:spcPts val="675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elationships</a:t>
            </a:r>
            <a:r>
              <a:rPr sz="28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between</a:t>
            </a:r>
            <a:r>
              <a:rPr sz="28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them</a:t>
            </a:r>
          </a:p>
          <a:p>
            <a:pPr marL="1155700" marR="1560195" lvl="2" indent="-228600">
              <a:spcBef>
                <a:spcPts val="57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epresente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d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grap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h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wit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h transition probabilities</a:t>
            </a:r>
          </a:p>
          <a:p>
            <a:pPr lvl="2">
              <a:buFont typeface="Arial"/>
              <a:buChar char="•"/>
            </a:pP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5600" marR="5080" indent="-342900">
              <a:spcBef>
                <a:spcPts val="1395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spc="-20" dirty="0">
                <a:solidFill>
                  <a:prstClr val="black"/>
                </a:solidFill>
                <a:latin typeface="Arial"/>
                <a:cs typeface="Arial"/>
              </a:rPr>
              <a:t>Goal:</a:t>
            </a:r>
            <a:r>
              <a:rPr sz="3000" b="1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Fin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sz="300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th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000" spc="-25" dirty="0">
                <a:solidFill>
                  <a:prstClr val="black"/>
                </a:solidFill>
                <a:latin typeface="Arial"/>
                <a:cs typeface="Arial"/>
              </a:rPr>
              <a:t>mos</a:t>
            </a:r>
            <a:r>
              <a:rPr sz="3000" spc="-1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 likel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y </a:t>
            </a: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explanatio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n </a:t>
            </a:r>
            <a:r>
              <a:rPr sz="3000" spc="-20" dirty="0">
                <a:solidFill>
                  <a:prstClr val="black"/>
                </a:solidFill>
                <a:latin typeface="Arial"/>
                <a:cs typeface="Arial"/>
              </a:rPr>
              <a:t>fo</a:t>
            </a:r>
            <a:r>
              <a:rPr sz="3000" spc="-10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 the observe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d </a:t>
            </a: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variables</a:t>
            </a:r>
            <a:endParaRPr sz="30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Shape 81"/>
          <p:cNvSpPr txBox="1">
            <a:spLocks/>
          </p:cNvSpPr>
          <p:nvPr/>
        </p:nvSpPr>
        <p:spPr>
          <a:xfrm>
            <a:off x="928868" y="457200"/>
            <a:ext cx="7224532" cy="838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kern="0" dirty="0" smtClean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Hidden Markov Model (HMM)</a:t>
            </a:r>
            <a:endParaRPr lang="en" sz="3600" kern="0" dirty="0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936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298" y="1535785"/>
            <a:ext cx="7207250" cy="553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buFont typeface="Arial"/>
              <a:buChar char="•"/>
              <a:tabLst>
                <a:tab pos="355600" algn="l"/>
              </a:tabLst>
            </a:pP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States are decoupled</a:t>
            </a: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from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symbols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615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2600" i="1" spc="-15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sz="2600" i="1" spc="6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sequence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symbols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emitted</a:t>
            </a: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by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model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469900">
              <a:spcBef>
                <a:spcPts val="615"/>
              </a:spcBef>
            </a:pPr>
            <a:r>
              <a:rPr sz="2600" spc="-15" dirty="0">
                <a:solidFill>
                  <a:prstClr val="black"/>
                </a:solidFill>
                <a:latin typeface="Times New Roman"/>
                <a:cs typeface="Times New Roman"/>
              </a:rPr>
              <a:t>–</a:t>
            </a:r>
            <a:r>
              <a:rPr sz="2600" spc="3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00" i="1" spc="-20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sz="2550" i="1" spc="-7" baseline="-22875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550" i="1" baseline="-228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550" i="1" spc="-277" baseline="-228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symbo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emitte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d </a:t>
            </a:r>
            <a:r>
              <a:rPr sz="2400" spc="-2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time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i="1" spc="-10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endParaRPr sz="2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4965" indent="-342265">
              <a:spcBef>
                <a:spcPts val="525"/>
              </a:spcBef>
              <a:buFont typeface="Arial"/>
              <a:buChar char="•"/>
              <a:tabLst>
                <a:tab pos="355600" algn="l"/>
                <a:tab pos="2611755" algn="l"/>
              </a:tabLst>
            </a:pPr>
            <a:r>
              <a:rPr sz="2600" spc="-20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600" b="1" i="1" spc="-15" dirty="0">
                <a:solidFill>
                  <a:prstClr val="black"/>
                </a:solidFill>
                <a:latin typeface="Arial"/>
                <a:cs typeface="Arial"/>
              </a:rPr>
              <a:t>pat</a:t>
            </a:r>
            <a:r>
              <a:rPr sz="2600" b="1" i="1" spc="-25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2600" spc="-1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50" i="1" spc="-95" dirty="0">
                <a:solidFill>
                  <a:prstClr val="black"/>
                </a:solidFill>
                <a:latin typeface="Symbol"/>
                <a:cs typeface="Symbol"/>
              </a:rPr>
              <a:t></a:t>
            </a:r>
            <a:r>
              <a:rPr sz="2600" spc="-1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sequence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states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469900">
              <a:spcBef>
                <a:spcPts val="450"/>
              </a:spcBef>
            </a:pP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sz="2400" spc="2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he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400" i="1" spc="5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sz="2400" spc="-15" dirty="0">
                <a:solidFill>
                  <a:prstClr val="black"/>
                </a:solidFill>
                <a:latin typeface="Arial"/>
                <a:cs typeface="Arial"/>
              </a:rPr>
              <a:t>th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Arial"/>
                <a:cs typeface="Arial"/>
              </a:rPr>
              <a:t>state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i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00" i="1" spc="-70" dirty="0">
                <a:solidFill>
                  <a:prstClr val="black"/>
                </a:solidFill>
                <a:latin typeface="Symbol"/>
                <a:cs typeface="Symbol"/>
              </a:rPr>
              <a:t></a:t>
            </a:r>
            <a:r>
              <a:rPr sz="2500" i="1" spc="3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500" i="1" spc="-75" dirty="0">
                <a:solidFill>
                  <a:prstClr val="black"/>
                </a:solidFill>
                <a:latin typeface="Symbol"/>
                <a:cs typeface="Symbol"/>
              </a:rPr>
              <a:t></a:t>
            </a:r>
            <a:r>
              <a:rPr sz="2400" i="1" baseline="-20833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endParaRPr sz="2400" baseline="-20833">
              <a:solidFill>
                <a:prstClr val="black"/>
              </a:solidFill>
              <a:latin typeface="Arial"/>
              <a:cs typeface="Arial"/>
            </a:endParaRPr>
          </a:p>
          <a:p>
            <a:pPr marL="355600" marR="26034" indent="-342900">
              <a:spcBef>
                <a:spcPts val="560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2600" i="1" spc="-15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550" i="1" spc="-15" baseline="-22875" dirty="0">
                <a:solidFill>
                  <a:prstClr val="black"/>
                </a:solidFill>
                <a:latin typeface="Times New Roman"/>
                <a:cs typeface="Times New Roman"/>
              </a:rPr>
              <a:t>kr </a:t>
            </a:r>
            <a:r>
              <a:rPr sz="2550" i="1" spc="-202" baseline="-228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probability</a:t>
            </a: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making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transition</a:t>
            </a:r>
            <a:r>
              <a:rPr sz="260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from state</a:t>
            </a:r>
            <a:r>
              <a:rPr sz="26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i="1" spc="-15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r>
              <a:rPr sz="2600" i="1" spc="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state</a:t>
            </a:r>
            <a:r>
              <a:rPr sz="26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i="1" spc="-15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600" spc="-10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2012950">
              <a:spcBef>
                <a:spcPts val="935"/>
              </a:spcBef>
              <a:tabLst>
                <a:tab pos="3698240" algn="l"/>
              </a:tabLst>
            </a:pPr>
            <a:r>
              <a:rPr sz="3450" i="1" spc="-434" dirty="0">
                <a:solidFill>
                  <a:prstClr val="black"/>
                </a:solidFill>
                <a:latin typeface="Comic Sans MS"/>
                <a:cs typeface="Comic Sans MS"/>
              </a:rPr>
              <a:t>a</a:t>
            </a:r>
            <a:r>
              <a:rPr sz="3000" i="1" spc="-67" baseline="-26388" dirty="0">
                <a:solidFill>
                  <a:prstClr val="black"/>
                </a:solidFill>
                <a:latin typeface="Comic Sans MS"/>
                <a:cs typeface="Comic Sans MS"/>
              </a:rPr>
              <a:t>kr</a:t>
            </a:r>
            <a:r>
              <a:rPr sz="3000" i="1" spc="442" baseline="-26388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3300" spc="315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3300" spc="-20" dirty="0">
                <a:solidFill>
                  <a:prstClr val="black"/>
                </a:solidFill>
                <a:latin typeface="Comic Sans MS"/>
                <a:cs typeface="Comic Sans MS"/>
              </a:rPr>
              <a:t>Pr</a:t>
            </a:r>
            <a:r>
              <a:rPr sz="3300" spc="-990" dirty="0">
                <a:solidFill>
                  <a:prstClr val="black"/>
                </a:solidFill>
                <a:latin typeface="Comic Sans MS"/>
                <a:cs typeface="Comic Sans MS"/>
              </a:rPr>
              <a:t>(</a:t>
            </a:r>
            <a:r>
              <a:rPr sz="3450" i="1" spc="-290" dirty="0">
                <a:solidFill>
                  <a:prstClr val="black"/>
                </a:solidFill>
                <a:latin typeface="Symbol"/>
                <a:cs typeface="Symbol"/>
              </a:rPr>
              <a:t></a:t>
            </a:r>
            <a:r>
              <a:rPr sz="3000" i="1" spc="-37" baseline="-25000" dirty="0">
                <a:solidFill>
                  <a:prstClr val="black"/>
                </a:solidFill>
                <a:latin typeface="Comic Sans MS"/>
                <a:cs typeface="Comic Sans MS"/>
              </a:rPr>
              <a:t>i</a:t>
            </a:r>
            <a:r>
              <a:rPr sz="3000" i="1" baseline="-25000" dirty="0">
                <a:solidFill>
                  <a:prstClr val="black"/>
                </a:solidFill>
                <a:latin typeface="Comic Sans MS"/>
                <a:cs typeface="Comic Sans MS"/>
              </a:rPr>
              <a:t>	</a:t>
            </a:r>
            <a:r>
              <a:rPr sz="3300" spc="-2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3300" spc="-53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450" i="1" spc="-85" dirty="0">
                <a:solidFill>
                  <a:prstClr val="black"/>
                </a:solidFill>
                <a:latin typeface="Comic Sans MS"/>
                <a:cs typeface="Comic Sans MS"/>
              </a:rPr>
              <a:t>r</a:t>
            </a:r>
            <a:r>
              <a:rPr sz="3450" i="1" spc="-600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3300" spc="-5" dirty="0">
                <a:solidFill>
                  <a:prstClr val="black"/>
                </a:solidFill>
                <a:latin typeface="Comic Sans MS"/>
                <a:cs typeface="Comic Sans MS"/>
              </a:rPr>
              <a:t>|</a:t>
            </a:r>
            <a:r>
              <a:rPr sz="3450" i="1" spc="-295" dirty="0">
                <a:solidFill>
                  <a:prstClr val="black"/>
                </a:solidFill>
                <a:latin typeface="Symbol"/>
                <a:cs typeface="Symbol"/>
              </a:rPr>
              <a:t></a:t>
            </a:r>
            <a:r>
              <a:rPr sz="3000" i="1" spc="-37" baseline="-25000" dirty="0">
                <a:solidFill>
                  <a:prstClr val="black"/>
                </a:solidFill>
                <a:latin typeface="Comic Sans MS"/>
                <a:cs typeface="Comic Sans MS"/>
              </a:rPr>
              <a:t>i</a:t>
            </a:r>
            <a:r>
              <a:rPr sz="3000" i="1" spc="-487" baseline="-25000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2850" spc="-367" baseline="-26315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2850" spc="7" baseline="-26315" dirty="0">
                <a:solidFill>
                  <a:prstClr val="black"/>
                </a:solidFill>
                <a:latin typeface="Comic Sans MS"/>
                <a:cs typeface="Comic Sans MS"/>
              </a:rPr>
              <a:t>1</a:t>
            </a:r>
            <a:r>
              <a:rPr sz="2850" spc="412" baseline="-26315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3300" spc="229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3450" i="1" spc="-30" dirty="0">
                <a:solidFill>
                  <a:prstClr val="black"/>
                </a:solidFill>
                <a:latin typeface="Comic Sans MS"/>
                <a:cs typeface="Comic Sans MS"/>
              </a:rPr>
              <a:t>k</a:t>
            </a:r>
            <a:r>
              <a:rPr sz="3300" spc="-15" dirty="0">
                <a:solidFill>
                  <a:prstClr val="black"/>
                </a:solidFill>
                <a:latin typeface="Comic Sans MS"/>
                <a:cs typeface="Comic Sans MS"/>
              </a:rPr>
              <a:t>)</a:t>
            </a:r>
            <a:endParaRPr sz="3300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355600" marR="187960" indent="-342900">
              <a:spcBef>
                <a:spcPts val="1800"/>
              </a:spcBef>
              <a:buFont typeface="Times New Roman"/>
              <a:buChar char="•"/>
              <a:tabLst>
                <a:tab pos="356235" algn="l"/>
              </a:tabLst>
            </a:pPr>
            <a:r>
              <a:rPr sz="2600" i="1" spc="-2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550" i="1" spc="-22" baseline="-22875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r>
              <a:rPr sz="2600" i="1" spc="-15" dirty="0">
                <a:solidFill>
                  <a:prstClr val="black"/>
                </a:solidFill>
                <a:latin typeface="Times New Roman"/>
                <a:cs typeface="Times New Roman"/>
              </a:rPr>
              <a:t>(b)</a:t>
            </a:r>
            <a:r>
              <a:rPr sz="2600" i="1" spc="6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probability</a:t>
            </a: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that</a:t>
            </a:r>
            <a:r>
              <a:rPr sz="26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symbol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i="1" spc="-15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sz="2600" i="1" spc="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emitted when</a:t>
            </a: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in</a:t>
            </a: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state</a:t>
            </a:r>
            <a:r>
              <a:rPr sz="26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i="1" spc="-15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endParaRPr sz="2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002155">
              <a:spcBef>
                <a:spcPts val="2195"/>
              </a:spcBef>
              <a:tabLst>
                <a:tab pos="4069715" algn="l"/>
                <a:tab pos="5216525" algn="l"/>
              </a:tabLst>
            </a:pPr>
            <a:r>
              <a:rPr sz="2750" i="1" spc="-140" dirty="0">
                <a:solidFill>
                  <a:prstClr val="black"/>
                </a:solidFill>
                <a:latin typeface="Comic Sans MS"/>
                <a:cs typeface="Comic Sans MS"/>
              </a:rPr>
              <a:t>e</a:t>
            </a:r>
            <a:r>
              <a:rPr sz="2400" i="1" spc="-52" baseline="-26041" dirty="0">
                <a:solidFill>
                  <a:prstClr val="black"/>
                </a:solidFill>
                <a:latin typeface="Comic Sans MS"/>
                <a:cs typeface="Comic Sans MS"/>
              </a:rPr>
              <a:t>k</a:t>
            </a:r>
            <a:r>
              <a:rPr sz="2400" i="1" spc="7" baseline="-26041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2600" spc="-60" dirty="0">
                <a:solidFill>
                  <a:prstClr val="black"/>
                </a:solidFill>
                <a:latin typeface="Comic Sans MS"/>
                <a:cs typeface="Comic Sans MS"/>
              </a:rPr>
              <a:t>(</a:t>
            </a:r>
            <a:r>
              <a:rPr sz="2750" i="1" spc="-85" dirty="0">
                <a:solidFill>
                  <a:prstClr val="black"/>
                </a:solidFill>
                <a:latin typeface="Comic Sans MS"/>
                <a:cs typeface="Comic Sans MS"/>
              </a:rPr>
              <a:t>b</a:t>
            </a:r>
            <a:r>
              <a:rPr sz="2750" i="1" spc="-575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2600" spc="5" dirty="0">
                <a:solidFill>
                  <a:prstClr val="black"/>
                </a:solidFill>
                <a:latin typeface="Comic Sans MS"/>
                <a:cs typeface="Comic Sans MS"/>
              </a:rPr>
              <a:t>)</a:t>
            </a:r>
            <a:r>
              <a:rPr sz="2600" spc="-20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2600" spc="1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2600" spc="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prstClr val="black"/>
                </a:solidFill>
                <a:latin typeface="Comic Sans MS"/>
                <a:cs typeface="Comic Sans MS"/>
              </a:rPr>
              <a:t>Pr(</a:t>
            </a:r>
            <a:r>
              <a:rPr sz="2750" i="1" spc="-40" dirty="0">
                <a:solidFill>
                  <a:prstClr val="black"/>
                </a:solidFill>
                <a:latin typeface="Comic Sans MS"/>
                <a:cs typeface="Comic Sans MS"/>
              </a:rPr>
              <a:t>x</a:t>
            </a:r>
            <a:r>
              <a:rPr sz="2400" i="1" spc="-30" baseline="-24305" dirty="0">
                <a:solidFill>
                  <a:prstClr val="black"/>
                </a:solidFill>
                <a:latin typeface="Comic Sans MS"/>
                <a:cs typeface="Comic Sans MS"/>
              </a:rPr>
              <a:t>i</a:t>
            </a:r>
            <a:r>
              <a:rPr sz="2400" i="1" baseline="-24305" dirty="0">
                <a:solidFill>
                  <a:prstClr val="black"/>
                </a:solidFill>
                <a:latin typeface="Comic Sans MS"/>
                <a:cs typeface="Comic Sans MS"/>
              </a:rPr>
              <a:t>	</a:t>
            </a:r>
            <a:r>
              <a:rPr sz="2600" spc="1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2600" spc="-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750" i="1" spc="-85" dirty="0">
                <a:solidFill>
                  <a:prstClr val="black"/>
                </a:solidFill>
                <a:latin typeface="Comic Sans MS"/>
                <a:cs typeface="Comic Sans MS"/>
              </a:rPr>
              <a:t>b</a:t>
            </a:r>
            <a:r>
              <a:rPr sz="2750" i="1" spc="-210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2600" spc="10" dirty="0">
                <a:solidFill>
                  <a:prstClr val="black"/>
                </a:solidFill>
                <a:latin typeface="Comic Sans MS"/>
                <a:cs typeface="Comic Sans MS"/>
              </a:rPr>
              <a:t>|</a:t>
            </a:r>
            <a:r>
              <a:rPr sz="2600" spc="-495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2750" i="1" spc="80" dirty="0">
                <a:solidFill>
                  <a:prstClr val="black"/>
                </a:solidFill>
                <a:latin typeface="Symbol"/>
                <a:cs typeface="Symbol"/>
              </a:rPr>
              <a:t></a:t>
            </a:r>
            <a:r>
              <a:rPr sz="2400" i="1" spc="-30" baseline="-24305" dirty="0">
                <a:solidFill>
                  <a:prstClr val="black"/>
                </a:solidFill>
                <a:latin typeface="Comic Sans MS"/>
                <a:cs typeface="Comic Sans MS"/>
              </a:rPr>
              <a:t>i</a:t>
            </a:r>
            <a:r>
              <a:rPr sz="2400" i="1" baseline="-24305" dirty="0">
                <a:solidFill>
                  <a:prstClr val="black"/>
                </a:solidFill>
                <a:latin typeface="Comic Sans MS"/>
                <a:cs typeface="Comic Sans MS"/>
              </a:rPr>
              <a:t>	</a:t>
            </a:r>
            <a:r>
              <a:rPr sz="2600" spc="1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2600" spc="-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750" i="1" spc="-75" dirty="0">
                <a:solidFill>
                  <a:prstClr val="black"/>
                </a:solidFill>
                <a:latin typeface="Comic Sans MS"/>
                <a:cs typeface="Comic Sans MS"/>
              </a:rPr>
              <a:t>k</a:t>
            </a:r>
            <a:r>
              <a:rPr sz="2750" i="1" spc="-395" dirty="0">
                <a:solidFill>
                  <a:prstClr val="black"/>
                </a:solidFill>
                <a:latin typeface="Comic Sans MS"/>
                <a:cs typeface="Comic Sans MS"/>
              </a:rPr>
              <a:t> </a:t>
            </a:r>
            <a:r>
              <a:rPr sz="2600" spc="5" dirty="0">
                <a:solidFill>
                  <a:prstClr val="black"/>
                </a:solidFill>
                <a:latin typeface="Comic Sans MS"/>
                <a:cs typeface="Comic Sans MS"/>
              </a:rPr>
              <a:t>)</a:t>
            </a:r>
            <a:endParaRPr sz="260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8" name="Shape 81"/>
          <p:cNvSpPr txBox="1">
            <a:spLocks/>
          </p:cNvSpPr>
          <p:nvPr/>
        </p:nvSpPr>
        <p:spPr>
          <a:xfrm>
            <a:off x="928868" y="457200"/>
            <a:ext cx="7224532" cy="838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kern="0" dirty="0" smtClean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Hidden Markov Model: Notations</a:t>
            </a:r>
            <a:endParaRPr lang="en" sz="3600" kern="0" dirty="0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9014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3902" y="1707235"/>
            <a:ext cx="7980680" cy="422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106805" indent="-342900">
              <a:buFont typeface="Arial"/>
              <a:buChar char="•"/>
              <a:tabLst>
                <a:tab pos="355600" algn="l"/>
              </a:tabLst>
            </a:pPr>
            <a:r>
              <a:rPr sz="2600" spc="-20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casino uses</a:t>
            </a: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prstClr val="black"/>
                </a:solidFill>
                <a:latin typeface="Arial"/>
                <a:cs typeface="Arial"/>
              </a:rPr>
              <a:t>fair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die</a:t>
            </a: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most</a:t>
            </a: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time,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but occasionally</a:t>
            </a:r>
            <a:r>
              <a:rPr sz="2600" spc="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switches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loaded</a:t>
            </a: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one</a:t>
            </a:r>
            <a:endParaRPr sz="2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69900">
              <a:spcBef>
                <a:spcPts val="565"/>
              </a:spcBef>
            </a:pP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sz="2400" spc="2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prstClr val="black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ai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die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Prob(1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Prob(2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.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.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.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Prob(6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1/6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755650" marR="5080" indent="-285750">
              <a:spcBef>
                <a:spcPts val="570"/>
              </a:spcBef>
            </a:pP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–</a:t>
            </a:r>
            <a:r>
              <a:rPr sz="2400" spc="2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Loade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die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Prob(1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Prob(2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.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.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.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Prob(5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1/10,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Prob(6)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prstClr val="black"/>
                </a:solidFill>
                <a:latin typeface="Arial"/>
                <a:cs typeface="Arial"/>
              </a:rPr>
              <a:t>½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755015" lvl="1" indent="-285115">
              <a:spcBef>
                <a:spcPts val="57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2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hes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e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ar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prstClr val="black"/>
                </a:solidFill>
                <a:latin typeface="Arial"/>
                <a:cs typeface="Arial"/>
              </a:rPr>
              <a:t>emissio</a:t>
            </a:r>
            <a:r>
              <a:rPr sz="2400" b="1" i="1" spc="-15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2400" b="1" i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probabilities</a:t>
            </a:r>
          </a:p>
          <a:p>
            <a:pPr marL="355600" indent="-342900">
              <a:spcBef>
                <a:spcPts val="630"/>
              </a:spcBef>
              <a:buFont typeface="Arial"/>
              <a:buChar char="•"/>
              <a:tabLst>
                <a:tab pos="356235" algn="l"/>
              </a:tabLst>
            </a:pPr>
            <a:r>
              <a:rPr sz="2600" b="1" i="1" spc="-15" dirty="0">
                <a:solidFill>
                  <a:prstClr val="black"/>
                </a:solidFill>
                <a:latin typeface="Arial"/>
                <a:cs typeface="Arial"/>
              </a:rPr>
              <a:t>Transition</a:t>
            </a:r>
            <a:r>
              <a:rPr sz="2600" b="1" i="1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b="1" i="1" spc="-15" dirty="0">
                <a:solidFill>
                  <a:prstClr val="black"/>
                </a:solidFill>
                <a:latin typeface="Arial"/>
                <a:cs typeface="Arial"/>
              </a:rPr>
              <a:t>probabilities</a:t>
            </a:r>
            <a:endParaRPr sz="2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755015" lvl="1" indent="-285115">
              <a:spcBef>
                <a:spcPts val="60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20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sz="2400" spc="-20" dirty="0">
                <a:solidFill>
                  <a:prstClr val="black"/>
                </a:solidFill>
                <a:latin typeface="Arial"/>
                <a:cs typeface="Arial"/>
              </a:rPr>
              <a:t>F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400" spc="6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Loaded) </a:t>
            </a:r>
            <a:r>
              <a:rPr sz="2400" spc="-15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 0.01</a:t>
            </a:r>
          </a:p>
          <a:p>
            <a:pPr marL="755015" lvl="1" indent="-285115">
              <a:spcBef>
                <a:spcPts val="57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20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rob(Loaded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400" spc="6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Fair)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0.2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755015" lvl="1" indent="-285115">
              <a:spcBef>
                <a:spcPts val="52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2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ransitions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betwee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n </a:t>
            </a:r>
            <a:r>
              <a:rPr sz="2400" spc="-15" dirty="0">
                <a:solidFill>
                  <a:prstClr val="black"/>
                </a:solidFill>
                <a:latin typeface="Arial"/>
                <a:cs typeface="Arial"/>
              </a:rPr>
              <a:t>states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obe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y a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Markov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 process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928868" y="457200"/>
            <a:ext cx="8045714" cy="838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kern="0" dirty="0" smtClean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Scenario: The Occasionally Dishonest Casino Problem</a:t>
            </a:r>
            <a:endParaRPr lang="en" sz="3600" kern="0" dirty="0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8078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229350" y="2708148"/>
            <a:ext cx="1081405" cy="1959610"/>
          </a:xfrm>
          <a:custGeom>
            <a:avLst/>
            <a:gdLst/>
            <a:ahLst/>
            <a:cxnLst/>
            <a:rect l="l" t="t" r="r" b="b"/>
            <a:pathLst>
              <a:path w="1081404" h="1959610">
                <a:moveTo>
                  <a:pt x="0" y="0"/>
                </a:moveTo>
                <a:lnTo>
                  <a:pt x="0" y="1959101"/>
                </a:lnTo>
                <a:lnTo>
                  <a:pt x="1081277" y="1959101"/>
                </a:lnTo>
                <a:lnTo>
                  <a:pt x="1081277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7902" y="2803015"/>
            <a:ext cx="883919" cy="180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78460" algn="l"/>
              </a:tabLst>
            </a:pPr>
            <a:r>
              <a:rPr sz="2000" b="1" spc="-20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2000" b="1" spc="-10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2000" b="1" spc="-15" dirty="0">
                <a:solidFill>
                  <a:prstClr val="black"/>
                </a:solidFill>
                <a:latin typeface="Arial"/>
                <a:cs typeface="Arial"/>
              </a:rPr>
              <a:t>1/10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tabLst>
                <a:tab pos="378460" algn="l"/>
              </a:tabLst>
            </a:pPr>
            <a:r>
              <a:rPr sz="2000" b="1" spc="-20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r>
              <a:rPr sz="2000" b="1" spc="-10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2000" b="1" spc="-15" dirty="0">
                <a:solidFill>
                  <a:prstClr val="black"/>
                </a:solidFill>
                <a:latin typeface="Arial"/>
                <a:cs typeface="Arial"/>
              </a:rPr>
              <a:t>1/10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tabLst>
                <a:tab pos="378460" algn="l"/>
              </a:tabLst>
            </a:pPr>
            <a:r>
              <a:rPr sz="2000" b="1" spc="-20" dirty="0">
                <a:solidFill>
                  <a:prstClr val="black"/>
                </a:solidFill>
                <a:latin typeface="Arial"/>
                <a:cs typeface="Arial"/>
              </a:rPr>
              <a:t>3</a:t>
            </a:r>
            <a:r>
              <a:rPr sz="2000" b="1" spc="-10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2000" b="1" spc="-15" dirty="0">
                <a:solidFill>
                  <a:prstClr val="black"/>
                </a:solidFill>
                <a:latin typeface="Arial"/>
                <a:cs typeface="Arial"/>
              </a:rPr>
              <a:t>1/10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tabLst>
                <a:tab pos="378460" algn="l"/>
              </a:tabLst>
            </a:pPr>
            <a:r>
              <a:rPr sz="2000" b="1" spc="-20" dirty="0">
                <a:solidFill>
                  <a:prstClr val="black"/>
                </a:solidFill>
                <a:latin typeface="Arial"/>
                <a:cs typeface="Arial"/>
              </a:rPr>
              <a:t>4</a:t>
            </a:r>
            <a:r>
              <a:rPr sz="2000" b="1" spc="-10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2000" b="1" spc="-15" dirty="0">
                <a:solidFill>
                  <a:prstClr val="black"/>
                </a:solidFill>
                <a:latin typeface="Arial"/>
                <a:cs typeface="Arial"/>
              </a:rPr>
              <a:t>1/10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tabLst>
                <a:tab pos="378460" algn="l"/>
              </a:tabLst>
            </a:pPr>
            <a:r>
              <a:rPr sz="2000" b="1" spc="-20" dirty="0">
                <a:solidFill>
                  <a:prstClr val="black"/>
                </a:solidFill>
                <a:latin typeface="Arial"/>
                <a:cs typeface="Arial"/>
              </a:rPr>
              <a:t>5</a:t>
            </a:r>
            <a:r>
              <a:rPr sz="2000" b="1" spc="-10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2000" b="1" spc="-15" dirty="0">
                <a:solidFill>
                  <a:prstClr val="black"/>
                </a:solidFill>
                <a:latin typeface="Arial"/>
                <a:cs typeface="Arial"/>
              </a:rPr>
              <a:t>1/10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tabLst>
                <a:tab pos="378460" algn="l"/>
              </a:tabLst>
            </a:pPr>
            <a:r>
              <a:rPr sz="2000" b="1" spc="-20" dirty="0">
                <a:solidFill>
                  <a:prstClr val="black"/>
                </a:solidFill>
                <a:latin typeface="Arial"/>
                <a:cs typeface="Arial"/>
              </a:rPr>
              <a:t>6</a:t>
            </a:r>
            <a:r>
              <a:rPr sz="2000" b="1" spc="-10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2000" b="1" spc="-15" dirty="0">
                <a:solidFill>
                  <a:prstClr val="black"/>
                </a:solidFill>
                <a:latin typeface="Arial"/>
                <a:cs typeface="Arial"/>
              </a:rPr>
              <a:t>1/2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42538" y="2891789"/>
            <a:ext cx="2677160" cy="569595"/>
          </a:xfrm>
          <a:custGeom>
            <a:avLst/>
            <a:gdLst/>
            <a:ahLst/>
            <a:cxnLst/>
            <a:rect l="l" t="t" r="r" b="b"/>
            <a:pathLst>
              <a:path w="2677160" h="569595">
                <a:moveTo>
                  <a:pt x="2581648" y="410987"/>
                </a:moveTo>
                <a:lnTo>
                  <a:pt x="2497074" y="371856"/>
                </a:lnTo>
                <a:lnTo>
                  <a:pt x="2403348" y="329184"/>
                </a:lnTo>
                <a:lnTo>
                  <a:pt x="2309622" y="287274"/>
                </a:lnTo>
                <a:lnTo>
                  <a:pt x="2215896" y="246888"/>
                </a:lnTo>
                <a:lnTo>
                  <a:pt x="2122932" y="208026"/>
                </a:lnTo>
                <a:lnTo>
                  <a:pt x="2029967" y="171450"/>
                </a:lnTo>
                <a:lnTo>
                  <a:pt x="1938527" y="137160"/>
                </a:lnTo>
                <a:lnTo>
                  <a:pt x="1892046" y="121158"/>
                </a:lnTo>
                <a:lnTo>
                  <a:pt x="1846326" y="105918"/>
                </a:lnTo>
                <a:lnTo>
                  <a:pt x="1801367" y="92202"/>
                </a:lnTo>
                <a:lnTo>
                  <a:pt x="1755648" y="78486"/>
                </a:lnTo>
                <a:lnTo>
                  <a:pt x="1710689" y="65532"/>
                </a:lnTo>
                <a:lnTo>
                  <a:pt x="1665732" y="54102"/>
                </a:lnTo>
                <a:lnTo>
                  <a:pt x="1620774" y="43434"/>
                </a:lnTo>
                <a:lnTo>
                  <a:pt x="1576577" y="34290"/>
                </a:lnTo>
                <a:lnTo>
                  <a:pt x="1531620" y="25146"/>
                </a:lnTo>
                <a:lnTo>
                  <a:pt x="1488186" y="18288"/>
                </a:lnTo>
                <a:lnTo>
                  <a:pt x="1443989" y="12192"/>
                </a:lnTo>
                <a:lnTo>
                  <a:pt x="1400556" y="6858"/>
                </a:lnTo>
                <a:lnTo>
                  <a:pt x="1313688" y="762"/>
                </a:lnTo>
                <a:lnTo>
                  <a:pt x="1271015" y="0"/>
                </a:lnTo>
                <a:lnTo>
                  <a:pt x="1228344" y="762"/>
                </a:lnTo>
                <a:lnTo>
                  <a:pt x="1186434" y="2286"/>
                </a:lnTo>
                <a:lnTo>
                  <a:pt x="1144524" y="6096"/>
                </a:lnTo>
                <a:lnTo>
                  <a:pt x="1103376" y="10668"/>
                </a:lnTo>
                <a:lnTo>
                  <a:pt x="1062227" y="16764"/>
                </a:lnTo>
                <a:lnTo>
                  <a:pt x="1021079" y="24384"/>
                </a:lnTo>
                <a:lnTo>
                  <a:pt x="980694" y="32766"/>
                </a:lnTo>
                <a:lnTo>
                  <a:pt x="940308" y="42672"/>
                </a:lnTo>
                <a:lnTo>
                  <a:pt x="900684" y="53340"/>
                </a:lnTo>
                <a:lnTo>
                  <a:pt x="861060" y="65532"/>
                </a:lnTo>
                <a:lnTo>
                  <a:pt x="821436" y="78486"/>
                </a:lnTo>
                <a:lnTo>
                  <a:pt x="781812" y="92964"/>
                </a:lnTo>
                <a:lnTo>
                  <a:pt x="742950" y="107442"/>
                </a:lnTo>
                <a:lnTo>
                  <a:pt x="704850" y="123444"/>
                </a:lnTo>
                <a:lnTo>
                  <a:pt x="665988" y="140208"/>
                </a:lnTo>
                <a:lnTo>
                  <a:pt x="589788" y="176784"/>
                </a:lnTo>
                <a:lnTo>
                  <a:pt x="514350" y="215646"/>
                </a:lnTo>
                <a:lnTo>
                  <a:pt x="439674" y="256794"/>
                </a:lnTo>
                <a:lnTo>
                  <a:pt x="364998" y="300228"/>
                </a:lnTo>
                <a:lnTo>
                  <a:pt x="291084" y="345948"/>
                </a:lnTo>
                <a:lnTo>
                  <a:pt x="217932" y="392430"/>
                </a:lnTo>
                <a:lnTo>
                  <a:pt x="144779" y="440436"/>
                </a:lnTo>
                <a:lnTo>
                  <a:pt x="0" y="537210"/>
                </a:lnTo>
                <a:lnTo>
                  <a:pt x="20574" y="569214"/>
                </a:lnTo>
                <a:lnTo>
                  <a:pt x="166115" y="471678"/>
                </a:lnTo>
                <a:lnTo>
                  <a:pt x="311658" y="377952"/>
                </a:lnTo>
                <a:lnTo>
                  <a:pt x="384810" y="332994"/>
                </a:lnTo>
                <a:lnTo>
                  <a:pt x="458724" y="289560"/>
                </a:lnTo>
                <a:lnTo>
                  <a:pt x="532638" y="248412"/>
                </a:lnTo>
                <a:lnTo>
                  <a:pt x="607313" y="210312"/>
                </a:lnTo>
                <a:lnTo>
                  <a:pt x="681989" y="175260"/>
                </a:lnTo>
                <a:lnTo>
                  <a:pt x="720089" y="158496"/>
                </a:lnTo>
                <a:lnTo>
                  <a:pt x="757427" y="143256"/>
                </a:lnTo>
                <a:lnTo>
                  <a:pt x="795527" y="128016"/>
                </a:lnTo>
                <a:lnTo>
                  <a:pt x="834389" y="114300"/>
                </a:lnTo>
                <a:lnTo>
                  <a:pt x="872489" y="102108"/>
                </a:lnTo>
                <a:lnTo>
                  <a:pt x="911351" y="89916"/>
                </a:lnTo>
                <a:lnTo>
                  <a:pt x="950213" y="79248"/>
                </a:lnTo>
                <a:lnTo>
                  <a:pt x="989838" y="70104"/>
                </a:lnTo>
                <a:lnTo>
                  <a:pt x="1028700" y="61722"/>
                </a:lnTo>
                <a:lnTo>
                  <a:pt x="1069086" y="54102"/>
                </a:lnTo>
                <a:lnTo>
                  <a:pt x="1108710" y="48768"/>
                </a:lnTo>
                <a:lnTo>
                  <a:pt x="1149096" y="44196"/>
                </a:lnTo>
                <a:lnTo>
                  <a:pt x="1189482" y="40386"/>
                </a:lnTo>
                <a:lnTo>
                  <a:pt x="1230629" y="38862"/>
                </a:lnTo>
                <a:lnTo>
                  <a:pt x="1271777" y="38100"/>
                </a:lnTo>
                <a:lnTo>
                  <a:pt x="1312926" y="38862"/>
                </a:lnTo>
                <a:lnTo>
                  <a:pt x="1354836" y="41148"/>
                </a:lnTo>
                <a:lnTo>
                  <a:pt x="1397508" y="44958"/>
                </a:lnTo>
                <a:lnTo>
                  <a:pt x="1439417" y="49530"/>
                </a:lnTo>
                <a:lnTo>
                  <a:pt x="1482852" y="55626"/>
                </a:lnTo>
                <a:lnTo>
                  <a:pt x="1525524" y="63246"/>
                </a:lnTo>
                <a:lnTo>
                  <a:pt x="1568958" y="71628"/>
                </a:lnTo>
                <a:lnTo>
                  <a:pt x="1613153" y="80772"/>
                </a:lnTo>
                <a:lnTo>
                  <a:pt x="1656588" y="91440"/>
                </a:lnTo>
                <a:lnTo>
                  <a:pt x="1700784" y="102870"/>
                </a:lnTo>
                <a:lnTo>
                  <a:pt x="1745741" y="115062"/>
                </a:lnTo>
                <a:lnTo>
                  <a:pt x="1789938" y="128778"/>
                </a:lnTo>
                <a:lnTo>
                  <a:pt x="1834896" y="142494"/>
                </a:lnTo>
                <a:lnTo>
                  <a:pt x="1880615" y="157734"/>
                </a:lnTo>
                <a:lnTo>
                  <a:pt x="1925574" y="173736"/>
                </a:lnTo>
                <a:lnTo>
                  <a:pt x="2017014" y="207264"/>
                </a:lnTo>
                <a:lnTo>
                  <a:pt x="2109216" y="243078"/>
                </a:lnTo>
                <a:lnTo>
                  <a:pt x="2201417" y="281940"/>
                </a:lnTo>
                <a:lnTo>
                  <a:pt x="2294382" y="322326"/>
                </a:lnTo>
                <a:lnTo>
                  <a:pt x="2387346" y="363474"/>
                </a:lnTo>
                <a:lnTo>
                  <a:pt x="2565452" y="445949"/>
                </a:lnTo>
                <a:lnTo>
                  <a:pt x="2581648" y="410987"/>
                </a:lnTo>
                <a:close/>
              </a:path>
              <a:path w="2677160" h="569595">
                <a:moveTo>
                  <a:pt x="2599182" y="478873"/>
                </a:moveTo>
                <a:lnTo>
                  <a:pt x="2599182" y="419100"/>
                </a:lnTo>
                <a:lnTo>
                  <a:pt x="2583179" y="454151"/>
                </a:lnTo>
                <a:lnTo>
                  <a:pt x="2565452" y="445949"/>
                </a:lnTo>
                <a:lnTo>
                  <a:pt x="2549652" y="480060"/>
                </a:lnTo>
                <a:lnTo>
                  <a:pt x="2599182" y="478873"/>
                </a:lnTo>
                <a:close/>
              </a:path>
              <a:path w="2677160" h="569595">
                <a:moveTo>
                  <a:pt x="2599182" y="419100"/>
                </a:moveTo>
                <a:lnTo>
                  <a:pt x="2581648" y="410987"/>
                </a:lnTo>
                <a:lnTo>
                  <a:pt x="2565452" y="445949"/>
                </a:lnTo>
                <a:lnTo>
                  <a:pt x="2583179" y="454151"/>
                </a:lnTo>
                <a:lnTo>
                  <a:pt x="2599182" y="419100"/>
                </a:lnTo>
                <a:close/>
              </a:path>
              <a:path w="2677160" h="569595">
                <a:moveTo>
                  <a:pt x="2676906" y="477012"/>
                </a:moveTo>
                <a:lnTo>
                  <a:pt x="2597658" y="376427"/>
                </a:lnTo>
                <a:lnTo>
                  <a:pt x="2581648" y="410987"/>
                </a:lnTo>
                <a:lnTo>
                  <a:pt x="2599182" y="419100"/>
                </a:lnTo>
                <a:lnTo>
                  <a:pt x="2599182" y="478873"/>
                </a:lnTo>
                <a:lnTo>
                  <a:pt x="2676906" y="477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37203" y="3505200"/>
            <a:ext cx="2677795" cy="568960"/>
          </a:xfrm>
          <a:custGeom>
            <a:avLst/>
            <a:gdLst/>
            <a:ahLst/>
            <a:cxnLst/>
            <a:rect l="l" t="t" r="r" b="b"/>
            <a:pathLst>
              <a:path w="2677795" h="568960">
                <a:moveTo>
                  <a:pt x="127254" y="88392"/>
                </a:moveTo>
                <a:lnTo>
                  <a:pt x="0" y="92202"/>
                </a:lnTo>
                <a:lnTo>
                  <a:pt x="77724" y="190104"/>
                </a:lnTo>
                <a:lnTo>
                  <a:pt x="77724" y="149352"/>
                </a:lnTo>
                <a:lnTo>
                  <a:pt x="94487" y="115062"/>
                </a:lnTo>
                <a:lnTo>
                  <a:pt x="111274" y="122887"/>
                </a:lnTo>
                <a:lnTo>
                  <a:pt x="127254" y="88392"/>
                </a:lnTo>
                <a:close/>
              </a:path>
              <a:path w="2677795" h="568960">
                <a:moveTo>
                  <a:pt x="111274" y="122887"/>
                </a:moveTo>
                <a:lnTo>
                  <a:pt x="94487" y="115062"/>
                </a:lnTo>
                <a:lnTo>
                  <a:pt x="77724" y="149352"/>
                </a:lnTo>
                <a:lnTo>
                  <a:pt x="95207" y="157571"/>
                </a:lnTo>
                <a:lnTo>
                  <a:pt x="111274" y="122887"/>
                </a:lnTo>
                <a:close/>
              </a:path>
              <a:path w="2677795" h="568960">
                <a:moveTo>
                  <a:pt x="95207" y="157571"/>
                </a:moveTo>
                <a:lnTo>
                  <a:pt x="77724" y="149352"/>
                </a:lnTo>
                <a:lnTo>
                  <a:pt x="77724" y="190104"/>
                </a:lnTo>
                <a:lnTo>
                  <a:pt x="79248" y="192024"/>
                </a:lnTo>
                <a:lnTo>
                  <a:pt x="95207" y="157571"/>
                </a:lnTo>
                <a:close/>
              </a:path>
              <a:path w="2677795" h="568960">
                <a:moveTo>
                  <a:pt x="2677668" y="32003"/>
                </a:moveTo>
                <a:lnTo>
                  <a:pt x="2656332" y="0"/>
                </a:lnTo>
                <a:lnTo>
                  <a:pt x="2510790" y="97536"/>
                </a:lnTo>
                <a:lnTo>
                  <a:pt x="2438400" y="144779"/>
                </a:lnTo>
                <a:lnTo>
                  <a:pt x="2365248" y="191262"/>
                </a:lnTo>
                <a:lnTo>
                  <a:pt x="2292096" y="236220"/>
                </a:lnTo>
                <a:lnTo>
                  <a:pt x="2218182" y="278892"/>
                </a:lnTo>
                <a:lnTo>
                  <a:pt x="2144268" y="320040"/>
                </a:lnTo>
                <a:lnTo>
                  <a:pt x="2069592" y="358140"/>
                </a:lnTo>
                <a:lnTo>
                  <a:pt x="2032254" y="376428"/>
                </a:lnTo>
                <a:lnTo>
                  <a:pt x="1994916" y="393954"/>
                </a:lnTo>
                <a:lnTo>
                  <a:pt x="1956816" y="410718"/>
                </a:lnTo>
                <a:lnTo>
                  <a:pt x="1919478" y="425958"/>
                </a:lnTo>
                <a:lnTo>
                  <a:pt x="1881378" y="440436"/>
                </a:lnTo>
                <a:lnTo>
                  <a:pt x="1842516" y="454152"/>
                </a:lnTo>
                <a:lnTo>
                  <a:pt x="1804416" y="467106"/>
                </a:lnTo>
                <a:lnTo>
                  <a:pt x="1765554" y="479298"/>
                </a:lnTo>
                <a:lnTo>
                  <a:pt x="1726692" y="489966"/>
                </a:lnTo>
                <a:lnTo>
                  <a:pt x="1687068" y="499110"/>
                </a:lnTo>
                <a:lnTo>
                  <a:pt x="1648206" y="507492"/>
                </a:lnTo>
                <a:lnTo>
                  <a:pt x="1608582" y="514350"/>
                </a:lnTo>
                <a:lnTo>
                  <a:pt x="1568196" y="520446"/>
                </a:lnTo>
                <a:lnTo>
                  <a:pt x="1527810" y="525018"/>
                </a:lnTo>
                <a:lnTo>
                  <a:pt x="1487424" y="528066"/>
                </a:lnTo>
                <a:lnTo>
                  <a:pt x="1448562" y="530265"/>
                </a:lnTo>
                <a:lnTo>
                  <a:pt x="1405128" y="530352"/>
                </a:lnTo>
                <a:lnTo>
                  <a:pt x="1363980" y="529590"/>
                </a:lnTo>
                <a:lnTo>
                  <a:pt x="1322070" y="527304"/>
                </a:lnTo>
                <a:lnTo>
                  <a:pt x="1280160" y="524256"/>
                </a:lnTo>
                <a:lnTo>
                  <a:pt x="1237488" y="518922"/>
                </a:lnTo>
                <a:lnTo>
                  <a:pt x="1194816" y="512826"/>
                </a:lnTo>
                <a:lnTo>
                  <a:pt x="1151382" y="505968"/>
                </a:lnTo>
                <a:lnTo>
                  <a:pt x="1107948" y="497586"/>
                </a:lnTo>
                <a:lnTo>
                  <a:pt x="1064514" y="488442"/>
                </a:lnTo>
                <a:lnTo>
                  <a:pt x="1020318" y="477774"/>
                </a:lnTo>
                <a:lnTo>
                  <a:pt x="976122" y="466344"/>
                </a:lnTo>
                <a:lnTo>
                  <a:pt x="931163" y="454152"/>
                </a:lnTo>
                <a:lnTo>
                  <a:pt x="886968" y="440436"/>
                </a:lnTo>
                <a:lnTo>
                  <a:pt x="797051" y="411480"/>
                </a:lnTo>
                <a:lnTo>
                  <a:pt x="751332" y="395478"/>
                </a:lnTo>
                <a:lnTo>
                  <a:pt x="659892" y="361950"/>
                </a:lnTo>
                <a:lnTo>
                  <a:pt x="568451" y="325374"/>
                </a:lnTo>
                <a:lnTo>
                  <a:pt x="475488" y="287274"/>
                </a:lnTo>
                <a:lnTo>
                  <a:pt x="382524" y="246888"/>
                </a:lnTo>
                <a:lnTo>
                  <a:pt x="289560" y="204978"/>
                </a:lnTo>
                <a:lnTo>
                  <a:pt x="195834" y="162306"/>
                </a:lnTo>
                <a:lnTo>
                  <a:pt x="111274" y="122887"/>
                </a:lnTo>
                <a:lnTo>
                  <a:pt x="95207" y="157571"/>
                </a:lnTo>
                <a:lnTo>
                  <a:pt x="179832" y="197358"/>
                </a:lnTo>
                <a:lnTo>
                  <a:pt x="273558" y="240030"/>
                </a:lnTo>
                <a:lnTo>
                  <a:pt x="367284" y="281940"/>
                </a:lnTo>
                <a:lnTo>
                  <a:pt x="461010" y="322326"/>
                </a:lnTo>
                <a:lnTo>
                  <a:pt x="553974" y="361188"/>
                </a:lnTo>
                <a:lnTo>
                  <a:pt x="646938" y="397764"/>
                </a:lnTo>
                <a:lnTo>
                  <a:pt x="739140" y="431292"/>
                </a:lnTo>
                <a:lnTo>
                  <a:pt x="784860" y="447294"/>
                </a:lnTo>
                <a:lnTo>
                  <a:pt x="830580" y="462534"/>
                </a:lnTo>
                <a:lnTo>
                  <a:pt x="875538" y="477012"/>
                </a:lnTo>
                <a:lnTo>
                  <a:pt x="921258" y="490728"/>
                </a:lnTo>
                <a:lnTo>
                  <a:pt x="966216" y="502920"/>
                </a:lnTo>
                <a:lnTo>
                  <a:pt x="1011174" y="514350"/>
                </a:lnTo>
                <a:lnTo>
                  <a:pt x="1056132" y="525018"/>
                </a:lnTo>
                <a:lnTo>
                  <a:pt x="1101090" y="534924"/>
                </a:lnTo>
                <a:lnTo>
                  <a:pt x="1145286" y="543306"/>
                </a:lnTo>
                <a:lnTo>
                  <a:pt x="1189482" y="550926"/>
                </a:lnTo>
                <a:lnTo>
                  <a:pt x="1232916" y="557022"/>
                </a:lnTo>
                <a:lnTo>
                  <a:pt x="1276350" y="561594"/>
                </a:lnTo>
                <a:lnTo>
                  <a:pt x="1319784" y="565404"/>
                </a:lnTo>
                <a:lnTo>
                  <a:pt x="1363218" y="567690"/>
                </a:lnTo>
                <a:lnTo>
                  <a:pt x="1405128" y="568438"/>
                </a:lnTo>
                <a:lnTo>
                  <a:pt x="1448562" y="568452"/>
                </a:lnTo>
                <a:lnTo>
                  <a:pt x="1490472" y="566166"/>
                </a:lnTo>
                <a:lnTo>
                  <a:pt x="1532382" y="563118"/>
                </a:lnTo>
                <a:lnTo>
                  <a:pt x="1573530" y="558546"/>
                </a:lnTo>
                <a:lnTo>
                  <a:pt x="1614678" y="552450"/>
                </a:lnTo>
                <a:lnTo>
                  <a:pt x="1655826" y="544830"/>
                </a:lnTo>
                <a:lnTo>
                  <a:pt x="1696212" y="536448"/>
                </a:lnTo>
                <a:lnTo>
                  <a:pt x="1736598" y="526542"/>
                </a:lnTo>
                <a:lnTo>
                  <a:pt x="1776984" y="515112"/>
                </a:lnTo>
                <a:lnTo>
                  <a:pt x="1816608" y="503682"/>
                </a:lnTo>
                <a:lnTo>
                  <a:pt x="1855470" y="489966"/>
                </a:lnTo>
                <a:lnTo>
                  <a:pt x="1895094" y="476250"/>
                </a:lnTo>
                <a:lnTo>
                  <a:pt x="1933956" y="461010"/>
                </a:lnTo>
                <a:lnTo>
                  <a:pt x="1972056" y="445008"/>
                </a:lnTo>
                <a:lnTo>
                  <a:pt x="2010918" y="428244"/>
                </a:lnTo>
                <a:lnTo>
                  <a:pt x="2049018" y="410718"/>
                </a:lnTo>
                <a:lnTo>
                  <a:pt x="2087118" y="392430"/>
                </a:lnTo>
                <a:lnTo>
                  <a:pt x="2162556" y="353568"/>
                </a:lnTo>
                <a:lnTo>
                  <a:pt x="2237232" y="312420"/>
                </a:lnTo>
                <a:lnTo>
                  <a:pt x="2311908" y="268986"/>
                </a:lnTo>
                <a:lnTo>
                  <a:pt x="2385822" y="223265"/>
                </a:lnTo>
                <a:lnTo>
                  <a:pt x="2458974" y="176784"/>
                </a:lnTo>
                <a:lnTo>
                  <a:pt x="2532126" y="128777"/>
                </a:lnTo>
                <a:lnTo>
                  <a:pt x="2677668" y="32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55826" y="1904238"/>
            <a:ext cx="1210310" cy="1162050"/>
          </a:xfrm>
          <a:custGeom>
            <a:avLst/>
            <a:gdLst/>
            <a:ahLst/>
            <a:cxnLst/>
            <a:rect l="l" t="t" r="r" b="b"/>
            <a:pathLst>
              <a:path w="1210310" h="1162050">
                <a:moveTo>
                  <a:pt x="1209039" y="473963"/>
                </a:moveTo>
                <a:lnTo>
                  <a:pt x="1209039" y="417575"/>
                </a:lnTo>
                <a:lnTo>
                  <a:pt x="1207770" y="403860"/>
                </a:lnTo>
                <a:lnTo>
                  <a:pt x="1202689" y="376428"/>
                </a:lnTo>
                <a:lnTo>
                  <a:pt x="1198880" y="363474"/>
                </a:lnTo>
                <a:lnTo>
                  <a:pt x="1195070" y="349757"/>
                </a:lnTo>
                <a:lnTo>
                  <a:pt x="1184910" y="323850"/>
                </a:lnTo>
                <a:lnTo>
                  <a:pt x="1178560" y="311657"/>
                </a:lnTo>
                <a:lnTo>
                  <a:pt x="1172210" y="298704"/>
                </a:lnTo>
                <a:lnTo>
                  <a:pt x="1148080" y="260604"/>
                </a:lnTo>
                <a:lnTo>
                  <a:pt x="1120139" y="224028"/>
                </a:lnTo>
                <a:lnTo>
                  <a:pt x="1087120" y="188213"/>
                </a:lnTo>
                <a:lnTo>
                  <a:pt x="1050289" y="153924"/>
                </a:lnTo>
                <a:lnTo>
                  <a:pt x="981710" y="102869"/>
                </a:lnTo>
                <a:lnTo>
                  <a:pt x="922019" y="67818"/>
                </a:lnTo>
                <a:lnTo>
                  <a:pt x="876300" y="46481"/>
                </a:lnTo>
                <a:lnTo>
                  <a:pt x="861060" y="39624"/>
                </a:lnTo>
                <a:lnTo>
                  <a:pt x="812800" y="24384"/>
                </a:lnTo>
                <a:lnTo>
                  <a:pt x="744219" y="10668"/>
                </a:lnTo>
                <a:lnTo>
                  <a:pt x="687069" y="3810"/>
                </a:lnTo>
                <a:lnTo>
                  <a:pt x="643889" y="1477"/>
                </a:lnTo>
                <a:lnTo>
                  <a:pt x="603250" y="0"/>
                </a:lnTo>
                <a:lnTo>
                  <a:pt x="558800" y="0"/>
                </a:lnTo>
                <a:lnTo>
                  <a:pt x="537210" y="762"/>
                </a:lnTo>
                <a:lnTo>
                  <a:pt x="471169" y="5334"/>
                </a:lnTo>
                <a:lnTo>
                  <a:pt x="426719" y="10668"/>
                </a:lnTo>
                <a:lnTo>
                  <a:pt x="363219" y="21336"/>
                </a:lnTo>
                <a:lnTo>
                  <a:pt x="321310" y="31242"/>
                </a:lnTo>
                <a:lnTo>
                  <a:pt x="264160" y="48768"/>
                </a:lnTo>
                <a:lnTo>
                  <a:pt x="247650" y="56387"/>
                </a:lnTo>
                <a:lnTo>
                  <a:pt x="229869" y="63245"/>
                </a:lnTo>
                <a:lnTo>
                  <a:pt x="213360" y="71628"/>
                </a:lnTo>
                <a:lnTo>
                  <a:pt x="198119" y="80772"/>
                </a:lnTo>
                <a:lnTo>
                  <a:pt x="184150" y="89916"/>
                </a:lnTo>
                <a:lnTo>
                  <a:pt x="171450" y="99822"/>
                </a:lnTo>
                <a:lnTo>
                  <a:pt x="157480" y="110489"/>
                </a:lnTo>
                <a:lnTo>
                  <a:pt x="133350" y="134874"/>
                </a:lnTo>
                <a:lnTo>
                  <a:pt x="123189" y="148589"/>
                </a:lnTo>
                <a:lnTo>
                  <a:pt x="111760" y="163068"/>
                </a:lnTo>
                <a:lnTo>
                  <a:pt x="82550" y="210312"/>
                </a:lnTo>
                <a:lnTo>
                  <a:pt x="66039" y="244601"/>
                </a:lnTo>
                <a:lnTo>
                  <a:pt x="57150" y="262889"/>
                </a:lnTo>
                <a:lnTo>
                  <a:pt x="50800" y="281178"/>
                </a:lnTo>
                <a:lnTo>
                  <a:pt x="43180" y="300228"/>
                </a:lnTo>
                <a:lnTo>
                  <a:pt x="36830" y="318516"/>
                </a:lnTo>
                <a:lnTo>
                  <a:pt x="25400" y="357378"/>
                </a:lnTo>
                <a:lnTo>
                  <a:pt x="16510" y="397001"/>
                </a:lnTo>
                <a:lnTo>
                  <a:pt x="5080" y="455675"/>
                </a:lnTo>
                <a:lnTo>
                  <a:pt x="3810" y="475488"/>
                </a:lnTo>
                <a:lnTo>
                  <a:pt x="0" y="513588"/>
                </a:lnTo>
                <a:lnTo>
                  <a:pt x="0" y="569213"/>
                </a:lnTo>
                <a:lnTo>
                  <a:pt x="2539" y="604266"/>
                </a:lnTo>
                <a:lnTo>
                  <a:pt x="7619" y="637032"/>
                </a:lnTo>
                <a:lnTo>
                  <a:pt x="11430" y="652272"/>
                </a:lnTo>
                <a:lnTo>
                  <a:pt x="15239" y="668274"/>
                </a:lnTo>
                <a:lnTo>
                  <a:pt x="20319" y="683513"/>
                </a:lnTo>
                <a:lnTo>
                  <a:pt x="26669" y="698754"/>
                </a:lnTo>
                <a:lnTo>
                  <a:pt x="34289" y="713232"/>
                </a:lnTo>
                <a:lnTo>
                  <a:pt x="38100" y="720852"/>
                </a:lnTo>
                <a:lnTo>
                  <a:pt x="38100" y="516636"/>
                </a:lnTo>
                <a:lnTo>
                  <a:pt x="41910" y="480060"/>
                </a:lnTo>
                <a:lnTo>
                  <a:pt x="43180" y="461772"/>
                </a:lnTo>
                <a:lnTo>
                  <a:pt x="45719" y="442722"/>
                </a:lnTo>
                <a:lnTo>
                  <a:pt x="57150" y="386334"/>
                </a:lnTo>
                <a:lnTo>
                  <a:pt x="62230" y="368045"/>
                </a:lnTo>
                <a:lnTo>
                  <a:pt x="67310" y="348995"/>
                </a:lnTo>
                <a:lnTo>
                  <a:pt x="92710" y="278130"/>
                </a:lnTo>
                <a:lnTo>
                  <a:pt x="115569" y="229362"/>
                </a:lnTo>
                <a:lnTo>
                  <a:pt x="142239" y="185928"/>
                </a:lnTo>
                <a:lnTo>
                  <a:pt x="152400" y="172974"/>
                </a:lnTo>
                <a:lnTo>
                  <a:pt x="161289" y="160781"/>
                </a:lnTo>
                <a:lnTo>
                  <a:pt x="172719" y="150113"/>
                </a:lnTo>
                <a:lnTo>
                  <a:pt x="182880" y="139445"/>
                </a:lnTo>
                <a:lnTo>
                  <a:pt x="193039" y="130301"/>
                </a:lnTo>
                <a:lnTo>
                  <a:pt x="245110" y="98298"/>
                </a:lnTo>
                <a:lnTo>
                  <a:pt x="278130" y="85343"/>
                </a:lnTo>
                <a:lnTo>
                  <a:pt x="312419" y="73151"/>
                </a:lnTo>
                <a:lnTo>
                  <a:pt x="330200" y="67818"/>
                </a:lnTo>
                <a:lnTo>
                  <a:pt x="350519" y="63245"/>
                </a:lnTo>
                <a:lnTo>
                  <a:pt x="369569" y="58674"/>
                </a:lnTo>
                <a:lnTo>
                  <a:pt x="431800" y="48768"/>
                </a:lnTo>
                <a:lnTo>
                  <a:pt x="473710" y="43434"/>
                </a:lnTo>
                <a:lnTo>
                  <a:pt x="538480" y="38862"/>
                </a:lnTo>
                <a:lnTo>
                  <a:pt x="558800" y="38100"/>
                </a:lnTo>
                <a:lnTo>
                  <a:pt x="603250" y="38146"/>
                </a:lnTo>
                <a:lnTo>
                  <a:pt x="645160" y="39674"/>
                </a:lnTo>
                <a:lnTo>
                  <a:pt x="683260" y="41910"/>
                </a:lnTo>
                <a:lnTo>
                  <a:pt x="739139" y="48006"/>
                </a:lnTo>
                <a:lnTo>
                  <a:pt x="786130" y="57150"/>
                </a:lnTo>
                <a:lnTo>
                  <a:pt x="831850" y="70104"/>
                </a:lnTo>
                <a:lnTo>
                  <a:pt x="876300" y="87630"/>
                </a:lnTo>
                <a:lnTo>
                  <a:pt x="919480" y="108966"/>
                </a:lnTo>
                <a:lnTo>
                  <a:pt x="960119" y="134112"/>
                </a:lnTo>
                <a:lnTo>
                  <a:pt x="986789" y="153162"/>
                </a:lnTo>
                <a:lnTo>
                  <a:pt x="999489" y="162306"/>
                </a:lnTo>
                <a:lnTo>
                  <a:pt x="1013460" y="172212"/>
                </a:lnTo>
                <a:lnTo>
                  <a:pt x="1036319" y="193548"/>
                </a:lnTo>
                <a:lnTo>
                  <a:pt x="1049020" y="204216"/>
                </a:lnTo>
                <a:lnTo>
                  <a:pt x="1070610" y="225551"/>
                </a:lnTo>
                <a:lnTo>
                  <a:pt x="1090930" y="248412"/>
                </a:lnTo>
                <a:lnTo>
                  <a:pt x="1099820" y="259842"/>
                </a:lnTo>
                <a:lnTo>
                  <a:pt x="1108710" y="270510"/>
                </a:lnTo>
                <a:lnTo>
                  <a:pt x="1116330" y="282701"/>
                </a:lnTo>
                <a:lnTo>
                  <a:pt x="1125220" y="293369"/>
                </a:lnTo>
                <a:lnTo>
                  <a:pt x="1131570" y="305562"/>
                </a:lnTo>
                <a:lnTo>
                  <a:pt x="1139189" y="316230"/>
                </a:lnTo>
                <a:lnTo>
                  <a:pt x="1144270" y="327660"/>
                </a:lnTo>
                <a:lnTo>
                  <a:pt x="1150620" y="339089"/>
                </a:lnTo>
                <a:lnTo>
                  <a:pt x="1154430" y="350519"/>
                </a:lnTo>
                <a:lnTo>
                  <a:pt x="1158239" y="361188"/>
                </a:lnTo>
                <a:lnTo>
                  <a:pt x="1165860" y="384048"/>
                </a:lnTo>
                <a:lnTo>
                  <a:pt x="1167130" y="395478"/>
                </a:lnTo>
                <a:lnTo>
                  <a:pt x="1170939" y="419862"/>
                </a:lnTo>
                <a:lnTo>
                  <a:pt x="1170939" y="432816"/>
                </a:lnTo>
                <a:lnTo>
                  <a:pt x="1172210" y="445007"/>
                </a:lnTo>
                <a:lnTo>
                  <a:pt x="1172210" y="648877"/>
                </a:lnTo>
                <a:lnTo>
                  <a:pt x="1184910" y="607313"/>
                </a:lnTo>
                <a:lnTo>
                  <a:pt x="1188720" y="592074"/>
                </a:lnTo>
                <a:lnTo>
                  <a:pt x="1192530" y="577595"/>
                </a:lnTo>
                <a:lnTo>
                  <a:pt x="1196339" y="562356"/>
                </a:lnTo>
                <a:lnTo>
                  <a:pt x="1206500" y="502919"/>
                </a:lnTo>
                <a:lnTo>
                  <a:pt x="1209039" y="473963"/>
                </a:lnTo>
                <a:close/>
              </a:path>
              <a:path w="1210310" h="1162050">
                <a:moveTo>
                  <a:pt x="753963" y="1085201"/>
                </a:moveTo>
                <a:lnTo>
                  <a:pt x="739140" y="1084802"/>
                </a:lnTo>
                <a:lnTo>
                  <a:pt x="720090" y="1084326"/>
                </a:lnTo>
                <a:lnTo>
                  <a:pt x="690880" y="1082802"/>
                </a:lnTo>
                <a:lnTo>
                  <a:pt x="635000" y="1077468"/>
                </a:lnTo>
                <a:lnTo>
                  <a:pt x="577850" y="1068324"/>
                </a:lnTo>
                <a:lnTo>
                  <a:pt x="537210" y="1059180"/>
                </a:lnTo>
                <a:lnTo>
                  <a:pt x="524510" y="1055370"/>
                </a:lnTo>
                <a:lnTo>
                  <a:pt x="510540" y="1051560"/>
                </a:lnTo>
                <a:lnTo>
                  <a:pt x="497840" y="1046988"/>
                </a:lnTo>
                <a:lnTo>
                  <a:pt x="483869" y="1042416"/>
                </a:lnTo>
                <a:lnTo>
                  <a:pt x="458469" y="1031748"/>
                </a:lnTo>
                <a:lnTo>
                  <a:pt x="431800" y="1019556"/>
                </a:lnTo>
                <a:lnTo>
                  <a:pt x="420369" y="1012698"/>
                </a:lnTo>
                <a:lnTo>
                  <a:pt x="406400" y="1005839"/>
                </a:lnTo>
                <a:lnTo>
                  <a:pt x="365760" y="981456"/>
                </a:lnTo>
                <a:lnTo>
                  <a:pt x="293369" y="933450"/>
                </a:lnTo>
                <a:lnTo>
                  <a:pt x="251460" y="900684"/>
                </a:lnTo>
                <a:lnTo>
                  <a:pt x="222250" y="877824"/>
                </a:lnTo>
                <a:lnTo>
                  <a:pt x="208280" y="865632"/>
                </a:lnTo>
                <a:lnTo>
                  <a:pt x="195580" y="853439"/>
                </a:lnTo>
                <a:lnTo>
                  <a:pt x="181610" y="841248"/>
                </a:lnTo>
                <a:lnTo>
                  <a:pt x="120650" y="777239"/>
                </a:lnTo>
                <a:lnTo>
                  <a:pt x="91439" y="737616"/>
                </a:lnTo>
                <a:lnTo>
                  <a:pt x="76200" y="710945"/>
                </a:lnTo>
                <a:lnTo>
                  <a:pt x="68580" y="697230"/>
                </a:lnTo>
                <a:lnTo>
                  <a:pt x="62230" y="684276"/>
                </a:lnTo>
                <a:lnTo>
                  <a:pt x="57150" y="670560"/>
                </a:lnTo>
                <a:lnTo>
                  <a:pt x="52069" y="657606"/>
                </a:lnTo>
                <a:lnTo>
                  <a:pt x="48260" y="644651"/>
                </a:lnTo>
                <a:lnTo>
                  <a:pt x="41910" y="615695"/>
                </a:lnTo>
                <a:lnTo>
                  <a:pt x="39369" y="585216"/>
                </a:lnTo>
                <a:lnTo>
                  <a:pt x="38100" y="551688"/>
                </a:lnTo>
                <a:lnTo>
                  <a:pt x="38100" y="720852"/>
                </a:lnTo>
                <a:lnTo>
                  <a:pt x="41910" y="728472"/>
                </a:lnTo>
                <a:lnTo>
                  <a:pt x="50800" y="742950"/>
                </a:lnTo>
                <a:lnTo>
                  <a:pt x="59689" y="758189"/>
                </a:lnTo>
                <a:lnTo>
                  <a:pt x="91439" y="800862"/>
                </a:lnTo>
                <a:lnTo>
                  <a:pt x="128269" y="842010"/>
                </a:lnTo>
                <a:lnTo>
                  <a:pt x="168910" y="881634"/>
                </a:lnTo>
                <a:lnTo>
                  <a:pt x="182880" y="893826"/>
                </a:lnTo>
                <a:lnTo>
                  <a:pt x="196850" y="906780"/>
                </a:lnTo>
                <a:lnTo>
                  <a:pt x="226060" y="930401"/>
                </a:lnTo>
                <a:lnTo>
                  <a:pt x="256539" y="953262"/>
                </a:lnTo>
                <a:lnTo>
                  <a:pt x="287019" y="974598"/>
                </a:lnTo>
                <a:lnTo>
                  <a:pt x="300989" y="985266"/>
                </a:lnTo>
                <a:lnTo>
                  <a:pt x="359410" y="1022604"/>
                </a:lnTo>
                <a:lnTo>
                  <a:pt x="401320" y="1046226"/>
                </a:lnTo>
                <a:lnTo>
                  <a:pt x="441960" y="1066038"/>
                </a:lnTo>
                <a:lnTo>
                  <a:pt x="457200" y="1072134"/>
                </a:lnTo>
                <a:lnTo>
                  <a:pt x="469900" y="1077468"/>
                </a:lnTo>
                <a:lnTo>
                  <a:pt x="513080" y="1091945"/>
                </a:lnTo>
                <a:lnTo>
                  <a:pt x="571500" y="1105662"/>
                </a:lnTo>
                <a:lnTo>
                  <a:pt x="629920" y="1114806"/>
                </a:lnTo>
                <a:lnTo>
                  <a:pt x="688340" y="1120902"/>
                </a:lnTo>
                <a:lnTo>
                  <a:pt x="748030" y="1123188"/>
                </a:lnTo>
                <a:lnTo>
                  <a:pt x="753539" y="1123361"/>
                </a:lnTo>
                <a:lnTo>
                  <a:pt x="753963" y="1085201"/>
                </a:lnTo>
                <a:close/>
              </a:path>
              <a:path w="1210310" h="1162050">
                <a:moveTo>
                  <a:pt x="773430" y="1152025"/>
                </a:moveTo>
                <a:lnTo>
                  <a:pt x="773430" y="1085850"/>
                </a:lnTo>
                <a:lnTo>
                  <a:pt x="772160" y="1123950"/>
                </a:lnTo>
                <a:lnTo>
                  <a:pt x="753539" y="1123361"/>
                </a:lnTo>
                <a:lnTo>
                  <a:pt x="753110" y="1162050"/>
                </a:lnTo>
                <a:lnTo>
                  <a:pt x="773430" y="1152025"/>
                </a:lnTo>
                <a:close/>
              </a:path>
              <a:path w="1210310" h="1162050">
                <a:moveTo>
                  <a:pt x="773430" y="1085850"/>
                </a:moveTo>
                <a:lnTo>
                  <a:pt x="753963" y="1085201"/>
                </a:lnTo>
                <a:lnTo>
                  <a:pt x="753539" y="1123361"/>
                </a:lnTo>
                <a:lnTo>
                  <a:pt x="772160" y="1123950"/>
                </a:lnTo>
                <a:lnTo>
                  <a:pt x="773430" y="1085850"/>
                </a:lnTo>
                <a:close/>
              </a:path>
              <a:path w="1210310" h="1162050">
                <a:moveTo>
                  <a:pt x="867410" y="1105662"/>
                </a:moveTo>
                <a:lnTo>
                  <a:pt x="754380" y="1047750"/>
                </a:lnTo>
                <a:lnTo>
                  <a:pt x="753963" y="1085201"/>
                </a:lnTo>
                <a:lnTo>
                  <a:pt x="773430" y="1085850"/>
                </a:lnTo>
                <a:lnTo>
                  <a:pt x="773430" y="1152025"/>
                </a:lnTo>
                <a:lnTo>
                  <a:pt x="867410" y="1105662"/>
                </a:lnTo>
                <a:close/>
              </a:path>
              <a:path w="1210310" h="1162050">
                <a:moveTo>
                  <a:pt x="1172210" y="648877"/>
                </a:moveTo>
                <a:lnTo>
                  <a:pt x="1172210" y="445007"/>
                </a:lnTo>
                <a:lnTo>
                  <a:pt x="1170939" y="457962"/>
                </a:lnTo>
                <a:lnTo>
                  <a:pt x="1170939" y="470916"/>
                </a:lnTo>
                <a:lnTo>
                  <a:pt x="1167130" y="511301"/>
                </a:lnTo>
                <a:lnTo>
                  <a:pt x="1162050" y="539495"/>
                </a:lnTo>
                <a:lnTo>
                  <a:pt x="1158239" y="553974"/>
                </a:lnTo>
                <a:lnTo>
                  <a:pt x="1155700" y="567689"/>
                </a:lnTo>
                <a:lnTo>
                  <a:pt x="1148080" y="596645"/>
                </a:lnTo>
                <a:lnTo>
                  <a:pt x="1143000" y="611124"/>
                </a:lnTo>
                <a:lnTo>
                  <a:pt x="1134110" y="640842"/>
                </a:lnTo>
                <a:lnTo>
                  <a:pt x="1113789" y="701801"/>
                </a:lnTo>
                <a:lnTo>
                  <a:pt x="1090930" y="762762"/>
                </a:lnTo>
                <a:lnTo>
                  <a:pt x="1078230" y="794004"/>
                </a:lnTo>
                <a:lnTo>
                  <a:pt x="1113789" y="807719"/>
                </a:lnTo>
                <a:lnTo>
                  <a:pt x="1125220" y="776478"/>
                </a:lnTo>
                <a:lnTo>
                  <a:pt x="1137920" y="745998"/>
                </a:lnTo>
                <a:lnTo>
                  <a:pt x="1149350" y="714756"/>
                </a:lnTo>
                <a:lnTo>
                  <a:pt x="1159510" y="684276"/>
                </a:lnTo>
                <a:lnTo>
                  <a:pt x="1170939" y="653034"/>
                </a:lnTo>
                <a:lnTo>
                  <a:pt x="1172210" y="648877"/>
                </a:lnTo>
                <a:close/>
              </a:path>
              <a:path w="1210310" h="1162050">
                <a:moveTo>
                  <a:pt x="1210310" y="445769"/>
                </a:moveTo>
                <a:lnTo>
                  <a:pt x="1209039" y="431292"/>
                </a:lnTo>
                <a:lnTo>
                  <a:pt x="1209039" y="460248"/>
                </a:lnTo>
                <a:lnTo>
                  <a:pt x="1210310" y="445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02602" y="1949195"/>
            <a:ext cx="1196340" cy="1140460"/>
          </a:xfrm>
          <a:custGeom>
            <a:avLst/>
            <a:gdLst/>
            <a:ahLst/>
            <a:cxnLst/>
            <a:rect l="l" t="t" r="r" b="b"/>
            <a:pathLst>
              <a:path w="1196340" h="1140460">
                <a:moveTo>
                  <a:pt x="1196340" y="557784"/>
                </a:moveTo>
                <a:lnTo>
                  <a:pt x="1196340" y="518160"/>
                </a:lnTo>
                <a:lnTo>
                  <a:pt x="1193800" y="498348"/>
                </a:lnTo>
                <a:lnTo>
                  <a:pt x="1193800" y="477774"/>
                </a:lnTo>
                <a:lnTo>
                  <a:pt x="1188720" y="437388"/>
                </a:lnTo>
                <a:lnTo>
                  <a:pt x="1182370" y="397764"/>
                </a:lnTo>
                <a:lnTo>
                  <a:pt x="1169670" y="339852"/>
                </a:lnTo>
                <a:lnTo>
                  <a:pt x="1151890" y="284226"/>
                </a:lnTo>
                <a:lnTo>
                  <a:pt x="1120140" y="217931"/>
                </a:lnTo>
                <a:lnTo>
                  <a:pt x="1079500" y="163068"/>
                </a:lnTo>
                <a:lnTo>
                  <a:pt x="1073150" y="157734"/>
                </a:lnTo>
                <a:lnTo>
                  <a:pt x="1066800" y="151637"/>
                </a:lnTo>
                <a:lnTo>
                  <a:pt x="1054100" y="140208"/>
                </a:lnTo>
                <a:lnTo>
                  <a:pt x="1038859" y="129540"/>
                </a:lnTo>
                <a:lnTo>
                  <a:pt x="1024890" y="119634"/>
                </a:lnTo>
                <a:lnTo>
                  <a:pt x="991870" y="100584"/>
                </a:lnTo>
                <a:lnTo>
                  <a:pt x="956309" y="83058"/>
                </a:lnTo>
                <a:lnTo>
                  <a:pt x="918209" y="67818"/>
                </a:lnTo>
                <a:lnTo>
                  <a:pt x="857250" y="47243"/>
                </a:lnTo>
                <a:lnTo>
                  <a:pt x="793750" y="30480"/>
                </a:lnTo>
                <a:lnTo>
                  <a:pt x="750570" y="21336"/>
                </a:lnTo>
                <a:lnTo>
                  <a:pt x="727709" y="17526"/>
                </a:lnTo>
                <a:lnTo>
                  <a:pt x="706120" y="13716"/>
                </a:lnTo>
                <a:lnTo>
                  <a:pt x="619759" y="3810"/>
                </a:lnTo>
                <a:lnTo>
                  <a:pt x="579120" y="762"/>
                </a:lnTo>
                <a:lnTo>
                  <a:pt x="521970" y="0"/>
                </a:lnTo>
                <a:lnTo>
                  <a:pt x="502920" y="762"/>
                </a:lnTo>
                <a:lnTo>
                  <a:pt x="453390" y="4572"/>
                </a:lnTo>
                <a:lnTo>
                  <a:pt x="402590" y="13716"/>
                </a:lnTo>
                <a:lnTo>
                  <a:pt x="337820" y="33528"/>
                </a:lnTo>
                <a:lnTo>
                  <a:pt x="306070" y="46481"/>
                </a:lnTo>
                <a:lnTo>
                  <a:pt x="274320" y="60198"/>
                </a:lnTo>
                <a:lnTo>
                  <a:pt x="257809" y="67818"/>
                </a:lnTo>
                <a:lnTo>
                  <a:pt x="243840" y="76200"/>
                </a:lnTo>
                <a:lnTo>
                  <a:pt x="228600" y="84581"/>
                </a:lnTo>
                <a:lnTo>
                  <a:pt x="172720" y="121158"/>
                </a:lnTo>
                <a:lnTo>
                  <a:pt x="133350" y="151637"/>
                </a:lnTo>
                <a:lnTo>
                  <a:pt x="99059" y="184404"/>
                </a:lnTo>
                <a:lnTo>
                  <a:pt x="50800" y="241554"/>
                </a:lnTo>
                <a:lnTo>
                  <a:pt x="24129" y="290322"/>
                </a:lnTo>
                <a:lnTo>
                  <a:pt x="11429" y="329946"/>
                </a:lnTo>
                <a:lnTo>
                  <a:pt x="7620" y="342900"/>
                </a:lnTo>
                <a:lnTo>
                  <a:pt x="2540" y="371094"/>
                </a:lnTo>
                <a:lnTo>
                  <a:pt x="0" y="399288"/>
                </a:lnTo>
                <a:lnTo>
                  <a:pt x="0" y="442722"/>
                </a:lnTo>
                <a:lnTo>
                  <a:pt x="1270" y="488442"/>
                </a:lnTo>
                <a:lnTo>
                  <a:pt x="15240" y="581406"/>
                </a:lnTo>
                <a:lnTo>
                  <a:pt x="27940" y="645414"/>
                </a:lnTo>
                <a:lnTo>
                  <a:pt x="38100" y="688340"/>
                </a:lnTo>
                <a:lnTo>
                  <a:pt x="38100" y="400812"/>
                </a:lnTo>
                <a:lnTo>
                  <a:pt x="40640" y="374904"/>
                </a:lnTo>
                <a:lnTo>
                  <a:pt x="55879" y="315468"/>
                </a:lnTo>
                <a:lnTo>
                  <a:pt x="76200" y="272796"/>
                </a:lnTo>
                <a:lnTo>
                  <a:pt x="107950" y="230886"/>
                </a:lnTo>
                <a:lnTo>
                  <a:pt x="127000" y="210312"/>
                </a:lnTo>
                <a:lnTo>
                  <a:pt x="135890" y="200406"/>
                </a:lnTo>
                <a:lnTo>
                  <a:pt x="170179" y="170687"/>
                </a:lnTo>
                <a:lnTo>
                  <a:pt x="181609" y="161544"/>
                </a:lnTo>
                <a:lnTo>
                  <a:pt x="195579" y="152400"/>
                </a:lnTo>
                <a:lnTo>
                  <a:pt x="207009" y="143256"/>
                </a:lnTo>
                <a:lnTo>
                  <a:pt x="220979" y="134112"/>
                </a:lnTo>
                <a:lnTo>
                  <a:pt x="233679" y="125730"/>
                </a:lnTo>
                <a:lnTo>
                  <a:pt x="247650" y="117348"/>
                </a:lnTo>
                <a:lnTo>
                  <a:pt x="290829" y="94487"/>
                </a:lnTo>
                <a:lnTo>
                  <a:pt x="335279" y="74676"/>
                </a:lnTo>
                <a:lnTo>
                  <a:pt x="396240" y="54864"/>
                </a:lnTo>
                <a:lnTo>
                  <a:pt x="443229" y="44958"/>
                </a:lnTo>
                <a:lnTo>
                  <a:pt x="488950" y="39624"/>
                </a:lnTo>
                <a:lnTo>
                  <a:pt x="561340" y="38150"/>
                </a:lnTo>
                <a:lnTo>
                  <a:pt x="579120" y="38862"/>
                </a:lnTo>
                <a:lnTo>
                  <a:pt x="598170" y="40386"/>
                </a:lnTo>
                <a:lnTo>
                  <a:pt x="619759" y="42011"/>
                </a:lnTo>
                <a:lnTo>
                  <a:pt x="637540" y="43434"/>
                </a:lnTo>
                <a:lnTo>
                  <a:pt x="659129" y="45720"/>
                </a:lnTo>
                <a:lnTo>
                  <a:pt x="679450" y="48768"/>
                </a:lnTo>
                <a:lnTo>
                  <a:pt x="701040" y="51816"/>
                </a:lnTo>
                <a:lnTo>
                  <a:pt x="721359" y="54864"/>
                </a:lnTo>
                <a:lnTo>
                  <a:pt x="742950" y="59436"/>
                </a:lnTo>
                <a:lnTo>
                  <a:pt x="764540" y="63246"/>
                </a:lnTo>
                <a:lnTo>
                  <a:pt x="806450" y="73152"/>
                </a:lnTo>
                <a:lnTo>
                  <a:pt x="847090" y="83820"/>
                </a:lnTo>
                <a:lnTo>
                  <a:pt x="886459" y="96774"/>
                </a:lnTo>
                <a:lnTo>
                  <a:pt x="923290" y="110490"/>
                </a:lnTo>
                <a:lnTo>
                  <a:pt x="958850" y="126492"/>
                </a:lnTo>
                <a:lnTo>
                  <a:pt x="974090" y="134874"/>
                </a:lnTo>
                <a:lnTo>
                  <a:pt x="990600" y="143256"/>
                </a:lnTo>
                <a:lnTo>
                  <a:pt x="1018540" y="161544"/>
                </a:lnTo>
                <a:lnTo>
                  <a:pt x="1029970" y="170687"/>
                </a:lnTo>
                <a:lnTo>
                  <a:pt x="1041400" y="180594"/>
                </a:lnTo>
                <a:lnTo>
                  <a:pt x="1047750" y="185166"/>
                </a:lnTo>
                <a:lnTo>
                  <a:pt x="1051559" y="190500"/>
                </a:lnTo>
                <a:lnTo>
                  <a:pt x="1061720" y="201168"/>
                </a:lnTo>
                <a:lnTo>
                  <a:pt x="1070609" y="212598"/>
                </a:lnTo>
                <a:lnTo>
                  <a:pt x="1094740" y="252222"/>
                </a:lnTo>
                <a:lnTo>
                  <a:pt x="1116329" y="298704"/>
                </a:lnTo>
                <a:lnTo>
                  <a:pt x="1137920" y="368046"/>
                </a:lnTo>
                <a:lnTo>
                  <a:pt x="1145540" y="405384"/>
                </a:lnTo>
                <a:lnTo>
                  <a:pt x="1151890" y="443484"/>
                </a:lnTo>
                <a:lnTo>
                  <a:pt x="1153159" y="462534"/>
                </a:lnTo>
                <a:lnTo>
                  <a:pt x="1156970" y="500634"/>
                </a:lnTo>
                <a:lnTo>
                  <a:pt x="1158240" y="519684"/>
                </a:lnTo>
                <a:lnTo>
                  <a:pt x="1158240" y="746759"/>
                </a:lnTo>
                <a:lnTo>
                  <a:pt x="1164590" y="732282"/>
                </a:lnTo>
                <a:lnTo>
                  <a:pt x="1170940" y="717042"/>
                </a:lnTo>
                <a:lnTo>
                  <a:pt x="1174750" y="701802"/>
                </a:lnTo>
                <a:lnTo>
                  <a:pt x="1179829" y="685038"/>
                </a:lnTo>
                <a:lnTo>
                  <a:pt x="1183640" y="668274"/>
                </a:lnTo>
                <a:lnTo>
                  <a:pt x="1189990" y="633222"/>
                </a:lnTo>
                <a:lnTo>
                  <a:pt x="1191259" y="614934"/>
                </a:lnTo>
                <a:lnTo>
                  <a:pt x="1195070" y="576834"/>
                </a:lnTo>
                <a:lnTo>
                  <a:pt x="1196340" y="557784"/>
                </a:lnTo>
                <a:close/>
              </a:path>
              <a:path w="1196340" h="1140460">
                <a:moveTo>
                  <a:pt x="87629" y="733044"/>
                </a:moveTo>
                <a:lnTo>
                  <a:pt x="72390" y="669036"/>
                </a:lnTo>
                <a:lnTo>
                  <a:pt x="66040" y="637032"/>
                </a:lnTo>
                <a:lnTo>
                  <a:pt x="58420" y="605790"/>
                </a:lnTo>
                <a:lnTo>
                  <a:pt x="53340" y="574548"/>
                </a:lnTo>
                <a:lnTo>
                  <a:pt x="46990" y="544068"/>
                </a:lnTo>
                <a:lnTo>
                  <a:pt x="39370" y="484631"/>
                </a:lnTo>
                <a:lnTo>
                  <a:pt x="38100" y="455676"/>
                </a:lnTo>
                <a:lnTo>
                  <a:pt x="38100" y="688340"/>
                </a:lnTo>
                <a:lnTo>
                  <a:pt x="50800" y="742188"/>
                </a:lnTo>
                <a:lnTo>
                  <a:pt x="87629" y="733044"/>
                </a:lnTo>
                <a:close/>
              </a:path>
              <a:path w="1196340" h="1140460">
                <a:moveTo>
                  <a:pt x="377190" y="1026414"/>
                </a:moveTo>
                <a:lnTo>
                  <a:pt x="256540" y="1069848"/>
                </a:lnTo>
                <a:lnTo>
                  <a:pt x="349250" y="1130771"/>
                </a:lnTo>
                <a:lnTo>
                  <a:pt x="349250" y="1100328"/>
                </a:lnTo>
                <a:lnTo>
                  <a:pt x="353059" y="1062228"/>
                </a:lnTo>
                <a:lnTo>
                  <a:pt x="372465" y="1064815"/>
                </a:lnTo>
                <a:lnTo>
                  <a:pt x="377190" y="1026414"/>
                </a:lnTo>
                <a:close/>
              </a:path>
              <a:path w="1196340" h="1140460">
                <a:moveTo>
                  <a:pt x="372465" y="1064815"/>
                </a:moveTo>
                <a:lnTo>
                  <a:pt x="353059" y="1062228"/>
                </a:lnTo>
                <a:lnTo>
                  <a:pt x="349250" y="1100328"/>
                </a:lnTo>
                <a:lnTo>
                  <a:pt x="367866" y="1102189"/>
                </a:lnTo>
                <a:lnTo>
                  <a:pt x="372465" y="1064815"/>
                </a:lnTo>
                <a:close/>
              </a:path>
              <a:path w="1196340" h="1140460">
                <a:moveTo>
                  <a:pt x="367866" y="1102189"/>
                </a:moveTo>
                <a:lnTo>
                  <a:pt x="349250" y="1100328"/>
                </a:lnTo>
                <a:lnTo>
                  <a:pt x="349250" y="1130771"/>
                </a:lnTo>
                <a:lnTo>
                  <a:pt x="363220" y="1139952"/>
                </a:lnTo>
                <a:lnTo>
                  <a:pt x="367866" y="1102189"/>
                </a:lnTo>
                <a:close/>
              </a:path>
              <a:path w="1196340" h="1140460">
                <a:moveTo>
                  <a:pt x="1158240" y="746759"/>
                </a:moveTo>
                <a:lnTo>
                  <a:pt x="1158240" y="557022"/>
                </a:lnTo>
                <a:lnTo>
                  <a:pt x="1155700" y="593598"/>
                </a:lnTo>
                <a:lnTo>
                  <a:pt x="1153159" y="611124"/>
                </a:lnTo>
                <a:lnTo>
                  <a:pt x="1151890" y="628650"/>
                </a:lnTo>
                <a:lnTo>
                  <a:pt x="1149350" y="645414"/>
                </a:lnTo>
                <a:lnTo>
                  <a:pt x="1145540" y="661416"/>
                </a:lnTo>
                <a:lnTo>
                  <a:pt x="1139190" y="691896"/>
                </a:lnTo>
                <a:lnTo>
                  <a:pt x="1123950" y="731520"/>
                </a:lnTo>
                <a:lnTo>
                  <a:pt x="1093470" y="781050"/>
                </a:lnTo>
                <a:lnTo>
                  <a:pt x="1062990" y="817626"/>
                </a:lnTo>
                <a:lnTo>
                  <a:pt x="1026159" y="852678"/>
                </a:lnTo>
                <a:lnTo>
                  <a:pt x="956309" y="907542"/>
                </a:lnTo>
                <a:lnTo>
                  <a:pt x="910590" y="937260"/>
                </a:lnTo>
                <a:lnTo>
                  <a:pt x="895350" y="947166"/>
                </a:lnTo>
                <a:lnTo>
                  <a:pt x="848359" y="973836"/>
                </a:lnTo>
                <a:lnTo>
                  <a:pt x="786129" y="1005078"/>
                </a:lnTo>
                <a:lnTo>
                  <a:pt x="740409" y="1024890"/>
                </a:lnTo>
                <a:lnTo>
                  <a:pt x="726440" y="1030224"/>
                </a:lnTo>
                <a:lnTo>
                  <a:pt x="712470" y="1036320"/>
                </a:lnTo>
                <a:lnTo>
                  <a:pt x="698500" y="1040892"/>
                </a:lnTo>
                <a:lnTo>
                  <a:pt x="685800" y="1045464"/>
                </a:lnTo>
                <a:lnTo>
                  <a:pt x="671829" y="1050036"/>
                </a:lnTo>
                <a:lnTo>
                  <a:pt x="657859" y="1053084"/>
                </a:lnTo>
                <a:lnTo>
                  <a:pt x="645159" y="1056894"/>
                </a:lnTo>
                <a:lnTo>
                  <a:pt x="631190" y="1059942"/>
                </a:lnTo>
                <a:lnTo>
                  <a:pt x="590550" y="1066800"/>
                </a:lnTo>
                <a:lnTo>
                  <a:pt x="576579" y="1068324"/>
                </a:lnTo>
                <a:lnTo>
                  <a:pt x="561340" y="1069086"/>
                </a:lnTo>
                <a:lnTo>
                  <a:pt x="548640" y="1070610"/>
                </a:lnTo>
                <a:lnTo>
                  <a:pt x="491490" y="1072134"/>
                </a:lnTo>
                <a:lnTo>
                  <a:pt x="462279" y="1071372"/>
                </a:lnTo>
                <a:lnTo>
                  <a:pt x="434340" y="1069848"/>
                </a:lnTo>
                <a:lnTo>
                  <a:pt x="375920" y="1065276"/>
                </a:lnTo>
                <a:lnTo>
                  <a:pt x="372465" y="1064815"/>
                </a:lnTo>
                <a:lnTo>
                  <a:pt x="367866" y="1102189"/>
                </a:lnTo>
                <a:lnTo>
                  <a:pt x="402590" y="1105662"/>
                </a:lnTo>
                <a:lnTo>
                  <a:pt x="431800" y="1107948"/>
                </a:lnTo>
                <a:lnTo>
                  <a:pt x="462279" y="1109472"/>
                </a:lnTo>
                <a:lnTo>
                  <a:pt x="491490" y="1110234"/>
                </a:lnTo>
                <a:lnTo>
                  <a:pt x="551179" y="1108710"/>
                </a:lnTo>
                <a:lnTo>
                  <a:pt x="565150" y="1107186"/>
                </a:lnTo>
                <a:lnTo>
                  <a:pt x="595629" y="1104138"/>
                </a:lnTo>
                <a:lnTo>
                  <a:pt x="609600" y="1101852"/>
                </a:lnTo>
                <a:lnTo>
                  <a:pt x="624840" y="1099566"/>
                </a:lnTo>
                <a:lnTo>
                  <a:pt x="668020" y="1090422"/>
                </a:lnTo>
                <a:lnTo>
                  <a:pt x="712470" y="1076706"/>
                </a:lnTo>
                <a:lnTo>
                  <a:pt x="755650" y="1059942"/>
                </a:lnTo>
                <a:lnTo>
                  <a:pt x="801370" y="1039368"/>
                </a:lnTo>
                <a:lnTo>
                  <a:pt x="866140" y="1007364"/>
                </a:lnTo>
                <a:lnTo>
                  <a:pt x="914400" y="979170"/>
                </a:lnTo>
                <a:lnTo>
                  <a:pt x="930909" y="970026"/>
                </a:lnTo>
                <a:lnTo>
                  <a:pt x="979170" y="938784"/>
                </a:lnTo>
                <a:lnTo>
                  <a:pt x="1009650" y="915924"/>
                </a:lnTo>
                <a:lnTo>
                  <a:pt x="1037590" y="893064"/>
                </a:lnTo>
                <a:lnTo>
                  <a:pt x="1052829" y="880872"/>
                </a:lnTo>
                <a:lnTo>
                  <a:pt x="1065529" y="868680"/>
                </a:lnTo>
                <a:lnTo>
                  <a:pt x="1078229" y="855726"/>
                </a:lnTo>
                <a:lnTo>
                  <a:pt x="1090929" y="843534"/>
                </a:lnTo>
                <a:lnTo>
                  <a:pt x="1102359" y="830580"/>
                </a:lnTo>
                <a:lnTo>
                  <a:pt x="1125220" y="803148"/>
                </a:lnTo>
                <a:lnTo>
                  <a:pt x="1143000" y="775716"/>
                </a:lnTo>
                <a:lnTo>
                  <a:pt x="1151890" y="761238"/>
                </a:lnTo>
                <a:lnTo>
                  <a:pt x="1158240" y="746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7702" y="4129658"/>
            <a:ext cx="37846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10" dirty="0">
                <a:solidFill>
                  <a:prstClr val="black"/>
                </a:solidFill>
                <a:latin typeface="Arial"/>
                <a:cs typeface="Arial"/>
              </a:rPr>
              <a:t>0.2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7702" y="2605659"/>
            <a:ext cx="5194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15" dirty="0">
                <a:solidFill>
                  <a:prstClr val="black"/>
                </a:solidFill>
                <a:latin typeface="Arial"/>
                <a:cs typeface="Arial"/>
              </a:rPr>
              <a:t>0.01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84504" y="2148459"/>
            <a:ext cx="5194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15" dirty="0">
                <a:solidFill>
                  <a:prstClr val="black"/>
                </a:solidFill>
                <a:latin typeface="Arial"/>
                <a:cs typeface="Arial"/>
              </a:rPr>
              <a:t>0.99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70899" y="2300859"/>
            <a:ext cx="5194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-15" dirty="0">
                <a:solidFill>
                  <a:prstClr val="black"/>
                </a:solidFill>
                <a:latin typeface="Arial"/>
                <a:cs typeface="Arial"/>
              </a:rPr>
              <a:t>0.80</a:t>
            </a:r>
            <a:endParaRPr sz="20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30500" y="4806091"/>
            <a:ext cx="58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20" dirty="0">
                <a:solidFill>
                  <a:prstClr val="black"/>
                </a:solidFill>
                <a:latin typeface="Arial"/>
                <a:cs typeface="Arial"/>
              </a:rPr>
              <a:t>Fair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51671" y="4806091"/>
            <a:ext cx="1108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20" dirty="0">
                <a:solidFill>
                  <a:prstClr val="black"/>
                </a:solidFill>
                <a:latin typeface="Arial"/>
                <a:cs typeface="Arial"/>
              </a:rPr>
              <a:t>Loaded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0378" y="4730999"/>
            <a:ext cx="1021715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850" i="1" spc="-35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3375" i="1" baseline="-23456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r>
              <a:rPr sz="3375" i="1" spc="89" baseline="-2345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850" spc="-2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sz="3850" i="1" spc="55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sz="385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sz="38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76214" y="1606799"/>
            <a:ext cx="483870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90"/>
              </a:lnSpc>
            </a:pPr>
            <a:r>
              <a:rPr sz="5775" i="1" spc="67" baseline="13708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50" i="1" dirty="0">
                <a:solidFill>
                  <a:prstClr val="black"/>
                </a:solidFill>
                <a:latin typeface="Times New Roman"/>
                <a:cs typeface="Times New Roman"/>
              </a:rPr>
              <a:t>kl</a:t>
            </a:r>
            <a:endParaRPr sz="22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10283" y="4038600"/>
            <a:ext cx="852169" cy="852169"/>
          </a:xfrm>
          <a:custGeom>
            <a:avLst/>
            <a:gdLst/>
            <a:ahLst/>
            <a:cxnLst/>
            <a:rect l="l" t="t" r="r" b="b"/>
            <a:pathLst>
              <a:path w="852169" h="852170">
                <a:moveTo>
                  <a:pt x="54102" y="824484"/>
                </a:moveTo>
                <a:lnTo>
                  <a:pt x="27431" y="797813"/>
                </a:lnTo>
                <a:lnTo>
                  <a:pt x="0" y="824484"/>
                </a:lnTo>
                <a:lnTo>
                  <a:pt x="27431" y="851915"/>
                </a:lnTo>
                <a:lnTo>
                  <a:pt x="54102" y="824484"/>
                </a:lnTo>
                <a:close/>
              </a:path>
              <a:path w="852169" h="852170">
                <a:moveTo>
                  <a:pt x="108203" y="771144"/>
                </a:moveTo>
                <a:lnTo>
                  <a:pt x="80772" y="743712"/>
                </a:lnTo>
                <a:lnTo>
                  <a:pt x="54102" y="771144"/>
                </a:lnTo>
                <a:lnTo>
                  <a:pt x="80772" y="797813"/>
                </a:lnTo>
                <a:lnTo>
                  <a:pt x="108203" y="771144"/>
                </a:lnTo>
                <a:close/>
              </a:path>
              <a:path w="852169" h="852170">
                <a:moveTo>
                  <a:pt x="161543" y="717041"/>
                </a:moveTo>
                <a:lnTo>
                  <a:pt x="134873" y="690372"/>
                </a:lnTo>
                <a:lnTo>
                  <a:pt x="108203" y="717041"/>
                </a:lnTo>
                <a:lnTo>
                  <a:pt x="134873" y="743712"/>
                </a:lnTo>
                <a:lnTo>
                  <a:pt x="161543" y="717041"/>
                </a:lnTo>
                <a:close/>
              </a:path>
              <a:path w="852169" h="852170">
                <a:moveTo>
                  <a:pt x="215646" y="662939"/>
                </a:moveTo>
                <a:lnTo>
                  <a:pt x="188976" y="636270"/>
                </a:lnTo>
                <a:lnTo>
                  <a:pt x="161543" y="662939"/>
                </a:lnTo>
                <a:lnTo>
                  <a:pt x="188976" y="690372"/>
                </a:lnTo>
                <a:lnTo>
                  <a:pt x="215646" y="662939"/>
                </a:lnTo>
                <a:close/>
              </a:path>
              <a:path w="852169" h="852170">
                <a:moveTo>
                  <a:pt x="269747" y="608838"/>
                </a:moveTo>
                <a:lnTo>
                  <a:pt x="242315" y="582167"/>
                </a:lnTo>
                <a:lnTo>
                  <a:pt x="215646" y="608838"/>
                </a:lnTo>
                <a:lnTo>
                  <a:pt x="242315" y="636270"/>
                </a:lnTo>
                <a:lnTo>
                  <a:pt x="269747" y="608838"/>
                </a:lnTo>
                <a:close/>
              </a:path>
              <a:path w="852169" h="852170">
                <a:moveTo>
                  <a:pt x="323849" y="555498"/>
                </a:moveTo>
                <a:lnTo>
                  <a:pt x="296417" y="528065"/>
                </a:lnTo>
                <a:lnTo>
                  <a:pt x="269747" y="555498"/>
                </a:lnTo>
                <a:lnTo>
                  <a:pt x="296417" y="582167"/>
                </a:lnTo>
                <a:lnTo>
                  <a:pt x="323849" y="555498"/>
                </a:lnTo>
                <a:close/>
              </a:path>
              <a:path w="852169" h="852170">
                <a:moveTo>
                  <a:pt x="377190" y="501396"/>
                </a:moveTo>
                <a:lnTo>
                  <a:pt x="350520" y="474725"/>
                </a:lnTo>
                <a:lnTo>
                  <a:pt x="323849" y="501396"/>
                </a:lnTo>
                <a:lnTo>
                  <a:pt x="350520" y="528065"/>
                </a:lnTo>
                <a:lnTo>
                  <a:pt x="377190" y="501396"/>
                </a:lnTo>
                <a:close/>
              </a:path>
              <a:path w="852169" h="852170">
                <a:moveTo>
                  <a:pt x="431291" y="447294"/>
                </a:moveTo>
                <a:lnTo>
                  <a:pt x="404622" y="420624"/>
                </a:lnTo>
                <a:lnTo>
                  <a:pt x="377190" y="447294"/>
                </a:lnTo>
                <a:lnTo>
                  <a:pt x="404622" y="474725"/>
                </a:lnTo>
                <a:lnTo>
                  <a:pt x="431291" y="447294"/>
                </a:lnTo>
                <a:close/>
              </a:path>
              <a:path w="852169" h="852170">
                <a:moveTo>
                  <a:pt x="485393" y="393953"/>
                </a:moveTo>
                <a:lnTo>
                  <a:pt x="457961" y="366522"/>
                </a:lnTo>
                <a:lnTo>
                  <a:pt x="431291" y="393953"/>
                </a:lnTo>
                <a:lnTo>
                  <a:pt x="457961" y="420624"/>
                </a:lnTo>
                <a:lnTo>
                  <a:pt x="485393" y="393953"/>
                </a:lnTo>
                <a:close/>
              </a:path>
              <a:path w="852169" h="852170">
                <a:moveTo>
                  <a:pt x="538734" y="339851"/>
                </a:moveTo>
                <a:lnTo>
                  <a:pt x="512064" y="313182"/>
                </a:lnTo>
                <a:lnTo>
                  <a:pt x="485393" y="339851"/>
                </a:lnTo>
                <a:lnTo>
                  <a:pt x="512064" y="366522"/>
                </a:lnTo>
                <a:lnTo>
                  <a:pt x="538734" y="339851"/>
                </a:lnTo>
                <a:close/>
              </a:path>
              <a:path w="852169" h="852170">
                <a:moveTo>
                  <a:pt x="592835" y="285750"/>
                </a:moveTo>
                <a:lnTo>
                  <a:pt x="566166" y="259079"/>
                </a:lnTo>
                <a:lnTo>
                  <a:pt x="538734" y="285750"/>
                </a:lnTo>
                <a:lnTo>
                  <a:pt x="566166" y="313182"/>
                </a:lnTo>
                <a:lnTo>
                  <a:pt x="592835" y="285750"/>
                </a:lnTo>
                <a:close/>
              </a:path>
              <a:path w="852169" h="852170">
                <a:moveTo>
                  <a:pt x="646938" y="231648"/>
                </a:moveTo>
                <a:lnTo>
                  <a:pt x="619505" y="204977"/>
                </a:lnTo>
                <a:lnTo>
                  <a:pt x="592835" y="231648"/>
                </a:lnTo>
                <a:lnTo>
                  <a:pt x="619505" y="259079"/>
                </a:lnTo>
                <a:lnTo>
                  <a:pt x="646938" y="231648"/>
                </a:lnTo>
                <a:close/>
              </a:path>
              <a:path w="852169" h="852170">
                <a:moveTo>
                  <a:pt x="701040" y="178308"/>
                </a:moveTo>
                <a:lnTo>
                  <a:pt x="673608" y="150875"/>
                </a:lnTo>
                <a:lnTo>
                  <a:pt x="646938" y="178308"/>
                </a:lnTo>
                <a:lnTo>
                  <a:pt x="673608" y="204977"/>
                </a:lnTo>
                <a:lnTo>
                  <a:pt x="701040" y="178308"/>
                </a:lnTo>
                <a:close/>
              </a:path>
              <a:path w="852169" h="852170">
                <a:moveTo>
                  <a:pt x="754379" y="124205"/>
                </a:moveTo>
                <a:lnTo>
                  <a:pt x="727710" y="97536"/>
                </a:lnTo>
                <a:lnTo>
                  <a:pt x="701040" y="124205"/>
                </a:lnTo>
                <a:lnTo>
                  <a:pt x="727710" y="150875"/>
                </a:lnTo>
                <a:lnTo>
                  <a:pt x="754379" y="124205"/>
                </a:lnTo>
                <a:close/>
              </a:path>
              <a:path w="852169" h="852170">
                <a:moveTo>
                  <a:pt x="851916" y="0"/>
                </a:moveTo>
                <a:lnTo>
                  <a:pt x="730758" y="40386"/>
                </a:lnTo>
                <a:lnTo>
                  <a:pt x="757498" y="67126"/>
                </a:lnTo>
                <a:lnTo>
                  <a:pt x="771143" y="54101"/>
                </a:lnTo>
                <a:lnTo>
                  <a:pt x="797814" y="80772"/>
                </a:lnTo>
                <a:lnTo>
                  <a:pt x="797814" y="107442"/>
                </a:lnTo>
                <a:lnTo>
                  <a:pt x="811529" y="121158"/>
                </a:lnTo>
                <a:lnTo>
                  <a:pt x="851916" y="0"/>
                </a:lnTo>
                <a:close/>
              </a:path>
              <a:path w="852169" h="852170">
                <a:moveTo>
                  <a:pt x="784789" y="94417"/>
                </a:moveTo>
                <a:lnTo>
                  <a:pt x="757498" y="67126"/>
                </a:lnTo>
                <a:lnTo>
                  <a:pt x="754379" y="70103"/>
                </a:lnTo>
                <a:lnTo>
                  <a:pt x="781811" y="97536"/>
                </a:lnTo>
                <a:lnTo>
                  <a:pt x="784789" y="94417"/>
                </a:lnTo>
                <a:close/>
              </a:path>
              <a:path w="852169" h="852170">
                <a:moveTo>
                  <a:pt x="797814" y="80772"/>
                </a:moveTo>
                <a:lnTo>
                  <a:pt x="771143" y="54101"/>
                </a:lnTo>
                <a:lnTo>
                  <a:pt x="757498" y="67126"/>
                </a:lnTo>
                <a:lnTo>
                  <a:pt x="784789" y="94417"/>
                </a:lnTo>
                <a:lnTo>
                  <a:pt x="797814" y="80772"/>
                </a:lnTo>
                <a:close/>
              </a:path>
              <a:path w="852169" h="852170">
                <a:moveTo>
                  <a:pt x="797814" y="107442"/>
                </a:moveTo>
                <a:lnTo>
                  <a:pt x="797814" y="80772"/>
                </a:lnTo>
                <a:lnTo>
                  <a:pt x="784789" y="94417"/>
                </a:lnTo>
                <a:lnTo>
                  <a:pt x="797814" y="107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05400" y="2042160"/>
            <a:ext cx="697230" cy="548640"/>
          </a:xfrm>
          <a:custGeom>
            <a:avLst/>
            <a:gdLst/>
            <a:ahLst/>
            <a:cxnLst/>
            <a:rect l="l" t="t" r="r" b="b"/>
            <a:pathLst>
              <a:path w="697229" h="548639">
                <a:moveTo>
                  <a:pt x="697229" y="30480"/>
                </a:moveTo>
                <a:lnTo>
                  <a:pt x="674370" y="0"/>
                </a:lnTo>
                <a:lnTo>
                  <a:pt x="643889" y="23622"/>
                </a:lnTo>
                <a:lnTo>
                  <a:pt x="667512" y="53340"/>
                </a:lnTo>
                <a:lnTo>
                  <a:pt x="697229" y="30480"/>
                </a:lnTo>
                <a:close/>
              </a:path>
              <a:path w="697229" h="548639">
                <a:moveTo>
                  <a:pt x="637032" y="76962"/>
                </a:moveTo>
                <a:lnTo>
                  <a:pt x="614172" y="47244"/>
                </a:lnTo>
                <a:lnTo>
                  <a:pt x="583691" y="70104"/>
                </a:lnTo>
                <a:lnTo>
                  <a:pt x="607313" y="100584"/>
                </a:lnTo>
                <a:lnTo>
                  <a:pt x="637032" y="76962"/>
                </a:lnTo>
                <a:close/>
              </a:path>
              <a:path w="697229" h="548639">
                <a:moveTo>
                  <a:pt x="576834" y="123444"/>
                </a:moveTo>
                <a:lnTo>
                  <a:pt x="553974" y="93726"/>
                </a:lnTo>
                <a:lnTo>
                  <a:pt x="523494" y="117348"/>
                </a:lnTo>
                <a:lnTo>
                  <a:pt x="547115" y="147066"/>
                </a:lnTo>
                <a:lnTo>
                  <a:pt x="576834" y="123444"/>
                </a:lnTo>
                <a:close/>
              </a:path>
              <a:path w="697229" h="548639">
                <a:moveTo>
                  <a:pt x="517398" y="170688"/>
                </a:moveTo>
                <a:lnTo>
                  <a:pt x="493775" y="140208"/>
                </a:lnTo>
                <a:lnTo>
                  <a:pt x="463296" y="163830"/>
                </a:lnTo>
                <a:lnTo>
                  <a:pt x="486917" y="194310"/>
                </a:lnTo>
                <a:lnTo>
                  <a:pt x="517398" y="170688"/>
                </a:lnTo>
                <a:close/>
              </a:path>
              <a:path w="697229" h="548639">
                <a:moveTo>
                  <a:pt x="457200" y="217170"/>
                </a:moveTo>
                <a:lnTo>
                  <a:pt x="433577" y="187452"/>
                </a:lnTo>
                <a:lnTo>
                  <a:pt x="403098" y="211074"/>
                </a:lnTo>
                <a:lnTo>
                  <a:pt x="426720" y="240792"/>
                </a:lnTo>
                <a:lnTo>
                  <a:pt x="457200" y="217170"/>
                </a:lnTo>
                <a:close/>
              </a:path>
              <a:path w="697229" h="548639">
                <a:moveTo>
                  <a:pt x="397001" y="264414"/>
                </a:moveTo>
                <a:lnTo>
                  <a:pt x="373379" y="233934"/>
                </a:lnTo>
                <a:lnTo>
                  <a:pt x="342900" y="257556"/>
                </a:lnTo>
                <a:lnTo>
                  <a:pt x="366522" y="287274"/>
                </a:lnTo>
                <a:lnTo>
                  <a:pt x="397001" y="264414"/>
                </a:lnTo>
                <a:close/>
              </a:path>
              <a:path w="697229" h="548639">
                <a:moveTo>
                  <a:pt x="336803" y="310896"/>
                </a:moveTo>
                <a:lnTo>
                  <a:pt x="313182" y="281178"/>
                </a:lnTo>
                <a:lnTo>
                  <a:pt x="283463" y="304038"/>
                </a:lnTo>
                <a:lnTo>
                  <a:pt x="306324" y="334518"/>
                </a:lnTo>
                <a:lnTo>
                  <a:pt x="336803" y="310896"/>
                </a:lnTo>
                <a:close/>
              </a:path>
              <a:path w="697229" h="548639">
                <a:moveTo>
                  <a:pt x="276605" y="357378"/>
                </a:moveTo>
                <a:lnTo>
                  <a:pt x="252984" y="327660"/>
                </a:lnTo>
                <a:lnTo>
                  <a:pt x="223265" y="351282"/>
                </a:lnTo>
                <a:lnTo>
                  <a:pt x="246125" y="381000"/>
                </a:lnTo>
                <a:lnTo>
                  <a:pt x="276605" y="357378"/>
                </a:lnTo>
                <a:close/>
              </a:path>
              <a:path w="697229" h="548639">
                <a:moveTo>
                  <a:pt x="216408" y="404622"/>
                </a:moveTo>
                <a:lnTo>
                  <a:pt x="192786" y="374142"/>
                </a:lnTo>
                <a:lnTo>
                  <a:pt x="163067" y="397764"/>
                </a:lnTo>
                <a:lnTo>
                  <a:pt x="185927" y="428244"/>
                </a:lnTo>
                <a:lnTo>
                  <a:pt x="216408" y="404622"/>
                </a:lnTo>
                <a:close/>
              </a:path>
              <a:path w="697229" h="548639">
                <a:moveTo>
                  <a:pt x="124967" y="523494"/>
                </a:moveTo>
                <a:lnTo>
                  <a:pt x="54863" y="433578"/>
                </a:lnTo>
                <a:lnTo>
                  <a:pt x="0" y="548640"/>
                </a:lnTo>
                <a:lnTo>
                  <a:pt x="63246" y="535913"/>
                </a:lnTo>
                <a:lnTo>
                  <a:pt x="63246" y="474726"/>
                </a:lnTo>
                <a:lnTo>
                  <a:pt x="72389" y="467868"/>
                </a:lnTo>
                <a:lnTo>
                  <a:pt x="96012" y="498348"/>
                </a:lnTo>
                <a:lnTo>
                  <a:pt x="96012" y="529320"/>
                </a:lnTo>
                <a:lnTo>
                  <a:pt x="124967" y="523494"/>
                </a:lnTo>
                <a:close/>
              </a:path>
              <a:path w="697229" h="548639">
                <a:moveTo>
                  <a:pt x="96012" y="498348"/>
                </a:moveTo>
                <a:lnTo>
                  <a:pt x="72389" y="467868"/>
                </a:lnTo>
                <a:lnTo>
                  <a:pt x="63246" y="474726"/>
                </a:lnTo>
                <a:lnTo>
                  <a:pt x="86867" y="505206"/>
                </a:lnTo>
                <a:lnTo>
                  <a:pt x="96012" y="498348"/>
                </a:lnTo>
                <a:close/>
              </a:path>
              <a:path w="697229" h="548639">
                <a:moveTo>
                  <a:pt x="96012" y="529320"/>
                </a:moveTo>
                <a:lnTo>
                  <a:pt x="96012" y="498348"/>
                </a:lnTo>
                <a:lnTo>
                  <a:pt x="86867" y="505206"/>
                </a:lnTo>
                <a:lnTo>
                  <a:pt x="63246" y="474726"/>
                </a:lnTo>
                <a:lnTo>
                  <a:pt x="63246" y="535913"/>
                </a:lnTo>
                <a:lnTo>
                  <a:pt x="96012" y="529320"/>
                </a:lnTo>
                <a:close/>
              </a:path>
              <a:path w="697229" h="548639">
                <a:moveTo>
                  <a:pt x="156210" y="451104"/>
                </a:moveTo>
                <a:lnTo>
                  <a:pt x="132587" y="421386"/>
                </a:lnTo>
                <a:lnTo>
                  <a:pt x="102870" y="444246"/>
                </a:lnTo>
                <a:lnTo>
                  <a:pt x="125729" y="474726"/>
                </a:lnTo>
                <a:lnTo>
                  <a:pt x="156210" y="451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19265" y="1962911"/>
            <a:ext cx="767715" cy="269240"/>
          </a:xfrm>
          <a:custGeom>
            <a:avLst/>
            <a:gdLst/>
            <a:ahLst/>
            <a:cxnLst/>
            <a:rect l="l" t="t" r="r" b="b"/>
            <a:pathLst>
              <a:path w="767715" h="269239">
                <a:moveTo>
                  <a:pt x="47244" y="10668"/>
                </a:moveTo>
                <a:lnTo>
                  <a:pt x="10668" y="0"/>
                </a:lnTo>
                <a:lnTo>
                  <a:pt x="0" y="36576"/>
                </a:lnTo>
                <a:lnTo>
                  <a:pt x="36575" y="47244"/>
                </a:lnTo>
                <a:lnTo>
                  <a:pt x="47244" y="10668"/>
                </a:lnTo>
                <a:close/>
              </a:path>
              <a:path w="767715" h="269239">
                <a:moveTo>
                  <a:pt x="120396" y="32766"/>
                </a:moveTo>
                <a:lnTo>
                  <a:pt x="83820" y="22098"/>
                </a:lnTo>
                <a:lnTo>
                  <a:pt x="73151" y="58674"/>
                </a:lnTo>
                <a:lnTo>
                  <a:pt x="108966" y="69342"/>
                </a:lnTo>
                <a:lnTo>
                  <a:pt x="120396" y="32766"/>
                </a:lnTo>
                <a:close/>
              </a:path>
              <a:path w="767715" h="269239">
                <a:moveTo>
                  <a:pt x="193548" y="54864"/>
                </a:moveTo>
                <a:lnTo>
                  <a:pt x="156972" y="43434"/>
                </a:lnTo>
                <a:lnTo>
                  <a:pt x="145542" y="80010"/>
                </a:lnTo>
                <a:lnTo>
                  <a:pt x="182118" y="91440"/>
                </a:lnTo>
                <a:lnTo>
                  <a:pt x="193548" y="54864"/>
                </a:lnTo>
                <a:close/>
              </a:path>
              <a:path w="767715" h="269239">
                <a:moveTo>
                  <a:pt x="265938" y="76962"/>
                </a:moveTo>
                <a:lnTo>
                  <a:pt x="229362" y="65532"/>
                </a:lnTo>
                <a:lnTo>
                  <a:pt x="218693" y="102108"/>
                </a:lnTo>
                <a:lnTo>
                  <a:pt x="255269" y="112776"/>
                </a:lnTo>
                <a:lnTo>
                  <a:pt x="265938" y="76962"/>
                </a:lnTo>
                <a:close/>
              </a:path>
              <a:path w="767715" h="269239">
                <a:moveTo>
                  <a:pt x="339089" y="98298"/>
                </a:moveTo>
                <a:lnTo>
                  <a:pt x="302513" y="87630"/>
                </a:lnTo>
                <a:lnTo>
                  <a:pt x="291845" y="124206"/>
                </a:lnTo>
                <a:lnTo>
                  <a:pt x="328422" y="134874"/>
                </a:lnTo>
                <a:lnTo>
                  <a:pt x="339089" y="98298"/>
                </a:lnTo>
                <a:close/>
              </a:path>
              <a:path w="767715" h="269239">
                <a:moveTo>
                  <a:pt x="412241" y="120396"/>
                </a:moveTo>
                <a:lnTo>
                  <a:pt x="375665" y="109728"/>
                </a:lnTo>
                <a:lnTo>
                  <a:pt x="364998" y="146304"/>
                </a:lnTo>
                <a:lnTo>
                  <a:pt x="401574" y="156972"/>
                </a:lnTo>
                <a:lnTo>
                  <a:pt x="412241" y="120396"/>
                </a:lnTo>
                <a:close/>
              </a:path>
              <a:path w="767715" h="269239">
                <a:moveTo>
                  <a:pt x="485393" y="142494"/>
                </a:moveTo>
                <a:lnTo>
                  <a:pt x="448817" y="131064"/>
                </a:lnTo>
                <a:lnTo>
                  <a:pt x="437388" y="167640"/>
                </a:lnTo>
                <a:lnTo>
                  <a:pt x="473963" y="179070"/>
                </a:lnTo>
                <a:lnTo>
                  <a:pt x="485393" y="142494"/>
                </a:lnTo>
                <a:close/>
              </a:path>
              <a:path w="767715" h="269239">
                <a:moveTo>
                  <a:pt x="558545" y="164592"/>
                </a:moveTo>
                <a:lnTo>
                  <a:pt x="521969" y="153162"/>
                </a:lnTo>
                <a:lnTo>
                  <a:pt x="510539" y="189738"/>
                </a:lnTo>
                <a:lnTo>
                  <a:pt x="547115" y="200406"/>
                </a:lnTo>
                <a:lnTo>
                  <a:pt x="558545" y="164592"/>
                </a:lnTo>
                <a:close/>
              </a:path>
              <a:path w="767715" h="269239">
                <a:moveTo>
                  <a:pt x="630936" y="185928"/>
                </a:moveTo>
                <a:lnTo>
                  <a:pt x="594360" y="175260"/>
                </a:lnTo>
                <a:lnTo>
                  <a:pt x="583691" y="211836"/>
                </a:lnTo>
                <a:lnTo>
                  <a:pt x="620267" y="222504"/>
                </a:lnTo>
                <a:lnTo>
                  <a:pt x="630936" y="185928"/>
                </a:lnTo>
                <a:close/>
              </a:path>
              <a:path w="767715" h="269239">
                <a:moveTo>
                  <a:pt x="767334" y="246888"/>
                </a:moveTo>
                <a:lnTo>
                  <a:pt x="674369" y="159258"/>
                </a:lnTo>
                <a:lnTo>
                  <a:pt x="641604" y="268986"/>
                </a:lnTo>
                <a:lnTo>
                  <a:pt x="656843" y="266307"/>
                </a:lnTo>
                <a:lnTo>
                  <a:pt x="656843" y="233934"/>
                </a:lnTo>
                <a:lnTo>
                  <a:pt x="667512" y="197358"/>
                </a:lnTo>
                <a:lnTo>
                  <a:pt x="681228" y="201168"/>
                </a:lnTo>
                <a:lnTo>
                  <a:pt x="681228" y="262021"/>
                </a:lnTo>
                <a:lnTo>
                  <a:pt x="767334" y="246888"/>
                </a:lnTo>
                <a:close/>
              </a:path>
              <a:path w="767715" h="269239">
                <a:moveTo>
                  <a:pt x="681228" y="201168"/>
                </a:moveTo>
                <a:lnTo>
                  <a:pt x="667512" y="197358"/>
                </a:lnTo>
                <a:lnTo>
                  <a:pt x="656843" y="233934"/>
                </a:lnTo>
                <a:lnTo>
                  <a:pt x="670560" y="237744"/>
                </a:lnTo>
                <a:lnTo>
                  <a:pt x="681228" y="201168"/>
                </a:lnTo>
                <a:close/>
              </a:path>
              <a:path w="767715" h="269239">
                <a:moveTo>
                  <a:pt x="681228" y="262021"/>
                </a:moveTo>
                <a:lnTo>
                  <a:pt x="681228" y="201168"/>
                </a:lnTo>
                <a:lnTo>
                  <a:pt x="670560" y="237744"/>
                </a:lnTo>
                <a:lnTo>
                  <a:pt x="656843" y="233934"/>
                </a:lnTo>
                <a:lnTo>
                  <a:pt x="656843" y="266307"/>
                </a:lnTo>
                <a:lnTo>
                  <a:pt x="681228" y="262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55748" y="2715767"/>
          <a:ext cx="939545" cy="1953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037"/>
                <a:gridCol w="532508"/>
              </a:tblGrid>
              <a:tr h="734522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1: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2: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1/6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1/6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629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3: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1/6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629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4: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1/6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629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5: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1/6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629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6: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1/6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Shape 81"/>
          <p:cNvSpPr txBox="1">
            <a:spLocks/>
          </p:cNvSpPr>
          <p:nvPr/>
        </p:nvSpPr>
        <p:spPr>
          <a:xfrm>
            <a:off x="928868" y="457200"/>
            <a:ext cx="8045714" cy="838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kern="0" dirty="0" smtClean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An HMM for Occasionally Dishonest Casino</a:t>
            </a:r>
            <a:endParaRPr lang="en" sz="3600" kern="0" dirty="0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49016" y="2580258"/>
            <a:ext cx="940944" cy="208749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88030" y="2841621"/>
            <a:ext cx="7097395" cy="2516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Ho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w</a:t>
            </a: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 likel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y </a:t>
            </a: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 give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n </a:t>
            </a: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sequence?</a:t>
            </a:r>
            <a:endParaRPr sz="3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755650" lvl="1" indent="-285750">
              <a:spcBef>
                <a:spcPts val="690"/>
              </a:spcBef>
              <a:buFont typeface="Arial"/>
              <a:buChar char="–"/>
              <a:tabLst>
                <a:tab pos="755650" algn="l"/>
              </a:tabLst>
            </a:pPr>
            <a:r>
              <a:rPr sz="2800" b="1" spc="-5" dirty="0">
                <a:solidFill>
                  <a:prstClr val="black"/>
                </a:solidFill>
                <a:latin typeface="Arial"/>
                <a:cs typeface="Arial"/>
              </a:rPr>
              <a:t>th</a:t>
            </a:r>
            <a:r>
              <a:rPr sz="2800" b="1" dirty="0">
                <a:solidFill>
                  <a:prstClr val="black"/>
                </a:solidFill>
                <a:latin typeface="Arial"/>
                <a:cs typeface="Arial"/>
              </a:rPr>
              <a:t>e Forward</a:t>
            </a:r>
            <a:r>
              <a:rPr sz="2800" b="1" spc="-5" dirty="0">
                <a:solidFill>
                  <a:prstClr val="black"/>
                </a:solidFill>
                <a:latin typeface="Arial"/>
                <a:cs typeface="Arial"/>
              </a:rPr>
              <a:t> algorithm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5600" marR="659130" indent="-342900">
              <a:spcBef>
                <a:spcPts val="71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30" dirty="0">
                <a:solidFill>
                  <a:prstClr val="black"/>
                </a:solidFill>
                <a:latin typeface="Arial"/>
                <a:cs typeface="Arial"/>
              </a:rPr>
              <a:t>W</a:t>
            </a: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ha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t </a:t>
            </a: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s </a:t>
            </a: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th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000" spc="-25" dirty="0">
                <a:solidFill>
                  <a:prstClr val="black"/>
                </a:solidFill>
                <a:latin typeface="Arial"/>
                <a:cs typeface="Arial"/>
              </a:rPr>
              <a:t>mos</a:t>
            </a:r>
            <a:r>
              <a:rPr sz="3000" spc="-1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 probabl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e </a:t>
            </a: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“path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” </a:t>
            </a:r>
            <a:r>
              <a:rPr sz="3000" spc="-20" dirty="0">
                <a:solidFill>
                  <a:prstClr val="black"/>
                </a:solidFill>
                <a:latin typeface="Arial"/>
                <a:cs typeface="Arial"/>
              </a:rPr>
              <a:t>for</a:t>
            </a:r>
            <a:r>
              <a:rPr sz="30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generatin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g a</a:t>
            </a: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 give</a:t>
            </a:r>
            <a:r>
              <a:rPr sz="3000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3000" spc="-5" dirty="0">
                <a:solidFill>
                  <a:prstClr val="black"/>
                </a:solidFill>
                <a:latin typeface="Arial"/>
                <a:cs typeface="Arial"/>
              </a:rPr>
              <a:t> sequence?</a:t>
            </a:r>
            <a:endParaRPr sz="30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755650" lvl="1" indent="-285750">
              <a:spcBef>
                <a:spcPts val="690"/>
              </a:spcBef>
              <a:buFont typeface="Arial"/>
              <a:buChar char="–"/>
              <a:tabLst>
                <a:tab pos="755650" algn="l"/>
              </a:tabLst>
            </a:pPr>
            <a:r>
              <a:rPr sz="2800" b="1" spc="-5" dirty="0">
                <a:solidFill>
                  <a:prstClr val="black"/>
                </a:solidFill>
                <a:latin typeface="Arial"/>
                <a:cs typeface="Arial"/>
              </a:rPr>
              <a:t>th</a:t>
            </a:r>
            <a:r>
              <a:rPr sz="2800" b="1" dirty="0">
                <a:solidFill>
                  <a:prstClr val="black"/>
                </a:solidFill>
                <a:latin typeface="Arial"/>
                <a:cs typeface="Arial"/>
              </a:rPr>
              <a:t>e </a:t>
            </a:r>
            <a:r>
              <a:rPr sz="2800" b="1" spc="-5" dirty="0">
                <a:solidFill>
                  <a:prstClr val="black"/>
                </a:solidFill>
                <a:latin typeface="Arial"/>
                <a:cs typeface="Arial"/>
              </a:rPr>
              <a:t>Viterb</a:t>
            </a:r>
            <a:r>
              <a:rPr sz="2800" b="1" dirty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2800" b="1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b="1" spc="-5" dirty="0" smtClean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800" b="1" dirty="0" smtClean="0">
                <a:solidFill>
                  <a:prstClr val="black"/>
                </a:solidFill>
                <a:latin typeface="Arial"/>
                <a:cs typeface="Arial"/>
              </a:rPr>
              <a:t>lgorithm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Shape 81"/>
          <p:cNvSpPr txBox="1">
            <a:spLocks/>
          </p:cNvSpPr>
          <p:nvPr/>
        </p:nvSpPr>
        <p:spPr>
          <a:xfrm>
            <a:off x="928868" y="457200"/>
            <a:ext cx="8045714" cy="838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kern="0" dirty="0" smtClean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Important Questions</a:t>
            </a:r>
            <a:endParaRPr lang="en" sz="3600" kern="0" dirty="0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84289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22502" y="1677387"/>
            <a:ext cx="7485380" cy="313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mic Sans MS"/>
                <a:cs typeface="Comic Sans MS"/>
              </a:rPr>
              <a:t>The most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likely path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950" i="1" spc="-100" dirty="0">
                <a:latin typeface="Symbol"/>
                <a:cs typeface="Symbol"/>
              </a:rPr>
              <a:t></a:t>
            </a:r>
            <a:r>
              <a:rPr sz="2850" baseline="23391" dirty="0">
                <a:latin typeface="Comic Sans MS"/>
                <a:cs typeface="Comic Sans MS"/>
              </a:rPr>
              <a:t>*</a:t>
            </a:r>
            <a:r>
              <a:rPr sz="2850" spc="405" baseline="23391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satisfies</a:t>
            </a:r>
          </a:p>
          <a:p>
            <a:pPr marL="1900555">
              <a:lnSpc>
                <a:spcPts val="4285"/>
              </a:lnSpc>
              <a:spcBef>
                <a:spcPts val="1805"/>
              </a:spcBef>
              <a:tabLst>
                <a:tab pos="2467610" algn="l"/>
              </a:tabLst>
            </a:pPr>
            <a:r>
              <a:rPr sz="3600" i="1" spc="-100" dirty="0">
                <a:latin typeface="Symbol"/>
                <a:cs typeface="Symbol"/>
              </a:rPr>
              <a:t></a:t>
            </a:r>
            <a:r>
              <a:rPr sz="3600" i="1" spc="-365" dirty="0">
                <a:latin typeface="Times New Roman"/>
                <a:cs typeface="Times New Roman"/>
              </a:rPr>
              <a:t> </a:t>
            </a:r>
            <a:r>
              <a:rPr sz="3000" baseline="43055" dirty="0">
                <a:latin typeface="Times New Roman"/>
                <a:cs typeface="Times New Roman"/>
              </a:rPr>
              <a:t>*	</a:t>
            </a:r>
            <a:r>
              <a:rPr sz="3400" dirty="0">
                <a:latin typeface="Symbol"/>
                <a:cs typeface="Symbol"/>
              </a:rPr>
              <a:t></a:t>
            </a:r>
            <a:r>
              <a:rPr sz="3400" spc="-10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argmax</a:t>
            </a:r>
            <a:r>
              <a:rPr sz="3400" spc="270" dirty="0"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Times New Roman"/>
                <a:cs typeface="Times New Roman"/>
              </a:rPr>
              <a:t>Pr</a:t>
            </a:r>
            <a:r>
              <a:rPr sz="3400" spc="254" dirty="0">
                <a:latin typeface="Times New Roman"/>
                <a:cs typeface="Times New Roman"/>
              </a:rPr>
              <a:t>(</a:t>
            </a:r>
            <a:r>
              <a:rPr sz="3400" i="1" spc="30" dirty="0">
                <a:latin typeface="Times New Roman"/>
                <a:cs typeface="Times New Roman"/>
              </a:rPr>
              <a:t>x</a:t>
            </a:r>
            <a:r>
              <a:rPr sz="3400" spc="215" dirty="0">
                <a:latin typeface="Times New Roman"/>
                <a:cs typeface="Times New Roman"/>
              </a:rPr>
              <a:t>,</a:t>
            </a:r>
            <a:r>
              <a:rPr sz="3600" i="1" spc="-100" dirty="0">
                <a:latin typeface="Symbol"/>
                <a:cs typeface="Symbol"/>
              </a:rPr>
              <a:t></a:t>
            </a:r>
            <a:r>
              <a:rPr sz="3600" i="1" spc="-37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)</a:t>
            </a:r>
          </a:p>
          <a:p>
            <a:pPr marR="612775" algn="ctr">
              <a:lnSpc>
                <a:spcPts val="2485"/>
              </a:lnSpc>
            </a:pPr>
            <a:r>
              <a:rPr sz="2100" i="1" spc="-60" dirty="0">
                <a:latin typeface="Symbol"/>
                <a:cs typeface="Symbol"/>
              </a:rPr>
              <a:t></a:t>
            </a:r>
            <a:endParaRPr sz="2100" dirty="0">
              <a:latin typeface="Symbol"/>
              <a:cs typeface="Symbol"/>
            </a:endParaRPr>
          </a:p>
          <a:p>
            <a:pPr marL="12700" marR="5080">
              <a:lnSpc>
                <a:spcPts val="3360"/>
              </a:lnSpc>
              <a:spcBef>
                <a:spcPts val="1230"/>
              </a:spcBef>
            </a:pPr>
            <a:r>
              <a:rPr sz="2800" dirty="0">
                <a:latin typeface="Comic Sans MS"/>
                <a:cs typeface="Comic Sans MS"/>
              </a:rPr>
              <a:t>To </a:t>
            </a:r>
            <a:r>
              <a:rPr sz="2800" spc="-5" dirty="0">
                <a:latin typeface="Comic Sans MS"/>
                <a:cs typeface="Comic Sans MS"/>
              </a:rPr>
              <a:t>fin</a:t>
            </a:r>
            <a:r>
              <a:rPr sz="2800" dirty="0">
                <a:latin typeface="Comic Sans MS"/>
                <a:cs typeface="Comic Sans MS"/>
              </a:rPr>
              <a:t>d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950" i="1" spc="-100" dirty="0">
                <a:latin typeface="Symbol"/>
                <a:cs typeface="Symbol"/>
              </a:rPr>
              <a:t></a:t>
            </a:r>
            <a:r>
              <a:rPr sz="2850" baseline="23391" dirty="0">
                <a:latin typeface="Comic Sans MS"/>
                <a:cs typeface="Comic Sans MS"/>
              </a:rPr>
              <a:t>*</a:t>
            </a:r>
            <a:r>
              <a:rPr sz="2800" dirty="0">
                <a:latin typeface="Comic Sans MS"/>
                <a:cs typeface="Comic Sans MS"/>
              </a:rPr>
              <a:t>, consider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all possible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way</a:t>
            </a:r>
            <a:r>
              <a:rPr sz="2800" dirty="0">
                <a:latin typeface="Comic Sans MS"/>
                <a:cs typeface="Comic Sans MS"/>
              </a:rPr>
              <a:t>s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th</a:t>
            </a:r>
            <a:r>
              <a:rPr sz="2800" dirty="0">
                <a:latin typeface="Comic Sans MS"/>
                <a:cs typeface="Comic Sans MS"/>
              </a:rPr>
              <a:t>e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last </a:t>
            </a:r>
            <a:r>
              <a:rPr sz="2800" dirty="0">
                <a:latin typeface="Comic Sans MS"/>
                <a:cs typeface="Comic Sans MS"/>
              </a:rPr>
              <a:t>symbol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950" i="1" spc="-90" dirty="0">
                <a:latin typeface="Comic Sans MS"/>
                <a:cs typeface="Comic Sans MS"/>
              </a:rPr>
              <a:t>x</a:t>
            </a:r>
            <a:r>
              <a:rPr sz="2950" i="1" spc="-5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could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have</a:t>
            </a:r>
            <a:r>
              <a:rPr sz="2800" spc="-5" dirty="0">
                <a:latin typeface="Comic Sans MS"/>
                <a:cs typeface="Comic Sans MS"/>
              </a:rPr>
              <a:t> bee</a:t>
            </a:r>
            <a:r>
              <a:rPr sz="2800" dirty="0">
                <a:latin typeface="Comic Sans MS"/>
                <a:cs typeface="Comic Sans MS"/>
              </a:rPr>
              <a:t>n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emitted</a:t>
            </a: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800" dirty="0">
                <a:latin typeface="Comic Sans MS"/>
                <a:cs typeface="Comic Sans MS"/>
              </a:rPr>
              <a:t>Let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56001" y="6357244"/>
            <a:ext cx="4801235" cy="5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1000" algn="l"/>
                <a:tab pos="1542415" algn="l"/>
                <a:tab pos="3286125" algn="l"/>
                <a:tab pos="4669790" algn="l"/>
              </a:tabLst>
            </a:pPr>
            <a:r>
              <a:rPr sz="3000" i="1" spc="-90" dirty="0">
                <a:latin typeface="Comic Sans MS"/>
                <a:cs typeface="Comic Sans MS"/>
              </a:rPr>
              <a:t>v	</a:t>
            </a:r>
            <a:r>
              <a:rPr sz="2800" spc="-140" dirty="0">
                <a:latin typeface="Comic Sans MS"/>
                <a:cs typeface="Comic Sans MS"/>
              </a:rPr>
              <a:t>(</a:t>
            </a:r>
            <a:r>
              <a:rPr sz="3000" i="1" spc="-55" dirty="0">
                <a:latin typeface="Comic Sans MS"/>
                <a:cs typeface="Comic Sans MS"/>
              </a:rPr>
              <a:t>i</a:t>
            </a:r>
            <a:r>
              <a:rPr sz="3000" i="1" spc="-365" dirty="0">
                <a:latin typeface="Comic Sans MS"/>
                <a:cs typeface="Comic Sans MS"/>
              </a:rPr>
              <a:t> </a:t>
            </a:r>
            <a:r>
              <a:rPr sz="2800" spc="10" dirty="0">
                <a:latin typeface="Comic Sans MS"/>
                <a:cs typeface="Comic Sans MS"/>
              </a:rPr>
              <a:t>)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Symbol"/>
                <a:cs typeface="Symbol"/>
              </a:rPr>
              <a:t>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3000" i="1" spc="-100" dirty="0">
                <a:latin typeface="Comic Sans MS"/>
                <a:cs typeface="Comic Sans MS"/>
              </a:rPr>
              <a:t>e</a:t>
            </a:r>
            <a:r>
              <a:rPr sz="3000" i="1" dirty="0">
                <a:latin typeface="Comic Sans MS"/>
                <a:cs typeface="Comic Sans MS"/>
              </a:rPr>
              <a:t>	</a:t>
            </a:r>
            <a:r>
              <a:rPr sz="2800" spc="35" dirty="0">
                <a:latin typeface="Comic Sans MS"/>
                <a:cs typeface="Comic Sans MS"/>
              </a:rPr>
              <a:t>(</a:t>
            </a:r>
            <a:r>
              <a:rPr sz="3000" i="1" spc="-110" dirty="0">
                <a:latin typeface="Comic Sans MS"/>
                <a:cs typeface="Comic Sans MS"/>
              </a:rPr>
              <a:t>x</a:t>
            </a:r>
            <a:r>
              <a:rPr sz="3000" i="1" spc="225" dirty="0">
                <a:latin typeface="Comic Sans MS"/>
                <a:cs typeface="Comic Sans MS"/>
              </a:rPr>
              <a:t> </a:t>
            </a:r>
            <a:r>
              <a:rPr sz="2800" spc="10" dirty="0">
                <a:latin typeface="Comic Sans MS"/>
                <a:cs typeface="Comic Sans MS"/>
              </a:rPr>
              <a:t>)</a:t>
            </a:r>
            <a:r>
              <a:rPr sz="2800" spc="-550" dirty="0">
                <a:latin typeface="Comic Sans MS"/>
                <a:cs typeface="Comic Sans MS"/>
              </a:rPr>
              <a:t> </a:t>
            </a:r>
            <a:r>
              <a:rPr sz="2800" spc="15" dirty="0">
                <a:latin typeface="Comic Sans MS"/>
                <a:cs typeface="Comic Sans MS"/>
              </a:rPr>
              <a:t>ma</a:t>
            </a:r>
            <a:r>
              <a:rPr sz="2800" spc="95" dirty="0">
                <a:latin typeface="Comic Sans MS"/>
                <a:cs typeface="Comic Sans MS"/>
              </a:rPr>
              <a:t>x</a:t>
            </a:r>
            <a:r>
              <a:rPr sz="3950" spc="-985" dirty="0">
                <a:latin typeface="Symbol"/>
                <a:cs typeface="Symbol"/>
              </a:rPr>
              <a:t></a:t>
            </a:r>
            <a:r>
              <a:rPr sz="3000" i="1" spc="-90" dirty="0">
                <a:latin typeface="Comic Sans MS"/>
                <a:cs typeface="Comic Sans MS"/>
              </a:rPr>
              <a:t>v</a:t>
            </a:r>
            <a:r>
              <a:rPr sz="3000" i="1" dirty="0">
                <a:latin typeface="Comic Sans MS"/>
                <a:cs typeface="Comic Sans MS"/>
              </a:rPr>
              <a:t>	</a:t>
            </a:r>
            <a:r>
              <a:rPr sz="2800" spc="-140" dirty="0">
                <a:latin typeface="Comic Sans MS"/>
                <a:cs typeface="Comic Sans MS"/>
              </a:rPr>
              <a:t>(</a:t>
            </a:r>
            <a:r>
              <a:rPr sz="3000" i="1" spc="-55" dirty="0">
                <a:latin typeface="Comic Sans MS"/>
                <a:cs typeface="Comic Sans MS"/>
              </a:rPr>
              <a:t>i</a:t>
            </a:r>
            <a:r>
              <a:rPr sz="3000" i="1" spc="300" dirty="0">
                <a:latin typeface="Comic Sans MS"/>
                <a:cs typeface="Comic Sans MS"/>
              </a:rPr>
              <a:t> </a:t>
            </a:r>
            <a:r>
              <a:rPr sz="2800" dirty="0">
                <a:latin typeface="Symbol"/>
                <a:cs typeface="Symbol"/>
              </a:rPr>
              <a:t></a:t>
            </a:r>
            <a:r>
              <a:rPr sz="2800" spc="-26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Comic Sans MS"/>
                <a:cs typeface="Comic Sans MS"/>
              </a:rPr>
              <a:t>1</a:t>
            </a:r>
            <a:r>
              <a:rPr sz="2800" spc="-55" dirty="0">
                <a:latin typeface="Comic Sans MS"/>
                <a:cs typeface="Comic Sans MS"/>
              </a:rPr>
              <a:t>)</a:t>
            </a:r>
            <a:r>
              <a:rPr sz="3000" i="1" spc="-95" dirty="0">
                <a:latin typeface="Comic Sans MS"/>
                <a:cs typeface="Comic Sans MS"/>
              </a:rPr>
              <a:t>a</a:t>
            </a:r>
            <a:r>
              <a:rPr sz="3000" i="1" dirty="0">
                <a:latin typeface="Comic Sans MS"/>
                <a:cs typeface="Comic Sans MS"/>
              </a:rPr>
              <a:t>	</a:t>
            </a:r>
            <a:r>
              <a:rPr sz="3950" spc="-395" dirty="0">
                <a:latin typeface="Symbol"/>
                <a:cs typeface="Symbol"/>
              </a:rPr>
              <a:t></a:t>
            </a:r>
            <a:endParaRPr sz="39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9307" y="6702018"/>
            <a:ext cx="239395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i="1" spc="-60" dirty="0">
                <a:latin typeface="Comic Sans MS"/>
                <a:cs typeface="Comic Sans MS"/>
              </a:rPr>
              <a:t>rk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4969" y="6689057"/>
            <a:ext cx="3047365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73480" algn="l"/>
                <a:tab pos="1706880" algn="l"/>
                <a:tab pos="2933065" algn="l"/>
              </a:tabLst>
            </a:pPr>
            <a:r>
              <a:rPr sz="1750" i="1" spc="-60" dirty="0">
                <a:latin typeface="Comic Sans MS"/>
                <a:cs typeface="Comic Sans MS"/>
              </a:rPr>
              <a:t>k	k	</a:t>
            </a:r>
            <a:r>
              <a:rPr sz="2625" i="1" spc="-44" baseline="1587" dirty="0">
                <a:latin typeface="Comic Sans MS"/>
                <a:cs typeface="Comic Sans MS"/>
              </a:rPr>
              <a:t>i	</a:t>
            </a:r>
            <a:r>
              <a:rPr sz="2625" i="1" spc="-82" baseline="3174" dirty="0">
                <a:latin typeface="Comic Sans MS"/>
                <a:cs typeface="Comic Sans MS"/>
              </a:rPr>
              <a:t>r</a:t>
            </a:r>
            <a:endParaRPr sz="2625" baseline="3174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8780" y="6825461"/>
            <a:ext cx="126364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i="1" spc="-55" dirty="0">
                <a:latin typeface="Comic Sans MS"/>
                <a:cs typeface="Comic Sans MS"/>
              </a:rPr>
              <a:t>r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01767" y="4839461"/>
            <a:ext cx="80010" cy="439420"/>
          </a:xfrm>
          <a:custGeom>
            <a:avLst/>
            <a:gdLst/>
            <a:ahLst/>
            <a:cxnLst/>
            <a:rect l="l" t="t" r="r" b="b"/>
            <a:pathLst>
              <a:path w="80010" h="439420">
                <a:moveTo>
                  <a:pt x="80010" y="0"/>
                </a:moveTo>
                <a:lnTo>
                  <a:pt x="0" y="219455"/>
                </a:lnTo>
                <a:lnTo>
                  <a:pt x="80010" y="438912"/>
                </a:lnTo>
              </a:path>
            </a:pathLst>
          </a:custGeom>
          <a:ln w="149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92417" y="4839461"/>
            <a:ext cx="80010" cy="439420"/>
          </a:xfrm>
          <a:custGeom>
            <a:avLst/>
            <a:gdLst/>
            <a:ahLst/>
            <a:cxnLst/>
            <a:rect l="l" t="t" r="r" b="b"/>
            <a:pathLst>
              <a:path w="80010" h="439420">
                <a:moveTo>
                  <a:pt x="0" y="0"/>
                </a:moveTo>
                <a:lnTo>
                  <a:pt x="80010" y="219455"/>
                </a:lnTo>
                <a:lnTo>
                  <a:pt x="0" y="438912"/>
                </a:lnTo>
              </a:path>
            </a:pathLst>
          </a:custGeom>
          <a:ln w="149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6867" y="5457444"/>
            <a:ext cx="80010" cy="439420"/>
          </a:xfrm>
          <a:custGeom>
            <a:avLst/>
            <a:gdLst/>
            <a:ahLst/>
            <a:cxnLst/>
            <a:rect l="l" t="t" r="r" b="b"/>
            <a:pathLst>
              <a:path w="80010" h="439420">
                <a:moveTo>
                  <a:pt x="80010" y="0"/>
                </a:moveTo>
                <a:lnTo>
                  <a:pt x="0" y="219455"/>
                </a:lnTo>
                <a:lnTo>
                  <a:pt x="80010" y="438911"/>
                </a:lnTo>
              </a:path>
            </a:pathLst>
          </a:custGeom>
          <a:ln w="149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06567" y="5457444"/>
            <a:ext cx="79375" cy="439420"/>
          </a:xfrm>
          <a:custGeom>
            <a:avLst/>
            <a:gdLst/>
            <a:ahLst/>
            <a:cxnLst/>
            <a:rect l="l" t="t" r="r" b="b"/>
            <a:pathLst>
              <a:path w="79375" h="439420">
                <a:moveTo>
                  <a:pt x="0" y="0"/>
                </a:moveTo>
                <a:lnTo>
                  <a:pt x="79248" y="219455"/>
                </a:lnTo>
                <a:lnTo>
                  <a:pt x="0" y="438911"/>
                </a:lnTo>
              </a:path>
            </a:pathLst>
          </a:custGeom>
          <a:ln w="149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22502" y="5443033"/>
            <a:ext cx="6846570" cy="819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6205">
              <a:lnSpc>
                <a:spcPts val="3454"/>
              </a:lnSpc>
              <a:tabLst>
                <a:tab pos="2772410" algn="l"/>
                <a:tab pos="4265930" algn="l"/>
                <a:tab pos="6358890" algn="l"/>
              </a:tabLst>
            </a:pPr>
            <a:r>
              <a:rPr sz="2800" spc="-5" dirty="0">
                <a:latin typeface="Comic Sans MS"/>
                <a:cs typeface="Comic Sans MS"/>
              </a:rPr>
              <a:t>t</a:t>
            </a:r>
            <a:r>
              <a:rPr sz="2800" dirty="0">
                <a:latin typeface="Comic Sans MS"/>
                <a:cs typeface="Comic Sans MS"/>
              </a:rPr>
              <a:t>o</a:t>
            </a:r>
            <a:r>
              <a:rPr sz="2800" spc="-204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emit	</a:t>
            </a:r>
            <a:r>
              <a:rPr sz="2950" i="1" spc="-20" dirty="0">
                <a:latin typeface="Comic Sans MS"/>
                <a:cs typeface="Comic Sans MS"/>
              </a:rPr>
              <a:t>x</a:t>
            </a:r>
            <a:r>
              <a:rPr sz="2475" spc="157" baseline="-26936" dirty="0">
                <a:latin typeface="Comic Sans MS"/>
                <a:cs typeface="Comic Sans MS"/>
              </a:rPr>
              <a:t>1</a:t>
            </a:r>
            <a:r>
              <a:rPr sz="2800" spc="105" dirty="0">
                <a:latin typeface="Comic Sans MS"/>
                <a:cs typeface="Comic Sans MS"/>
              </a:rPr>
              <a:t>,</a:t>
            </a:r>
            <a:r>
              <a:rPr sz="2800" spc="905" dirty="0">
                <a:latin typeface="Arial"/>
                <a:cs typeface="Arial"/>
              </a:rPr>
              <a:t>K</a:t>
            </a:r>
            <a:r>
              <a:rPr sz="2800" dirty="0">
                <a:latin typeface="Comic Sans MS"/>
                <a:cs typeface="Comic Sans MS"/>
              </a:rPr>
              <a:t>,</a:t>
            </a:r>
            <a:r>
              <a:rPr sz="2800" spc="-560" dirty="0">
                <a:latin typeface="Comic Sans MS"/>
                <a:cs typeface="Comic Sans MS"/>
              </a:rPr>
              <a:t> </a:t>
            </a:r>
            <a:r>
              <a:rPr sz="2950" i="1" spc="-45" dirty="0">
                <a:latin typeface="Comic Sans MS"/>
                <a:cs typeface="Comic Sans MS"/>
              </a:rPr>
              <a:t>x</a:t>
            </a:r>
            <a:r>
              <a:rPr sz="2625" i="1" spc="-44" baseline="-23809" dirty="0">
                <a:latin typeface="Comic Sans MS"/>
                <a:cs typeface="Comic Sans MS"/>
              </a:rPr>
              <a:t>i</a:t>
            </a:r>
            <a:r>
              <a:rPr sz="2625" i="1" baseline="-23809" dirty="0">
                <a:latin typeface="Comic Sans MS"/>
                <a:cs typeface="Comic Sans MS"/>
              </a:rPr>
              <a:t>	</a:t>
            </a:r>
            <a:r>
              <a:rPr sz="2800" dirty="0">
                <a:latin typeface="Comic Sans MS"/>
                <a:cs typeface="Comic Sans MS"/>
              </a:rPr>
              <a:t>such</a:t>
            </a:r>
            <a:r>
              <a:rPr sz="2800" spc="-2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tha</a:t>
            </a:r>
            <a:r>
              <a:rPr sz="2800" dirty="0">
                <a:latin typeface="Comic Sans MS"/>
                <a:cs typeface="Comic Sans MS"/>
              </a:rPr>
              <a:t>t</a:t>
            </a:r>
            <a:r>
              <a:rPr sz="2800" spc="-295" dirty="0">
                <a:latin typeface="Comic Sans MS"/>
                <a:cs typeface="Comic Sans MS"/>
              </a:rPr>
              <a:t> </a:t>
            </a:r>
            <a:r>
              <a:rPr sz="2950" i="1" spc="95" dirty="0">
                <a:latin typeface="Symbol"/>
                <a:cs typeface="Symbol"/>
              </a:rPr>
              <a:t></a:t>
            </a:r>
            <a:r>
              <a:rPr sz="2625" i="1" spc="-44" baseline="-23809" dirty="0">
                <a:latin typeface="Comic Sans MS"/>
                <a:cs typeface="Comic Sans MS"/>
              </a:rPr>
              <a:t>i</a:t>
            </a:r>
            <a:r>
              <a:rPr sz="2625" i="1" baseline="-23809" dirty="0">
                <a:latin typeface="Comic Sans MS"/>
                <a:cs typeface="Comic Sans MS"/>
              </a:rPr>
              <a:t>	</a:t>
            </a:r>
            <a:r>
              <a:rPr sz="2800" dirty="0">
                <a:latin typeface="Symbol"/>
                <a:cs typeface="Symbol"/>
              </a:rPr>
              <a:t>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950" i="1" spc="-80" dirty="0">
                <a:latin typeface="Comic Sans MS"/>
                <a:cs typeface="Comic Sans MS"/>
              </a:rPr>
              <a:t>k</a:t>
            </a:r>
            <a:endParaRPr sz="2950">
              <a:latin typeface="Comic Sans MS"/>
              <a:cs typeface="Comic Sans MS"/>
            </a:endParaRPr>
          </a:p>
          <a:p>
            <a:pPr marL="12700">
              <a:lnSpc>
                <a:spcPts val="3275"/>
              </a:lnSpc>
            </a:pPr>
            <a:r>
              <a:rPr sz="2800" spc="-5" dirty="0">
                <a:latin typeface="Comic Sans MS"/>
                <a:cs typeface="Comic Sans MS"/>
              </a:rPr>
              <a:t>Then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5882" y="4824288"/>
            <a:ext cx="4707255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93135" algn="l"/>
              </a:tabLst>
            </a:pPr>
            <a:r>
              <a:rPr sz="2950" i="1" spc="35" dirty="0">
                <a:latin typeface="Comic Sans MS"/>
                <a:cs typeface="Comic Sans MS"/>
              </a:rPr>
              <a:t>v</a:t>
            </a:r>
            <a:r>
              <a:rPr sz="2625" i="1" spc="-89" baseline="-25396" dirty="0">
                <a:latin typeface="Comic Sans MS"/>
                <a:cs typeface="Comic Sans MS"/>
              </a:rPr>
              <a:t>k</a:t>
            </a:r>
            <a:r>
              <a:rPr sz="2625" i="1" baseline="-25396" dirty="0">
                <a:latin typeface="Comic Sans MS"/>
                <a:cs typeface="Comic Sans MS"/>
              </a:rPr>
              <a:t> </a:t>
            </a:r>
            <a:r>
              <a:rPr sz="2800" spc="-150" dirty="0">
                <a:latin typeface="Comic Sans MS"/>
                <a:cs typeface="Comic Sans MS"/>
              </a:rPr>
              <a:t>(</a:t>
            </a:r>
            <a:r>
              <a:rPr sz="2950" i="1" spc="-45" dirty="0">
                <a:latin typeface="Comic Sans MS"/>
                <a:cs typeface="Comic Sans MS"/>
              </a:rPr>
              <a:t>i</a:t>
            </a:r>
            <a:r>
              <a:rPr sz="2950" i="1" spc="-35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)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Symbol"/>
                <a:cs typeface="Symbol"/>
              </a:rPr>
              <a:t>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omic Sans MS"/>
                <a:cs typeface="Comic Sans MS"/>
              </a:rPr>
              <a:t>Prob.</a:t>
            </a:r>
            <a:r>
              <a:rPr sz="2800" spc="-28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of</a:t>
            </a:r>
            <a:r>
              <a:rPr sz="2800" spc="-26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path	</a:t>
            </a:r>
            <a:r>
              <a:rPr sz="2950" i="1" spc="114" dirty="0">
                <a:latin typeface="Symbol"/>
                <a:cs typeface="Symbol"/>
              </a:rPr>
              <a:t></a:t>
            </a:r>
            <a:r>
              <a:rPr sz="2475" spc="157" baseline="-26936" dirty="0">
                <a:latin typeface="Comic Sans MS"/>
                <a:cs typeface="Comic Sans MS"/>
              </a:rPr>
              <a:t>1</a:t>
            </a:r>
            <a:r>
              <a:rPr sz="2800" spc="100" dirty="0">
                <a:latin typeface="Comic Sans MS"/>
                <a:cs typeface="Comic Sans MS"/>
              </a:rPr>
              <a:t>,</a:t>
            </a:r>
            <a:r>
              <a:rPr sz="2800" spc="1225" dirty="0">
                <a:latin typeface="Arial"/>
                <a:cs typeface="Arial"/>
              </a:rPr>
              <a:t>L</a:t>
            </a:r>
            <a:r>
              <a:rPr sz="2800" spc="190" dirty="0">
                <a:latin typeface="Comic Sans MS"/>
                <a:cs typeface="Comic Sans MS"/>
              </a:rPr>
              <a:t>,</a:t>
            </a:r>
            <a:r>
              <a:rPr sz="2950" i="1" spc="100" dirty="0">
                <a:latin typeface="Symbol"/>
                <a:cs typeface="Symbol"/>
              </a:rPr>
              <a:t></a:t>
            </a:r>
            <a:r>
              <a:rPr sz="2625" i="1" spc="-44" baseline="-23809" dirty="0">
                <a:latin typeface="Comic Sans MS"/>
                <a:cs typeface="Comic Sans MS"/>
              </a:rPr>
              <a:t>i</a:t>
            </a:r>
            <a:endParaRPr sz="2625" baseline="-23809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56472" y="4851725"/>
            <a:ext cx="1771014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omic Sans MS"/>
                <a:cs typeface="Comic Sans MS"/>
              </a:rPr>
              <a:t>most</a:t>
            </a:r>
            <a:r>
              <a:rPr sz="2800" spc="-37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likely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7" name="Shape 81"/>
          <p:cNvSpPr txBox="1">
            <a:spLocks/>
          </p:cNvSpPr>
          <p:nvPr/>
        </p:nvSpPr>
        <p:spPr>
          <a:xfrm>
            <a:off x="928868" y="457200"/>
            <a:ext cx="8045714" cy="838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kern="0" dirty="0" smtClean="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The Most Probable Path</a:t>
            </a:r>
            <a:endParaRPr lang="en" sz="3600" kern="0" dirty="0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589</Words>
  <Application>Microsoft Office PowerPoint</Application>
  <PresentationFormat>Custom</PresentationFormat>
  <Paragraphs>190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Comic Sans MS</vt:lpstr>
      <vt:lpstr>Dosis</vt:lpstr>
      <vt:lpstr>Symbol</vt:lpstr>
      <vt:lpstr>Times New Roman</vt:lpstr>
      <vt:lpstr>1_Office Theme</vt:lpstr>
      <vt:lpstr>2_Office Theme</vt:lpstr>
      <vt:lpstr>3_Office Theme</vt:lpstr>
      <vt:lpstr>4_Office Theme</vt:lpstr>
      <vt:lpstr>Hidden Markov Model- Viterbi Algorithm</vt:lpstr>
      <vt:lpstr>CONTENTS</vt:lpstr>
      <vt:lpstr>1. Hidden Markov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Viterbi Algorithm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Bioinformatics-Lecture09.ppt</dc:title>
  <dc:creator>Tareeq</dc:creator>
  <cp:lastModifiedBy>ASUS</cp:lastModifiedBy>
  <cp:revision>12</cp:revision>
  <dcterms:created xsi:type="dcterms:W3CDTF">2014-09-30T10:29:26Z</dcterms:created>
  <dcterms:modified xsi:type="dcterms:W3CDTF">2020-05-05T18:10:08Z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2008-02-13T00:00:00Z</vt:filetime>
  </property>
  <property fmtid="{D5CDD505-2E9C-101B-9397-08002B2CF9AE}" pid="3" name="LastSaved">
    <vt:filetime>2014-09-30T00:00:00Z</vt:filetime>
  </property>
</Properties>
</file>