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4" r:id="rId5"/>
    <p:sldId id="258" r:id="rId6"/>
    <p:sldId id="259" r:id="rId7"/>
    <p:sldId id="260" r:id="rId8"/>
    <p:sldId id="266" r:id="rId9"/>
    <p:sldId id="267" r:id="rId10"/>
    <p:sldId id="261" r:id="rId11"/>
    <p:sldId id="262" r:id="rId12"/>
    <p:sldId id="268" r:id="rId13"/>
    <p:sldId id="269" r:id="rId14"/>
    <p:sldId id="263" r:id="rId15"/>
    <p:sldId id="265" r:id="rId16"/>
    <p:sldId id="270" r:id="rId17"/>
    <p:sldId id="271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0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8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7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02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7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4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03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9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1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2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1B95-5613-43BF-936D-3BADAC41BCA5}" type="datetimeFigureOut">
              <a:rPr lang="zh-TW" altLang="en-US" smtClean="0"/>
              <a:pPr/>
              <a:t>2016/1/7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9937-CCC6-4874-8DE3-EBAD5C8139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1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36000" contrast="-2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36000" contrast="-25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046089"/>
          </a:xfrm>
        </p:spPr>
        <p:txBody>
          <a:bodyPr>
            <a:noAutofit/>
          </a:bodyPr>
          <a:lstStyle/>
          <a:p>
            <a:r>
              <a:rPr lang="zh-TW" altLang="zh-TW" sz="6600" b="1" dirty="0" smtClean="0">
                <a:latin typeface="微軟正黑體" pitchFamily="34" charset="-120"/>
                <a:ea typeface="微軟正黑體" pitchFamily="34" charset="-120"/>
              </a:rPr>
              <a:t>股票投資組合報酬率</a:t>
            </a:r>
            <a:r>
              <a:rPr lang="zh-TW" altLang="en-US" sz="66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zh-TW" altLang="zh-TW" sz="6600" b="1" dirty="0" smtClean="0">
                <a:latin typeface="微軟正黑體" pitchFamily="34" charset="-120"/>
                <a:ea typeface="微軟正黑體" pitchFamily="34" charset="-120"/>
              </a:rPr>
              <a:t>預測走向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0340</a:t>
            </a: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張毓軒</a:t>
            </a:r>
            <a:endParaRPr lang="en-US" altLang="zh-TW" b="1" dirty="0" smtClean="0">
              <a:solidFill>
                <a:schemeClr val="tx1"/>
              </a:solidFill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洪正皇</a:t>
            </a:r>
            <a:endParaRPr lang="zh-TW" altLang="en-US" b="1" dirty="0">
              <a:solidFill>
                <a:schemeClr val="tx1"/>
              </a:solidFill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RSI(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強弱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/>
              <a:lstStyle/>
              <a:p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1970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年代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，威爾斯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．威爾德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(Wells Wider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推出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一種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指標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，用來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判斷股票到底是強還是弱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，甚至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進一步推測未來股價比較可能漲或是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跌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algn="ctr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RSI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  <a:ea typeface="微軟正黑體" panose="020B0604030504040204" pitchFamily="34" charset="-120"/>
                          </a:rPr>
                          <m:t>漲的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  <a:ea typeface="微軟正黑體" panose="020B0604030504040204" pitchFamily="34" charset="-120"/>
                          </a:rPr>
                          <m:t>漲的</m:t>
                        </m:r>
                        <m:r>
                          <a:rPr lang="en-US" altLang="zh-TW" i="1">
                            <a:latin typeface="Cambria Math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zh-TW" altLang="en-US" i="1">
                            <a:latin typeface="Cambria Math"/>
                            <a:ea typeface="微軟正黑體" panose="020B0604030504040204" pitchFamily="34" charset="-120"/>
                          </a:rPr>
                          <m:t>跌的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x100</a:t>
                </a:r>
              </a:p>
              <a:p>
                <a:pPr marL="0" indent="0" algn="ctr">
                  <a:buNone/>
                </a:pP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RSI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又被稱為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『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逆勢指標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』 </a:t>
                </a:r>
              </a:p>
              <a:p>
                <a:pPr marL="0" indent="0"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If 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太大 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or 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algn="ctr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4" cstate="print"/>
                <a:stretch>
                  <a:fillRect l="-963" t="-855" r="-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RS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454649"/>
            <a:ext cx="6516216" cy="2403351"/>
          </a:xfrm>
          <a:prstGeom prst="rect">
            <a:avLst/>
          </a:prstGeom>
        </p:spPr>
      </p:pic>
      <p:pic>
        <p:nvPicPr>
          <p:cNvPr id="5" name="圖片 4" descr="RSI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9712" y="2708920"/>
            <a:ext cx="669674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RSI(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相對強弱指標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不同天數的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短週期的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向上突破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長週期的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，是黃金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短週期的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向下跌破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長週期的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，是死亡交叉</a:t>
            </a:r>
          </a:p>
          <a:p>
            <a:pPr marL="0" indent="0">
              <a:buNone/>
            </a:pPr>
            <a:endParaRPr lang="en-US" altLang="zh-TW" sz="2400" b="1" dirty="0" smtClean="0"/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常用時機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80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訊號，市場過熱，要準備開始跌了。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20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超賣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訊號，市場過冷，要準備開始漲了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又被稱為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逆勢指標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太大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太小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700" b="1" dirty="0" smtClean="0">
                <a:solidFill>
                  <a:srgbClr val="0000FF"/>
                </a:solidFill>
              </a:rPr>
              <a:t>function</a:t>
            </a:r>
            <a:r>
              <a:rPr lang="en-US" altLang="zh-TW" sz="2700" dirty="0" smtClean="0"/>
              <a:t> out= </a:t>
            </a:r>
            <a:r>
              <a:rPr lang="en-US" altLang="zh-TW" sz="2700" dirty="0" err="1" smtClean="0"/>
              <a:t>RSIline</a:t>
            </a:r>
            <a:r>
              <a:rPr lang="en-US" altLang="zh-TW" sz="2700" dirty="0" smtClean="0"/>
              <a:t>( </a:t>
            </a:r>
            <a:r>
              <a:rPr lang="en-US" altLang="zh-TW" sz="2700" dirty="0" err="1" smtClean="0"/>
              <a:t>i,input,n</a:t>
            </a:r>
            <a:r>
              <a:rPr lang="en-US" altLang="zh-TW" sz="2700" dirty="0" smtClean="0"/>
              <a:t> )</a:t>
            </a:r>
          </a:p>
          <a:p>
            <a:pPr>
              <a:buNone/>
            </a:pPr>
            <a:r>
              <a:rPr lang="en-US" altLang="zh-TW" sz="2700" dirty="0" smtClean="0"/>
              <a:t>out=zeros(1,n);</a:t>
            </a:r>
          </a:p>
          <a:p>
            <a:endParaRPr lang="en-US" altLang="zh-TW" sz="2700" dirty="0" smtClean="0"/>
          </a:p>
          <a:p>
            <a:pPr>
              <a:buNone/>
            </a:pPr>
            <a:r>
              <a:rPr lang="en-US" altLang="zh-TW" sz="2700" b="1" dirty="0" smtClean="0">
                <a:solidFill>
                  <a:srgbClr val="0000FF"/>
                </a:solidFill>
              </a:rPr>
              <a:t>for</a:t>
            </a:r>
            <a:r>
              <a:rPr lang="en-US" altLang="zh-TW" sz="2700" dirty="0" smtClean="0"/>
              <a:t> z=1:i</a:t>
            </a:r>
          </a:p>
          <a:p>
            <a:pPr>
              <a:buNone/>
            </a:pPr>
            <a:r>
              <a:rPr lang="en-US" altLang="zh-TW" sz="2700" dirty="0" smtClean="0"/>
              <a:t>    out(z)=50;</a:t>
            </a:r>
          </a:p>
          <a:p>
            <a:pPr>
              <a:buNone/>
            </a:pPr>
            <a:r>
              <a:rPr lang="en-US" altLang="zh-TW" sz="2700" b="1" dirty="0" smtClean="0">
                <a:solidFill>
                  <a:srgbClr val="0000FF"/>
                </a:solidFill>
              </a:rPr>
              <a:t>end</a:t>
            </a:r>
          </a:p>
          <a:p>
            <a:endParaRPr lang="en-US" altLang="zh-TW" sz="2700" dirty="0" smtClean="0"/>
          </a:p>
          <a:p>
            <a:pPr>
              <a:buNone/>
            </a:pPr>
            <a:r>
              <a:rPr lang="en-US" altLang="zh-TW" sz="2700" dirty="0" smtClean="0"/>
              <a:t>up=0; </a:t>
            </a:r>
          </a:p>
          <a:p>
            <a:pPr>
              <a:buNone/>
            </a:pPr>
            <a:r>
              <a:rPr lang="en-US" altLang="zh-TW" sz="2700" dirty="0" smtClean="0"/>
              <a:t>down=0;</a:t>
            </a:r>
          </a:p>
          <a:p>
            <a:pPr>
              <a:buNone/>
            </a:pPr>
            <a:endParaRPr lang="en-US" altLang="zh-TW" sz="2700" dirty="0" smtClean="0"/>
          </a:p>
          <a:p>
            <a:endParaRPr lang="en-US" altLang="zh-TW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700" b="1" dirty="0" smtClean="0">
                <a:solidFill>
                  <a:srgbClr val="0000FF"/>
                </a:solidFill>
              </a:rPr>
              <a:t>for</a:t>
            </a:r>
            <a:r>
              <a:rPr lang="en-US" altLang="zh-TW" sz="2700" dirty="0" smtClean="0"/>
              <a:t> z=i+1:n</a:t>
            </a:r>
          </a:p>
          <a:p>
            <a:pPr>
              <a:buNone/>
            </a:pPr>
            <a:r>
              <a:rPr lang="en-US" altLang="zh-TW" sz="2700" dirty="0" smtClean="0"/>
              <a:t>    </a:t>
            </a:r>
            <a:r>
              <a:rPr lang="en-US" altLang="zh-TW" sz="2700" b="1" dirty="0" smtClean="0">
                <a:solidFill>
                  <a:srgbClr val="0000FF"/>
                </a:solidFill>
              </a:rPr>
              <a:t>for</a:t>
            </a:r>
            <a:r>
              <a:rPr lang="en-US" altLang="zh-TW" sz="2700" dirty="0" smtClean="0"/>
              <a:t> k=0:i-1</a:t>
            </a:r>
          </a:p>
          <a:p>
            <a:pPr>
              <a:buNone/>
            </a:pPr>
            <a:r>
              <a:rPr lang="en-US" altLang="zh-TW" sz="2700" dirty="0" smtClean="0"/>
              <a:t>    </a:t>
            </a:r>
            <a:r>
              <a:rPr lang="en-US" altLang="zh-TW" sz="2700" b="1" dirty="0" smtClean="0">
                <a:solidFill>
                  <a:srgbClr val="0000FF"/>
                </a:solidFill>
              </a:rPr>
              <a:t>if</a:t>
            </a:r>
            <a:r>
              <a:rPr lang="en-US" altLang="zh-TW" sz="2700" dirty="0" smtClean="0"/>
              <a:t> (input(</a:t>
            </a:r>
            <a:r>
              <a:rPr lang="en-US" altLang="zh-TW" sz="2700" dirty="0" err="1" smtClean="0"/>
              <a:t>k+z-i</a:t>
            </a:r>
            <a:r>
              <a:rPr lang="en-US" altLang="zh-TW" sz="2700" dirty="0" smtClean="0"/>
              <a:t>)&gt;input(k+z-i+1))</a:t>
            </a:r>
          </a:p>
          <a:p>
            <a:pPr>
              <a:buNone/>
            </a:pPr>
            <a:r>
              <a:rPr lang="zh-TW" altLang="en-US" sz="2700" dirty="0" smtClean="0"/>
              <a:t>      </a:t>
            </a:r>
            <a:r>
              <a:rPr lang="en-US" altLang="zh-TW" sz="2700" dirty="0" smtClean="0"/>
              <a:t> down=</a:t>
            </a:r>
            <a:r>
              <a:rPr lang="en-US" altLang="zh-TW" sz="2700" dirty="0" err="1" smtClean="0"/>
              <a:t>down+input</a:t>
            </a:r>
            <a:r>
              <a:rPr lang="en-US" altLang="zh-TW" sz="2700" dirty="0" smtClean="0"/>
              <a:t>(</a:t>
            </a:r>
            <a:r>
              <a:rPr lang="en-US" altLang="zh-TW" sz="2700" dirty="0" err="1" smtClean="0"/>
              <a:t>k+z-i</a:t>
            </a:r>
            <a:r>
              <a:rPr lang="en-US" altLang="zh-TW" sz="2700" dirty="0" smtClean="0"/>
              <a:t>)-input(k+z-i+1);</a:t>
            </a:r>
          </a:p>
          <a:p>
            <a:pPr>
              <a:buNone/>
            </a:pPr>
            <a:r>
              <a:rPr lang="en-US" altLang="zh-TW" sz="2700" dirty="0" smtClean="0"/>
              <a:t>    </a:t>
            </a:r>
            <a:r>
              <a:rPr lang="en-US" altLang="zh-TW" sz="2700" b="1" dirty="0" smtClean="0">
                <a:solidFill>
                  <a:srgbClr val="0000FF"/>
                </a:solidFill>
              </a:rPr>
              <a:t>else</a:t>
            </a:r>
            <a:r>
              <a:rPr lang="en-US" altLang="zh-TW" sz="2700" dirty="0" smtClean="0"/>
              <a:t> up=</a:t>
            </a:r>
            <a:r>
              <a:rPr lang="en-US" altLang="zh-TW" sz="2700" dirty="0" err="1" smtClean="0"/>
              <a:t>up+input</a:t>
            </a:r>
            <a:r>
              <a:rPr lang="en-US" altLang="zh-TW" sz="2700" dirty="0" smtClean="0"/>
              <a:t>(k+z-i+1)-input(</a:t>
            </a:r>
            <a:r>
              <a:rPr lang="en-US" altLang="zh-TW" sz="2700" dirty="0" err="1" smtClean="0"/>
              <a:t>k+z-i</a:t>
            </a:r>
            <a:r>
              <a:rPr lang="en-US" altLang="zh-TW" sz="2700" dirty="0" smtClean="0"/>
              <a:t>);</a:t>
            </a:r>
          </a:p>
          <a:p>
            <a:pPr>
              <a:buNone/>
            </a:pPr>
            <a:r>
              <a:rPr lang="en-US" altLang="zh-TW" sz="2700" dirty="0" smtClean="0"/>
              <a:t>    </a:t>
            </a:r>
            <a:r>
              <a:rPr lang="en-US" altLang="zh-TW" sz="2700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r>
              <a:rPr lang="en-US" altLang="zh-TW" sz="2700" dirty="0" smtClean="0"/>
              <a:t>    </a:t>
            </a:r>
            <a:r>
              <a:rPr lang="en-US" altLang="zh-TW" sz="2700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r>
              <a:rPr lang="en-US" altLang="zh-TW" sz="2700" dirty="0" smtClean="0"/>
              <a:t>    out(z)=up/(</a:t>
            </a:r>
            <a:r>
              <a:rPr lang="en-US" altLang="zh-TW" sz="2700" dirty="0" err="1" smtClean="0"/>
              <a:t>up+down</a:t>
            </a:r>
            <a:r>
              <a:rPr lang="en-US" altLang="zh-TW" sz="2700" dirty="0" smtClean="0"/>
              <a:t>)*100;</a:t>
            </a:r>
          </a:p>
          <a:p>
            <a:pPr>
              <a:buNone/>
            </a:pPr>
            <a:r>
              <a:rPr lang="en-US" altLang="zh-TW" sz="2700" dirty="0" smtClean="0"/>
              <a:t>    up=0;down=0;</a:t>
            </a:r>
          </a:p>
          <a:p>
            <a:pPr>
              <a:buNone/>
            </a:pPr>
            <a:r>
              <a:rPr lang="en-US" altLang="zh-TW" sz="2700" b="1" dirty="0" smtClean="0">
                <a:solidFill>
                  <a:srgbClr val="0000FF"/>
                </a:solidFill>
              </a:rPr>
              <a:t>end</a:t>
            </a:r>
            <a:endParaRPr lang="zh-TW" altLang="en-US" sz="2700" b="1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MACD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指標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MACD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指標由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DIF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線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MACD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線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組成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運用兩條不同速度的股價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指數平滑移動平均線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(EMA)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來計算兩者間的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差離狀態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(DIF)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，再對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DIF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進行指數平滑移動平均，即為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MACD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線。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可用來判斷買賣股票的時機與訊號。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EMA: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每天股價有不同比重，加權平均</a:t>
            </a:r>
          </a:p>
          <a:p>
            <a:pPr>
              <a:spcBef>
                <a:spcPts val="1200"/>
              </a:spcBef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DIF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:2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條不同天期的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EMA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相減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短期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               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DIF=EMA(12)-EMA(26)</a:t>
            </a:r>
          </a:p>
          <a:p>
            <a:pPr>
              <a:spcBef>
                <a:spcPts val="1200"/>
              </a:spcBef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MACD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DIF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再取一次移動平均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長期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               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MACD=EMA(DIF,9)</a:t>
            </a:r>
            <a:endParaRPr lang="zh-TW" altLang="en-US" sz="2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200"/>
              </a:spcBef>
              <a:buNone/>
            </a:pPr>
            <a:endParaRPr lang="zh-TW" altLang="en-US" sz="2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 descr="MAC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3933057"/>
            <a:ext cx="4283968" cy="2924944"/>
          </a:xfrm>
          <a:prstGeom prst="rect">
            <a:avLst/>
          </a:prstGeom>
        </p:spPr>
      </p:pic>
      <p:pic>
        <p:nvPicPr>
          <p:cNvPr id="7" name="圖片 6" descr="DIF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005064"/>
            <a:ext cx="4860032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597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function</a:t>
            </a:r>
            <a:r>
              <a:rPr lang="en-US" altLang="zh-TW" dirty="0" smtClean="0"/>
              <a:t> [out1,out2]= </a:t>
            </a:r>
            <a:r>
              <a:rPr lang="en-US" altLang="zh-TW" dirty="0" err="1" smtClean="0"/>
              <a:t>MACDline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input,n</a:t>
            </a:r>
            <a:r>
              <a:rPr lang="en-US" altLang="zh-TW" dirty="0" smtClean="0"/>
              <a:t> )</a:t>
            </a:r>
          </a:p>
          <a:p>
            <a:pPr>
              <a:buNone/>
            </a:pPr>
            <a:r>
              <a:rPr lang="en-US" altLang="zh-TW" dirty="0" smtClean="0"/>
              <a:t>out1=zeros(1,n);</a:t>
            </a:r>
          </a:p>
          <a:p>
            <a:pPr>
              <a:buNone/>
            </a:pPr>
            <a:r>
              <a:rPr lang="en-US" altLang="zh-TW" dirty="0" smtClean="0"/>
              <a:t>out2=zeros(1,n);</a:t>
            </a:r>
          </a:p>
          <a:p>
            <a:pPr>
              <a:buNone/>
            </a:pPr>
            <a:r>
              <a:rPr lang="en-US" altLang="zh-TW" dirty="0" smtClean="0"/>
              <a:t>average1=</a:t>
            </a:r>
            <a:r>
              <a:rPr lang="en-US" altLang="zh-TW" dirty="0" err="1" smtClean="0"/>
              <a:t>averageline</a:t>
            </a:r>
            <a:r>
              <a:rPr lang="en-US" altLang="zh-TW" dirty="0" smtClean="0"/>
              <a:t>(12,input,n);</a:t>
            </a:r>
          </a:p>
          <a:p>
            <a:pPr>
              <a:buNone/>
            </a:pPr>
            <a:r>
              <a:rPr lang="en-US" altLang="zh-TW" dirty="0" smtClean="0"/>
              <a:t>average2=</a:t>
            </a:r>
            <a:r>
              <a:rPr lang="en-US" altLang="zh-TW" dirty="0" err="1" smtClean="0"/>
              <a:t>averageline</a:t>
            </a:r>
            <a:r>
              <a:rPr lang="en-US" altLang="zh-TW" dirty="0" smtClean="0"/>
              <a:t>(26,input,n);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 z=1:n</a:t>
            </a:r>
          </a:p>
          <a:p>
            <a:pPr>
              <a:buNone/>
            </a:pPr>
            <a:r>
              <a:rPr lang="en-US" altLang="zh-TW" dirty="0" smtClean="0"/>
              <a:t>    out2(z)=average1(z)-average2(z);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 z=1:8</a:t>
            </a:r>
          </a:p>
          <a:p>
            <a:pPr>
              <a:buNone/>
            </a:pPr>
            <a:r>
              <a:rPr lang="en-US" altLang="zh-TW" dirty="0" smtClean="0"/>
              <a:t>    out1(z)=out2(z);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out1=</a:t>
            </a:r>
            <a:r>
              <a:rPr lang="en-US" altLang="zh-TW" dirty="0" err="1" smtClean="0"/>
              <a:t>averageline</a:t>
            </a:r>
            <a:r>
              <a:rPr lang="en-US" altLang="zh-TW" dirty="0" smtClean="0"/>
              <a:t>(9,out2,n);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乖離率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(BIAS)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445224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又被稱為是投資者的平均報酬率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微軟正黑體 Light" pitchFamily="34" charset="-120"/>
            </a:endParaRPr>
          </a:p>
          <a:p>
            <a:pPr>
              <a:buNone/>
            </a:pP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乖離率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=(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目前價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移動平均價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移動平均價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投資報酬率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=(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目前價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成本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成本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2200" dirty="0" smtClean="0">
                <a:latin typeface="微軟正黑體" pitchFamily="34" charset="-120"/>
                <a:ea typeface="微軟正黑體" pitchFamily="34" charset="-120"/>
              </a:rPr>
              <a:t>PS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比較均線與乖離率，天數必須相同</a:t>
            </a:r>
            <a:r>
              <a:rPr lang="zh-TW" altLang="en-US" sz="2200" b="1" dirty="0" smtClean="0"/>
              <a:t> </a:t>
            </a:r>
            <a:endParaRPr lang="en-US" altLang="zh-TW" sz="2200" b="1" dirty="0" smtClean="0"/>
          </a:p>
          <a:p>
            <a:pPr>
              <a:buNone/>
            </a:pP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          均線為投資者的平均成本</a:t>
            </a:r>
          </a:p>
          <a:p>
            <a:pPr>
              <a:buNone/>
            </a:pPr>
            <a:endParaRPr lang="en-US" altLang="zh-TW" b="1" dirty="0" smtClean="0"/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對於股價長期 處於盤整或緩漲緩跌的情況下，乖離率無法發揮效果。</a:t>
            </a:r>
          </a:p>
          <a:p>
            <a:pPr>
              <a:buNone/>
            </a:pPr>
            <a:endParaRPr lang="zh-TW" altLang="en-US" b="1" dirty="0" smtClean="0"/>
          </a:p>
          <a:p>
            <a:pPr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乖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60848"/>
            <a:ext cx="9144000" cy="2160240"/>
          </a:xfrm>
          <a:prstGeom prst="rect">
            <a:avLst/>
          </a:prstGeom>
        </p:spPr>
      </p:pic>
      <p:pic>
        <p:nvPicPr>
          <p:cNvPr id="6" name="圖片 5" descr="投資報酬率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005064"/>
            <a:ext cx="9144000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505475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function</a:t>
            </a:r>
            <a:r>
              <a:rPr lang="en-US" altLang="zh-TW" dirty="0" smtClean="0"/>
              <a:t> out = </a:t>
            </a:r>
            <a:r>
              <a:rPr lang="en-US" altLang="zh-TW" dirty="0" err="1" smtClean="0"/>
              <a:t>separateline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i,input,n</a:t>
            </a:r>
            <a:r>
              <a:rPr lang="en-US" altLang="zh-TW" dirty="0" smtClean="0"/>
              <a:t> )</a:t>
            </a:r>
          </a:p>
          <a:p>
            <a:pPr>
              <a:buNone/>
            </a:pPr>
            <a:r>
              <a:rPr lang="en-US" altLang="zh-TW" dirty="0" smtClean="0"/>
              <a:t>out=zeros(1,n);</a:t>
            </a:r>
          </a:p>
          <a:p>
            <a:pPr>
              <a:buNone/>
            </a:pPr>
            <a:r>
              <a:rPr lang="en-US" altLang="zh-TW" dirty="0" smtClean="0"/>
              <a:t>average=</a:t>
            </a:r>
            <a:r>
              <a:rPr lang="en-US" altLang="zh-TW" dirty="0" err="1" smtClean="0"/>
              <a:t>averageline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i,input,n</a:t>
            </a:r>
            <a:r>
              <a:rPr lang="en-US" altLang="zh-TW" dirty="0" smtClean="0"/>
              <a:t>);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 z=1:n</a:t>
            </a:r>
          </a:p>
          <a:p>
            <a:pPr>
              <a:buNone/>
            </a:pPr>
            <a:r>
              <a:rPr lang="en-US" altLang="zh-TW" dirty="0" smtClean="0"/>
              <a:t>    out(z)=(input(z)-average(z))/average(z)*100;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將線條機率化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27" y="1700808"/>
            <a:ext cx="4908946" cy="41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27584" y="2708920"/>
            <a:ext cx="81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</a:rPr>
              <a:t>-1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68144" y="3842326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</a:rPr>
              <a:t>1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834614" y="3367815"/>
            <a:ext cx="1153210" cy="26443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4932040" y="3933056"/>
            <a:ext cx="827551" cy="23871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/>
              <a:t>l</a:t>
            </a:r>
            <a:r>
              <a:rPr lang="en-US" altLang="zh-TW" sz="5400" b="1" dirty="0" err="1" smtClean="0"/>
              <a:t>inemix.m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5100" b="1" dirty="0">
                <a:solidFill>
                  <a:srgbClr val="0000FF"/>
                </a:solidFill>
              </a:rPr>
              <a:t>function</a:t>
            </a:r>
            <a:r>
              <a:rPr lang="en-US" altLang="zh-TW" sz="5100" dirty="0"/>
              <a:t> rat=</a:t>
            </a:r>
            <a:r>
              <a:rPr lang="en-US" altLang="zh-TW" sz="5100" dirty="0" err="1"/>
              <a:t>linemix</a:t>
            </a:r>
            <a:r>
              <a:rPr lang="en-US" altLang="zh-TW" sz="5100" dirty="0"/>
              <a:t>( </a:t>
            </a:r>
            <a:r>
              <a:rPr lang="en-US" altLang="zh-TW" sz="5100" dirty="0" err="1"/>
              <a:t>i,input,n,kinddd</a:t>
            </a:r>
            <a:r>
              <a:rPr lang="en-US" altLang="zh-TW" sz="5100" dirty="0"/>
              <a:t>)</a:t>
            </a:r>
          </a:p>
          <a:p>
            <a:pPr marL="0" indent="0">
              <a:buNone/>
            </a:pPr>
            <a:r>
              <a:rPr lang="en-US" altLang="zh-TW" sz="5100" dirty="0" smtClean="0"/>
              <a:t>……….</a:t>
            </a:r>
          </a:p>
          <a:p>
            <a:pPr marL="0" indent="0">
              <a:buNone/>
            </a:pPr>
            <a:r>
              <a:rPr lang="en-US" altLang="zh-TW" sz="5100" dirty="0"/>
              <a:t>if </a:t>
            </a:r>
            <a:r>
              <a:rPr lang="en-US" altLang="zh-TW" sz="5100" dirty="0" err="1"/>
              <a:t>kinddd</a:t>
            </a:r>
            <a:r>
              <a:rPr lang="en-US" altLang="zh-TW" sz="5100" dirty="0"/>
              <a:t>==</a:t>
            </a:r>
            <a:r>
              <a:rPr lang="en-US" altLang="zh-TW" sz="5100" dirty="0" smtClean="0"/>
              <a:t>1    </a:t>
            </a:r>
            <a:r>
              <a:rPr lang="en-US" altLang="zh-TW" sz="5100" dirty="0"/>
              <a:t>rat=num3*0.6+num2*0.2+num1*0.1+num4*0.05+num5*0.05;</a:t>
            </a:r>
          </a:p>
          <a:p>
            <a:pPr marL="0" indent="0">
              <a:buNone/>
            </a:pPr>
            <a:r>
              <a:rPr lang="en-US" altLang="zh-TW" sz="5100" dirty="0" smtClean="0"/>
              <a:t>……….</a:t>
            </a:r>
            <a:endParaRPr lang="en-US" altLang="zh-TW" sz="5100" dirty="0"/>
          </a:p>
          <a:p>
            <a:pPr marL="0" indent="0">
              <a:buNone/>
            </a:pPr>
            <a:r>
              <a:rPr lang="en-US" altLang="zh-TW" sz="5100" dirty="0" smtClean="0"/>
              <a:t>else</a:t>
            </a:r>
          </a:p>
          <a:p>
            <a:pPr marL="0" indent="0">
              <a:buNone/>
            </a:pPr>
            <a:r>
              <a:rPr lang="en-US" altLang="zh-TW" sz="5100" dirty="0" smtClean="0"/>
              <a:t>    rat=(num1+num2+num3+num4+num5)/5;</a:t>
            </a:r>
          </a:p>
          <a:p>
            <a:pPr marL="0" indent="0">
              <a:buNone/>
            </a:pPr>
            <a:r>
              <a:rPr lang="en-US" altLang="zh-TW" sz="5100" dirty="0" smtClean="0"/>
              <a:t>end</a:t>
            </a:r>
            <a:endParaRPr lang="en-US" altLang="zh-TW" sz="51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27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GU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"/>
            <a:ext cx="7912487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建議分配資金比例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假設有五支股票，漲的機率分別是</a:t>
            </a:r>
            <a:r>
              <a:rPr lang="en-US" altLang="zh-TW" dirty="0" smtClean="0"/>
              <a:t>0.5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-0.8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0.9</a:t>
            </a:r>
          </a:p>
          <a:p>
            <a:r>
              <a:rPr lang="zh-TW" altLang="en-US" dirty="0" smtClean="0"/>
              <a:t>設總資本額為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其中第四股不漲</a:t>
            </a:r>
            <a:r>
              <a:rPr lang="en-US" altLang="zh-TW" b="1" dirty="0" smtClean="0"/>
              <a:t>--&gt;</a:t>
            </a:r>
            <a:r>
              <a:rPr lang="zh-TW" altLang="en-US" dirty="0" smtClean="0"/>
              <a:t>忽略</a:t>
            </a:r>
            <a:endParaRPr lang="en-US" altLang="zh-TW" dirty="0" smtClean="0"/>
          </a:p>
          <a:p>
            <a:r>
              <a:rPr lang="en-US" altLang="zh-TW" dirty="0" smtClean="0"/>
              <a:t>Sum=0.5+0.6+0.7+0.9=2.7</a:t>
            </a:r>
          </a:p>
          <a:p>
            <a:r>
              <a:rPr lang="zh-TW" altLang="en-US" dirty="0" smtClean="0"/>
              <a:t>其餘各股的投資比例</a:t>
            </a:r>
            <a:r>
              <a:rPr lang="zh-TW" altLang="en-US" dirty="0"/>
              <a:t>依序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0.5/Sum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0.6/Sum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0.7/Sum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0.9/Sum</a:t>
            </a:r>
          </a:p>
        </p:txBody>
      </p:sp>
    </p:spTree>
    <p:extLst>
      <p:ext uri="{BB962C8B-B14F-4D97-AF65-F5344CB8AC3E}">
        <p14:creationId xmlns:p14="http://schemas.microsoft.com/office/powerpoint/2010/main" val="2848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移動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平均線，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簡稱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〝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〞(MA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，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Moving Average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):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    指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一段時間的平均價格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，代表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在一段時間內買入股票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的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微軟正黑體 Light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   平均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成本。</a:t>
            </a: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計算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方式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   將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N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天的收盤價加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總再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除以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N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=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第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N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天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的算術平均線數值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微軟正黑體 Light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分成短、中、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長期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微軟正黑體 Light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    以台灣股市為例，常用的均線有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  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短期均線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:5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日均線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週線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10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日均線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雙週線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   中期均線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:20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日均線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(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月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60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日均線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季線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)</a:t>
            </a:r>
            <a:endParaRPr lang="zh-TW" altLang="en-US" sz="2400" dirty="0">
              <a:latin typeface="微軟正黑體" pitchFamily="34" charset="-120"/>
              <a:ea typeface="微軟正黑體" pitchFamily="34" charset="-120"/>
              <a:cs typeface="微軟正黑體 Light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    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長期均線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:120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日均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半年線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240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日均線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年線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微軟正黑體 Light" pitchFamily="34" charset="-120"/>
              </a:rPr>
              <a:t>)</a:t>
            </a:r>
            <a:endParaRPr lang="zh-TW" altLang="en-US" sz="2400" dirty="0">
              <a:latin typeface="微軟正黑體" pitchFamily="34" charset="-120"/>
              <a:ea typeface="微軟正黑體" pitchFamily="34" charset="-120"/>
              <a:cs typeface="微軟正黑體 Light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TW" sz="39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 out = 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averageline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i,input,n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pPr>
              <a:buNone/>
            </a:pP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out=zeros(1,n);</a:t>
            </a:r>
          </a:p>
          <a:p>
            <a:endParaRPr lang="en-US" altLang="zh-TW" sz="3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9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 z=1:i-1</a:t>
            </a:r>
          </a:p>
          <a:p>
            <a:pPr>
              <a:buNone/>
            </a:pP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out(z)=input(z);</a:t>
            </a:r>
          </a:p>
          <a:p>
            <a:pPr>
              <a:buNone/>
            </a:pPr>
            <a:r>
              <a:rPr lang="en-US" altLang="zh-TW" sz="39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>
              <a:buNone/>
            </a:pPr>
            <a:r>
              <a:rPr lang="en-US" altLang="zh-TW" sz="39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en-US" altLang="zh-TW" sz="3900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z=1:i</a:t>
            </a:r>
          </a:p>
          <a:p>
            <a:pPr>
              <a:buNone/>
            </a:pP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out(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)=out(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)+input(z);</a:t>
            </a:r>
          </a:p>
          <a:p>
            <a:pPr>
              <a:buNone/>
            </a:pPr>
            <a:r>
              <a:rPr lang="en-US" altLang="zh-TW" sz="39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>
              <a:buNone/>
            </a:pPr>
            <a:endParaRPr lang="en-US" altLang="zh-TW" sz="3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out(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)=out(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)/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endParaRPr lang="en-US" altLang="zh-TW" sz="3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9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 ii=i+1:n</a:t>
            </a:r>
          </a:p>
          <a:p>
            <a:pPr>
              <a:buNone/>
            </a:pP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out(ii)=out(ii-1)+(input(ii)-input(ii-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))/</a:t>
            </a:r>
            <a:r>
              <a:rPr lang="en-US" altLang="zh-TW" sz="3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900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39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KD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64096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由美國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的喬治．連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(George C. Lane)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1957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年原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創。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它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最主要的假設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股票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位於上漲波段時，收盤價會往當日價格波動的最高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收斂。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股票位於下跌波段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時，收盤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價會朝當日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價格波動的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最低收斂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一般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KD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指標的參數設定為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RSV(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未成熟隨機值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sz="2400" b="1" dirty="0" smtClean="0"/>
                  <a:t>     </a:t>
                </a:r>
                <a:r>
                  <a:rPr lang="zh-TW" altLang="en-US" sz="2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意義</a:t>
                </a:r>
                <a:r>
                  <a:rPr lang="en-US" altLang="zh-TW" sz="2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最近</a:t>
                </a:r>
                <a:r>
                  <a:rPr lang="zh-TW" altLang="en-US" sz="2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九天裡，今天的股價 是強還是</a:t>
                </a:r>
                <a:r>
                  <a:rPr lang="zh-TW" altLang="en-US" sz="2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弱</a:t>
                </a:r>
                <a:endParaRPr lang="en-US" altLang="zh-TW" sz="2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3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        </a:t>
                </a:r>
                <a:r>
                  <a:rPr lang="en-US" altLang="zh-TW" sz="3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RSV</a:t>
                </a:r>
                <a14:m>
                  <m:oMath xmlns:m="http://schemas.openxmlformats.org/officeDocument/2006/math">
                    <m:r>
                      <a:rPr lang="en-US" altLang="zh-TW" sz="3000" i="1" smtClean="0"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300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sz="3000" i="1">
                            <a:latin typeface="Cambria Math"/>
                            <a:ea typeface="微軟正黑體" panose="020B0604030504040204" pitchFamily="34" charset="-120"/>
                          </a:rPr>
                          <m:t>今日</m:t>
                        </m:r>
                        <m:r>
                          <a:rPr lang="zh-TW" altLang="en-US" sz="3000" i="1" smtClean="0">
                            <a:latin typeface="Cambria Math"/>
                            <a:ea typeface="微軟正黑體" panose="020B0604030504040204" pitchFamily="34" charset="-120"/>
                          </a:rPr>
                          <m:t>收盤價</m:t>
                        </m:r>
                        <m:r>
                          <a:rPr lang="en-US" altLang="zh-TW" sz="3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zh-TW" altLang="en-US" sz="3000" i="1" smtClean="0">
                            <a:latin typeface="Cambria Math"/>
                            <a:ea typeface="微軟正黑體" panose="020B0604030504040204" pitchFamily="34" charset="-120"/>
                          </a:rPr>
                          <m:t>近</m:t>
                        </m:r>
                        <m:r>
                          <a:rPr lang="en-US" altLang="zh-TW" sz="3000" i="1" smtClean="0">
                            <a:latin typeface="Cambria Math"/>
                            <a:ea typeface="微軟正黑體" panose="020B0604030504040204" pitchFamily="34" charset="-120"/>
                          </a:rPr>
                          <m:t>9</m:t>
                        </m:r>
                        <m:r>
                          <a:rPr lang="zh-TW" altLang="en-US" sz="3000" i="1" smtClean="0">
                            <a:latin typeface="Cambria Math"/>
                            <a:ea typeface="微軟正黑體" panose="020B0604030504040204" pitchFamily="34" charset="-120"/>
                          </a:rPr>
                          <m:t>天最低價</m:t>
                        </m:r>
                      </m:num>
                      <m:den>
                        <m:r>
                          <a:rPr lang="zh-TW" altLang="en-US" sz="3000" i="1">
                            <a:latin typeface="Cambria Math"/>
                            <a:ea typeface="微軟正黑體" panose="020B0604030504040204" pitchFamily="34" charset="-120"/>
                          </a:rPr>
                          <m:t>近</m:t>
                        </m:r>
                        <m:r>
                          <a:rPr lang="en-US" altLang="zh-TW" sz="3000" i="1">
                            <a:latin typeface="Cambria Math"/>
                            <a:ea typeface="微軟正黑體" panose="020B0604030504040204" pitchFamily="34" charset="-120"/>
                          </a:rPr>
                          <m:t>9</m:t>
                        </m:r>
                        <m:r>
                          <a:rPr lang="zh-TW" altLang="en-US" sz="3000" i="1">
                            <a:latin typeface="Cambria Math"/>
                            <a:ea typeface="微軟正黑體" panose="020B0604030504040204" pitchFamily="34" charset="-120"/>
                          </a:rPr>
                          <m:t>天最高價</m:t>
                        </m:r>
                        <m:r>
                          <a:rPr lang="en-US" altLang="zh-TW" sz="3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zh-TW" altLang="en-US" sz="3000" i="1">
                            <a:latin typeface="Cambria Math"/>
                            <a:ea typeface="微軟正黑體" panose="020B0604030504040204" pitchFamily="34" charset="-120"/>
                          </a:rPr>
                          <m:t>近</m:t>
                        </m:r>
                        <m:r>
                          <a:rPr lang="en-US" altLang="zh-TW" sz="3000" i="1">
                            <a:latin typeface="Cambria Math"/>
                            <a:ea typeface="微軟正黑體" panose="020B0604030504040204" pitchFamily="34" charset="-120"/>
                          </a:rPr>
                          <m:t>9</m:t>
                        </m:r>
                        <m:r>
                          <a:rPr lang="zh-TW" altLang="en-US" sz="3000" i="1">
                            <a:latin typeface="Cambria Math"/>
                            <a:ea typeface="微軟正黑體" panose="020B0604030504040204" pitchFamily="34" charset="-120"/>
                          </a:rPr>
                          <m:t>天最低價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x100</a:t>
                </a:r>
                <a:r>
                  <a:rPr lang="zh-TW" altLang="en-US" dirty="0" smtClean="0"/>
                  <a:t>     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640960" cy="4525963"/>
              </a:xfrm>
              <a:blipFill rotWithShape="1">
                <a:blip r:embed="rId4" cstate="print"/>
                <a:stretch>
                  <a:fillRect l="-776" t="-809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RS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5" y="4509120"/>
            <a:ext cx="6990089" cy="19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KD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997152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KD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公式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今日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昨日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今日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RSV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今日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</a:t>
                </a:r>
                <a:r>
                  <a:rPr lang="en-US" altLang="zh-TW" sz="2400" dirty="0" smtClean="0"/>
                  <a:t>=</a:t>
                </a:r>
                <a:r>
                  <a:rPr lang="en-US" altLang="zh-TW" sz="2400" dirty="0" smtClean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en-US" sz="2400" dirty="0" smtClean="0">
                    <a:ea typeface="微軟正黑體" panose="020B0604030504040204" pitchFamily="34" charset="-120"/>
                  </a:rPr>
                  <a:t> 昨日</a:t>
                </a:r>
                <a:r>
                  <a:rPr lang="en-US" altLang="zh-TW" sz="2400" dirty="0" smtClean="0">
                    <a:ea typeface="微軟正黑體" panose="020B0604030504040204" pitchFamily="34" charset="-120"/>
                  </a:rPr>
                  <a:t>D</a:t>
                </a:r>
                <a:r>
                  <a:rPr lang="zh-TW" altLang="en-US" sz="2400" dirty="0" smtClean="0">
                    <a:ea typeface="微軟正黑體" panose="020B0604030504040204" pitchFamily="34" charset="-120"/>
                  </a:rPr>
                  <a:t>值 </a:t>
                </a:r>
                <a:r>
                  <a:rPr lang="en-US" altLang="zh-TW" sz="2400" dirty="0" smtClean="0">
                    <a:ea typeface="微軟正黑體" panose="020B0604030504040204" pitchFamily="34" charset="-120"/>
                  </a:rPr>
                  <a:t>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4000" b="0" i="1" smtClean="0">
                            <a:latin typeface="Cambria Math"/>
                            <a:ea typeface="微軟正黑體" panose="020B06040305040402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今日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值速度慢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取其穩定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)====&gt;K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值轉折快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怎麼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『KD』?  </a:t>
                </a:r>
              </a:p>
              <a:p>
                <a:pPr marL="0" indent="0">
                  <a:buNone/>
                </a:pPr>
                <a:r>
                  <a:rPr lang="zh-TW" altLang="en-US" sz="2400" dirty="0" smtClean="0"/>
                  <a:t>    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值與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值交叉時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，就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會產生比較明確的買進或賣出的訊號。</a:t>
                </a:r>
              </a:p>
              <a:p>
                <a:pPr marL="0" indent="0">
                  <a:buNone/>
                </a:pP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997152"/>
              </a:xfrm>
              <a:blipFill rotWithShape="1">
                <a:blip r:embed="rId4" cstate="print"/>
                <a:stretch>
                  <a:fillRect l="-939" t="-855" r="-2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K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1340768"/>
            <a:ext cx="5895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KD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隨機指標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黃金交叉</a:t>
            </a:r>
            <a:r>
              <a:rPr lang="en-US" altLang="zh-TW" b="1" dirty="0" err="1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vs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死亡交叉</a:t>
            </a:r>
            <a:endParaRPr lang="en-US" altLang="zh-TW" b="1" dirty="0" smtClean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常見使用時機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KD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&gt;80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，高檔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超買訊號，市場過熱，股價要開始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了。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KD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&lt;20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，低檔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超賣訊號，市場過冷，股價要開始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KD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值在 高檔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(K&gt;80)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低檔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(K&lt;20)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 連續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  <a:p>
            <a:pPr marL="0" indent="0">
              <a:buNone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1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89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700" b="1" dirty="0" smtClean="0">
                <a:solidFill>
                  <a:srgbClr val="0000FF"/>
                </a:solidFill>
              </a:rPr>
              <a:t>function </a:t>
            </a:r>
            <a:r>
              <a:rPr lang="en-US" altLang="zh-TW" sz="2700" dirty="0" smtClean="0"/>
              <a:t>[out1,out2]= </a:t>
            </a:r>
            <a:r>
              <a:rPr lang="en-US" altLang="zh-TW" sz="2700" dirty="0" err="1" smtClean="0"/>
              <a:t>KDline</a:t>
            </a:r>
            <a:r>
              <a:rPr lang="en-US" altLang="zh-TW" sz="2700" dirty="0" smtClean="0"/>
              <a:t>( </a:t>
            </a:r>
            <a:r>
              <a:rPr lang="en-US" altLang="zh-TW" sz="2700" dirty="0" err="1" smtClean="0"/>
              <a:t>input,n</a:t>
            </a:r>
            <a:r>
              <a:rPr lang="en-US" altLang="zh-TW" sz="2700" dirty="0" smtClean="0"/>
              <a:t> )</a:t>
            </a:r>
          </a:p>
          <a:p>
            <a:pPr>
              <a:buNone/>
            </a:pPr>
            <a:r>
              <a:rPr lang="en-US" altLang="zh-TW" sz="2700" dirty="0" smtClean="0"/>
              <a:t>out1=zeros(1,n);</a:t>
            </a:r>
          </a:p>
          <a:p>
            <a:pPr>
              <a:buNone/>
            </a:pPr>
            <a:r>
              <a:rPr lang="en-US" altLang="zh-TW" sz="2700" dirty="0" smtClean="0"/>
              <a:t>out2=zeros(1,n);</a:t>
            </a:r>
          </a:p>
          <a:p>
            <a:pPr>
              <a:buNone/>
            </a:pPr>
            <a:r>
              <a:rPr lang="en-US" altLang="zh-TW" sz="2700" dirty="0" smtClean="0"/>
              <a:t>RSV=zeros(1,n);</a:t>
            </a:r>
          </a:p>
          <a:p>
            <a:endParaRPr lang="en-US" altLang="zh-TW" sz="2700" dirty="0" smtClean="0"/>
          </a:p>
          <a:p>
            <a:pPr>
              <a:buNone/>
            </a:pPr>
            <a:r>
              <a:rPr lang="en-US" altLang="zh-TW" sz="2700" b="1" dirty="0" smtClean="0">
                <a:solidFill>
                  <a:srgbClr val="0000FF"/>
                </a:solidFill>
              </a:rPr>
              <a:t>for</a:t>
            </a:r>
            <a:r>
              <a:rPr lang="en-US" altLang="zh-TW" sz="2700" dirty="0" smtClean="0"/>
              <a:t> z=1:8;</a:t>
            </a:r>
          </a:p>
          <a:p>
            <a:pPr>
              <a:buNone/>
            </a:pPr>
            <a:r>
              <a:rPr lang="en-US" altLang="zh-TW" sz="2700" dirty="0" smtClean="0"/>
              <a:t>    RSV(z)=50;out1(z)=50;out2(z)=50;</a:t>
            </a:r>
          </a:p>
          <a:p>
            <a:pPr>
              <a:buNone/>
            </a:pPr>
            <a:r>
              <a:rPr lang="zh-TW" altLang="en-US" sz="2700" dirty="0" smtClean="0"/>
              <a:t>    </a:t>
            </a:r>
            <a:r>
              <a:rPr lang="en-US" altLang="zh-TW" sz="2700" b="1" dirty="0" smtClean="0">
                <a:solidFill>
                  <a:srgbClr val="0000FF"/>
                </a:solidFill>
              </a:rPr>
              <a:t>end</a:t>
            </a:r>
          </a:p>
          <a:p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股市.jpg"/>
          <p:cNvPicPr>
            <a:picLocks noChangeAspect="1"/>
          </p:cNvPicPr>
          <p:nvPr/>
        </p:nvPicPr>
        <p:blipFill>
          <a:blip r:embed="rId2" cstate="print">
            <a:lum bright="56000" contrast="-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63000"/>
              <a:lum bright="56000" contrast="-28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6693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 z=9:n</a:t>
            </a:r>
          </a:p>
          <a:p>
            <a:pPr>
              <a:buNone/>
            </a:pPr>
            <a:r>
              <a:rPr lang="en-US" altLang="zh-TW" dirty="0" smtClean="0"/>
              <a:t>    max=0;min=500000;</a:t>
            </a:r>
          </a:p>
          <a:p>
            <a:pPr>
              <a:buNone/>
            </a:pPr>
            <a:r>
              <a:rPr lang="en-US" altLang="zh-TW" dirty="0" smtClean="0"/>
              <a:t>   </a:t>
            </a:r>
            <a:r>
              <a:rPr lang="en-US" altLang="zh-TW" b="1" dirty="0" smtClean="0">
                <a:solidFill>
                  <a:srgbClr val="0000FF"/>
                </a:solidFill>
              </a:rPr>
              <a:t> for </a:t>
            </a:r>
            <a:r>
              <a:rPr lang="en-US" altLang="zh-TW" dirty="0" smtClean="0"/>
              <a:t>b=0:8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en-US" altLang="zh-TW" b="1" dirty="0" smtClean="0">
                <a:solidFill>
                  <a:srgbClr val="0000FF"/>
                </a:solidFill>
              </a:rPr>
              <a:t>if</a:t>
            </a:r>
            <a:r>
              <a:rPr lang="en-US" altLang="zh-TW" dirty="0" smtClean="0"/>
              <a:t>(input(z-b)&gt;max)</a:t>
            </a: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 max=input(z-b);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   </a:t>
            </a:r>
            <a:r>
              <a:rPr lang="en-US" altLang="zh-TW" b="1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 s=0:8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en-US" altLang="zh-TW" b="1" dirty="0" smtClean="0">
                <a:solidFill>
                  <a:srgbClr val="0000FF"/>
                </a:solidFill>
              </a:rPr>
              <a:t>if</a:t>
            </a:r>
            <a:r>
              <a:rPr lang="en-US" altLang="zh-TW" dirty="0" smtClean="0"/>
              <a:t>(input(z-s)&lt;min) 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min=input(z-s);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r>
              <a:rPr lang="en-US" altLang="zh-TW" dirty="0" smtClean="0"/>
              <a:t>    RSV(z)=(input(z)-min)/(max-min)*100;</a:t>
            </a:r>
          </a:p>
          <a:p>
            <a:pPr>
              <a:buNone/>
            </a:pPr>
            <a:r>
              <a:rPr lang="en-US" altLang="zh-TW" dirty="0" smtClean="0"/>
              <a:t>out1(z)=(2/3)*out1(z-1)+RSV(z)/3;</a:t>
            </a:r>
          </a:p>
          <a:p>
            <a:pPr>
              <a:buNone/>
            </a:pPr>
            <a:r>
              <a:rPr lang="en-US" altLang="zh-TW" dirty="0" smtClean="0"/>
              <a:t>out2(z)=(2/3)*out2(z-1)+out1(z)/3;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end</a:t>
            </a:r>
            <a:endParaRPr lang="zh-TW" altLang="en-US" b="1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1085</Words>
  <Application>Microsoft Office PowerPoint</Application>
  <PresentationFormat>如螢幕大小 (4:3)</PresentationFormat>
  <Paragraphs>180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股票投資組合報酬率及預測走向</vt:lpstr>
      <vt:lpstr>PowerPoint 簡報</vt:lpstr>
      <vt:lpstr>均線</vt:lpstr>
      <vt:lpstr>PowerPoint 簡報</vt:lpstr>
      <vt:lpstr>KD指標(隨機指標)</vt:lpstr>
      <vt:lpstr>KD指標(隨機指標)</vt:lpstr>
      <vt:lpstr>KD指標(隨機指標)</vt:lpstr>
      <vt:lpstr>PowerPoint 簡報</vt:lpstr>
      <vt:lpstr>PowerPoint 簡報</vt:lpstr>
      <vt:lpstr>RSI(相對強弱指標)</vt:lpstr>
      <vt:lpstr>RSI(相對強弱指標)</vt:lpstr>
      <vt:lpstr>PowerPoint 簡報</vt:lpstr>
      <vt:lpstr>PowerPoint 簡報</vt:lpstr>
      <vt:lpstr>MACD指標</vt:lpstr>
      <vt:lpstr>PowerPoint 簡報</vt:lpstr>
      <vt:lpstr>乖離率(BIAS)</vt:lpstr>
      <vt:lpstr>PowerPoint 簡報</vt:lpstr>
      <vt:lpstr>將線條機率化</vt:lpstr>
      <vt:lpstr>linemix.m</vt:lpstr>
      <vt:lpstr>建議分配資金比例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math</dc:creator>
  <cp:lastModifiedBy>user</cp:lastModifiedBy>
  <cp:revision>27</cp:revision>
  <dcterms:created xsi:type="dcterms:W3CDTF">2016-01-06T05:29:29Z</dcterms:created>
  <dcterms:modified xsi:type="dcterms:W3CDTF">2016-01-07T03:04:35Z</dcterms:modified>
</cp:coreProperties>
</file>