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63" r:id="rId6"/>
    <p:sldId id="286" r:id="rId7"/>
    <p:sldId id="287" r:id="rId8"/>
    <p:sldId id="259" r:id="rId9"/>
    <p:sldId id="311" r:id="rId10"/>
    <p:sldId id="312" r:id="rId11"/>
    <p:sldId id="260" r:id="rId12"/>
    <p:sldId id="270" r:id="rId13"/>
    <p:sldId id="313" r:id="rId14"/>
    <p:sldId id="314" r:id="rId15"/>
    <p:sldId id="315" r:id="rId16"/>
    <p:sldId id="316" r:id="rId17"/>
    <p:sldId id="326" r:id="rId18"/>
    <p:sldId id="327" r:id="rId19"/>
    <p:sldId id="328" r:id="rId20"/>
    <p:sldId id="329" r:id="rId21"/>
    <p:sldId id="330" r:id="rId22"/>
    <p:sldId id="331" r:id="rId23"/>
    <p:sldId id="261" r:id="rId24"/>
    <p:sldId id="273" r:id="rId25"/>
    <p:sldId id="275" r:id="rId26"/>
    <p:sldId id="262" r:id="rId27"/>
    <p:sldId id="277" r:id="rId28"/>
    <p:sldId id="278" r:id="rId29"/>
    <p:sldId id="280" r:id="rId30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50" y="-1776"/>
      </p:cViewPr>
      <p:guideLst>
        <p:guide orient="horz" pos="15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687C-C755-4BB9-A989-51D65373B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5" name="组合 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36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39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8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9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" name="TextBox 70"/>
          <p:cNvSpPr txBox="1"/>
          <p:nvPr/>
        </p:nvSpPr>
        <p:spPr>
          <a:xfrm>
            <a:off x="1301750" y="2715895"/>
            <a:ext cx="667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6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B/S</a:t>
            </a:r>
            <a:r>
              <a:rPr lang="zh-CN" altLang="en-US" sz="36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的网上花卉销售系统</a:t>
            </a:r>
            <a:endParaRPr lang="zh-CN" altLang="en-US" sz="36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056060" y="4188111"/>
            <a:ext cx="174306" cy="174304"/>
            <a:chOff x="801291" y="3535885"/>
            <a:chExt cx="219347" cy="219347"/>
          </a:xfrm>
        </p:grpSpPr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7" name="Group 14"/>
          <p:cNvGrpSpPr/>
          <p:nvPr/>
        </p:nvGrpSpPr>
        <p:grpSpPr bwMode="auto">
          <a:xfrm>
            <a:off x="4800872" y="4188111"/>
            <a:ext cx="174306" cy="174304"/>
            <a:chOff x="4248" y="3024"/>
            <a:chExt cx="600" cy="599"/>
          </a:xfrm>
        </p:grpSpPr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3243361" y="4136763"/>
            <a:ext cx="1198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指导老师：杨孜茁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004048" y="4136763"/>
            <a:ext cx="944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答辩人：王毅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2" grpId="0" bldLvl="0" animBg="1"/>
      <p:bldP spid="6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1662116" y="1819368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Freeform 34"/>
          <p:cNvSpPr/>
          <p:nvPr/>
        </p:nvSpPr>
        <p:spPr bwMode="auto">
          <a:xfrm>
            <a:off x="2" y="1819368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558" y="2290447"/>
            <a:ext cx="154749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用户登录注册页面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花卉商品浏览页面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花卉购物车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收藏页面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花卉</a:t>
            </a:r>
            <a:r>
              <a:rPr 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搜索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用户订单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用户信息修改</a:t>
            </a:r>
            <a:endParaRPr 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忘记密码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558" y="1890337"/>
            <a:ext cx="29517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详细设计说明书（</a:t>
            </a:r>
            <a:r>
              <a:rPr lang="en-US" altLang="zh-CN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5702" y="1943452"/>
            <a:ext cx="1279612" cy="1282202"/>
            <a:chOff x="2725702" y="1943451"/>
            <a:chExt cx="1279612" cy="1282202"/>
          </a:xfrm>
        </p:grpSpPr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725702" y="1943451"/>
              <a:ext cx="1279612" cy="1282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"/>
            <p:cNvSpPr>
              <a:spLocks noEditPoints="1"/>
            </p:cNvSpPr>
            <p:nvPr/>
          </p:nvSpPr>
          <p:spPr bwMode="auto">
            <a:xfrm>
              <a:off x="3143467" y="2252663"/>
              <a:ext cx="444082" cy="63817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9680" y="290122"/>
            <a:ext cx="156464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用户登录注册页面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132205"/>
            <a:ext cx="6602730" cy="2883535"/>
          </a:xfrm>
          <a:prstGeom prst="rect">
            <a:avLst/>
          </a:prstGeom>
        </p:spPr>
      </p:pic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496570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登录页面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953385" y="4074795"/>
            <a:ext cx="323659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登录页面可以跳转到注册和忘记密码页面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9680" y="290122"/>
            <a:ext cx="156464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用户登录注册页面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496570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注册页面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953385" y="4074795"/>
            <a:ext cx="323659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页面具有验证码，防止一定的恶意攻击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128395"/>
            <a:ext cx="6755765" cy="28003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221480" y="290122"/>
            <a:ext cx="70104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主页面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10223" y="833047"/>
            <a:ext cx="9607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首页（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953385" y="4471035"/>
            <a:ext cx="323659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主页面提供热门类型花卉，提供快速搜索功能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760" y="833120"/>
            <a:ext cx="5365750" cy="3596640"/>
          </a:xfrm>
          <a:prstGeom prst="rect">
            <a:avLst/>
          </a:prstGeom>
        </p:spPr>
      </p:pic>
      <p:sp>
        <p:nvSpPr>
          <p:cNvPr id="6" name="TextBox 503"/>
          <p:cNvSpPr txBox="1"/>
          <p:nvPr/>
        </p:nvSpPr>
        <p:spPr>
          <a:xfrm>
            <a:off x="510540" y="1365250"/>
            <a:ext cx="123571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左侧的快速搜索用类别是动态获取加载的。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上分的搜索条是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，可以加载在任意页面，提供复杂搜索功能。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221480" y="290122"/>
            <a:ext cx="70104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主页面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10858" y="833047"/>
            <a:ext cx="960755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首页（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292350" y="4362450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主页面下方提供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个热门类别的花卉作为强推，每种类别可推有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个花卉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833120"/>
            <a:ext cx="4859655" cy="3374390"/>
          </a:xfrm>
          <a:prstGeom prst="rect">
            <a:avLst/>
          </a:prstGeom>
        </p:spPr>
      </p:pic>
      <p:sp>
        <p:nvSpPr>
          <p:cNvPr id="6" name="TextBox 503"/>
          <p:cNvSpPr txBox="1"/>
          <p:nvPr/>
        </p:nvSpPr>
        <p:spPr>
          <a:xfrm>
            <a:off x="511175" y="1403350"/>
            <a:ext cx="1631315" cy="720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个类别如：特价促销，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个花卉数据都根据数据库动态加载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9680" y="290122"/>
            <a:ext cx="156464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花卉商品浏览页面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54356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商品页面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292350" y="4477385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页面显示花卉具体参数，可以加入购物车或直接购买下单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03"/>
          <p:cNvSpPr txBox="1"/>
          <p:nvPr/>
        </p:nvSpPr>
        <p:spPr>
          <a:xfrm>
            <a:off x="511175" y="1403350"/>
            <a:ext cx="1017905" cy="2188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花卉的名字，价格，图片等具体参数由花卉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动态获取加载。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下方的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一样可以加载到任意页面。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833120"/>
            <a:ext cx="5508625" cy="364426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666490" y="290122"/>
            <a:ext cx="181102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花卉购物车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收藏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467996" y="833047"/>
            <a:ext cx="10464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购物车页面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292350" y="4477385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页面显示已添加到购物车的花卉，可以删除或直接下单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790" y="1132205"/>
            <a:ext cx="6111240" cy="3323590"/>
          </a:xfrm>
          <a:prstGeom prst="rect">
            <a:avLst/>
          </a:prstGeom>
        </p:spPr>
      </p:pic>
      <p:sp>
        <p:nvSpPr>
          <p:cNvPr id="7" name="TextBox 503"/>
          <p:cNvSpPr txBox="1"/>
          <p:nvPr/>
        </p:nvSpPr>
        <p:spPr>
          <a:xfrm>
            <a:off x="511175" y="1403350"/>
            <a:ext cx="10179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商品页面添加到购物车的商品会在此显示</a:t>
            </a:r>
            <a:endParaRPr lang="zh-CN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666490" y="290122"/>
            <a:ext cx="181102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花卉购物车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收藏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54356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收藏页面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362200" y="4023995"/>
            <a:ext cx="4558665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页面类似购物车页面，显示已收藏的花卉大致参数，可以删除指定花卉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985" y="1132205"/>
            <a:ext cx="6349365" cy="243332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962400" y="290122"/>
            <a:ext cx="121920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花卉</a:t>
            </a: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搜索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54356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搜索页面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292350" y="4477385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页面显示按条件查询到的花卉，可以点击搜索类别进行搜索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03"/>
          <p:cNvSpPr txBox="1"/>
          <p:nvPr/>
        </p:nvSpPr>
        <p:spPr>
          <a:xfrm>
            <a:off x="511175" y="1403350"/>
            <a:ext cx="1017905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搜索条件拼接在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中，提交到后台进行搜索，可以点击不同的搜索条件进行搜索，可以按照默认，销量，人气，价格进行排序，点击商品可以进入商品具体页面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833120"/>
            <a:ext cx="4972050" cy="362775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962400" y="290122"/>
            <a:ext cx="121920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用户订单页面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54356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订单页面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292350" y="4477385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页面显示按条件查询到的订单，可以对订单进行付款操作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03"/>
          <p:cNvSpPr txBox="1"/>
          <p:nvPr/>
        </p:nvSpPr>
        <p:spPr>
          <a:xfrm>
            <a:off x="511175" y="1403350"/>
            <a:ext cx="1017905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显示用户已下单的订单，可以对其进行付款操作，可以按时间和交易类型查询之前的订单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833120"/>
            <a:ext cx="6028055" cy="34493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992072" y="4328398"/>
            <a:ext cx="677883" cy="370556"/>
            <a:chOff x="6992070" y="4328397"/>
            <a:chExt cx="677883" cy="370556"/>
          </a:xfrm>
        </p:grpSpPr>
        <p:grpSp>
          <p:nvGrpSpPr>
            <p:cNvPr id="5" name="组合 4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9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7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566"/>
          <p:cNvSpPr txBox="1"/>
          <p:nvPr/>
        </p:nvSpPr>
        <p:spPr>
          <a:xfrm>
            <a:off x="7815487" y="4252259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 smtClean="0">
                <a:ln w="6350">
                  <a:noFill/>
                </a:ln>
                <a:solidFill>
                  <a:srgbClr val="FF910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en-US" altLang="zh-CN" sz="2000" dirty="0">
              <a:ln w="6350">
                <a:noFill/>
              </a:ln>
              <a:solidFill>
                <a:srgbClr val="FF910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56659" y="1922944"/>
            <a:ext cx="1630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详细设计说明书</a:t>
            </a:r>
            <a:r>
              <a:rPr lang="en-US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(Web)</a:t>
            </a:r>
            <a:endParaRPr lang="en-US" altLang="zh-CN" sz="1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46865" y="1922944"/>
            <a:ext cx="944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系统流程图</a:t>
            </a:r>
            <a:endParaRPr lang="zh-CN" altLang="zh-CN" sz="1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7527" y="1922944"/>
            <a:ext cx="11381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endParaRPr lang="zh-CN" altLang="zh-CN" sz="1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99328" y="192294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相关建议与论文总结</a:t>
            </a:r>
            <a:endParaRPr lang="zh-CN" altLang="en-US" sz="1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63724" y="1922944"/>
            <a:ext cx="1935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详细设计说明书</a:t>
            </a:r>
            <a:r>
              <a:rPr lang="en-US" altLang="zh-CN" sz="12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(Console)</a:t>
            </a:r>
            <a:endParaRPr lang="zh-CN" altLang="en-US" sz="12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554277" y="1082116"/>
            <a:ext cx="589338" cy="589338"/>
            <a:chOff x="7554277" y="1082116"/>
            <a:chExt cx="589338" cy="589338"/>
          </a:xfrm>
        </p:grpSpPr>
        <p:sp>
          <p:nvSpPr>
            <p:cNvPr id="34" name="椭圆 33"/>
            <p:cNvSpPr/>
            <p:nvPr/>
          </p:nvSpPr>
          <p:spPr>
            <a:xfrm>
              <a:off x="7554277" y="1082116"/>
              <a:ext cx="589338" cy="589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7658704" y="1253622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648994" y="1082116"/>
            <a:ext cx="589338" cy="589338"/>
            <a:chOff x="2648994" y="1082116"/>
            <a:chExt cx="589338" cy="589338"/>
          </a:xfrm>
        </p:grpSpPr>
        <p:sp>
          <p:nvSpPr>
            <p:cNvPr id="37" name="椭圆 36"/>
            <p:cNvSpPr/>
            <p:nvPr/>
          </p:nvSpPr>
          <p:spPr>
            <a:xfrm>
              <a:off x="2648994" y="1082116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10"/>
            <p:cNvSpPr>
              <a:spLocks noEditPoints="1"/>
            </p:cNvSpPr>
            <p:nvPr/>
          </p:nvSpPr>
          <p:spPr bwMode="auto">
            <a:xfrm>
              <a:off x="2800042" y="1236153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936795" y="1082116"/>
            <a:ext cx="589338" cy="589338"/>
            <a:chOff x="5936795" y="1082116"/>
            <a:chExt cx="589338" cy="589338"/>
          </a:xfrm>
        </p:grpSpPr>
        <p:sp>
          <p:nvSpPr>
            <p:cNvPr id="40" name="椭圆 39"/>
            <p:cNvSpPr/>
            <p:nvPr/>
          </p:nvSpPr>
          <p:spPr>
            <a:xfrm>
              <a:off x="5936795" y="1082116"/>
              <a:ext cx="589338" cy="589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6108428" y="1220247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277331" y="1082116"/>
            <a:ext cx="589338" cy="589338"/>
            <a:chOff x="4277331" y="1082116"/>
            <a:chExt cx="589338" cy="589338"/>
          </a:xfrm>
        </p:grpSpPr>
        <p:sp>
          <p:nvSpPr>
            <p:cNvPr id="43" name="椭圆 42"/>
            <p:cNvSpPr/>
            <p:nvPr/>
          </p:nvSpPr>
          <p:spPr>
            <a:xfrm>
              <a:off x="4277331" y="1082116"/>
              <a:ext cx="589338" cy="589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4464895" y="1223662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80069" y="1082116"/>
            <a:ext cx="589338" cy="589338"/>
            <a:chOff x="980069" y="1082116"/>
            <a:chExt cx="589338" cy="589338"/>
          </a:xfrm>
        </p:grpSpPr>
        <p:sp>
          <p:nvSpPr>
            <p:cNvPr id="46" name="椭圆 45"/>
            <p:cNvSpPr/>
            <p:nvPr/>
          </p:nvSpPr>
          <p:spPr>
            <a:xfrm>
              <a:off x="980069" y="1082116"/>
              <a:ext cx="589338" cy="589338"/>
            </a:xfrm>
            <a:prstGeom prst="ellipse">
              <a:avLst/>
            </a:prstGeom>
            <a:solidFill>
              <a:srgbClr val="FF9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1100223" y="1232650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3877311" y="2393827"/>
            <a:ext cx="13893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用户登录</a:t>
            </a:r>
            <a:r>
              <a:rPr lang="en-US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/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注册页面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主页面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花卉商品浏览页面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花卉购物车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收藏页面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花卉搜索页面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用户订单页面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用户信息修改</a:t>
            </a:r>
            <a:endParaRPr lang="zh-CN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忘记密码</a:t>
            </a:r>
            <a:endParaRPr lang="zh-CN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71226" y="2393827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问题评估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相关对策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研究总结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68526" y="2393826"/>
            <a:ext cx="1325880" cy="1245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管理员登录页面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主页面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各项数据管理页面</a:t>
            </a:r>
            <a:endParaRPr lang="zh-CN" altLang="en-US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管理员信息修改页面</a:t>
            </a:r>
            <a:endParaRPr lang="zh-CN" altLang="en-US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忘记密码</a:t>
            </a:r>
            <a:endParaRPr lang="zh-CN" altLang="en-US" sz="1000" dirty="0" smtClean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38582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21235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5816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5346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71729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503171" y="2393827"/>
            <a:ext cx="881380" cy="78359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Web</a:t>
            </a:r>
            <a:r>
              <a:rPr 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项目</a:t>
            </a:r>
            <a:endParaRPr 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Core</a:t>
            </a:r>
            <a:r>
              <a:rPr lang="zh-CN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项目</a:t>
            </a:r>
            <a:endParaRPr 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Console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  <a:sym typeface="+mn-ea"/>
              </a:rPr>
              <a:t>项目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48" grpId="0"/>
      <p:bldP spid="51" grpId="0"/>
      <p:bldP spid="5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962400" y="290122"/>
            <a:ext cx="121920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用户信息修改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381636" y="833047"/>
            <a:ext cx="121920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用户信息页面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2409190" y="4439285"/>
            <a:ext cx="455866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页面可以修改用户自身的信息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03"/>
          <p:cNvSpPr txBox="1"/>
          <p:nvPr/>
        </p:nvSpPr>
        <p:spPr>
          <a:xfrm>
            <a:off x="511175" y="1403350"/>
            <a:ext cx="1017905" cy="1139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用户可以修改自身的信息，其电话、邮箱和地址可以供商家发货使用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833120"/>
            <a:ext cx="6176010" cy="307530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35120" y="290122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忘记密码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58938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54356" y="833047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忘记密码</a:t>
            </a:r>
            <a:endParaRPr lang="zh-CN" b="1" dirty="0">
              <a:solidFill>
                <a:schemeClr val="accent2"/>
              </a:solidFill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3849370" y="4323715"/>
            <a:ext cx="1445895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找回密码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03"/>
          <p:cNvSpPr txBox="1"/>
          <p:nvPr/>
        </p:nvSpPr>
        <p:spPr>
          <a:xfrm>
            <a:off x="554355" y="1403350"/>
            <a:ext cx="1784350" cy="1139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用户可以在登陆页面点击忘记密码，输入用户名，绑定手机号，验证码，验证通过后会发送密码邮件到绑定邮箱号中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160" y="833120"/>
            <a:ext cx="4043045" cy="3322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3" grpId="0" bldLvl="0" animBg="1"/>
      <p:bldP spid="2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1662116" y="1819368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Freeform 34"/>
          <p:cNvSpPr/>
          <p:nvPr/>
        </p:nvSpPr>
        <p:spPr bwMode="auto">
          <a:xfrm>
            <a:off x="2" y="1819368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560" y="2395796"/>
            <a:ext cx="149733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管理员登录页面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主页面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管理员信息修改页面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忘记密码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635" y="1995805"/>
            <a:ext cx="37738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详细设计说明书（</a:t>
            </a:r>
            <a:r>
              <a:rPr lang="en-US" altLang="zh-CN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Console</a:t>
            </a:r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5702" y="1943452"/>
            <a:ext cx="1279612" cy="1282202"/>
            <a:chOff x="2725702" y="1943451"/>
            <a:chExt cx="1279612" cy="1282202"/>
          </a:xfrm>
        </p:grpSpPr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725702" y="1943451"/>
              <a:ext cx="1279612" cy="1282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140488" y="2278095"/>
              <a:ext cx="462264" cy="587310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7170" y="290122"/>
            <a:ext cx="15696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66844" y="567934"/>
            <a:ext cx="18020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89362" y="3660940"/>
            <a:ext cx="1666953" cy="7340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请在此添加相关文字内容请在此添加相关文字内容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69084" y="3660940"/>
            <a:ext cx="1666953" cy="7340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请在此添加相关文字内容请在此添加相关文字内容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8806" y="3660940"/>
            <a:ext cx="1666953" cy="7340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请在此添加相关文字内容请在此添加相关文字内容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1013" y="3660940"/>
            <a:ext cx="1666953" cy="7340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请在此添加相关文字内容请在此添加相关文字内容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2"/>
          <p:cNvCxnSpPr/>
          <p:nvPr/>
        </p:nvCxnSpPr>
        <p:spPr>
          <a:xfrm>
            <a:off x="786939" y="4523226"/>
            <a:ext cx="1177384" cy="0"/>
          </a:xfrm>
          <a:prstGeom prst="line">
            <a:avLst/>
          </a:prstGeom>
          <a:ln w="19050">
            <a:solidFill>
              <a:srgbClr val="ED7D3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/>
          <p:cNvCxnSpPr/>
          <p:nvPr/>
        </p:nvCxnSpPr>
        <p:spPr>
          <a:xfrm>
            <a:off x="2851062" y="4523226"/>
            <a:ext cx="1177384" cy="0"/>
          </a:xfrm>
          <a:prstGeom prst="line">
            <a:avLst/>
          </a:prstGeom>
          <a:ln w="19050">
            <a:solidFill>
              <a:srgbClr val="5B9BD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/>
          <p:cNvCxnSpPr/>
          <p:nvPr/>
        </p:nvCxnSpPr>
        <p:spPr>
          <a:xfrm>
            <a:off x="4975698" y="4523226"/>
            <a:ext cx="1177384" cy="0"/>
          </a:xfrm>
          <a:prstGeom prst="line">
            <a:avLst/>
          </a:prstGeom>
          <a:ln w="19050">
            <a:solidFill>
              <a:srgbClr val="ED7D3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/>
          <p:cNvCxnSpPr/>
          <p:nvPr/>
        </p:nvCxnSpPr>
        <p:spPr>
          <a:xfrm>
            <a:off x="7039821" y="4523226"/>
            <a:ext cx="1177384" cy="0"/>
          </a:xfrm>
          <a:prstGeom prst="line">
            <a:avLst/>
          </a:prstGeom>
          <a:ln w="19050">
            <a:solidFill>
              <a:srgbClr val="5B9BD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589362" y="1823404"/>
            <a:ext cx="1666953" cy="1666953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669084" y="1823404"/>
            <a:ext cx="1666953" cy="1666953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4732931" y="1824727"/>
            <a:ext cx="1666953" cy="1666953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860281" y="1824727"/>
            <a:ext cx="1666953" cy="1666953"/>
          </a:xfrm>
          <a:custGeom>
            <a:avLst/>
            <a:gdLst>
              <a:gd name="connsiteX0" fmla="*/ 0 w 2222604"/>
              <a:gd name="connsiteY0" fmla="*/ 0 h 2222604"/>
              <a:gd name="connsiteX1" fmla="*/ 2222604 w 2222604"/>
              <a:gd name="connsiteY1" fmla="*/ 0 h 2222604"/>
              <a:gd name="connsiteX2" fmla="*/ 2222604 w 2222604"/>
              <a:gd name="connsiteY2" fmla="*/ 2222604 h 2222604"/>
              <a:gd name="connsiteX3" fmla="*/ 0 w 2222604"/>
              <a:gd name="connsiteY3" fmla="*/ 2222604 h 22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04" h="2222604">
                <a:moveTo>
                  <a:pt x="0" y="0"/>
                </a:moveTo>
                <a:lnTo>
                  <a:pt x="2222604" y="0"/>
                </a:lnTo>
                <a:lnTo>
                  <a:pt x="2222604" y="2222604"/>
                </a:lnTo>
                <a:lnTo>
                  <a:pt x="0" y="2222604"/>
                </a:lnTo>
                <a:close/>
              </a:path>
            </a:pathLst>
          </a:custGeom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7170" y="290122"/>
            <a:ext cx="15696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66844" y="567934"/>
            <a:ext cx="18020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017309" y="1404964"/>
            <a:ext cx="0" cy="3170057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22604" y="1632968"/>
            <a:ext cx="2158403" cy="295466"/>
            <a:chOff x="3249264" y="1751685"/>
            <a:chExt cx="2994025" cy="393953"/>
          </a:xfrm>
        </p:grpSpPr>
        <p:grpSp>
          <p:nvGrpSpPr>
            <p:cNvPr id="7" name="组合 6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335260" y="1751685"/>
              <a:ext cx="673755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22604" y="1941267"/>
            <a:ext cx="2158403" cy="295466"/>
            <a:chOff x="3249264" y="2162753"/>
            <a:chExt cx="2994025" cy="393955"/>
          </a:xfrm>
        </p:grpSpPr>
        <p:grpSp>
          <p:nvGrpSpPr>
            <p:cNvPr id="12" name="组合 11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118871" y="2162753"/>
              <a:ext cx="673755" cy="39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18856" y="3268910"/>
            <a:ext cx="2171044" cy="295466"/>
            <a:chOff x="3244272" y="3932941"/>
            <a:chExt cx="3011560" cy="393953"/>
          </a:xfrm>
        </p:grpSpPr>
        <p:sp>
          <p:nvSpPr>
            <p:cNvPr id="17" name="圆角矩形 16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18923" y="3932941"/>
              <a:ext cx="90769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8861" y="3562933"/>
            <a:ext cx="2168869" cy="295466"/>
            <a:chOff x="3244272" y="4324968"/>
            <a:chExt cx="3008542" cy="393953"/>
          </a:xfrm>
        </p:grpSpPr>
        <p:sp>
          <p:nvSpPr>
            <p:cNvPr id="21" name="圆角矩形 20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26614" y="4324968"/>
              <a:ext cx="67375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8604" y="1404963"/>
            <a:ext cx="1618841" cy="1647000"/>
            <a:chOff x="471707" y="1675770"/>
            <a:chExt cx="2158455" cy="2196000"/>
          </a:xfrm>
          <a:solidFill>
            <a:srgbClr val="5B9BD5"/>
          </a:solidFill>
        </p:grpSpPr>
        <p:grpSp>
          <p:nvGrpSpPr>
            <p:cNvPr id="25" name="组合 24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9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7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5" dirty="0">
                  <a:ln>
                    <a:solidFill>
                      <a:schemeClr val="bg2">
                        <a:lumMod val="75000"/>
                      </a:schemeClr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56161" y="3065487"/>
            <a:ext cx="1618841" cy="1647000"/>
            <a:chOff x="478903" y="4355475"/>
            <a:chExt cx="2158455" cy="2196000"/>
          </a:xfrm>
          <a:solidFill>
            <a:srgbClr val="ED7D31"/>
          </a:solidFill>
        </p:grpSpPr>
        <p:grpSp>
          <p:nvGrpSpPr>
            <p:cNvPr id="33" name="组合 32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38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5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865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5403190" y="1429604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403190" y="1720828"/>
            <a:ext cx="2716163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03190" y="2572547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5403190" y="2863771"/>
            <a:ext cx="2716163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03190" y="3715490"/>
            <a:ext cx="984871" cy="323159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5403190" y="4006713"/>
            <a:ext cx="2716163" cy="65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在此录入上述图表的综合描述说明，在此录入上述图表的综合描述说明，在此录入上述图表的描述说明。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92229" y="1331715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2580407" y="2218269"/>
            <a:ext cx="2109497" cy="40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92229" y="2985752"/>
            <a:ext cx="90792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2580407" y="3860483"/>
            <a:ext cx="2109497" cy="40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1662116" y="1819368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Freeform 34"/>
          <p:cNvSpPr/>
          <p:nvPr/>
        </p:nvSpPr>
        <p:spPr bwMode="auto">
          <a:xfrm>
            <a:off x="2" y="1819368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560" y="2290447"/>
            <a:ext cx="998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问题评估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相关对策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研究总结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成绩与思考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558" y="1890337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相关建议与论文总结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5702" y="1943452"/>
            <a:ext cx="1279612" cy="1282202"/>
            <a:chOff x="2725702" y="1943451"/>
            <a:chExt cx="1279612" cy="1282202"/>
          </a:xfrm>
        </p:grpSpPr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725702" y="1943451"/>
              <a:ext cx="1279612" cy="1282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3092898" y="2389605"/>
              <a:ext cx="557090" cy="362986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rgbClr val="FF9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7170" y="290122"/>
            <a:ext cx="15696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66844" y="567934"/>
            <a:ext cx="18020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0"/>
          <p:cNvGrpSpPr/>
          <p:nvPr/>
        </p:nvGrpSpPr>
        <p:grpSpPr bwMode="auto">
          <a:xfrm>
            <a:off x="3306121" y="1287119"/>
            <a:ext cx="1080419" cy="1796709"/>
            <a:chOff x="0" y="0"/>
            <a:chExt cx="1081794" cy="1800000"/>
          </a:xfrm>
          <a:solidFill>
            <a:srgbClr val="5B9BD5"/>
          </a:solidFill>
        </p:grpSpPr>
        <p:sp>
          <p:nvSpPr>
            <p:cNvPr id="6" name="矩形 38"/>
            <p:cNvSpPr>
              <a:spLocks noChangeArrowheads="1"/>
            </p:cNvSpPr>
            <p:nvPr/>
          </p:nvSpPr>
          <p:spPr bwMode="auto">
            <a:xfrm rot="2700000">
              <a:off x="-259117" y="891000"/>
              <a:ext cx="180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" name="矩形 39"/>
            <p:cNvSpPr>
              <a:spLocks noChangeArrowheads="1"/>
            </p:cNvSpPr>
            <p:nvPr/>
          </p:nvSpPr>
          <p:spPr bwMode="auto">
            <a:xfrm>
              <a:off x="1794" y="25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" name="矩形 40"/>
            <p:cNvSpPr>
              <a:spLocks noChangeArrowheads="1"/>
            </p:cNvSpPr>
            <p:nvPr/>
          </p:nvSpPr>
          <p:spPr bwMode="auto">
            <a:xfrm rot="5400000">
              <a:off x="-531000" y="79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Group 14"/>
          <p:cNvGrpSpPr/>
          <p:nvPr/>
        </p:nvGrpSpPr>
        <p:grpSpPr bwMode="auto">
          <a:xfrm flipH="1">
            <a:off x="4923582" y="1287119"/>
            <a:ext cx="1080419" cy="1796709"/>
            <a:chOff x="0" y="0"/>
            <a:chExt cx="1081794" cy="1800000"/>
          </a:xfrm>
          <a:solidFill>
            <a:srgbClr val="5B9BD5"/>
          </a:solidFill>
        </p:grpSpPr>
        <p:sp>
          <p:nvSpPr>
            <p:cNvPr id="10" name="矩形 43"/>
            <p:cNvSpPr>
              <a:spLocks noChangeArrowheads="1"/>
            </p:cNvSpPr>
            <p:nvPr/>
          </p:nvSpPr>
          <p:spPr bwMode="auto">
            <a:xfrm rot="2700000">
              <a:off x="-259117" y="891000"/>
              <a:ext cx="180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44"/>
            <p:cNvSpPr>
              <a:spLocks noChangeArrowheads="1"/>
            </p:cNvSpPr>
            <p:nvPr/>
          </p:nvSpPr>
          <p:spPr bwMode="auto">
            <a:xfrm>
              <a:off x="1794" y="25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2" name="矩形 45"/>
            <p:cNvSpPr>
              <a:spLocks noChangeArrowheads="1"/>
            </p:cNvSpPr>
            <p:nvPr/>
          </p:nvSpPr>
          <p:spPr bwMode="auto">
            <a:xfrm rot="5400000">
              <a:off x="-531000" y="79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888688" y="1540670"/>
            <a:ext cx="2355941" cy="1186815"/>
            <a:chOff x="0" y="0"/>
            <a:chExt cx="2361131" cy="1189411"/>
          </a:xfrm>
        </p:grpSpPr>
        <p:grpSp>
          <p:nvGrpSpPr>
            <p:cNvPr id="14" name="Group 19"/>
            <p:cNvGrpSpPr/>
            <p:nvPr/>
          </p:nvGrpSpPr>
          <p:grpSpPr bwMode="auto">
            <a:xfrm>
              <a:off x="1899403" y="0"/>
              <a:ext cx="360314" cy="360356"/>
              <a:chOff x="-510" y="0"/>
              <a:chExt cx="360314" cy="360356"/>
            </a:xfrm>
          </p:grpSpPr>
          <p:sp>
            <p:nvSpPr>
              <p:cNvPr id="16" name="矩形 56"/>
              <p:cNvSpPr>
                <a:spLocks noChangeArrowheads="1"/>
              </p:cNvSpPr>
              <p:nvPr/>
            </p:nvSpPr>
            <p:spPr bwMode="auto">
              <a:xfrm>
                <a:off x="-510" y="0"/>
                <a:ext cx="360314" cy="36035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zh-CN" sz="1725"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" name="文本框 57"/>
              <p:cNvSpPr>
                <a:spLocks noChangeArrowheads="1"/>
              </p:cNvSpPr>
              <p:nvPr/>
            </p:nvSpPr>
            <p:spPr bwMode="auto">
              <a:xfrm>
                <a:off x="53599" y="0"/>
                <a:ext cx="287891" cy="338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595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1</a:t>
                </a:r>
                <a:endParaRPr lang="zh-CN" altLang="en-US" sz="1595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59"/>
            <p:cNvSpPr>
              <a:spLocks noChangeArrowheads="1"/>
            </p:cNvSpPr>
            <p:nvPr/>
          </p:nvSpPr>
          <p:spPr bwMode="auto">
            <a:xfrm>
              <a:off x="0" y="375103"/>
              <a:ext cx="2361131" cy="814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kern="3000" spc="2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文字内容需概括精炼，建议与标题相关并符合整体语言风格，语言描述尽量简洁生动。单击此处添加文本内容，语言描述尽量简洁生动</a:t>
              </a:r>
              <a:endParaRPr lang="zh-CN" altLang="zh-CN" sz="900" kern="3000" spc="2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Group 23"/>
          <p:cNvGrpSpPr/>
          <p:nvPr/>
        </p:nvGrpSpPr>
        <p:grpSpPr bwMode="auto">
          <a:xfrm flipV="1">
            <a:off x="3312458" y="2675051"/>
            <a:ext cx="1080419" cy="1796709"/>
            <a:chOff x="0" y="0"/>
            <a:chExt cx="1081794" cy="1800000"/>
          </a:xfrm>
          <a:solidFill>
            <a:srgbClr val="5B9BD5"/>
          </a:solidFill>
        </p:grpSpPr>
        <p:sp>
          <p:nvSpPr>
            <p:cNvPr id="19" name="矩形 61"/>
            <p:cNvSpPr>
              <a:spLocks noChangeArrowheads="1"/>
            </p:cNvSpPr>
            <p:nvPr/>
          </p:nvSpPr>
          <p:spPr bwMode="auto">
            <a:xfrm rot="2700000">
              <a:off x="-259117" y="891000"/>
              <a:ext cx="180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0" name="矩形 62"/>
            <p:cNvSpPr>
              <a:spLocks noChangeArrowheads="1"/>
            </p:cNvSpPr>
            <p:nvPr/>
          </p:nvSpPr>
          <p:spPr bwMode="auto">
            <a:xfrm>
              <a:off x="1794" y="25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矩形 63"/>
            <p:cNvSpPr>
              <a:spLocks noChangeArrowheads="1"/>
            </p:cNvSpPr>
            <p:nvPr/>
          </p:nvSpPr>
          <p:spPr bwMode="auto">
            <a:xfrm rot="5400000">
              <a:off x="-531000" y="79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Group 27"/>
          <p:cNvGrpSpPr/>
          <p:nvPr/>
        </p:nvGrpSpPr>
        <p:grpSpPr bwMode="auto">
          <a:xfrm flipH="1" flipV="1">
            <a:off x="4929919" y="2675051"/>
            <a:ext cx="1080419" cy="1796709"/>
            <a:chOff x="0" y="0"/>
            <a:chExt cx="1081794" cy="1800000"/>
          </a:xfrm>
          <a:solidFill>
            <a:srgbClr val="5B9BD5"/>
          </a:solidFill>
        </p:grpSpPr>
        <p:sp>
          <p:nvSpPr>
            <p:cNvPr id="23" name="矩形 65"/>
            <p:cNvSpPr>
              <a:spLocks noChangeArrowheads="1"/>
            </p:cNvSpPr>
            <p:nvPr/>
          </p:nvSpPr>
          <p:spPr bwMode="auto">
            <a:xfrm rot="2700000">
              <a:off x="-259117" y="891000"/>
              <a:ext cx="180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矩形 66"/>
            <p:cNvSpPr>
              <a:spLocks noChangeArrowheads="1"/>
            </p:cNvSpPr>
            <p:nvPr/>
          </p:nvSpPr>
          <p:spPr bwMode="auto">
            <a:xfrm>
              <a:off x="1794" y="25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5" name="矩形 67"/>
            <p:cNvSpPr>
              <a:spLocks noChangeArrowheads="1"/>
            </p:cNvSpPr>
            <p:nvPr/>
          </p:nvSpPr>
          <p:spPr bwMode="auto">
            <a:xfrm rot="5400000">
              <a:off x="-531000" y="797240"/>
              <a:ext cx="1080000" cy="18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" name="Group 31"/>
          <p:cNvGrpSpPr/>
          <p:nvPr/>
        </p:nvGrpSpPr>
        <p:grpSpPr bwMode="auto">
          <a:xfrm>
            <a:off x="3754445" y="1989008"/>
            <a:ext cx="1796475" cy="1796709"/>
            <a:chOff x="0" y="0"/>
            <a:chExt cx="1800000" cy="1800000"/>
          </a:xfrm>
          <a:solidFill>
            <a:srgbClr val="3CBDDA"/>
          </a:solidFill>
        </p:grpSpPr>
        <p:sp>
          <p:nvSpPr>
            <p:cNvPr id="27" name="椭圆 69"/>
            <p:cNvSpPr>
              <a:spLocks noChangeArrowheads="1"/>
            </p:cNvSpPr>
            <p:nvPr/>
          </p:nvSpPr>
          <p:spPr bwMode="auto">
            <a:xfrm>
              <a:off x="0" y="0"/>
              <a:ext cx="1800000" cy="1800000"/>
            </a:xfrm>
            <a:prstGeom prst="ellipse">
              <a:avLst/>
            </a:prstGeom>
            <a:solidFill>
              <a:srgbClr val="ED7D3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zh-CN" sz="1725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文本框 70"/>
            <p:cNvSpPr>
              <a:spLocks noChangeArrowheads="1"/>
            </p:cNvSpPr>
            <p:nvPr/>
          </p:nvSpPr>
          <p:spPr bwMode="auto">
            <a:xfrm>
              <a:off x="388268" y="583811"/>
              <a:ext cx="1023465" cy="74001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1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添加</a:t>
              </a:r>
              <a:endParaRPr lang="en-US" altLang="zh-CN" sz="2100" dirty="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1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文字</a:t>
              </a:r>
              <a:endParaRPr lang="zh-CN" altLang="en-US" sz="2100" dirty="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34"/>
          <p:cNvGrpSpPr/>
          <p:nvPr/>
        </p:nvGrpSpPr>
        <p:grpSpPr bwMode="auto">
          <a:xfrm>
            <a:off x="899401" y="3149206"/>
            <a:ext cx="2355940" cy="1186807"/>
            <a:chOff x="0" y="0"/>
            <a:chExt cx="2361131" cy="1189425"/>
          </a:xfrm>
        </p:grpSpPr>
        <p:grpSp>
          <p:nvGrpSpPr>
            <p:cNvPr id="30" name="Group 35"/>
            <p:cNvGrpSpPr/>
            <p:nvPr/>
          </p:nvGrpSpPr>
          <p:grpSpPr bwMode="auto">
            <a:xfrm>
              <a:off x="1899404" y="0"/>
              <a:ext cx="360315" cy="360363"/>
              <a:chOff x="-509" y="0"/>
              <a:chExt cx="360315" cy="360363"/>
            </a:xfrm>
          </p:grpSpPr>
          <p:sp>
            <p:nvSpPr>
              <p:cNvPr id="32" name="矩形 75"/>
              <p:cNvSpPr>
                <a:spLocks noChangeArrowheads="1"/>
              </p:cNvSpPr>
              <p:nvPr/>
            </p:nvSpPr>
            <p:spPr bwMode="auto">
              <a:xfrm>
                <a:off x="-509" y="0"/>
                <a:ext cx="360315" cy="36036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zh-CN" sz="1725"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文本框 76"/>
              <p:cNvSpPr>
                <a:spLocks noChangeArrowheads="1"/>
              </p:cNvSpPr>
              <p:nvPr/>
            </p:nvSpPr>
            <p:spPr bwMode="auto">
              <a:xfrm>
                <a:off x="53598" y="0"/>
                <a:ext cx="287891" cy="338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595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3</a:t>
                </a:r>
                <a:endParaRPr lang="zh-CN" altLang="en-US" sz="1595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74"/>
            <p:cNvSpPr>
              <a:spLocks noChangeArrowheads="1"/>
            </p:cNvSpPr>
            <p:nvPr/>
          </p:nvSpPr>
          <p:spPr bwMode="auto">
            <a:xfrm>
              <a:off x="0" y="375103"/>
              <a:ext cx="2361131" cy="81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kern="3000" spc="2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文字内容需概括精炼，建议与标题相关并符合整体语言风格，语言描述尽量简洁生动。单击此处添加文本内容，语言描述尽量简洁生动</a:t>
              </a:r>
              <a:endParaRPr lang="zh-CN" altLang="zh-CN" sz="900" kern="3000" spc="2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Group 39"/>
          <p:cNvGrpSpPr/>
          <p:nvPr/>
        </p:nvGrpSpPr>
        <p:grpSpPr bwMode="auto">
          <a:xfrm>
            <a:off x="6070803" y="1556148"/>
            <a:ext cx="2355940" cy="1187194"/>
            <a:chOff x="0" y="0"/>
            <a:chExt cx="2361131" cy="1188584"/>
          </a:xfrm>
        </p:grpSpPr>
        <p:grpSp>
          <p:nvGrpSpPr>
            <p:cNvPr id="35" name="Group 40"/>
            <p:cNvGrpSpPr/>
            <p:nvPr/>
          </p:nvGrpSpPr>
          <p:grpSpPr bwMode="auto">
            <a:xfrm>
              <a:off x="100220" y="0"/>
              <a:ext cx="359122" cy="359989"/>
              <a:chOff x="532" y="0"/>
              <a:chExt cx="359122" cy="359989"/>
            </a:xfrm>
          </p:grpSpPr>
          <p:sp>
            <p:nvSpPr>
              <p:cNvPr id="37" name="矩形 80"/>
              <p:cNvSpPr>
                <a:spLocks noChangeArrowheads="1"/>
              </p:cNvSpPr>
              <p:nvPr/>
            </p:nvSpPr>
            <p:spPr bwMode="auto">
              <a:xfrm>
                <a:off x="532" y="0"/>
                <a:ext cx="359122" cy="35998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zh-CN" sz="1725"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文本框 81"/>
              <p:cNvSpPr>
                <a:spLocks noChangeArrowheads="1"/>
              </p:cNvSpPr>
              <p:nvPr/>
            </p:nvSpPr>
            <p:spPr bwMode="auto">
              <a:xfrm>
                <a:off x="36146" y="0"/>
                <a:ext cx="287891" cy="33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595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2</a:t>
                </a:r>
                <a:endParaRPr lang="zh-CN" altLang="en-US" sz="1595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79"/>
            <p:cNvSpPr>
              <a:spLocks noChangeArrowheads="1"/>
            </p:cNvSpPr>
            <p:nvPr/>
          </p:nvSpPr>
          <p:spPr bwMode="auto">
            <a:xfrm>
              <a:off x="0" y="375103"/>
              <a:ext cx="2361131" cy="813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kern="3000" spc="2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文字内容需概括精炼，建议与标题相关并符合整体语言风格，语言描述尽量简洁生动。单击此处添加文本内容，语言描述尽量简洁生动</a:t>
              </a:r>
              <a:endParaRPr lang="zh-CN" altLang="zh-CN" sz="900" kern="3000" spc="2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Group 44"/>
          <p:cNvGrpSpPr/>
          <p:nvPr/>
        </p:nvGrpSpPr>
        <p:grpSpPr bwMode="auto">
          <a:xfrm>
            <a:off x="6081519" y="3146823"/>
            <a:ext cx="2355941" cy="1187198"/>
            <a:chOff x="0" y="0"/>
            <a:chExt cx="2361131" cy="1188576"/>
          </a:xfrm>
        </p:grpSpPr>
        <p:grpSp>
          <p:nvGrpSpPr>
            <p:cNvPr id="40" name="Group 45"/>
            <p:cNvGrpSpPr/>
            <p:nvPr/>
          </p:nvGrpSpPr>
          <p:grpSpPr bwMode="auto">
            <a:xfrm>
              <a:off x="100220" y="0"/>
              <a:ext cx="359122" cy="359986"/>
              <a:chOff x="532" y="0"/>
              <a:chExt cx="359122" cy="359986"/>
            </a:xfrm>
          </p:grpSpPr>
          <p:sp>
            <p:nvSpPr>
              <p:cNvPr id="42" name="矩形 85"/>
              <p:cNvSpPr>
                <a:spLocks noChangeArrowheads="1"/>
              </p:cNvSpPr>
              <p:nvPr/>
            </p:nvSpPr>
            <p:spPr bwMode="auto">
              <a:xfrm>
                <a:off x="532" y="0"/>
                <a:ext cx="359122" cy="35998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zh-CN" sz="1725"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文本框 86"/>
              <p:cNvSpPr>
                <a:spLocks noChangeArrowheads="1"/>
              </p:cNvSpPr>
              <p:nvPr/>
            </p:nvSpPr>
            <p:spPr bwMode="auto">
              <a:xfrm>
                <a:off x="25412" y="10728"/>
                <a:ext cx="287891" cy="338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1595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4</a:t>
                </a:r>
                <a:endParaRPr lang="zh-CN" altLang="en-US" sz="1595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1" name="矩形 84"/>
            <p:cNvSpPr>
              <a:spLocks noChangeArrowheads="1"/>
            </p:cNvSpPr>
            <p:nvPr/>
          </p:nvSpPr>
          <p:spPr bwMode="auto">
            <a:xfrm>
              <a:off x="0" y="375103"/>
              <a:ext cx="2361131" cy="81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900" kern="3000" spc="2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文字内容需概括精炼，建议与标题相关并符合整体语言风格，语言描述尽量简洁生动。单击此处添加文本内容，语言描述尽量简洁生动</a:t>
              </a:r>
              <a:endParaRPr lang="zh-CN" altLang="zh-CN" sz="900" kern="3000" spc="23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3787170" y="290122"/>
            <a:ext cx="15696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 smtClean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" name="Text Box 43"/>
          <p:cNvSpPr txBox="1">
            <a:spLocks noChangeArrowheads="1"/>
          </p:cNvSpPr>
          <p:nvPr/>
        </p:nvSpPr>
        <p:spPr bwMode="auto">
          <a:xfrm>
            <a:off x="3666844" y="567934"/>
            <a:ext cx="18020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19431" y="1673903"/>
            <a:ext cx="2363189" cy="2363189"/>
          </a:xfrm>
          <a:prstGeom prst="ellipse">
            <a:avLst/>
          </a:prstGeom>
          <a:solidFill>
            <a:srgbClr val="ED7D31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4877" y="1559353"/>
            <a:ext cx="2592288" cy="2592288"/>
          </a:xfrm>
          <a:prstGeom prst="ellipse">
            <a:avLst/>
          </a:prstGeom>
          <a:noFill/>
          <a:ln cmpd="sng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414" y="2207426"/>
            <a:ext cx="914667" cy="1286251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12" idx="2"/>
          </p:cNvCxnSpPr>
          <p:nvPr/>
        </p:nvCxnSpPr>
        <p:spPr>
          <a:xfrm>
            <a:off x="2001021" y="1559354"/>
            <a:ext cx="2073322" cy="1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6"/>
            <a:endCxn id="15" idx="2"/>
          </p:cNvCxnSpPr>
          <p:nvPr/>
        </p:nvCxnSpPr>
        <p:spPr>
          <a:xfrm flipV="1">
            <a:off x="3297165" y="2850552"/>
            <a:ext cx="777180" cy="4946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4"/>
            <a:endCxn id="18" idx="2"/>
          </p:cNvCxnSpPr>
          <p:nvPr/>
        </p:nvCxnSpPr>
        <p:spPr>
          <a:xfrm flipV="1">
            <a:off x="2001021" y="4151641"/>
            <a:ext cx="2073322" cy="1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074343" y="1199314"/>
            <a:ext cx="720080" cy="720081"/>
            <a:chOff x="3995936" y="1495374"/>
            <a:chExt cx="720080" cy="720080"/>
          </a:xfrm>
        </p:grpSpPr>
        <p:sp>
          <p:nvSpPr>
            <p:cNvPr id="12" name="椭圆 11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74345" y="2490511"/>
            <a:ext cx="720080" cy="720080"/>
            <a:chOff x="3995936" y="2786571"/>
            <a:chExt cx="720080" cy="720080"/>
          </a:xfrm>
        </p:grpSpPr>
        <p:sp>
          <p:nvSpPr>
            <p:cNvPr id="15" name="椭圆 14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4343" y="3791601"/>
            <a:ext cx="720080" cy="720080"/>
            <a:chOff x="3995936" y="4087662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6"/>
          <p:cNvSpPr txBox="1"/>
          <p:nvPr/>
        </p:nvSpPr>
        <p:spPr bwMode="auto">
          <a:xfrm>
            <a:off x="4980193" y="1487344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994558" y="1121278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添加标题一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8"/>
          <p:cNvSpPr txBox="1"/>
          <p:nvPr/>
        </p:nvSpPr>
        <p:spPr bwMode="auto">
          <a:xfrm>
            <a:off x="5007184" y="2717506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021549" y="2351440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添加标题二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0"/>
          <p:cNvSpPr txBox="1"/>
          <p:nvPr/>
        </p:nvSpPr>
        <p:spPr bwMode="auto">
          <a:xfrm>
            <a:off x="5025361" y="4013652"/>
            <a:ext cx="35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39726" y="3647584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Tm="0">
        <p15:prstTrans prst="origami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5" name="组合 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36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39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8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9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" name="TextBox 70"/>
          <p:cNvSpPr txBox="1"/>
          <p:nvPr/>
        </p:nvSpPr>
        <p:spPr>
          <a:xfrm>
            <a:off x="1691680" y="271576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r>
              <a:rPr lang="zh-CN" altLang="en-US" sz="3600" dirty="0" smtClean="0">
                <a:ln w="6350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完毕，欢迎指导</a:t>
            </a:r>
            <a:endParaRPr lang="zh-CN" altLang="en-US" sz="3600" dirty="0">
              <a:ln w="6350">
                <a:noFill/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THESIS DEFENSE POWERPOINT TEMPLATE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056060" y="4188111"/>
            <a:ext cx="174306" cy="174304"/>
            <a:chOff x="801291" y="3535885"/>
            <a:chExt cx="219347" cy="219347"/>
          </a:xfrm>
        </p:grpSpPr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6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7" name="Group 14"/>
          <p:cNvGrpSpPr/>
          <p:nvPr/>
        </p:nvGrpSpPr>
        <p:grpSpPr bwMode="auto">
          <a:xfrm>
            <a:off x="4800872" y="4188111"/>
            <a:ext cx="174306" cy="174304"/>
            <a:chOff x="4248" y="3024"/>
            <a:chExt cx="600" cy="599"/>
          </a:xfrm>
        </p:grpSpPr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9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6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3243361" y="4136763"/>
            <a:ext cx="1198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指导老师：杨孜茁</a:t>
            </a:r>
            <a:endParaRPr lang="en-US" altLang="en-US" sz="1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5004048" y="4136763"/>
            <a:ext cx="944880" cy="24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答辩人：王毅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2" grpId="0" bldLvl="0" animBg="1"/>
      <p:bldP spid="6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0"/>
          <p:cNvSpPr>
            <a:spLocks noChangeArrowheads="1"/>
          </p:cNvSpPr>
          <p:nvPr/>
        </p:nvSpPr>
        <p:spPr bwMode="auto">
          <a:xfrm>
            <a:off x="1662116" y="1819368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Freeform 34"/>
          <p:cNvSpPr/>
          <p:nvPr/>
        </p:nvSpPr>
        <p:spPr bwMode="auto">
          <a:xfrm>
            <a:off x="2" y="1819368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2725702" y="1943452"/>
            <a:ext cx="1279612" cy="1282202"/>
            <a:chOff x="2725702" y="1943451"/>
            <a:chExt cx="1279612" cy="1282202"/>
          </a:xfrm>
        </p:grpSpPr>
        <p:sp>
          <p:nvSpPr>
            <p:cNvPr id="115" name="Oval 35"/>
            <p:cNvSpPr>
              <a:spLocks noChangeArrowheads="1"/>
            </p:cNvSpPr>
            <p:nvPr/>
          </p:nvSpPr>
          <p:spPr bwMode="auto">
            <a:xfrm>
              <a:off x="2725702" y="1943451"/>
              <a:ext cx="1279612" cy="1282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3"/>
            <p:cNvSpPr>
              <a:spLocks noEditPoints="1"/>
            </p:cNvSpPr>
            <p:nvPr/>
          </p:nvSpPr>
          <p:spPr bwMode="auto">
            <a:xfrm>
              <a:off x="3031287" y="2283524"/>
              <a:ext cx="668442" cy="555120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4572558" y="2275560"/>
            <a:ext cx="862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技术选型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实现模块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572558" y="1875449"/>
            <a:ext cx="71970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+mn-ea"/>
              </a:rPr>
              <a:t>摘要</a:t>
            </a:r>
            <a:endParaRPr lang="zh-CN" altLang="en-US" sz="2000" b="1" dirty="0">
              <a:ln w="6350">
                <a:noFill/>
              </a:ln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35120" y="290122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需求分析</a:t>
            </a:r>
            <a:endParaRPr 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67066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76"/>
          <p:cNvSpPr>
            <a:spLocks noEditPoints="1"/>
          </p:cNvSpPr>
          <p:nvPr/>
        </p:nvSpPr>
        <p:spPr bwMode="auto">
          <a:xfrm>
            <a:off x="410720" y="87807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91771" y="1497287"/>
            <a:ext cx="2782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03"/>
          <p:cNvSpPr txBox="1"/>
          <p:nvPr/>
        </p:nvSpPr>
        <p:spPr>
          <a:xfrm>
            <a:off x="1191895" y="1859280"/>
            <a:ext cx="6814820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互联网技术背景下，浏览器可以说是作为主流的计算机软件使用平台之一，小金山花卉销售网可以让用户足不出户在家购物，享受轻松，愉快，便捷的购物方式。卖家也可以及时更新自己的商品，按具体情况处理用户的订单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通过这样一个系统，卖家不必为了开设花店而付出高昂的代价，也不用另外寻找人手看管店面，因为网上花卉系统可以代替前台来接收花卉订单，这样一个虚拟花店，比起实体店，店家在资金上的负担无疑有了巨大的缩减。不仅如此，因为卖家可以随时更新新商品信息的缘故，商品在曝光性上也不会输给客流量大的实体商铺，而且也不需要额外的人手去介绍，买家就能清楚的了解商品的特色。在成本、信息量和流量上，网上花卉销售系统比起实体店无疑有着巨大的优势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35120" y="290122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技术选型</a:t>
            </a:r>
            <a:endParaRPr 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67066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76"/>
          <p:cNvSpPr>
            <a:spLocks noEditPoints="1"/>
          </p:cNvSpPr>
          <p:nvPr/>
        </p:nvSpPr>
        <p:spPr bwMode="auto">
          <a:xfrm>
            <a:off x="410720" y="87807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91771" y="1497287"/>
            <a:ext cx="2782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03"/>
          <p:cNvSpPr txBox="1"/>
          <p:nvPr/>
        </p:nvSpPr>
        <p:spPr>
          <a:xfrm>
            <a:off x="1191895" y="1865630"/>
            <a:ext cx="681482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小金山花卉销售网站使用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框架开发，运行与内置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服务器，使用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数据库，具体软件如下所示：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03"/>
          <p:cNvSpPr txBox="1"/>
          <p:nvPr/>
        </p:nvSpPr>
        <p:spPr>
          <a:xfrm>
            <a:off x="2814955" y="2420620"/>
            <a:ext cx="3569335" cy="1978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(1)操作系统：CentOS 7.4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(2)关系型数据库：MySQL 5.7 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(3)非关系数据库：Redis 3.2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(4)容器引擎：Docker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(5)消息队列中间件：RabbitMQ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(6)开发工具：IntelliJ IDEA 2018.3.1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(7)开发语言：Java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(8)浏览器：Chrome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(9)Web服务器：Spring boot内置 Tomcat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1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35120" y="290122"/>
            <a:ext cx="87376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b="1" dirty="0" smtClean="0">
                <a:solidFill>
                  <a:schemeClr val="bg1">
                    <a:lumMod val="50000"/>
                  </a:schemeClr>
                </a:solidFill>
              </a:rPr>
              <a:t>实现模块</a:t>
            </a:r>
            <a:endParaRPr lang="zh-CN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67066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76"/>
          <p:cNvSpPr>
            <a:spLocks noEditPoints="1"/>
          </p:cNvSpPr>
          <p:nvPr/>
        </p:nvSpPr>
        <p:spPr bwMode="auto">
          <a:xfrm>
            <a:off x="410720" y="87807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191771" y="1497287"/>
            <a:ext cx="2782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03"/>
          <p:cNvSpPr txBox="1"/>
          <p:nvPr/>
        </p:nvSpPr>
        <p:spPr>
          <a:xfrm>
            <a:off x="1191895" y="1846580"/>
            <a:ext cx="6814820" cy="30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通过分析该系统，进行可行性研究，总体设计等步骤，实现了大致以下几个功能：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03"/>
          <p:cNvSpPr txBox="1"/>
          <p:nvPr/>
        </p:nvSpPr>
        <p:spPr>
          <a:xfrm>
            <a:off x="2814955" y="2420620"/>
            <a:ext cx="3569335" cy="1978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商品浏览功能</a:t>
            </a: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购物车收藏功能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用户信息更改功能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管理员查看系统概要功能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管理员管理各项数据功能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管理员修改信息功能</a:t>
            </a:r>
            <a:endParaRPr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忘记密码功能</a:t>
            </a:r>
            <a:endParaRPr 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1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1662116" y="1819368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Freeform 34"/>
          <p:cNvSpPr/>
          <p:nvPr/>
        </p:nvSpPr>
        <p:spPr bwMode="auto">
          <a:xfrm>
            <a:off x="2" y="1819368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72558" y="2395796"/>
            <a:ext cx="1034415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Web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Core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Console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558" y="1995686"/>
            <a:ext cx="208767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anose="020B0806030902050204" pitchFamily="34" charset="0"/>
                <a:ea typeface="微软雅黑" panose="020B0503020204020204" pitchFamily="34" charset="-122"/>
              </a:rPr>
              <a:t>系统流程图</a:t>
            </a:r>
            <a:endParaRPr lang="zh-CN" altLang="en-US" sz="2000" b="1" dirty="0">
              <a:ln w="6350">
                <a:noFill/>
              </a:ln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25702" y="1943452"/>
            <a:ext cx="1279612" cy="1282202"/>
            <a:chOff x="2725702" y="1943451"/>
            <a:chExt cx="1279612" cy="1282202"/>
          </a:xfrm>
        </p:grpSpPr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725702" y="1943451"/>
              <a:ext cx="1279612" cy="128220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3043982" y="2262188"/>
              <a:ext cx="643052" cy="644728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44010" y="290122"/>
            <a:ext cx="8559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项目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67066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76"/>
          <p:cNvSpPr>
            <a:spLocks noEditPoints="1"/>
          </p:cNvSpPr>
          <p:nvPr/>
        </p:nvSpPr>
        <p:spPr bwMode="auto">
          <a:xfrm>
            <a:off x="410720" y="87807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 descr="web处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878205"/>
            <a:ext cx="6021070" cy="40208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4144010" y="290122"/>
            <a:ext cx="8559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Core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项目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27436" y="67066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76"/>
          <p:cNvSpPr>
            <a:spLocks noEditPoints="1"/>
          </p:cNvSpPr>
          <p:nvPr/>
        </p:nvSpPr>
        <p:spPr bwMode="auto">
          <a:xfrm>
            <a:off x="410720" y="878079"/>
            <a:ext cx="781006" cy="565910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图片 4" descr="core处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20" y="878205"/>
            <a:ext cx="6089015" cy="375793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649A0B-6E84-4D81-8BB5-3304024CC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KSO_WM_DOC_GUID" val="{7e7f4d3c-1f61-429b-9138-55679c20251d}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2874</Words>
  <Application>WPS 演示</Application>
  <PresentationFormat>全屏显示(16:9)</PresentationFormat>
  <Paragraphs>355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王小明1397882501</cp:lastModifiedBy>
  <cp:revision>97</cp:revision>
  <dcterms:created xsi:type="dcterms:W3CDTF">2016-11-26T06:01:00Z</dcterms:created>
  <dcterms:modified xsi:type="dcterms:W3CDTF">2019-03-21T10:33:21Z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</Properties>
</file>