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sudo cat &lt;&lt; EOF | sudo tee /etc/apk/repositories &gt; /dev/null 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http://dl-cdn.alpinelinux.org/alpine/v$(cat /etc/alpine-release | cut -d'.' -f1,2)/main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http://dl-cdn.alpinelinux.org/alpine/v$(cat /etc/alpine-release | cut -d'.' -f1,2)/community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EOF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NAME    STATUS   ROLES    AGE     VERSION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mst33   Ready    master   4m37s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mst31   Ready    master   7h6m 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mst32   Ready    master   4h32m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wka33   Ready    worker   9m37s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wka32   Ready    worker   10m  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wka31   Ready    worker   13m     v1.19.4+k3s1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228600" algn="ctr"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1044415" indent="-295749" algn="ctr">
              <a:spcBef>
                <a:spcPts val="0"/>
              </a:spcBef>
              <a:buClrTx/>
              <a:buSzPts val="2400"/>
              <a:buFontTx/>
              <a:defRPr sz="2400" i="1"/>
            </a:lvl2pPr>
            <a:lvl3pPr marL="1501615" indent="-295751" algn="ctr">
              <a:spcBef>
                <a:spcPts val="0"/>
              </a:spcBef>
              <a:buClrTx/>
              <a:buSzPts val="2400"/>
              <a:buFontTx/>
              <a:defRPr sz="2400" i="1"/>
            </a:lvl3pPr>
            <a:lvl4pPr marL="1958816" indent="-295749" algn="ctr">
              <a:spcBef>
                <a:spcPts val="0"/>
              </a:spcBef>
              <a:buClrTx/>
              <a:buSzPts val="2400"/>
              <a:buFontTx/>
              <a:defRPr sz="2400" i="1"/>
            </a:lvl4pPr>
            <a:lvl5pPr marL="2416016" indent="-295749" algn="ctr">
              <a:spcBef>
                <a:spcPts val="0"/>
              </a:spcBef>
              <a:buClrTx/>
              <a:buSzPts val="2400"/>
              <a:buFontTx/>
              <a:defRPr sz="2400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Google Shape;48;p23"/>
          <p:cNvSpPr txBox="1">
            <a:spLocks noGrp="1"/>
          </p:cNvSpPr>
          <p:nvPr>
            <p:ph type="body" sz="quarter" idx="13"/>
          </p:nvPr>
        </p:nvSpPr>
        <p:spPr>
          <a:xfrm>
            <a:off x="1270000" y="4216398"/>
            <a:ext cx="10464800" cy="7112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51;p24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;p16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18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22860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4;p20"/>
          <p:cNvSpPr>
            <a:spLocks noGrp="1"/>
          </p:cNvSpPr>
          <p:nvPr>
            <p:ph type="pic" idx="13"/>
          </p:nvPr>
        </p:nvSpPr>
        <p:spPr>
          <a:xfrm>
            <a:off x="4086225" y="2586564"/>
            <a:ext cx="9429750" cy="62865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indent="-486409">
              <a:spcBef>
                <a:spcPts val="3200"/>
              </a:spcBef>
              <a:buSzPts val="2800"/>
              <a:defRPr sz="2800"/>
            </a:lvl1pPr>
            <a:lvl2pPr indent="-486409">
              <a:spcBef>
                <a:spcPts val="3200"/>
              </a:spcBef>
              <a:buSzPts val="2800"/>
              <a:defRPr sz="2800"/>
            </a:lvl2pPr>
            <a:lvl3pPr indent="-486410">
              <a:spcBef>
                <a:spcPts val="3200"/>
              </a:spcBef>
              <a:buSzPts val="2800"/>
              <a:defRPr sz="2800"/>
            </a:lvl3pPr>
            <a:lvl4pPr indent="-486410">
              <a:spcBef>
                <a:spcPts val="3200"/>
              </a:spcBef>
              <a:buSzPts val="2800"/>
              <a:defRPr sz="2800"/>
            </a:lvl4pPr>
            <a:lvl5pPr indent="-486410">
              <a:spcBef>
                <a:spcPts val="3200"/>
              </a:spcBef>
              <a:buSzPts val="2800"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22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Google Shape;43;p22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Google Shape;44;p22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94333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94333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94335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94335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94335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94335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94335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94334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94334" algn="l" defTabSz="9144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9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7000"/>
            </a:lvl1pPr>
          </a:lstStyle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k3s</a:t>
            </a:r>
            <a:r>
              <a:rPr lang="zh-TW" altLang="en-US" dirty="0" smtClean="0"/>
              <a:t>使用手冊</a:t>
            </a:r>
            <a:endParaRPr dirty="0"/>
          </a:p>
        </p:txBody>
      </p:sp>
      <p:sp>
        <p:nvSpPr>
          <p:cNvPr id="120" name="Google Shape;60;p1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753056"/>
            <a:ext cx="10464800" cy="1130304"/>
          </a:xfrm>
          <a:prstGeom prst="rect">
            <a:avLst/>
          </a:prstGeom>
        </p:spPr>
        <p:txBody>
          <a:bodyPr/>
          <a:lstStyle/>
          <a:p>
            <a:pPr indent="0">
              <a:defRPr sz="3200"/>
            </a:pPr>
            <a:endParaRPr dirty="0"/>
          </a:p>
        </p:txBody>
      </p:sp>
      <p:pic>
        <p:nvPicPr>
          <p:cNvPr id="121" name="Google Shape;61;p1" descr="Google Shape;61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9082" y="3348632"/>
            <a:ext cx="4186598" cy="30563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95296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顯示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lcs65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Container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74700" y="2159000"/>
            <a:ext cx="109347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ctr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container list 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                                                           IMAGE                                                                                              RUNTIME                 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13e5ea2f2cbc30517eee60106e48ede7717299dbd5d5253ede887dbda181b85c    docker.io/rancher/pause:3.1                                                                                         io.containerd.runc.v2   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3298b9ad56a326f0996ff0c9d89028de96d63686e5101c8006785b064473550c    docker.io/rancher/pause:3.1                                                                                         io.containerd.runc.v2   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5849f42d4c29395c324bc83bd5bedf35a10de2ec7b827dd5e6dd26dd35ccde0f    docker.io/rancher/coredns-coredns:1.6.9                                                                             io.containerd.runc.v2   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8344377f89d78d73401f0c5b5572d866f025a5bc13f7baba76eb6ba146aade61    docker.io/rancher/metrics-server:v0.3.6                                                                             io.containerd.runc.v2   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b97400a1b2c7300645bcf536a92a695845ac22e6b850840ab4d7f96c74c7ed26    docker.io/rancher/local-path-provisioner@sha256:40cb8c984c1759f1860eee088035040f47051c959a6d07cdb126e132c6f43b45    io.containerd.runc.v2   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ef5efbde1fdab2ca13c71a52b5636385e6788a3a70073f23528e8e7e972dff2c    docker.io/rancher/pause:3.1                                                                                         io.containerd.runc.v2    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8457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9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7000"/>
            </a:lvl1pPr>
          </a:lstStyle>
          <a:p>
            <a:r>
              <a:t>建置 K3s high availability </a:t>
            </a:r>
          </a:p>
        </p:txBody>
      </p:sp>
      <p:sp>
        <p:nvSpPr>
          <p:cNvPr id="120" name="Google Shape;60;p1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753056"/>
            <a:ext cx="10464800" cy="1130304"/>
          </a:xfrm>
          <a:prstGeom prst="rect">
            <a:avLst/>
          </a:prstGeom>
        </p:spPr>
        <p:txBody>
          <a:bodyPr/>
          <a:lstStyle/>
          <a:p>
            <a:pPr indent="0">
              <a:defRPr sz="3200"/>
            </a:pPr>
            <a:endParaRPr/>
          </a:p>
        </p:txBody>
      </p:sp>
      <p:pic>
        <p:nvPicPr>
          <p:cNvPr id="121" name="Google Shape;61;p1" descr="Google Shape;61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9082" y="3348632"/>
            <a:ext cx="4186598" cy="30563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67;p2" descr="Google Shape;6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515" y="1857942"/>
            <a:ext cx="11359771" cy="726427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High-Availability K3s Server with an External DB</a:t>
            </a:r>
          </a:p>
        </p:txBody>
      </p:sp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74;p3" descr="Google Shape;74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168" y="2033515"/>
            <a:ext cx="12177987" cy="726844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Google Shape;7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安裝mariaDB</a:t>
            </a:r>
          </a:p>
        </p:txBody>
      </p:sp>
      <p:sp>
        <p:nvSpPr>
          <p:cNvPr id="129" name="Google Shape;76;p3"/>
          <p:cNvSpPr txBox="1">
            <a:spLocks noGrp="1"/>
          </p:cNvSpPr>
          <p:nvPr>
            <p:ph type="body" idx="1"/>
          </p:nvPr>
        </p:nvSpPr>
        <p:spPr>
          <a:xfrm>
            <a:off x="499266" y="2178846"/>
            <a:ext cx="12006268" cy="7123108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apk update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apk add mariadb mariadb-client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/etc/init.d/mariadb setup</a:t>
            </a:r>
          </a:p>
        </p:txBody>
      </p:sp>
      <p:sp>
        <p:nvSpPr>
          <p:cNvPr id="130" name="Google Shape;77;p3"/>
          <p:cNvSpPr txBox="1"/>
          <p:nvPr/>
        </p:nvSpPr>
        <p:spPr>
          <a:xfrm>
            <a:off x="1391622" y="3977818"/>
            <a:ext cx="7514816" cy="283946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* Creating a new MySQL database ...</a:t>
            </a:r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Installing MariaDB/MySQL system tables in '/var/lib/mysql' ...</a:t>
            </a:r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OK</a:t>
            </a:r>
          </a:p>
          <a:p>
            <a:pPr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……</a:t>
            </a:r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……</a:t>
            </a:r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Two all-privilege accounts were created.</a:t>
            </a:r>
          </a:p>
          <a:p>
            <a:pPr>
              <a:defRPr sz="1500">
                <a:solidFill>
                  <a:srgbClr val="BA0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One is root@localhost, it has no password, but you need to</a:t>
            </a:r>
          </a:p>
          <a:p>
            <a:pPr>
              <a:defRPr sz="1500">
                <a:solidFill>
                  <a:srgbClr val="BA0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 system 'root' user to connect.</a:t>
            </a:r>
            <a:r>
              <a:rPr>
                <a:solidFill>
                  <a:srgbClr val="000000"/>
                </a:solidFill>
              </a:rPr>
              <a:t> Use, for example, sudo mysql</a:t>
            </a:r>
            <a:endParaRPr sz="2400" b="1"/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second is mysql@localhost, it has no password either, but</a:t>
            </a:r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need to be the system 'mysql' user to connect.</a:t>
            </a:r>
          </a:p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……</a:t>
            </a:r>
          </a:p>
        </p:txBody>
      </p:sp>
      <p:sp>
        <p:nvSpPr>
          <p:cNvPr id="131" name="Google Shape;78;p3"/>
          <p:cNvSpPr txBox="1"/>
          <p:nvPr/>
        </p:nvSpPr>
        <p:spPr>
          <a:xfrm>
            <a:off x="660400" y="7043311"/>
            <a:ext cx="11099800" cy="14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defRPr sz="32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rc-service mariadb start</a:t>
            </a:r>
          </a:p>
        </p:txBody>
      </p:sp>
      <p:pic>
        <p:nvPicPr>
          <p:cNvPr id="132" name="Google Shape;79;p3" descr="Google Shape;79;p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5877" y="8025065"/>
            <a:ext cx="11653126" cy="865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84;p4" descr="Google Shape;8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587" y="1951631"/>
            <a:ext cx="11191165" cy="760164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85;p4"/>
          <p:cNvSpPr txBox="1">
            <a:spLocks noGrp="1"/>
          </p:cNvSpPr>
          <p:nvPr>
            <p:ph type="body" idx="1"/>
          </p:nvPr>
        </p:nvSpPr>
        <p:spPr>
          <a:xfrm>
            <a:off x="952500" y="2152618"/>
            <a:ext cx="11099800" cy="7400657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mysql_secure_installation</a:t>
            </a:r>
          </a:p>
        </p:txBody>
      </p:sp>
      <p:sp>
        <p:nvSpPr>
          <p:cNvPr id="138" name="Google Shape;8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設定mariaDB</a:t>
            </a:r>
          </a:p>
        </p:txBody>
      </p:sp>
      <p:sp>
        <p:nvSpPr>
          <p:cNvPr id="139" name="Google Shape;87;p4"/>
          <p:cNvSpPr txBox="1"/>
          <p:nvPr/>
        </p:nvSpPr>
        <p:spPr>
          <a:xfrm>
            <a:off x="2515232" y="2876595"/>
            <a:ext cx="7503874" cy="6507582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出現以下問題：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1、Enter current password for root (enter for none):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(直接enter，預設MariaDB沒有密碼)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2、Switch to unix_socket authentication [Y/n]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(n，切換到unix_socket身份驗證)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3、Change the root password? [Y/n]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(Y，設定ROOT密碼)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4、Remove anonymous users? [Y/n]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(Y，移除匿名登入)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5、Disallow root login remotely? [Y/n]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(Y，移除遠端root登入權限)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6、Remove test database and access to it? [Y/n]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(Y，移除測試資料庫及帳號)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7、Reload privilege tables now? [Y/n]</a:t>
            </a:r>
          </a:p>
          <a:p>
            <a: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(Y，重新載入權限表)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3;p5"/>
          <p:cNvSpPr txBox="1">
            <a:spLocks noGrp="1"/>
          </p:cNvSpPr>
          <p:nvPr>
            <p:ph type="body" idx="1"/>
          </p:nvPr>
        </p:nvSpPr>
        <p:spPr>
          <a:xfrm>
            <a:off x="424215" y="2040185"/>
            <a:ext cx="11318169" cy="6854516"/>
          </a:xfrm>
          <a:prstGeom prst="rect">
            <a:avLst/>
          </a:prstGeom>
        </p:spPr>
        <p:txBody>
          <a:bodyPr anchor="t"/>
          <a:lstStyle/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t>將mariadb設為開機時，自動啟動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rc-update add mariadb default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/>
            </a:pPr>
            <a:endParaRPr>
              <a:solidFill>
                <a:srgbClr val="2F6EBA"/>
              </a:solidFill>
            </a:endParaRP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t>檢查是否設定成功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rc-status default</a:t>
            </a:r>
          </a:p>
          <a:p>
            <a:pPr marL="0" lvl="1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lvl="1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lvl="1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lvl="1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lvl="1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sudo nano /etc/my.cnf.d/mariadb-server.cnf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t>將skip-networking 加上註解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t>#skip-networking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endParaRPr/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t>重新開機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 b="0">
                <a:solidFill>
                  <a:srgbClr val="BA09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reboot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 b="0">
                <a:solidFill>
                  <a:srgbClr val="BA09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rc-service mariadb status</a:t>
            </a:r>
          </a:p>
          <a:p>
            <a:pPr marL="0" indent="0" defTabSz="768094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t> status: started</a:t>
            </a:r>
          </a:p>
        </p:txBody>
      </p:sp>
      <p:pic>
        <p:nvPicPr>
          <p:cNvPr id="142" name="Google Shape;92;p5" descr="Google Shape;92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312" y="1959721"/>
            <a:ext cx="12528177" cy="7015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94;p5" descr="Google Shape;94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4199187"/>
            <a:ext cx="10896473" cy="110034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9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設定mariaDB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00;p6" descr="Google Shape;100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451" y="2413256"/>
            <a:ext cx="12691899" cy="628650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01;p6"/>
          <p:cNvSpPr txBox="1">
            <a:spLocks noGrp="1"/>
          </p:cNvSpPr>
          <p:nvPr>
            <p:ph type="body" idx="1"/>
          </p:nvPr>
        </p:nvSpPr>
        <p:spPr>
          <a:xfrm>
            <a:off x="266700" y="25463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登入 mariadb</a:t>
            </a:r>
          </a:p>
          <a:p>
            <a:pPr marL="0" indent="0">
              <a:spcBef>
                <a:spcPts val="210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t>[admin]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mysql -uroot -proot</a:t>
            </a:r>
          </a:p>
          <a:p>
            <a:pPr marL="0" indent="0">
              <a:spcBef>
                <a:spcPts val="2100"/>
              </a:spcBef>
              <a:buSzTx/>
              <a:buNone/>
            </a:pPr>
            <a:r>
              <a:t>MariaDB [(none)]&gt;</a:t>
            </a:r>
            <a:r>
              <a:rPr b="1">
                <a:solidFill>
                  <a:srgbClr val="2F6EBA"/>
                </a:solidFill>
              </a:rPr>
              <a:t> grant all on *.* to 'k3s'@'</a:t>
            </a:r>
            <a:r>
              <a:rPr b="1">
                <a:solidFill>
                  <a:srgbClr val="BA0900"/>
                </a:solidFill>
              </a:rPr>
              <a:t>120.96.143.XX</a:t>
            </a:r>
            <a:r>
              <a:rPr b="1">
                <a:solidFill>
                  <a:srgbClr val="2F6EBA"/>
                </a:solidFill>
              </a:rPr>
              <a:t>' identified by 'k3s' with grant option;</a:t>
            </a:r>
          </a:p>
          <a:p>
            <a:pPr marL="0" indent="0">
              <a:spcBef>
                <a:spcPts val="2100"/>
              </a:spcBef>
              <a:buSzTx/>
              <a:buNone/>
            </a:pPr>
            <a:r>
              <a:t>MariaDB [(none)]&gt; </a:t>
            </a:r>
            <a:r>
              <a:rPr b="1">
                <a:solidFill>
                  <a:srgbClr val="2F6EBA"/>
                </a:solidFill>
              </a:rPr>
              <a:t>grant all on *.* to 'k3s'@'</a:t>
            </a:r>
            <a:r>
              <a:rPr b="1">
                <a:solidFill>
                  <a:srgbClr val="BA0900"/>
                </a:solidFill>
              </a:rPr>
              <a:t>120.96.143.XX</a:t>
            </a:r>
            <a:r>
              <a:rPr b="1">
                <a:solidFill>
                  <a:srgbClr val="2F6EBA"/>
                </a:solidFill>
              </a:rPr>
              <a:t>' identified by 'k3s' with grant option;</a:t>
            </a:r>
          </a:p>
          <a:p>
            <a:pPr marL="0" indent="0">
              <a:spcBef>
                <a:spcPts val="2100"/>
              </a:spcBef>
              <a:buSzTx/>
              <a:buNone/>
            </a:pPr>
            <a:r>
              <a:t>MariaDB [(none)]&gt; </a:t>
            </a:r>
            <a:r>
              <a:rPr b="1">
                <a:solidFill>
                  <a:srgbClr val="2F6EBA"/>
                </a:solidFill>
              </a:rPr>
              <a:t>grant all on *.* to 'k3s'@'</a:t>
            </a:r>
            <a:r>
              <a:rPr b="1">
                <a:solidFill>
                  <a:srgbClr val="BA0900"/>
                </a:solidFill>
              </a:rPr>
              <a:t>120.96.143.XX</a:t>
            </a:r>
            <a:r>
              <a:rPr b="1">
                <a:solidFill>
                  <a:srgbClr val="2F6EBA"/>
                </a:solidFill>
              </a:rPr>
              <a:t>' identified by 'k3s' with grant option;</a:t>
            </a:r>
          </a:p>
          <a:p>
            <a:pPr marL="0" indent="0">
              <a:spcBef>
                <a:spcPts val="2100"/>
              </a:spcBef>
              <a:buSzTx/>
              <a:buNone/>
            </a:pPr>
            <a:r>
              <a:t>MariaDB [(none)]&gt;</a:t>
            </a:r>
            <a:r>
              <a:rPr b="1">
                <a:solidFill>
                  <a:srgbClr val="2F6EBA"/>
                </a:solidFill>
              </a:rPr>
              <a:t> FLUSH PRIVILEGES;</a:t>
            </a:r>
          </a:p>
        </p:txBody>
      </p:sp>
      <p:sp>
        <p:nvSpPr>
          <p:cNvPr id="148" name="Google Shape;10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mariaDB帳號授權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07;p7" descr="Google Shape;107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093" y="2413000"/>
            <a:ext cx="10849972" cy="613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Google Shape;108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MariaDB [(none)]&gt; </a:t>
            </a:r>
            <a:r>
              <a:rPr b="1">
                <a:solidFill>
                  <a:srgbClr val="2F6EBA"/>
                </a:solidFill>
              </a:rPr>
              <a:t>select host,user from mysql.user;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t>MariaDB [(none)]&gt; </a:t>
            </a:r>
            <a:r>
              <a:rPr b="1">
                <a:solidFill>
                  <a:srgbClr val="2F6EBA"/>
                </a:solidFill>
              </a:rPr>
              <a:t>quit;</a:t>
            </a:r>
          </a:p>
        </p:txBody>
      </p:sp>
      <p:sp>
        <p:nvSpPr>
          <p:cNvPr id="152" name="Google Shape;10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mariaDB帳號授權</a:t>
            </a:r>
          </a:p>
        </p:txBody>
      </p:sp>
      <p:pic>
        <p:nvPicPr>
          <p:cNvPr id="153" name="Google Shape;111;p7" descr="Google Shape;111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3732807"/>
            <a:ext cx="7239001" cy="3581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16;p8"/>
          <p:cNvSpPr txBox="1">
            <a:spLocks noGrp="1"/>
          </p:cNvSpPr>
          <p:nvPr>
            <p:ph type="body" idx="1"/>
          </p:nvPr>
        </p:nvSpPr>
        <p:spPr>
          <a:xfrm>
            <a:off x="685800" y="2462678"/>
            <a:ext cx="11099800" cy="6286503"/>
          </a:xfrm>
          <a:prstGeom prst="rect">
            <a:avLst/>
          </a:prstGeom>
        </p:spPr>
        <p:txBody>
          <a:bodyPr anchor="t"/>
          <a:lstStyle/>
          <a:p>
            <a:pPr marL="0" indent="0" defTabSz="868680">
              <a:spcBef>
                <a:spcPts val="0"/>
              </a:spcBef>
              <a:buSzTx/>
              <a:buNone/>
              <a:defRPr sz="3000"/>
            </a:pPr>
            <a:r>
              <a:t>在三台master</a:t>
            </a: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t>[master]</a:t>
            </a: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sudo apk add mariadb-client</a:t>
            </a: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/>
            </a:pPr>
            <a:r>
              <a:t>登入資料庫</a:t>
            </a: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t>[master]</a:t>
            </a: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mysql -uk3s -pk3s -h </a:t>
            </a:r>
            <a:r>
              <a:rPr>
                <a:solidFill>
                  <a:srgbClr val="BA0900"/>
                </a:solidFill>
              </a:rPr>
              <a:t>120.96.140.XX</a:t>
            </a: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68680">
              <a:spcBef>
                <a:spcPts val="0"/>
              </a:spcBef>
              <a:buSzTx/>
              <a:buNone/>
              <a:defRPr sz="3000"/>
            </a:pPr>
            <a:r>
              <a:t>MariaDB [(none)]&gt; </a:t>
            </a:r>
            <a:r>
              <a:rPr b="1">
                <a:solidFill>
                  <a:srgbClr val="2F6EBA"/>
                </a:solidFill>
              </a:rPr>
              <a:t>quit;</a:t>
            </a:r>
          </a:p>
        </p:txBody>
      </p:sp>
      <p:pic>
        <p:nvPicPr>
          <p:cNvPr id="156" name="Google Shape;117;p8" descr="Google Shape;117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5158190"/>
            <a:ext cx="10896473" cy="26959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11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測試連線mariaDB</a:t>
            </a:r>
          </a:p>
        </p:txBody>
      </p:sp>
      <p:pic>
        <p:nvPicPr>
          <p:cNvPr id="158" name="Google Shape;119;p8" descr="Google Shape;119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242" y="2210935"/>
            <a:ext cx="11979675" cy="678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24;p9"/>
          <p:cNvGrpSpPr/>
          <p:nvPr/>
        </p:nvGrpSpPr>
        <p:grpSpPr>
          <a:xfrm>
            <a:off x="406169" y="2495749"/>
            <a:ext cx="12460626" cy="5143507"/>
            <a:chOff x="-2" y="0"/>
            <a:chExt cx="12460624" cy="5143506"/>
          </a:xfrm>
        </p:grpSpPr>
        <p:pic>
          <p:nvPicPr>
            <p:cNvPr id="161" name="Google Shape;126;p9" descr="Google Shape;126;p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0"/>
              <a:ext cx="12460624" cy="5143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Google Shape;125;p9"/>
            <p:cNvSpPr txBox="1"/>
            <p:nvPr/>
          </p:nvSpPr>
          <p:spPr>
            <a:xfrm>
              <a:off x="50797" y="50799"/>
              <a:ext cx="12359024" cy="2687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400" b="1">
                  <a:solidFill>
                    <a:srgbClr val="BA09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dirty="0"/>
                <a:t>3台master </a:t>
              </a:r>
              <a:r>
                <a:rPr dirty="0" err="1"/>
                <a:t>執行以下命令</a:t>
              </a:r>
              <a:endParaRPr dirty="0"/>
            </a:p>
            <a:p>
              <a:pPr>
                <a:defRPr sz="24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dirty="0"/>
            </a:p>
            <a:p>
              <a:pPr>
                <a:defRPr sz="2400" b="1">
                  <a:solidFill>
                    <a:srgbClr val="FF40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dirty="0"/>
                <a:t>[master</a:t>
              </a:r>
              <a:r>
                <a:rPr dirty="0" smtClean="0"/>
                <a:t>]</a:t>
              </a:r>
              <a:r>
                <a:rPr dirty="0" smtClean="0">
                  <a:solidFill>
                    <a:srgbClr val="BA0900"/>
                  </a:solidFill>
                </a:rPr>
                <a:t>$</a:t>
              </a:r>
              <a:r>
                <a:rPr lang="en-US" dirty="0">
                  <a:solidFill>
                    <a:srgbClr val="BA0900"/>
                  </a:solidFill>
                </a:rPr>
                <a:t>curl -</a:t>
              </a:r>
              <a:r>
                <a:rPr lang="en-US" dirty="0" err="1">
                  <a:solidFill>
                    <a:srgbClr val="BA0900"/>
                  </a:solidFill>
                </a:rPr>
                <a:t>sfL</a:t>
              </a:r>
              <a:r>
                <a:rPr lang="en-US" dirty="0">
                  <a:solidFill>
                    <a:srgbClr val="BA0900"/>
                  </a:solidFill>
                </a:rPr>
                <a:t> https://get.k3s.io | INSTALL_K3S_EXEC="--write-</a:t>
              </a:r>
              <a:r>
                <a:rPr lang="en-US" dirty="0" err="1">
                  <a:solidFill>
                    <a:srgbClr val="BA0900"/>
                  </a:solidFill>
                </a:rPr>
                <a:t>kubeconfig</a:t>
              </a:r>
              <a:r>
                <a:rPr lang="en-US" dirty="0">
                  <a:solidFill>
                    <a:srgbClr val="BA0900"/>
                  </a:solidFill>
                </a:rPr>
                <a:t>-mode 644 --</a:t>
              </a:r>
              <a:r>
                <a:rPr lang="en-US" dirty="0" err="1">
                  <a:solidFill>
                    <a:srgbClr val="BA0900"/>
                  </a:solidFill>
                </a:rPr>
                <a:t>datastore</a:t>
              </a:r>
              <a:r>
                <a:rPr lang="en-US" dirty="0">
                  <a:solidFill>
                    <a:srgbClr val="BA0900"/>
                  </a:solidFill>
                </a:rPr>
                <a:t>-endpoint mysql://k3s:k3s@tcp(120.96.143.XX:3306)/kubernetes --cluster-</a:t>
              </a:r>
              <a:r>
                <a:rPr lang="en-US" dirty="0" err="1">
                  <a:solidFill>
                    <a:srgbClr val="BA0900"/>
                  </a:solidFill>
                </a:rPr>
                <a:t>cidr</a:t>
              </a:r>
              <a:r>
                <a:rPr lang="en-US" dirty="0">
                  <a:solidFill>
                    <a:srgbClr val="BA0900"/>
                  </a:solidFill>
                </a:rPr>
                <a:t>=10.20.0.0/16 --service-</a:t>
              </a:r>
              <a:r>
                <a:rPr lang="en-US" dirty="0" err="1">
                  <a:solidFill>
                    <a:srgbClr val="BA0900"/>
                  </a:solidFill>
                </a:rPr>
                <a:t>cidr</a:t>
              </a:r>
              <a:r>
                <a:rPr lang="en-US" dirty="0">
                  <a:solidFill>
                    <a:srgbClr val="BA0900"/>
                  </a:solidFill>
                </a:rPr>
                <a:t>=172.30.0.0/24 --cluster-domain=dt.io" </a:t>
              </a:r>
              <a:r>
                <a:rPr lang="en-US" dirty="0" err="1">
                  <a:solidFill>
                    <a:srgbClr val="BA0900"/>
                  </a:solidFill>
                </a:rPr>
                <a:t>sh</a:t>
              </a:r>
              <a:r>
                <a:rPr lang="en-US" dirty="0">
                  <a:solidFill>
                    <a:srgbClr val="BA0900"/>
                  </a:solidFill>
                </a:rPr>
                <a:t> - &amp;&amp; </a:t>
              </a:r>
              <a:r>
                <a:rPr lang="en-US" dirty="0" err="1">
                  <a:solidFill>
                    <a:srgbClr val="BA0900"/>
                  </a:solidFill>
                </a:rPr>
                <a:t>sudo</a:t>
              </a:r>
              <a:r>
                <a:rPr lang="en-US" dirty="0">
                  <a:solidFill>
                    <a:srgbClr val="BA0900"/>
                  </a:solidFill>
                </a:rPr>
                <a:t> reboot</a:t>
              </a:r>
            </a:p>
            <a:p>
              <a:pPr>
                <a:defRPr sz="2400" b="1">
                  <a:solidFill>
                    <a:srgbClr val="FF40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lang="en-US" dirty="0" smtClean="0">
                <a:solidFill>
                  <a:srgbClr val="BA0900"/>
                </a:solidFill>
              </a:endParaRPr>
            </a:p>
            <a:p>
              <a:pPr>
                <a:defRPr sz="2400" b="1">
                  <a:solidFill>
                    <a:srgbClr val="FF40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dirty="0" smtClean="0">
                  <a:solidFill>
                    <a:srgbClr val="BA0900"/>
                  </a:solidFill>
                </a:rPr>
                <a:t> </a:t>
              </a:r>
              <a:r>
                <a:rPr dirty="0" smtClean="0"/>
                <a:t>[</a:t>
              </a:r>
              <a:r>
                <a:rPr dirty="0"/>
                <a:t>master]</a:t>
              </a:r>
              <a:r>
                <a:rPr dirty="0">
                  <a:solidFill>
                    <a:srgbClr val="BA0900"/>
                  </a:solidFill>
                </a:rPr>
                <a:t>$</a:t>
              </a:r>
              <a:r>
                <a:rPr dirty="0">
                  <a:solidFill>
                    <a:srgbClr val="000000"/>
                  </a:solidFill>
                </a:rPr>
                <a:t> </a:t>
              </a:r>
              <a:r>
                <a:rPr dirty="0" err="1">
                  <a:solidFill>
                    <a:srgbClr val="2F6EBA"/>
                  </a:solidFill>
                </a:rPr>
                <a:t>kubectl</a:t>
              </a:r>
              <a:r>
                <a:rPr dirty="0">
                  <a:solidFill>
                    <a:srgbClr val="2F6EBA"/>
                  </a:solidFill>
                </a:rPr>
                <a:t> get nodes</a:t>
              </a:r>
            </a:p>
          </p:txBody>
        </p:sp>
      </p:grpSp>
      <p:sp>
        <p:nvSpPr>
          <p:cNvPr id="163" name="Google Shape;12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建立 K3s Master</a:t>
            </a:r>
          </a:p>
        </p:txBody>
      </p:sp>
      <p:sp>
        <p:nvSpPr>
          <p:cNvPr id="164" name="Google Shape;128;p9"/>
          <p:cNvSpPr txBox="1"/>
          <p:nvPr/>
        </p:nvSpPr>
        <p:spPr>
          <a:xfrm>
            <a:off x="684757" y="6551307"/>
            <a:ext cx="6184729" cy="804622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NAME    STATUS   ROLES    AGE     VERSION</a:t>
            </a:r>
          </a:p>
          <a:p>
            <a:pPr algn="ctr"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mst31   Ready    master   6h      v1.19.4+k3s1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檢視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cvn81</a:t>
            </a:r>
            <a:r>
              <a:rPr lang="zh-TW" altLang="en-US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zh-TW" altLang="en-US" dirty="0"/>
              <a:t>虛擬主機系統資訊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20700" y="2491532"/>
            <a:ext cx="92329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cat /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etc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/alpine-release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3.12.3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lang="en-US" altLang="zh-TW" sz="200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dir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drwxr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2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4.0K Jan  1 18:16 .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drwxr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6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4.0K Jan  3 15:15 ..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2.1K Jan  3 00:20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cnt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7.3M Aug 25 23:57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httpd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321 Jan  2 07:58 k3smaster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774 Aug 27 12:30 k3snode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-r--r-- 1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1.1K Jan  3 09:49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mactohost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cat bin/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mactohost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10:50 lcs50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沃斯堡號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10:51 lcs51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科羅納多號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10:52 lcs52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密爾沃基號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10:53 lcs53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傑克森號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10:54 lcs54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蒙哥馬利號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.........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87945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33;p10" descr="Google Shape;133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531" y="2413000"/>
            <a:ext cx="12200071" cy="5475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134;p10"/>
          <p:cNvSpPr txBox="1">
            <a:spLocks noGrp="1"/>
          </p:cNvSpPr>
          <p:nvPr>
            <p:ph type="body" idx="1"/>
          </p:nvPr>
        </p:nvSpPr>
        <p:spPr>
          <a:xfrm>
            <a:off x="806437" y="2638092"/>
            <a:ext cx="11099805" cy="5100192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pPr marL="0" indent="0" defTabSz="804672">
              <a:spcBef>
                <a:spcPts val="0"/>
              </a:spcBef>
              <a:buSzTx/>
              <a:buNone/>
              <a:defRPr sz="2800"/>
            </a:pPr>
            <a:r>
              <a:t>在master 執行</a:t>
            </a:r>
          </a:p>
          <a:p>
            <a:pPr marL="0" indent="0" defTabSz="804672">
              <a:spcBef>
                <a:spcPts val="0"/>
              </a:spcBef>
              <a:buSzTx/>
              <a:buNone/>
              <a:defRPr sz="2800" b="1">
                <a:solidFill>
                  <a:srgbClr val="FF40FF"/>
                </a:solidFill>
              </a:defRPr>
            </a:pPr>
            <a:r>
              <a:t>[master]</a:t>
            </a:r>
            <a:r>
              <a:rPr b="0">
                <a:solidFill>
                  <a:srgbClr val="BA0900"/>
                </a:solidFill>
              </a:rPr>
              <a:t>$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clear; echo " sudo curl -sfL https://get.k3s.io | K3S_URL=https://</a:t>
            </a:r>
            <a:r>
              <a:rPr>
                <a:solidFill>
                  <a:srgbClr val="BA0900"/>
                </a:solidFill>
              </a:rPr>
              <a:t>master_ip</a:t>
            </a:r>
            <a:r>
              <a:rPr>
                <a:solidFill>
                  <a:srgbClr val="2F6EBA"/>
                </a:solidFill>
              </a:rPr>
              <a:t>:6443 K3S_TOKEN=`sudo cat /var/lib/rancher/k3s/server/node-token` K3S_KUBECONFIG_MODE='644' sh - &amp;&amp;sudo reboot "</a:t>
            </a:r>
          </a:p>
          <a:p>
            <a:pPr marL="0" indent="0" defTabSz="804672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04672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04672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04672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04672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04672">
              <a:spcBef>
                <a:spcPts val="0"/>
              </a:spcBef>
              <a:buSzTx/>
              <a:buNone/>
              <a:defRPr sz="2800"/>
            </a:pPr>
            <a:r>
              <a:t>將顯示的指令，複製到</a:t>
            </a:r>
            <a:r>
              <a:rPr>
                <a:solidFill>
                  <a:srgbClr val="BA0900"/>
                </a:solidFill>
              </a:rPr>
              <a:t>worker node</a:t>
            </a:r>
            <a:r>
              <a:t>上執行</a:t>
            </a:r>
          </a:p>
        </p:txBody>
      </p:sp>
      <p:sp>
        <p:nvSpPr>
          <p:cNvPr id="168" name="Google Shape;13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加入k3s node </a:t>
            </a:r>
          </a:p>
        </p:txBody>
      </p:sp>
      <p:sp>
        <p:nvSpPr>
          <p:cNvPr id="169" name="Google Shape;136;p10"/>
          <p:cNvSpPr txBox="1"/>
          <p:nvPr/>
        </p:nvSpPr>
        <p:spPr>
          <a:xfrm>
            <a:off x="974814" y="5408212"/>
            <a:ext cx="10763051" cy="156626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 sudo curl -sfL https://get.k3s.io | K3S_URL=https://master_ip:6443 K3S_TOKEN=K10ed6a5f56392878dce51573918f007dd6764ecff740d70003b691350207bc3cf4::server:5bb45885611741f1d7bcd3b789533a3e K3S_KUBECONFIG_MODE='644' sh - &amp;&amp;sudo reboot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41;p11" descr="Google Shape;141;p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682" y="2412999"/>
            <a:ext cx="12264202" cy="664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621275" y="2590800"/>
            <a:ext cx="11099701" cy="6286500"/>
          </a:xfrm>
          <a:prstGeom prst="rect">
            <a:avLst/>
          </a:prstGeom>
        </p:spPr>
        <p:txBody>
          <a:bodyPr anchor="t"/>
          <a:lstStyle/>
          <a:p>
            <a:pPr marL="0" indent="0" defTabSz="877822">
              <a:spcBef>
                <a:spcPts val="0"/>
              </a:spcBef>
              <a:buSzTx/>
              <a:buNone/>
              <a:defRPr sz="3000"/>
            </a:pPr>
            <a:r>
              <a:t>在master node 執行命令</a:t>
            </a: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t>[master]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kubectl get nodes</a:t>
            </a: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t>[master]</a:t>
            </a: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sudo kubectl label node </a:t>
            </a:r>
            <a:r>
              <a:rPr>
                <a:solidFill>
                  <a:srgbClr val="BA0900"/>
                </a:solidFill>
              </a:rPr>
              <a:t>wka31</a:t>
            </a:r>
            <a:r>
              <a:rPr>
                <a:solidFill>
                  <a:srgbClr val="2F6EBA"/>
                </a:solidFill>
              </a:rPr>
              <a:t> node-role.kubernetes.io/worker=</a:t>
            </a:r>
            <a:r>
              <a:rPr>
                <a:solidFill>
                  <a:srgbClr val="BA0900"/>
                </a:solidFill>
              </a:rPr>
              <a:t>wka31</a:t>
            </a: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t>[master]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sudo kubectl label node </a:t>
            </a:r>
            <a:r>
              <a:rPr>
                <a:solidFill>
                  <a:srgbClr val="BA0900"/>
                </a:solidFill>
              </a:rPr>
              <a:t>wka32</a:t>
            </a:r>
            <a:r>
              <a:rPr>
                <a:solidFill>
                  <a:srgbClr val="2F6EBA"/>
                </a:solidFill>
              </a:rPr>
              <a:t> node-role.kubernetes.io/worker=</a:t>
            </a:r>
            <a:r>
              <a:rPr>
                <a:solidFill>
                  <a:srgbClr val="BA0900"/>
                </a:solidFill>
              </a:rPr>
              <a:t>wka32</a:t>
            </a:r>
            <a:endParaRPr>
              <a:solidFill>
                <a:srgbClr val="2F6EBA"/>
              </a:solidFill>
            </a:endParaRPr>
          </a:p>
          <a:p>
            <a:pPr marL="0" indent="0" defTabSz="877822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t>[master]</a:t>
            </a: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sudo kubectl label node </a:t>
            </a:r>
            <a:r>
              <a:rPr>
                <a:solidFill>
                  <a:srgbClr val="BA0900"/>
                </a:solidFill>
              </a:rPr>
              <a:t>wka33</a:t>
            </a:r>
            <a:r>
              <a:rPr>
                <a:solidFill>
                  <a:srgbClr val="2F6EBA"/>
                </a:solidFill>
              </a:rPr>
              <a:t> node-role.kubernetes.io/worker=</a:t>
            </a:r>
            <a:r>
              <a:rPr>
                <a:solidFill>
                  <a:srgbClr val="BA0900"/>
                </a:solidFill>
              </a:rPr>
              <a:t>wka33</a:t>
            </a:r>
          </a:p>
        </p:txBody>
      </p:sp>
      <p:sp>
        <p:nvSpPr>
          <p:cNvPr id="173" name="Google Shape;14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設定k3s worker 標籤</a:t>
            </a:r>
          </a:p>
        </p:txBody>
      </p:sp>
      <p:pic>
        <p:nvPicPr>
          <p:cNvPr id="174" name="Google Shape;144;p11" descr="Google Shape;144;p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1800" y="3714750"/>
            <a:ext cx="6883400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49;p12" descr="Google Shape;149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23" y="2413000"/>
            <a:ext cx="11599569" cy="647065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93318" y="2597150"/>
            <a:ext cx="11099805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登入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t>[master] </a:t>
            </a:r>
            <a:r>
              <a:rPr>
                <a:solidFill>
                  <a:srgbClr val="BA0900"/>
                </a:solidFill>
              </a:rPr>
              <a:t>$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F6EBA"/>
                </a:solidFill>
              </a:rPr>
              <a:t>mysql -uk3s -pk3s -h </a:t>
            </a:r>
            <a:r>
              <a:rPr>
                <a:solidFill>
                  <a:srgbClr val="BA0900"/>
                </a:solidFill>
              </a:rPr>
              <a:t>120.96.140.XX</a:t>
            </a:r>
            <a:endParaRPr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2F6EBA"/>
                </a:solidFill>
              </a:defRPr>
            </a:pPr>
            <a:endParaRPr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t>MariaDB [(none)]&gt; </a:t>
            </a:r>
            <a:r>
              <a:rPr b="1">
                <a:solidFill>
                  <a:srgbClr val="2F6EBA"/>
                </a:solidFill>
              </a:rPr>
              <a:t>use kubernetes;</a:t>
            </a:r>
            <a:endParaRPr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t>MariaDB [kubernetes]&gt; </a:t>
            </a:r>
            <a:r>
              <a:rPr b="1">
                <a:solidFill>
                  <a:srgbClr val="2F6EBA"/>
                </a:solidFill>
              </a:rPr>
              <a:t>show tables;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t>K3s 會自己建一個kine資料表，存放k3s的metadata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</a:t>
            </a:r>
          </a:p>
        </p:txBody>
      </p:sp>
      <p:sp>
        <p:nvSpPr>
          <p:cNvPr id="180" name="Google Shape;15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查看資料庫</a:t>
            </a:r>
          </a:p>
        </p:txBody>
      </p:sp>
      <p:pic>
        <p:nvPicPr>
          <p:cNvPr id="181" name="Google Shape;152;p12" descr="Google Shape;152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3050" y="6566089"/>
            <a:ext cx="4838700" cy="1879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49;p12" descr="Google Shape;149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23" y="2149219"/>
            <a:ext cx="12545299" cy="699821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93318" y="2597150"/>
            <a:ext cx="12018164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kubectl run t1 --restart=Never --image=alpine -- sleep 30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pod/t1 created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kubectl get pods --watch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NAME   READY      STATUS           RESTARTS   AGE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t1              0/1     ContainerCreating   0                2s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t1              1/1            Running              0              10s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t1              0/1        Completed              0             40s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^C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>
                <a:solidFill>
                  <a:srgbClr val="BA0900"/>
                </a:solidFill>
              </a:rPr>
              <a:t>$ </a:t>
            </a:r>
            <a:r>
              <a:rPr>
                <a:solidFill>
                  <a:srgbClr val="2F6EBA"/>
                </a:solidFill>
              </a:rPr>
              <a:t>kubectl delete pods t1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pod "t1" deleted</a:t>
            </a:r>
          </a:p>
        </p:txBody>
      </p:sp>
      <p:sp>
        <p:nvSpPr>
          <p:cNvPr id="185" name="Google Shape;15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建置 Pod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61" y="17096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 smtClean="0"/>
              <a:t> 建立 </a:t>
            </a:r>
            <a:r>
              <a:rPr lang="en-US" altLang="zh-TW" dirty="0">
                <a:latin typeface="Verdana"/>
                <a:ea typeface="Verdana"/>
                <a:cs typeface="Verdana"/>
                <a:sym typeface="Verdana"/>
              </a:rPr>
              <a:t>K3S Master</a:t>
            </a:r>
            <a:r>
              <a:rPr lang="en-US" altLang="zh-TW" dirty="0"/>
              <a:t> </a:t>
            </a:r>
            <a:r>
              <a:rPr lang="zh-TW" altLang="en-US" dirty="0"/>
              <a:t>虛擬主機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609600" y="2159000"/>
            <a:ext cx="10642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</a:t>
            </a:r>
            <a:r>
              <a:rPr lang="zh-TW" altLang="en-US" sz="20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lcs65 </a:t>
            </a:r>
            <a:r>
              <a:rPr lang="zh-TW" altLang="en-US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虛擬主機</a:t>
            </a:r>
            <a:r>
              <a:rPr lang="en-US" altLang="zh-TW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lang="zh-TW" altLang="en-US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執行以下命令 </a:t>
            </a:r>
            <a:r>
              <a:rPr lang="en-US" altLang="zh-TW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(</a:t>
            </a:r>
            <a:r>
              <a:rPr lang="zh-TW" altLang="en-US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大約 </a:t>
            </a:r>
            <a:r>
              <a:rPr lang="en-US" altLang="zh-TW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5 </a:t>
            </a:r>
            <a:r>
              <a:rPr lang="zh-TW" altLang="en-US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分鐘</a:t>
            </a:r>
            <a:r>
              <a:rPr lang="en-US" altLang="zh-TW" sz="20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)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k3smaster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K3S Master creating[INFO]  Finding release for channel stable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Using v1.19.5+k3s2 as release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Downloading hash https://github.com/rancher/k3s/releases/download/v1.19.5+k3s2/sha256sum-amd64.txt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Downloading binary https://github.com/rancher/k3s/releases/download/v1.19.5+k3s2/k3s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........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env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Creating environment file 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etc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/rancher/k3s/k3s.env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openrc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Creating service file 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etc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init.d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/k3s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openrc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Enabling k3s service for default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runlevel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openrc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Starting k3s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* Caching service dependencies ...                                                                     [ ok ]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* Starting k3s ...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             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重要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]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如沒輸入 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"--no-deploy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traefik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"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參數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traefik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會自動安裝到 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K3S </a:t>
            </a:r>
            <a:r>
              <a:rPr lang="zh-TW" altLang="en-US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叢集</a:t>
            </a:r>
            <a:endParaRPr lang="zh-TW" altLang="en-US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9258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6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檢視 </a:t>
            </a:r>
            <a:r>
              <a:rPr lang="en-US" altLang="zh-TW" dirty="0">
                <a:latin typeface="Verdana"/>
                <a:ea typeface="Verdana"/>
                <a:cs typeface="Verdana"/>
                <a:sym typeface="Verdana"/>
              </a:rPr>
              <a:t>K3S Master </a:t>
            </a:r>
            <a:r>
              <a:rPr lang="zh-TW" altLang="en-US" dirty="0"/>
              <a:t>系統資訊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58800" y="2258586"/>
            <a:ext cx="9169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ROLES    AGE   VERSION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lcs76   Ready    master   15m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ps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aux |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' k3s '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4510 root      0:00 supervise-daemon k3s --start --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stdout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/log/k3s.log --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stderr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/log/k3s.log --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pidfile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/run/k3s.pid --respawn-delay 5 --respawn-max 0 /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usr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/local/bin/k3s -- server --cluster-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cidr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=10.20.0.0/16 --service-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cidr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=172.20.0.0/24 --no-deploy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servicelb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--no-deploy </a:t>
            </a:r>
            <a:r>
              <a:rPr lang="en-US" altLang="zh-TW" sz="20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traefik</a:t>
            </a: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--cluster-domain=dt.io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pods -n </a:t>
            </a:r>
            <a:r>
              <a:rPr lang="en-US" altLang="zh-TW" sz="20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</a:t>
            </a:r>
            <a:r>
              <a:rPr lang="en-US" altLang="zh-TW" sz="20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-system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                                 READY   STATUS    RESTARTS   AGE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metrics-server-7b4f8b595-hmgmx           1/1     Running   0          16m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coredns-66c464876b-hm85b                 1/1     Running   0          16m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0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local-path-provisioner-7ff9579c6-pkzmv   1/1     Running   0          16m</a:t>
            </a:r>
            <a:endParaRPr lang="en-US" altLang="zh-TW" sz="20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8185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 smtClean="0"/>
              <a:t> 加入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K3S Node</a:t>
            </a:r>
            <a:r>
              <a:rPr lang="en-US" altLang="zh-TW" dirty="0"/>
              <a:t> </a:t>
            </a:r>
            <a:r>
              <a:rPr lang="zh-TW" altLang="en-US" dirty="0"/>
              <a:t>虛擬主機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97544" y="2159000"/>
            <a:ext cx="8242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lang="en-US" altLang="zh-TW" sz="32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LCS65 </a:t>
            </a: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</a:t>
            </a:r>
            <a:r>
              <a:rPr lang="en-US" altLang="zh-TW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取得 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Node</a:t>
            </a:r>
            <a:r>
              <a:rPr lang="en-US" altLang="zh-TW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加入 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K3S</a:t>
            </a:r>
            <a:r>
              <a:rPr lang="en-US" altLang="zh-TW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叢集的命令 </a:t>
            </a:r>
            <a:r>
              <a:rPr lang="en-US" altLang="zh-TW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(</a:t>
            </a: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大約 </a:t>
            </a:r>
            <a:r>
              <a:rPr lang="en-US" altLang="zh-TW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5 </a:t>
            </a:r>
            <a:r>
              <a:rPr lang="zh-TW" altLang="en-US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分鐘</a:t>
            </a:r>
            <a:r>
              <a:rPr lang="en-US" altLang="zh-TW" sz="32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)</a:t>
            </a:r>
            <a:endParaRPr lang="zh-TW" altLang="en-US" sz="3200" b="1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32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scp</a:t>
            </a:r>
            <a:r>
              <a:rPr lang="en-US" altLang="zh-TW" sz="32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bin/joink3s lcs66:~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32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scp</a:t>
            </a:r>
            <a:r>
              <a:rPr lang="en-US" altLang="zh-TW" sz="32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bin/joink3s lcs67:~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32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scp</a:t>
            </a:r>
            <a:r>
              <a:rPr lang="en-US" altLang="zh-TW" sz="32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bin/joink3s lcs68:~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   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32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32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ssh</a:t>
            </a:r>
            <a:r>
              <a:rPr lang="en-US" altLang="zh-TW" sz="32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lcs66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32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./joink3s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3200"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將上面顯示的命令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zh-TW" altLang="en-US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複製到 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LCS66, LCS67 </a:t>
            </a:r>
            <a:r>
              <a:rPr lang="zh-TW" altLang="en-US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及 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LCS68 </a:t>
            </a:r>
            <a:r>
              <a:rPr lang="zh-TW" altLang="en-US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終端機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zh-TW" altLang="en-US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執行加入 </a:t>
            </a:r>
            <a:r>
              <a:rPr lang="en-US" altLang="zh-TW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K3S </a:t>
            </a:r>
            <a:r>
              <a:rPr lang="zh-TW" altLang="en-US" sz="32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叢集</a:t>
            </a:r>
            <a:endParaRPr lang="zh-TW" altLang="en-US" sz="32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339984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設定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K3S</a:t>
            </a:r>
            <a:r>
              <a:rPr lang="en-US" altLang="zh-TW" dirty="0"/>
              <a:t>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Worker</a:t>
            </a:r>
            <a:r>
              <a:rPr lang="en-US" altLang="zh-TW" dirty="0"/>
              <a:t> </a:t>
            </a:r>
            <a:r>
              <a:rPr lang="zh-TW" altLang="en-US" dirty="0"/>
              <a:t>標籤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46100" y="1935259"/>
            <a:ext cx="86614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lang="en-US" altLang="zh-TW" sz="24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LCS65 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</a:t>
            </a:r>
            <a:r>
              <a:rPr lang="en-US" altLang="zh-TW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執行以下命令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  ROLES    AGE   VERSION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lcs65   Ready      master   95m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lcs66   Ready      &lt;none&gt;   56m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lcs67   Ready      &lt;none&gt;   50s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lcs66 node-role.kubernetes.io/worker=lcs66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lcs67 node-role.kubernetes.io/worker=lcs67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ROLES    AGE     VERSION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lcs65   Ready    master   98m     v1.19.5+k3s2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lcs66   Ready    worker   58m     v1.19.5+k3s2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lcs67   Ready    worker   3m25s   v1.19.5+k3s2</a:t>
            </a: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041274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設定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K3S</a:t>
            </a:r>
            <a:r>
              <a:rPr lang="en-US" altLang="zh-TW" dirty="0"/>
              <a:t>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Worker</a:t>
            </a:r>
            <a:r>
              <a:rPr lang="en-US" altLang="zh-TW" dirty="0"/>
              <a:t> </a:t>
            </a:r>
            <a:r>
              <a:rPr lang="zh-TW" altLang="en-US" dirty="0"/>
              <a:t>標籤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482600" y="1935259"/>
            <a:ext cx="9220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lang="en-US" altLang="zh-TW" sz="24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LCS65 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</a:t>
            </a:r>
            <a:r>
              <a:rPr lang="en-US" altLang="zh-TW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執行以下命令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  ROLES    AGE   VERSION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lcs65   Ready      master   95m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lcs66   Ready      &lt;none&gt;   56m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lcs67   Ready      &lt;none&gt;   50s   v1.19.5+k3s2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lcs67 node-role.kubernetes.io/worker=lcs67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lcs78 node-role.kubernetes.io/worker=lcs68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ROLES    AGE     VERSION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lcs65   Ready    master   98m     v1.19.5+k3s2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lcs66   Ready    worker   58m     v1.19.5+k3s2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lcs67   Ready    worker   3m25s   v1.19.5+k3s2</a:t>
            </a: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82231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顯示</a:t>
            </a:r>
            <a:r>
              <a:rPr lang="zh-TW" altLang="en-US" sz="4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altLang="zh-TW" sz="4800" dirty="0" err="1">
                <a:latin typeface="Verdana"/>
                <a:ea typeface="Verdana"/>
                <a:cs typeface="Verdana"/>
                <a:sym typeface="Verdana"/>
              </a:rPr>
              <a:t>Containerd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altLang="en-US" dirty="0"/>
              <a:t>系統資訊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74700" y="2159000"/>
            <a:ext cx="10934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lang="en-US" altLang="zh-TW" sz="24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LCS65 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終端機執行以下命令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ps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aux |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-v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|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'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-c'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2368 root      0:03 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-c 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/lib/rancher/k3s/agent/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etc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config.toml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-a /run/k3s/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containerd.sock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--state /run/k3s/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--root 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/lib/rancher/k3s/agent/</a:t>
            </a:r>
            <a:r>
              <a:rPr lang="en-US" altLang="zh-TW" sz="240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lang="en-US" altLang="zh-TW" sz="240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顯示 </a:t>
            </a:r>
            <a:r>
              <a:rPr lang="en-US" altLang="zh-TW" sz="2400" b="1" dirty="0" err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containerd</a:t>
            </a:r>
            <a:r>
              <a:rPr lang="en-US" altLang="zh-TW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版本代號</a:t>
            </a:r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zh-TW" altLang="en-US" sz="24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ctr</a:t>
            </a:r>
            <a:r>
              <a:rPr lang="en-US" altLang="zh-TW" sz="24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version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Client: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Version:  v1.4.3-k3s1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Revision: 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Go version: go1.15.5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Server: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Version:  v1.4.3-k3s1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Revision: 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UUID: 6bb83e8d-20a3-4d59-9f02-14cd61985ad3</a:t>
            </a:r>
            <a:endParaRPr lang="en-US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4907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69;p2" descr="Google Shape;6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81" y="1658821"/>
            <a:ext cx="12427640" cy="76625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205959" y="0"/>
            <a:ext cx="12798844" cy="21590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zh-TW" altLang="en-US" dirty="0"/>
              <a:t>顯示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lcs65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sz="4800" dirty="0">
                <a:latin typeface="Verdana"/>
                <a:ea typeface="Verdana"/>
                <a:cs typeface="Verdana"/>
                <a:sym typeface="Verdana"/>
              </a:rPr>
              <a:t>Docker Image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74700" y="2159000"/>
            <a:ext cx="109347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lang="fr-FR" altLang="zh-TW" sz="3200" b="1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ctr image ls -q | grep 'docker.io'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docker.io/rancher/coredns-coredns:1.6.9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docker.io/rancher/coredns-coredns@sha256:e70c936deab8efed89db66f04847fec137dbb81d5b456e8068b6e71cb770f6c0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docker.io/rancher/local-path-provisioner:v0.0.14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docker.io/rancher/local-path-provisioner@sha256:40cb8c984c1759f1860eee088035040f47051c959a6d07cdb126e132c6f43b45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docker.io/rancher/metrics-server:v0.3.6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docker.io/rancher/metrics-server@sha256:b85628b103169d7db52a32a48b46d8942accb7bde3709c0a4888a23d035f9f1e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docker.io/rancher/pause:3.1</a:t>
            </a:r>
          </a:p>
          <a:p>
            <a:pPr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fr-FR" altLang="zh-TW" sz="24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docker.io/rancher/pause@sha256:d22591b61e9c2b52aecbf07106d5db313c4f178e404d660b32517b18fcbf0144docker.io/rancher/pause:3.1</a:t>
            </a:r>
            <a:endParaRPr lang="fr-FR" altLang="zh-TW" sz="240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19136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1456</Words>
  <Application>Microsoft Office PowerPoint</Application>
  <PresentationFormat>自訂</PresentationFormat>
  <Paragraphs>281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Helvetica Neue</vt:lpstr>
      <vt:lpstr>Helvetica Neue Light</vt:lpstr>
      <vt:lpstr>標楷體</vt:lpstr>
      <vt:lpstr>Arial</vt:lpstr>
      <vt:lpstr>Verdana</vt:lpstr>
      <vt:lpstr>White</vt:lpstr>
      <vt:lpstr>            k3s使用手冊</vt:lpstr>
      <vt:lpstr>檢視 cvn81 虛擬主機系統資訊</vt:lpstr>
      <vt:lpstr> 建立 K3S Master 虛擬主機</vt:lpstr>
      <vt:lpstr>檢視 K3S Master 系統資訊</vt:lpstr>
      <vt:lpstr> 加入 K3S Node 虛擬主機</vt:lpstr>
      <vt:lpstr>設定 K3S Worker 標籤</vt:lpstr>
      <vt:lpstr>設定 K3S Worker 標籤</vt:lpstr>
      <vt:lpstr>顯示 Containerd 系統資訊</vt:lpstr>
      <vt:lpstr>顯示 lcs65 的 Docker Image</vt:lpstr>
      <vt:lpstr>顯示 lcs65 的 Container</vt:lpstr>
      <vt:lpstr>建置 K3s high availability </vt:lpstr>
      <vt:lpstr>High-Availability K3s Server with an External DB</vt:lpstr>
      <vt:lpstr>安裝mariaDB</vt:lpstr>
      <vt:lpstr>設定mariaDB</vt:lpstr>
      <vt:lpstr>設定mariaDB</vt:lpstr>
      <vt:lpstr>mariaDB帳號授權</vt:lpstr>
      <vt:lpstr>mariaDB帳號授權</vt:lpstr>
      <vt:lpstr>測試連線mariaDB</vt:lpstr>
      <vt:lpstr>建立 K3s Master</vt:lpstr>
      <vt:lpstr>加入k3s node </vt:lpstr>
      <vt:lpstr>設定k3s worker 標籤</vt:lpstr>
      <vt:lpstr>查看資料庫</vt:lpstr>
      <vt:lpstr>建置 Pod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k3s使用手冊</dc:title>
  <cp:lastModifiedBy>student</cp:lastModifiedBy>
  <cp:revision>2</cp:revision>
  <dcterms:modified xsi:type="dcterms:W3CDTF">2021-01-04T12:46:16Z</dcterms:modified>
</cp:coreProperties>
</file>