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3" r:id="rId5"/>
    <p:sldId id="291" r:id="rId6"/>
    <p:sldId id="293" r:id="rId7"/>
    <p:sldId id="294" r:id="rId8"/>
    <p:sldId id="295" r:id="rId9"/>
    <p:sldId id="29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3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53"/>
        <p:guide pos="39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相位信号可以反映脉冲运动引起的皮肤位移，但相位信号通常收到环境噪声的污染，使用刚刚提到的三种方法都可以改善相位信号的质量，但这些改善太过粗糙，所以使用时域信号构造一个完整的脉冲波形是非常困难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了克服上述挑战，我们提出了DDFT来提取有效特征并构造脉冲信号以进行有效的BP测量。与现有的使用时域相位信号进行BP测量的方法不同，DDFT从DD域中提取可区分的特征，一方面，将脉冲信号集中在DD域中的某些资源网格上;另一方面，由于噪声信号与脉冲信号的DD特性不同，噪声信号主要分布在其他资源网格中。脉冲信号的变异性显著增强，有利于脉冲的细粒度表示。其次，噪声可以大大减轻，从而获得更高的信噪比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7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582295"/>
            <a:ext cx="11135360" cy="5775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latin typeface="+mn-ea"/>
                <a:sym typeface="+mn-ea"/>
              </a:rPr>
              <a:t>mmBP: Contact-free Millimetre-wave Radar based Approach to Blood Pressure Measurement</a:t>
            </a:r>
            <a:endParaRPr lang="en-US" altLang="zh-CN" sz="3600">
              <a:latin typeface="+mn-ea"/>
            </a:endParaRPr>
          </a:p>
          <a:p>
            <a:endParaRPr lang="en-US" altLang="zh-CN" sz="3600">
              <a:latin typeface="+mn-ea"/>
            </a:endParaRPr>
          </a:p>
          <a:p>
            <a:pPr marL="1828800" lvl="4" indent="457200"/>
            <a:r>
              <a:rPr lang="en-US" altLang="zh-CN" sz="2000">
                <a:sym typeface="+mn-ea"/>
              </a:rPr>
              <a:t>Zhenguo Shi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¹</a:t>
            </a:r>
            <a:r>
              <a:rPr lang="en-US" altLang="zh-CN" sz="2000">
                <a:sym typeface="+mn-ea"/>
              </a:rPr>
              <a:t>, Tao Gu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¹</a:t>
            </a:r>
            <a:r>
              <a:rPr lang="en-US" altLang="zh-CN" sz="2000">
                <a:sym typeface="+mn-ea"/>
              </a:rPr>
              <a:t>,Yu Zhang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¹</a:t>
            </a:r>
            <a:r>
              <a:rPr lang="en-US" altLang="zh-CN" sz="2000">
                <a:sym typeface="+mn-ea"/>
              </a:rPr>
              <a:t>, Xi Zhang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²</a:t>
            </a:r>
            <a:endParaRPr lang="en-US" altLang="zh-CN" sz="2000"/>
          </a:p>
          <a:p>
            <a:pPr marL="1371600" lvl="3" indent="457200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¹</a:t>
            </a:r>
            <a:r>
              <a:rPr lang="en-US" altLang="zh-CN" sz="2000">
                <a:sym typeface="+mn-ea"/>
              </a:rPr>
              <a:t>School of Computing, Macquarie University, Australia</a:t>
            </a:r>
            <a:endParaRPr lang="en-US" altLang="zh-CN" sz="2000"/>
          </a:p>
          <a:p>
            <a:pPr marL="1371600" lvl="3" indent="457200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²</a:t>
            </a:r>
            <a:r>
              <a:rPr lang="en-US" altLang="zh-CN" sz="2000">
                <a:sym typeface="+mn-ea"/>
              </a:rPr>
              <a:t>School of computing technologies, RMIT University, Australia</a:t>
            </a:r>
            <a:endParaRPr lang="en-US" altLang="zh-CN" sz="2000"/>
          </a:p>
          <a:p>
            <a:pPr marL="914400" lvl="2" indent="457200"/>
            <a:r>
              <a:rPr lang="en-US" altLang="zh-CN" sz="2000">
                <a:sym typeface="+mn-ea"/>
              </a:rPr>
              <a:t>Email: {zhenguo.shi, tao.gu, y.zhang}@mq.edu.au, zaibuer@gmail.com</a:t>
            </a:r>
            <a:endParaRPr lang="en-US" altLang="zh-CN" sz="2000"/>
          </a:p>
          <a:p>
            <a:r>
              <a:rPr lang="en-US" altLang="zh-CN" sz="2000">
                <a:sym typeface="+mn-ea"/>
              </a:rPr>
              <a:t>             </a:t>
            </a:r>
            <a:endParaRPr lang="en-US" altLang="zh-CN" sz="2000">
              <a:sym typeface="+mn-ea"/>
            </a:endParaRPr>
          </a:p>
          <a:p>
            <a:pPr indent="457200"/>
            <a:r>
              <a:rPr lang="en-US" altLang="zh-CN" sz="2000">
                <a:sym typeface="+mn-ea"/>
              </a:rPr>
              <a:t>      </a:t>
            </a:r>
            <a:r>
              <a:rPr lang="zh-CN" altLang="en-US" sz="2000">
                <a:sym typeface="+mn-ea"/>
              </a:rPr>
              <a:t>In ACM Conference on Embedded Networked Sensor Systems (SenSys ’22),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  </a:t>
            </a:r>
            <a:r>
              <a:rPr lang="zh-CN" altLang="en-US" sz="2000">
                <a:sym typeface="+mn-ea"/>
              </a:rPr>
              <a:t>November 6–9, 2022, Boston, MA, USA. ACM, New York, NY, USA, 15 pages.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/>
          <p:cNvCxnSpPr/>
          <p:nvPr>
            <p:custDataLst>
              <p:tags r:id="rId1"/>
            </p:custDataLst>
          </p:nvPr>
        </p:nvCxnSpPr>
        <p:spPr>
          <a:xfrm>
            <a:off x="383474" y="776081"/>
            <a:ext cx="11133455" cy="952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83540" y="310515"/>
            <a:ext cx="1003998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论文主要贡献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2430" y="979805"/>
            <a:ext cx="11196955" cy="572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本文</a:t>
            </a:r>
            <a:r>
              <a:rPr lang="en-US" altLang="zh-CN"/>
              <a:t>提出了一种利用毫米波信号特</a:t>
            </a:r>
            <a:r>
              <a:rPr lang="zh-CN" altLang="en-US"/>
              <a:t>征</a:t>
            </a:r>
            <a:r>
              <a:rPr lang="en-US" altLang="zh-CN"/>
              <a:t>和DD</a:t>
            </a:r>
            <a:r>
              <a:rPr lang="zh-CN" altLang="en-US"/>
              <a:t>域（delay-Doppler (DD) domain t）</a:t>
            </a:r>
            <a:r>
              <a:rPr lang="en-US" altLang="zh-CN"/>
              <a:t>特征的新型BP测量系统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本文</a:t>
            </a:r>
            <a:r>
              <a:rPr lang="en-US" altLang="zh-CN"/>
              <a:t>提出了一种新的</a:t>
            </a:r>
            <a:r>
              <a:rPr lang="zh-CN" altLang="en-US"/>
              <a:t>时延</a:t>
            </a:r>
            <a:r>
              <a:rPr lang="en-US" altLang="zh-CN"/>
              <a:t>-多普勒域特征变换(DDFT)，从DD域中提取代表性特征用于脉冲波形构建，而不是像现有的测量方法那样通常使用时域或频域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本文</a:t>
            </a:r>
            <a:r>
              <a:rPr lang="en-US" altLang="zh-CN"/>
              <a:t>提出了一种时域参考功能链路自适应滤波器(TR-FLAF)</a:t>
            </a:r>
            <a:r>
              <a:rPr lang="zh-CN" altLang="en-US"/>
              <a:t>，来</a:t>
            </a:r>
            <a:r>
              <a:rPr lang="en-US" altLang="zh-CN">
                <a:sym typeface="+mn-ea"/>
              </a:rPr>
              <a:t>减轻微小运动对脉冲波形构成的影响</a:t>
            </a:r>
            <a:r>
              <a:rPr lang="en-US" altLang="zh-CN"/>
              <a:t>。提出了时域参考信号提取(TRSE)算法，</a:t>
            </a:r>
            <a:r>
              <a:rPr lang="zh-CN" altLang="en-US"/>
              <a:t>来</a:t>
            </a:r>
            <a:r>
              <a:rPr lang="en-US" altLang="zh-CN">
                <a:sym typeface="+mn-ea"/>
              </a:rPr>
              <a:t>获得可靠的滤波性能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本文</a:t>
            </a:r>
            <a:r>
              <a:rPr lang="en-US" altLang="zh-CN"/>
              <a:t>进行了大量的实验来评估mmBP在各种场景和设置下的性能。结果表明，mmBP测量收缩压和舒张压的平均误差分别为0.87mmHg和1.55mmHg;收缩压和舒张压的标准差误差分别为5.01mmHg和5.27mmHg。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3540" y="310515"/>
            <a:ext cx="1003998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Challenge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2430" y="979805"/>
            <a:ext cx="11196955" cy="572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QQ截图202405071332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847090"/>
            <a:ext cx="5057775" cy="5015230"/>
          </a:xfrm>
          <a:prstGeom prst="rect">
            <a:avLst/>
          </a:prstGeom>
        </p:spPr>
      </p:pic>
      <p:pic>
        <p:nvPicPr>
          <p:cNvPr id="5" name="图片 4" descr="QQ截图202405071332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65" y="825500"/>
            <a:ext cx="5027930" cy="5036820"/>
          </a:xfrm>
          <a:prstGeom prst="rect">
            <a:avLst/>
          </a:prstGeom>
        </p:spPr>
      </p:pic>
      <p:cxnSp>
        <p:nvCxnSpPr>
          <p:cNvPr id="7" name="直线连接符 12"/>
          <p:cNvCxnSpPr/>
          <p:nvPr>
            <p:custDataLst>
              <p:tags r:id="rId3"/>
            </p:custDataLst>
          </p:nvPr>
        </p:nvCxnSpPr>
        <p:spPr>
          <a:xfrm>
            <a:off x="383474" y="776081"/>
            <a:ext cx="11133455" cy="952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3540" y="310515"/>
            <a:ext cx="1003998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时延-多普勒域特征变换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2430" y="979805"/>
            <a:ext cx="11196955" cy="572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通过一下两步从时域信号中提取出</a:t>
            </a:r>
            <a:r>
              <a:rPr lang="en-US" altLang="zh-CN"/>
              <a:t>DD</a:t>
            </a:r>
            <a:r>
              <a:rPr lang="zh-CN" altLang="en-US"/>
              <a:t>域脉冲数据，首先执行</a:t>
            </a:r>
            <a:r>
              <a:rPr lang="en-US" altLang="zh-CN"/>
              <a:t>Wigner</a:t>
            </a:r>
            <a:r>
              <a:rPr lang="zh-CN" altLang="en-US"/>
              <a:t>变换操作，将相位从时域映射到时频域，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然后使用</a:t>
            </a:r>
            <a:r>
              <a:rPr lang="en-US" altLang="zh-CN"/>
              <a:t>辛有限傅里叶变换(SFFT)将R[n,m]转换为DD域信号r[k,l],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k</a:t>
            </a:r>
            <a:r>
              <a:rPr lang="zh-CN" altLang="en-US"/>
              <a:t>和</a:t>
            </a:r>
            <a:r>
              <a:rPr lang="en-US" altLang="zh-CN"/>
              <a:t>l</a:t>
            </a:r>
            <a:r>
              <a:rPr lang="zh-CN" altLang="en-US"/>
              <a:t>分别代表多普勒和时延。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图4给出了DDFT处理后的DD域中的相位表示</a:t>
            </a:r>
            <a:r>
              <a:rPr lang="zh-CN" altLang="en-US"/>
              <a:t>，</a:t>
            </a:r>
            <a:r>
              <a:rPr lang="en-US" altLang="zh-CN"/>
              <a:t>可以看出，脉冲</a:t>
            </a:r>
            <a:endParaRPr lang="en-US" altLang="zh-CN"/>
          </a:p>
          <a:p>
            <a:r>
              <a:rPr lang="en-US" altLang="zh-CN"/>
              <a:t>信号由于其独特的延迟和多普勒特性，在DD域中分布在一定的区</a:t>
            </a:r>
            <a:endParaRPr lang="en-US" altLang="zh-CN"/>
          </a:p>
          <a:p>
            <a:r>
              <a:rPr lang="en-US" altLang="zh-CN"/>
              <a:t>域内</a:t>
            </a:r>
            <a:r>
              <a:rPr lang="zh-CN" altLang="en-US"/>
              <a:t>。另一方面，噪声信号分布在DD域中的所有网格。在这种</a:t>
            </a:r>
            <a:endParaRPr lang="zh-CN" altLang="en-US"/>
          </a:p>
          <a:p>
            <a:r>
              <a:rPr lang="zh-CN" altLang="en-US"/>
              <a:t>情况下，我们选择多普勒频移与脉冲波形相匹配的Λ行作为dd域</a:t>
            </a:r>
            <a:endParaRPr lang="zh-CN" altLang="en-US"/>
          </a:p>
          <a:p>
            <a:r>
              <a:rPr lang="zh-CN" altLang="en-US"/>
              <a:t>特征信号进行进一步处理。</a:t>
            </a:r>
            <a:endParaRPr lang="zh-CN" altLang="en-US"/>
          </a:p>
        </p:txBody>
      </p:sp>
      <p:pic>
        <p:nvPicPr>
          <p:cNvPr id="5" name="图片 4" descr="QQ截图202405071354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9220" y="1449705"/>
            <a:ext cx="4352925" cy="600075"/>
          </a:xfrm>
          <a:prstGeom prst="rect">
            <a:avLst/>
          </a:prstGeom>
        </p:spPr>
      </p:pic>
      <p:pic>
        <p:nvPicPr>
          <p:cNvPr id="8" name="图片 7" descr="QQ截图20240507135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20" y="2557780"/>
            <a:ext cx="4076700" cy="752475"/>
          </a:xfrm>
          <a:prstGeom prst="rect">
            <a:avLst/>
          </a:prstGeom>
        </p:spPr>
      </p:pic>
      <p:pic>
        <p:nvPicPr>
          <p:cNvPr id="9" name="图片 8" descr="QQ截图20240507140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30" y="3074670"/>
            <a:ext cx="4459605" cy="3143250"/>
          </a:xfrm>
          <a:prstGeom prst="rect">
            <a:avLst/>
          </a:prstGeom>
        </p:spPr>
      </p:pic>
      <p:cxnSp>
        <p:nvCxnSpPr>
          <p:cNvPr id="12" name="直线连接符 12"/>
          <p:cNvCxnSpPr/>
          <p:nvPr>
            <p:custDataLst>
              <p:tags r:id="rId4"/>
            </p:custDataLst>
          </p:nvPr>
        </p:nvCxnSpPr>
        <p:spPr>
          <a:xfrm>
            <a:off x="383474" y="776081"/>
            <a:ext cx="11133455" cy="952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3540" y="310515"/>
            <a:ext cx="1003998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微小运动的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2430" y="979805"/>
            <a:ext cx="11196955" cy="572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在现实中，血压测量的性能可能容易受到受试者的微小运动的影响，如无意识的手指或手的颤抖，微小的运动在DD域中会对脉冲信号产生非线性干扰，如图</a:t>
            </a:r>
            <a:r>
              <a:rPr lang="en-US" altLang="zh-CN"/>
              <a:t>5</a:t>
            </a:r>
            <a:r>
              <a:rPr lang="zh-CN" altLang="en-US"/>
              <a:t>所示。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传统的运动减少方法，如线性滤波器，可能无法达到预期的效果。</a:t>
            </a:r>
            <a:endParaRPr lang="zh-CN" altLang="en-US"/>
          </a:p>
          <a:p>
            <a:r>
              <a:rPr lang="zh-CN" altLang="en-US"/>
              <a:t>这是因为它们集中于消除线性噪声，而微小运动的噪声是非线性</a:t>
            </a:r>
            <a:endParaRPr lang="zh-CN" altLang="en-US"/>
          </a:p>
          <a:p>
            <a:r>
              <a:rPr lang="zh-CN" altLang="en-US"/>
              <a:t>的。除此之外，非线性自适应滤波器有可能清除污染信号。然而，</a:t>
            </a:r>
            <a:endParaRPr lang="zh-CN" altLang="en-US"/>
          </a:p>
          <a:p>
            <a:r>
              <a:rPr lang="zh-CN" altLang="en-US"/>
              <a:t>很难将非线性自适应滤波器直接应用于这项工作，因为它需要先</a:t>
            </a:r>
            <a:endParaRPr lang="zh-CN" altLang="en-US"/>
          </a:p>
          <a:p>
            <a:r>
              <a:rPr lang="zh-CN" altLang="en-US"/>
              <a:t>验信息(即参考信号)，由于没有关于噪声或所需信号的先验知识，</a:t>
            </a:r>
            <a:endParaRPr lang="zh-CN" altLang="en-US"/>
          </a:p>
          <a:p>
            <a:r>
              <a:rPr lang="zh-CN" altLang="en-US"/>
              <a:t>基于毫米波的BP测量无法获得这些信息。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QQ截图202405071418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7060" y="1470660"/>
            <a:ext cx="4992370" cy="3112135"/>
          </a:xfrm>
          <a:prstGeom prst="rect">
            <a:avLst/>
          </a:prstGeom>
        </p:spPr>
      </p:pic>
      <p:cxnSp>
        <p:nvCxnSpPr>
          <p:cNvPr id="6" name="直线连接符 12"/>
          <p:cNvCxnSpPr/>
          <p:nvPr>
            <p:custDataLst>
              <p:tags r:id="rId2"/>
            </p:custDataLst>
          </p:nvPr>
        </p:nvCxnSpPr>
        <p:spPr>
          <a:xfrm>
            <a:off x="383474" y="776081"/>
            <a:ext cx="11133455" cy="952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3540" y="310515"/>
            <a:ext cx="1003998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滤除</a:t>
            </a:r>
            <a:r>
              <a:rPr lang="zh-CN" altLang="en-US"/>
              <a:t>微小运动带来的</a:t>
            </a:r>
            <a:r>
              <a:rPr lang="zh-CN" altLang="en-US"/>
              <a:t>影响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2430" y="979805"/>
                <a:ext cx="11196955" cy="57232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在图</a:t>
                </a:r>
                <a:r>
                  <a:rPr lang="en-US" altLang="zh-CN"/>
                  <a:t>7</a:t>
                </a:r>
                <a:r>
                  <a:rPr lang="zh-CN" altLang="en-US"/>
                  <a:t>中，A段和B段分别对应无微小运动和有微小运动的情况。</a:t>
                </a:r>
                <a:endParaRPr lang="zh-CN" altLang="en-US"/>
              </a:p>
              <a:p>
                <a:r>
                  <a:rPr lang="zh-CN" altLang="en-US"/>
                  <a:t>可见，A段与其他段的相关值明显高于B段。这是因为没有微小运</a:t>
                </a:r>
                <a:endParaRPr lang="zh-CN" altLang="en-US"/>
              </a:p>
              <a:p>
                <a:r>
                  <a:rPr lang="zh-CN" altLang="en-US"/>
                  <a:t>动的情况的片段具有相似的模式，因此具有高相关性值。相反，</a:t>
                </a:r>
                <a:endParaRPr lang="zh-CN" altLang="en-US"/>
              </a:p>
              <a:p>
                <a:r>
                  <a:rPr lang="zh-CN" altLang="en-US"/>
                  <a:t>B段受到微小运动的污染，破坏了与其他段的相关特性。因此，</a:t>
                </a:r>
                <a:r>
                  <a:rPr lang="zh-CN" altLang="en-US"/>
                  <a:t>本</a:t>
                </a:r>
                <a:endParaRPr lang="zh-CN" altLang="en-US"/>
              </a:p>
              <a:p>
                <a:r>
                  <a:rPr lang="zh-CN" altLang="en-US"/>
                  <a:t>文通过片段的相关值来确定TR-FLAF的参考信号。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首先将</a:t>
                </a:r>
                <a:r>
                  <a:rPr lang="en-US" altLang="zh-CN"/>
                  <a:t>DD</a:t>
                </a:r>
                <a:r>
                  <a:rPr lang="zh-CN" altLang="en-US"/>
                  <a:t>域参考信号划分为</a:t>
                </a:r>
                <a:r>
                  <a:rPr lang="en-US" altLang="zh-CN"/>
                  <a:t>I</a:t>
                </a:r>
                <a:r>
                  <a:rPr lang="zh-CN" altLang="en-US"/>
                  <a:t>段，</a:t>
                </a:r>
                <a:r>
                  <a:rPr lang="en-US" altLang="zh-CN"/>
                  <a:t>I</a:t>
                </a:r>
                <a:r>
                  <a:rPr lang="zh-CN" altLang="en-US"/>
                  <a:t>由段长度和相邻段之间的重叠</a:t>
                </a:r>
                <a:endParaRPr lang="zh-CN" altLang="en-US"/>
              </a:p>
              <a:p>
                <a:r>
                  <a:rPr lang="zh-CN" altLang="en-US"/>
                  <a:t>区域</a:t>
                </a:r>
                <a:r>
                  <a:rPr lang="zh-CN" altLang="en-US"/>
                  <a:t>计算，段长度设置为使持续时间大于一个脉冲周期但小于两个</a:t>
                </a:r>
                <a:endParaRPr lang="zh-CN" altLang="en-US"/>
              </a:p>
              <a:p>
                <a:r>
                  <a:rPr lang="zh-CN" altLang="en-US"/>
                  <a:t>脉冲周期。这可以保证每个片段以较低的复杂性捕获脉冲形态的整</a:t>
                </a:r>
                <a:endParaRPr lang="zh-CN" altLang="en-US"/>
              </a:p>
              <a:p>
                <a:r>
                  <a:rPr lang="zh-CN" altLang="en-US"/>
                  <a:t>体特性。重叠区域使信息能够在段之间共享。因此，</a:t>
                </a:r>
                <a:r>
                  <a:rPr lang="en-US" altLang="zh-CN"/>
                  <a:t>I</a:t>
                </a:r>
                <a:r>
                  <a:rPr lang="zh-CN" altLang="en-US"/>
                  <a:t>对BP测量</a:t>
                </a:r>
                <a:endParaRPr lang="zh-CN" altLang="en-US"/>
              </a:p>
              <a:p>
                <a:r>
                  <a:rPr lang="zh-CN" altLang="en-US"/>
                  <a:t>性能的影响取决于段长度和重叠区域的共同影响。本文经验地将片</a:t>
                </a:r>
                <a:endParaRPr lang="zh-CN" altLang="en-US"/>
              </a:p>
              <a:p>
                <a:r>
                  <a:rPr lang="zh-CN" altLang="en-US"/>
                  <a:t>段长度和重叠区域的值分别设置为500ms和100ms。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之后通过</a:t>
                </a:r>
                <a:r>
                  <a:rPr lang="zh-CN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ᴦ</a:t>
                </a:r>
                <a:r>
                  <a:rPr lang="en-US" altLang="zh-CN">
                    <a:latin typeface="Arial" panose="020B0604020202020204" pitchFamily="34" charset="0"/>
                    <a:cs typeface="Arial" panose="020B0604020202020204" pitchFamily="34" charset="0"/>
                  </a:rPr>
                  <a:t>(i,j) = cor(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计算各段之间的相关性，得到</a:t>
                </a:r>
                <a:r>
                  <a:rPr lang="zh-CN" altLang="en-US"/>
                  <a:t>相关矩阵。</a:t>
                </a:r>
                <a:endParaRPr lang="zh-CN" altLang="en-US"/>
              </a:p>
              <a:p>
                <a:r>
                  <a:rPr lang="zh-CN" altLang="en-US"/>
                  <a:t>对于相关矩阵的第</a:t>
                </a:r>
                <a:r>
                  <a:rPr lang="en-US" altLang="zh-CN"/>
                  <a:t>i</a:t>
                </a:r>
                <a:r>
                  <a:rPr lang="zh-CN" altLang="en-US"/>
                  <a:t>行，计算高于阈值的元素个数，本文经验设置</a:t>
                </a:r>
                <a:r>
                  <a:rPr lang="zh-CN" altLang="en-US"/>
                  <a:t>阈</a:t>
                </a:r>
                <a:endParaRPr lang="zh-CN" altLang="en-US"/>
              </a:p>
              <a:p>
                <a:r>
                  <a:rPr lang="zh-CN" altLang="en-US"/>
                  <a:t>值为</a:t>
                </a:r>
                <a:r>
                  <a:rPr lang="en-US" altLang="zh-CN"/>
                  <a:t>0.86</a:t>
                </a:r>
                <a:r>
                  <a:rPr lang="zh-CN" altLang="en-US"/>
                  <a:t>。最后获得高于阈值的元素个数最多的那一段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𝐼𝑚𝑎𝑥</m:t>
                        </m:r>
                      </m:sub>
                    </m:sSub>
                  </m:oMath>
                </a14:m>
                <a:r>
                  <a:rPr lang="zh-CN" altLang="en-US"/>
                  <a:t>作为参</a:t>
                </a:r>
                <a:endParaRPr lang="zh-CN" altLang="en-US"/>
              </a:p>
              <a:p>
                <a:r>
                  <a:rPr lang="zh-CN" altLang="en-US"/>
                  <a:t>考</a:t>
                </a:r>
                <a:r>
                  <a:rPr lang="zh-CN" altLang="en-US"/>
                  <a:t>信号。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最后通过三角展开增强参考信号。</a:t>
                </a:r>
                <a:endParaRPr lang="en-US" altLang="zh-CN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" y="979805"/>
                <a:ext cx="11196955" cy="57232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QQ截图202405071425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380" y="896620"/>
            <a:ext cx="4565015" cy="2971800"/>
          </a:xfrm>
          <a:prstGeom prst="rect">
            <a:avLst/>
          </a:prstGeom>
        </p:spPr>
      </p:pic>
      <p:pic>
        <p:nvPicPr>
          <p:cNvPr id="6" name="图片 5" descr="QQ截图20240507143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135" y="3999230"/>
            <a:ext cx="4286250" cy="254889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59150"/>
          <a:ext cx="114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4300" imgH="139700" progId="Equation.KSEE3">
                  <p:embed/>
                </p:oleObj>
              </mc:Choice>
              <mc:Fallback>
                <p:oleObj name="" r:id="rId4" imgW="1143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59150"/>
                        <a:ext cx="1143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线连接符 12"/>
          <p:cNvCxnSpPr/>
          <p:nvPr>
            <p:custDataLst>
              <p:tags r:id="rId6"/>
            </p:custDataLst>
          </p:nvPr>
        </p:nvCxnSpPr>
        <p:spPr>
          <a:xfrm>
            <a:off x="383474" y="776081"/>
            <a:ext cx="11133455" cy="952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3540" y="310515"/>
            <a:ext cx="10039985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性能</a:t>
            </a:r>
            <a:r>
              <a:rPr lang="zh-CN" altLang="en-US"/>
              <a:t>评估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2430" y="979805"/>
            <a:ext cx="11196955" cy="5723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QQ截图20240507150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907415"/>
            <a:ext cx="4970780" cy="2778760"/>
          </a:xfrm>
          <a:prstGeom prst="rect">
            <a:avLst/>
          </a:prstGeom>
        </p:spPr>
      </p:pic>
      <p:pic>
        <p:nvPicPr>
          <p:cNvPr id="7" name="图片 6" descr="QQ截图20240507150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70" y="846455"/>
            <a:ext cx="5161915" cy="3045460"/>
          </a:xfrm>
          <a:prstGeom prst="rect">
            <a:avLst/>
          </a:prstGeom>
        </p:spPr>
      </p:pic>
      <p:cxnSp>
        <p:nvCxnSpPr>
          <p:cNvPr id="9" name="直线连接符 12"/>
          <p:cNvCxnSpPr/>
          <p:nvPr>
            <p:custDataLst>
              <p:tags r:id="rId3"/>
            </p:custDataLst>
          </p:nvPr>
        </p:nvCxnSpPr>
        <p:spPr>
          <a:xfrm>
            <a:off x="383474" y="776081"/>
            <a:ext cx="11133455" cy="952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 descr="QQ截图202405071506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3686175"/>
            <a:ext cx="3806825" cy="2940050"/>
          </a:xfrm>
          <a:prstGeom prst="rect">
            <a:avLst/>
          </a:prstGeom>
        </p:spPr>
      </p:pic>
      <p:pic>
        <p:nvPicPr>
          <p:cNvPr id="12" name="图片 11" descr="QQ截图202405071506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975" y="3786505"/>
            <a:ext cx="3692525" cy="27393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commondata" val="eyJoZGlkIjoiMjc3NmUwMzE4ZjA3MTZiNWZjMTllODgyMWViNTZkYT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WPS 演示</Application>
  <PresentationFormat>宽屏</PresentationFormat>
  <Paragraphs>94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Cambria Math</vt:lpstr>
      <vt:lpstr>Arial Unicode MS</vt:lpstr>
      <vt:lpstr>Calibri</vt:lpstr>
      <vt:lpstr>WPS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无题</cp:lastModifiedBy>
  <cp:revision>169</cp:revision>
  <dcterms:created xsi:type="dcterms:W3CDTF">2019-06-19T02:08:00Z</dcterms:created>
  <dcterms:modified xsi:type="dcterms:W3CDTF">2024-05-31T01:53:57Z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