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4" r:id="rId4"/>
    <p:sldId id="514" r:id="rId5"/>
    <p:sldId id="603" r:id="rId6"/>
    <p:sldId id="570" r:id="rId7"/>
    <p:sldId id="516" r:id="rId8"/>
    <p:sldId id="522" r:id="rId9"/>
    <p:sldId id="523" r:id="rId10"/>
    <p:sldId id="530" r:id="rId11"/>
    <p:sldId id="604" r:id="rId12"/>
    <p:sldId id="527" r:id="rId13"/>
    <p:sldId id="528" r:id="rId14"/>
    <p:sldId id="605" r:id="rId15"/>
    <p:sldId id="590" r:id="rId16"/>
    <p:sldId id="582" r:id="rId17"/>
    <p:sldId id="583" r:id="rId18"/>
    <p:sldId id="505" r:id="rId19"/>
    <p:sldId id="584" r:id="rId20"/>
    <p:sldId id="587" r:id="rId21"/>
    <p:sldId id="588" r:id="rId22"/>
    <p:sldId id="585" r:id="rId23"/>
    <p:sldId id="586" r:id="rId24"/>
    <p:sldId id="606" r:id="rId25"/>
    <p:sldId id="589" r:id="rId26"/>
    <p:sldId id="591" r:id="rId27"/>
    <p:sldId id="592" r:id="rId28"/>
    <p:sldId id="593" r:id="rId29"/>
    <p:sldId id="594" r:id="rId30"/>
    <p:sldId id="595" r:id="rId31"/>
    <p:sldId id="597" r:id="rId32"/>
    <p:sldId id="596" r:id="rId33"/>
    <p:sldId id="598" r:id="rId34"/>
    <p:sldId id="599" r:id="rId35"/>
    <p:sldId id="607" r:id="rId36"/>
    <p:sldId id="608" r:id="rId37"/>
    <p:sldId id="609" r:id="rId38"/>
    <p:sldId id="613" r:id="rId39"/>
    <p:sldId id="612" r:id="rId40"/>
    <p:sldId id="611" r:id="rId41"/>
    <p:sldId id="614" r:id="rId42"/>
    <p:sldId id="48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8B8"/>
    <a:srgbClr val="C3FFB9"/>
    <a:srgbClr val="B5B8FD"/>
    <a:srgbClr val="A19CFE"/>
    <a:srgbClr val="FF5753"/>
    <a:srgbClr val="EB701D"/>
    <a:srgbClr val="EF8B47"/>
    <a:srgbClr val="DA4292"/>
    <a:srgbClr val="E05EA2"/>
    <a:srgbClr val="CB2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79157" autoAdjust="0"/>
  </p:normalViewPr>
  <p:slideViewPr>
    <p:cSldViewPr snapToGrid="0" showGuides="1">
      <p:cViewPr varScale="1">
        <p:scale>
          <a:sx n="114" d="100"/>
          <a:sy n="114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013A72F-7BD1-4AF1-B6B1-3708602F81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46EBD8-EC08-401D-BD3B-EFDCA9590F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19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CB664-CBA9-450F-A475-CE342E6B73AC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78AA6-3D3D-4A39-B842-A8FFB7E152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6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wazuh.com/current/getting-started/components/wazuh-indexer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umentation.wazuh.com/current/getting-started/components/wazuh-agent.html" TargetMode="External"/><Relationship Id="rId5" Type="http://schemas.openxmlformats.org/officeDocument/2006/relationships/hyperlink" Target="https://documentation.wazuh.com/current/getting-started/components/wazuh-dashboard.html" TargetMode="External"/><Relationship Id="rId4" Type="http://schemas.openxmlformats.org/officeDocument/2006/relationships/hyperlink" Target="https://documentation.wazuh.com/current/getting-started/components/wazuh-server.html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wazuh.com/current/getting-started/components/wazuh-indexer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umentation.wazuh.com/current/getting-started/components/wazuh-agent.html" TargetMode="External"/><Relationship Id="rId5" Type="http://schemas.openxmlformats.org/officeDocument/2006/relationships/hyperlink" Target="https://documentation.wazuh.com/current/getting-started/components/wazuh-dashboard.html" TargetMode="External"/><Relationship Id="rId4" Type="http://schemas.openxmlformats.org/officeDocument/2006/relationships/hyperlink" Target="https://documentation.wazuh.com/current/getting-started/components/wazuh-server.html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這裡是我的</a:t>
            </a:r>
            <a:r>
              <a:rPr lang="en-US" altLang="zh-TW" dirty="0"/>
              <a:t>Outline</a:t>
            </a:r>
            <a:r>
              <a:rPr lang="zh-TW" altLang="en-US" dirty="0"/>
              <a:t>，會先從緒論開始介紹，</a:t>
            </a:r>
            <a:endParaRPr lang="en-US" altLang="zh-TW" dirty="0"/>
          </a:p>
          <a:p>
            <a:r>
              <a:rPr lang="zh-TW" altLang="en-US" dirty="0"/>
              <a:t>接著是基礎理論、研究方法、實驗數據與效能分析，以及最後的結論。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600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79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的興起，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Elad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Walach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Lior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Wolf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開始使用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的方法來生成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Density map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再來因為越來越多人發現神經網路越深效果越好，所以許多人開始將深度卷積神經網路的架構應用在人群計數上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那因為類神經網路的設計越來越深，如果我們又都從頭開始訓練，就會很難保證該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的抓取具有代表性。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248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92929"/>
                </a:solidFill>
                <a:effectLst/>
                <a:latin typeface="Manrope"/>
              </a:rPr>
              <a:t>Wazuh</a:t>
            </a:r>
            <a:r>
              <a:rPr lang="zh-TW" altLang="en-US" b="0" i="0" u="none" strike="noStrike" dirty="0">
                <a:solidFill>
                  <a:srgbClr val="256BD1"/>
                </a:solidFill>
                <a:effectLst/>
                <a:latin typeface="Manrope"/>
                <a:hlinkClick r:id="rId3"/>
              </a:rPr>
              <a:t>索引器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是一個高度可擴展的全文搜索和分析引擎。這個中央組件索引和存儲由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Manrope"/>
              </a:rPr>
              <a:t>Wazuh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服務器生成的警報。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 err="1">
                <a:solidFill>
                  <a:srgbClr val="256BD1"/>
                </a:solidFill>
                <a:effectLst/>
                <a:latin typeface="Manrope"/>
                <a:hlinkClick r:id="rId4"/>
              </a:rPr>
              <a:t>Wazuh</a:t>
            </a:r>
            <a:r>
              <a:rPr lang="en-US" altLang="zh-TW" b="0" i="0" u="none" strike="noStrike" dirty="0">
                <a:solidFill>
                  <a:srgbClr val="256BD1"/>
                </a:solidFill>
                <a:effectLst/>
                <a:latin typeface="Manrope"/>
                <a:hlinkClick r:id="rId4"/>
              </a:rPr>
              <a:t> </a:t>
            </a:r>
            <a:r>
              <a:rPr lang="zh-TW" altLang="en-US" b="0" i="0" u="none" strike="noStrike" dirty="0">
                <a:solidFill>
                  <a:srgbClr val="256BD1"/>
                </a:solidFill>
                <a:effectLst/>
                <a:latin typeface="Manrope"/>
                <a:hlinkClick r:id="rId4"/>
              </a:rPr>
              <a:t>服務器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分析從代理收到的數據。它通過解碼器和規則對其進行處理，使用威脅情報來尋找眾所周知的妥協指標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(IOC)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。單個服務器可以分析來自數百或數千個代理的數據，並在設置為集群時水平擴展。該中心組件還用於管理代理，在必要時遠程配置和升級它們。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92929"/>
                </a:solidFill>
                <a:effectLst/>
                <a:latin typeface="Manrope"/>
              </a:rPr>
              <a:t>Wazuh</a:t>
            </a:r>
            <a:r>
              <a:rPr lang="zh-TW" altLang="en-US" b="0" i="0" u="none" strike="noStrike" dirty="0">
                <a:solidFill>
                  <a:srgbClr val="256BD1"/>
                </a:solidFill>
                <a:effectLst/>
                <a:latin typeface="Manrope"/>
                <a:hlinkClick r:id="rId5"/>
              </a:rPr>
              <a:t>儀表板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是用於數據可視化和分析的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Web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用戶界面。它包括用於安全事件、法規遵從性（例如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PCI DSS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GDPR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CIS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HIPAA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NIST 800-53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）、檢測到的易受攻擊的應用程序、文件完整性監控數據、配置評估結果、雲基礎設施監控的開箱即用儀表板事件等。它還用於管理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Manrope"/>
              </a:rPr>
              <a:t>Wazuh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配置並監控其狀態。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 err="1">
                <a:solidFill>
                  <a:srgbClr val="256BD1"/>
                </a:solidFill>
                <a:effectLst/>
                <a:latin typeface="Manrope"/>
                <a:hlinkClick r:id="rId6"/>
              </a:rPr>
              <a:t>Wazuh</a:t>
            </a:r>
            <a:r>
              <a:rPr lang="en-US" altLang="zh-TW" b="0" i="0" u="none" strike="noStrike" dirty="0">
                <a:solidFill>
                  <a:srgbClr val="256BD1"/>
                </a:solidFill>
                <a:effectLst/>
                <a:latin typeface="Manrope"/>
                <a:hlinkClick r:id="rId6"/>
              </a:rPr>
              <a:t> </a:t>
            </a:r>
            <a:r>
              <a:rPr lang="zh-TW" altLang="en-US" b="0" i="0" u="none" strike="noStrike" dirty="0">
                <a:solidFill>
                  <a:srgbClr val="256BD1"/>
                </a:solidFill>
                <a:effectLst/>
                <a:latin typeface="Manrope"/>
                <a:hlinkClick r:id="rId6"/>
              </a:rPr>
              <a:t>代理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安裝在筆記本電腦、台式機、服務器、雲實例或虛擬機等端點上。它們提供威脅預防、檢測和響應能力。它們在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Linux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Windows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macOS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Solaris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AIX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和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HP-UX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等操作系統上運行。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96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92929"/>
                </a:solidFill>
                <a:effectLst/>
                <a:latin typeface="Manrope"/>
              </a:rPr>
              <a:t>Wazuh</a:t>
            </a:r>
            <a:r>
              <a:rPr lang="zh-TW" altLang="en-US" b="0" i="0" u="none" strike="noStrike" dirty="0">
                <a:solidFill>
                  <a:srgbClr val="256BD1"/>
                </a:solidFill>
                <a:effectLst/>
                <a:latin typeface="Manrope"/>
                <a:hlinkClick r:id="rId3"/>
              </a:rPr>
              <a:t>索引器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是一個高度可擴展的全文搜索和分析引擎。這個中央組件索引和存儲由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Manrope"/>
              </a:rPr>
              <a:t>Wazuh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服務器生成的警報。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 err="1">
                <a:solidFill>
                  <a:srgbClr val="256BD1"/>
                </a:solidFill>
                <a:effectLst/>
                <a:latin typeface="Manrope"/>
                <a:hlinkClick r:id="rId4"/>
              </a:rPr>
              <a:t>Wazuh</a:t>
            </a:r>
            <a:r>
              <a:rPr lang="en-US" altLang="zh-TW" b="0" i="0" u="none" strike="noStrike" dirty="0">
                <a:solidFill>
                  <a:srgbClr val="256BD1"/>
                </a:solidFill>
                <a:effectLst/>
                <a:latin typeface="Manrope"/>
                <a:hlinkClick r:id="rId4"/>
              </a:rPr>
              <a:t> </a:t>
            </a:r>
            <a:r>
              <a:rPr lang="zh-TW" altLang="en-US" b="0" i="0" u="none" strike="noStrike" dirty="0">
                <a:solidFill>
                  <a:srgbClr val="256BD1"/>
                </a:solidFill>
                <a:effectLst/>
                <a:latin typeface="Manrope"/>
                <a:hlinkClick r:id="rId4"/>
              </a:rPr>
              <a:t>服務器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分析從代理收到的數據。它通過解碼器和規則對其進行處理，使用威脅情報來尋找眾所周知的妥協指標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(IOC)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。單個服務器可以分析來自數百或數千個代理的數據，並在設置為集群時水平擴展。該中心組件還用於管理代理，在必要時遠程配置和升級它們。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92929"/>
                </a:solidFill>
                <a:effectLst/>
                <a:latin typeface="Manrope"/>
              </a:rPr>
              <a:t>Wazuh</a:t>
            </a:r>
            <a:r>
              <a:rPr lang="zh-TW" altLang="en-US" b="0" i="0" u="none" strike="noStrike" dirty="0">
                <a:solidFill>
                  <a:srgbClr val="256BD1"/>
                </a:solidFill>
                <a:effectLst/>
                <a:latin typeface="Manrope"/>
                <a:hlinkClick r:id="rId5"/>
              </a:rPr>
              <a:t>儀表板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是用於數據可視化和分析的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Web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用戶界面。它包括用於安全事件、法規遵從性（例如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PCI DSS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GDPR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CIS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HIPAA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NIST 800-53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）、檢測到的易受攻擊的應用程序、文件完整性監控數據、配置評估結果、雲基礎設施監控的開箱即用儀表板事件等。它還用於管理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Manrope"/>
              </a:rPr>
              <a:t>Wazuh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配置並監控其狀態。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 err="1">
                <a:solidFill>
                  <a:srgbClr val="256BD1"/>
                </a:solidFill>
                <a:effectLst/>
                <a:latin typeface="Manrope"/>
                <a:hlinkClick r:id="rId6"/>
              </a:rPr>
              <a:t>Wazuh</a:t>
            </a:r>
            <a:r>
              <a:rPr lang="en-US" altLang="zh-TW" b="0" i="0" u="none" strike="noStrike" dirty="0">
                <a:solidFill>
                  <a:srgbClr val="256BD1"/>
                </a:solidFill>
                <a:effectLst/>
                <a:latin typeface="Manrope"/>
                <a:hlinkClick r:id="rId6"/>
              </a:rPr>
              <a:t> </a:t>
            </a:r>
            <a:r>
              <a:rPr lang="zh-TW" altLang="en-US" b="0" i="0" u="none" strike="noStrike" dirty="0">
                <a:solidFill>
                  <a:srgbClr val="256BD1"/>
                </a:solidFill>
                <a:effectLst/>
                <a:latin typeface="Manrope"/>
                <a:hlinkClick r:id="rId6"/>
              </a:rPr>
              <a:t>代理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安裝在筆記本電腦、台式機、服務器、雲實例或虛擬機等端點上。它們提供威脅預防、檢測和響應能力。它們在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Linux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Windows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macOS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Solaris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AIX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和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anrope"/>
              </a:rPr>
              <a:t>HP-UX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anrope"/>
              </a:rPr>
              <a:t>等操作系統上運行。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3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701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567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587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61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161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01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94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22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0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558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528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316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35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067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310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130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6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的興起，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Elad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Walach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Lior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Wolf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開始使用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的方法來生成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Density map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再來因為越來越多人發現神經網路越深效果越好，所以許多人開始將深度卷積神經網路的架構應用在人群計數上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那因為類神經網路的設計越來越深，如果我們又都從頭開始訓練，就會很難保證該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的抓取具有代表性。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561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091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69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1686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93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410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806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4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137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0313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70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7377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100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6408f5a9af_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6408f5a9af_1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23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在 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kubernetes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的設計中，最基本的管理單位是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pod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，而不是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container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。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pod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是 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kubernetes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在容器上的一層封裝，由一組運行在同一主機的一個或者多個容器組成。如果把容器比喻成傳統機器上的一個進程（它可以執行任務，對外提供某種功能），那麼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pod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可以類比為傳統的主機：它包含了多個容器，為它們提供共享的一些資源。</a:t>
            </a:r>
          </a:p>
          <a:p>
            <a:pPr algn="l"/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之所以費功夫提供這一層封裝，主要是因為容器推薦的用法是裡面只運行一個進程，而一般情況下某個應用都由多個元件構成的。</a:t>
            </a:r>
          </a:p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pod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中所有的容器最大的特性也是最大的好處就是共享了很多資源，比如網路空間。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pod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下所有容器共享網路和端口空間，也就是它們之間可以通過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localhost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訪問和通訊，對外的通信方式也是一樣的，省去了很多容器通訊的麻煩。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78AA6-3D3D-4A39-B842-A8FFB7E152E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03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的興起，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Elad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Walach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Lior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Wolf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開始使用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的方法來生成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Density map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再來因為越來越多人發現神經網路越深效果越好，所以許多人開始將深度卷積神經網路的架構應用在人群計數上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那因為類神經網路的設計越來越深，如果我們又都從頭開始訓練，就會很難保證該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的抓取具有代表性。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78AA6-3D3D-4A39-B842-A8FFB7E152E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6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的興起，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Elad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Walach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Lior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Wolf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開始使用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的方法來生成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Density map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再來因為越來越多人發現神經網路越深效果越好，所以許多人開始將深度卷積神經網路的架構應用在人群計數上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那因為類神經網路的設計越來越深，如果我們又都從頭開始訓練，就會很難保證該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的抓取具有代表性。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78AA6-3D3D-4A39-B842-A8FFB7E152E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71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的興起，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Elad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Walach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Lior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Wolf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開始使用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的方法來生成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Density map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再來因為越來越多人發現神經網路越深效果越好，所以許多人開始將深度卷積神經網路的架構應用在人群計數上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那因為類神經網路的設計越來越深，如果我們又都從頭開始訓練，就會很難保證該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的抓取具有代表性。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78AA6-3D3D-4A39-B842-A8FFB7E152E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84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的興起，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Elad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Walach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Lior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Wolf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開始使用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的方法來生成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Density map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再來因為越來越多人發現神經網路越深效果越好，所以許多人開始將深度卷積神經網路的架構應用在人群計數上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那因為類神經網路的設計越來越深，如果我們又都從頭開始訓練，就會很難保證該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的抓取具有代表性。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78AA6-3D3D-4A39-B842-A8FFB7E152E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0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A0A0A-0040-48F0-BD7A-4CAF55FCE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B9FB19-007E-43F0-9ADD-042C58E2E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0D062-D57B-48B8-9BFF-08B3CE86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1156-97DB-4DF2-A190-617D7284C758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F8EC9-4F91-4BFD-80EF-75968E85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75BAAF-CEB9-4AE4-9A55-14512CC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84B5966-B554-4753-BD8A-028F3DCBFB9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54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6D72F-F5D2-4CE7-BD44-4989DF89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CD038D-F24F-4793-B3EC-4DAD6F44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00DE3-F928-4E84-97D5-8FD985DC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A951-917F-4A70-9B0F-D3F7C6445E5C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6DE1F-B512-4E04-992F-5B462C56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50EBC-C97B-4852-90FC-102C72A9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48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3C06B4-69E2-419C-9831-231CEB3B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DBF126-9B76-4245-9645-C58FD31F3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229CB-9FA6-44EB-B658-0A3BD7A2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30D-3585-483B-96AC-63CED311E081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E2BAF-45BD-4F03-B03A-C11DF6E0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BD991-E02E-4602-88A6-E4EE54D2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68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2784067" y="1914800"/>
            <a:ext cx="6715200" cy="30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15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15F76-C07E-4FED-8DCC-4084F23E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66997E-B3C8-46D8-BF37-BBE167BD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1F1E61-FCE3-492A-8720-1308AECB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4D5D-8931-4937-ABAD-DC105DABED30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C81DA5-7F81-451A-BAE6-D6D23D94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DF7C7A-E5D7-4AAA-B5E0-8691A894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84B5966-B554-4753-BD8A-028F3DCBFB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39DB7-FDE5-465E-B541-58924087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7C7C50-D206-4FDD-8317-3955BDD8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E78661-3E28-4DC1-9006-92D54347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295-EFB1-420C-858B-22A0B428B0D9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948CC0-EC51-49B1-A9EA-739D5652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B853FF-7842-4294-86B7-4216B107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93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25D46-B323-49DF-B3C1-80CF01F7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32CA8-47EC-430E-B57C-391777806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62571E-CE44-42AC-BAB1-377670181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34C2E5-CB44-44B6-AF0E-E2A55BFF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65BA-54FB-482D-9AAD-3DADE3FAC9E7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FB481-876E-4511-9438-260ED28A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9DA8D9-6C6E-4A58-87A3-4876C06D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0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D9C9D-494D-4DF3-8F6E-81936804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9494A3-467D-49ED-B4AD-A4F0E8C6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0EF883-FB8B-46AA-B656-90D572B0C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4E5AD1-8EC2-4D62-A9A5-6717516F3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80434F-BD08-4D8B-BFF4-C2A5E5E12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93A647-AD7A-4B4F-98B7-87F94E42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5587-CDAE-42C8-91FF-8292A1811DD7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B946CE-E014-4C7F-8AC7-3ABB1319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71293E-5AEA-48CA-B3A1-4B922CF0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3FD77-F906-457B-BE59-78471FC2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2C62F5-82D4-498D-A780-D0AB00D1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97AF-C086-4DA5-AF72-25FAA0F71004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F7E525-4D0C-4431-8DE7-52379CE2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A8E914-E522-4D1E-9230-2021894C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0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B0A554-5809-4CB8-ABCA-29F85C27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2EC-93F2-442D-8A2D-AA85700036E5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C8BA30-7433-4B12-95B7-277C7675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C81129-E547-4765-945C-5965386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10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3A52D-DFBB-4352-8540-CBD734AC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DA9EE-5E37-42ED-A5B7-442AAB3D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CF120B-BE0B-430C-9A9E-BFD504DE6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3C257E-6B48-43CA-B667-F60909DC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A529-138A-44E1-8802-ACFE4989AE67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AE86D-CE92-4647-BE6C-69CB673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72D8F7-2935-471A-ADD8-FFA368AC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2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13969-9820-4061-ADC9-B0EF8FF4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3C66C0-2B61-4644-8DFA-5D36DB8A4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CD0226-C9FB-4B6F-9B31-49822A31C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E29126-B69B-44AF-B2A2-6304B72B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BE5B-0E45-4A5E-8589-E9283CB6C4F7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0DC692-624F-49FF-866F-B32F1FCD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B6CE50-E3B1-4C9A-A8CE-232B9E35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17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17EB10-6C48-47F3-A223-1E4BB005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E7C4B5-E4ED-4B4D-8BF0-2E5BEFBE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D4FCF3-566D-44F4-8CCA-A852EE3E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C71A-6203-4453-AA2F-5D09E5251DB1}" type="datetime1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20714-3A9B-461E-BFEB-126D62B2B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8427C-B34F-400C-AA81-46592177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5966-B554-4753-BD8A-028F3DCBF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2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ftp.ubuntu-tw.org/ubuntu-releases/20.04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chiark.greenend.org.uk/~sgtatham/putty/latest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DE7BD948-9A78-4866-B72C-C80E23548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236546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交接報告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6A3A9A85-67D7-4622-9215-3AD335495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3216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曾靖庭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2022/06/07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5DAEB8-B10D-4C74-9B66-82562EE0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1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603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795C7E-D9AF-47F1-908F-F7AC3FC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B5966-B554-4753-BD8A-028F3DCBFB93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C4AEA5E-1CFE-41DF-AEC8-D10ED6B121E9}"/>
              </a:ext>
            </a:extLst>
          </p:cNvPr>
          <p:cNvSpPr txBox="1">
            <a:spLocks/>
          </p:cNvSpPr>
          <p:nvPr/>
        </p:nvSpPr>
        <p:spPr>
          <a:xfrm>
            <a:off x="523173" y="214553"/>
            <a:ext cx="10515600" cy="83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</a:t>
            </a:r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5F5D4D98-F481-6F29-9239-D2AE8B570F22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114424"/>
          <a:ext cx="11591923" cy="5265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89">
                  <a:extLst>
                    <a:ext uri="{9D8B030D-6E8A-4147-A177-3AD203B41FA5}">
                      <a16:colId xmlns:a16="http://schemas.microsoft.com/office/drawing/2014/main" val="3820904934"/>
                    </a:ext>
                  </a:extLst>
                </a:gridCol>
                <a:gridCol w="1655989">
                  <a:extLst>
                    <a:ext uri="{9D8B030D-6E8A-4147-A177-3AD203B41FA5}">
                      <a16:colId xmlns:a16="http://schemas.microsoft.com/office/drawing/2014/main" val="384185962"/>
                    </a:ext>
                  </a:extLst>
                </a:gridCol>
                <a:gridCol w="1655989">
                  <a:extLst>
                    <a:ext uri="{9D8B030D-6E8A-4147-A177-3AD203B41FA5}">
                      <a16:colId xmlns:a16="http://schemas.microsoft.com/office/drawing/2014/main" val="55102880"/>
                    </a:ext>
                  </a:extLst>
                </a:gridCol>
                <a:gridCol w="1655989">
                  <a:extLst>
                    <a:ext uri="{9D8B030D-6E8A-4147-A177-3AD203B41FA5}">
                      <a16:colId xmlns:a16="http://schemas.microsoft.com/office/drawing/2014/main" val="2486700484"/>
                    </a:ext>
                  </a:extLst>
                </a:gridCol>
                <a:gridCol w="1748519">
                  <a:extLst>
                    <a:ext uri="{9D8B030D-6E8A-4147-A177-3AD203B41FA5}">
                      <a16:colId xmlns:a16="http://schemas.microsoft.com/office/drawing/2014/main" val="2538470994"/>
                    </a:ext>
                  </a:extLst>
                </a:gridCol>
                <a:gridCol w="1563459">
                  <a:extLst>
                    <a:ext uri="{9D8B030D-6E8A-4147-A177-3AD203B41FA5}">
                      <a16:colId xmlns:a16="http://schemas.microsoft.com/office/drawing/2014/main" val="2490226305"/>
                    </a:ext>
                  </a:extLst>
                </a:gridCol>
                <a:gridCol w="1655989">
                  <a:extLst>
                    <a:ext uri="{9D8B030D-6E8A-4147-A177-3AD203B41FA5}">
                      <a16:colId xmlns:a16="http://schemas.microsoft.com/office/drawing/2014/main" val="3433079128"/>
                    </a:ext>
                  </a:extLst>
                </a:gridCol>
              </a:tblGrid>
              <a:tr h="111442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Kube-apiserver</a:t>
                      </a:r>
                      <a:endParaRPr lang="zh-TW" altLang="en-US" sz="16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Etcd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</a:t>
                      </a:r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-controller-manager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</a:t>
                      </a:r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-scheduler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Kubelet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</a:t>
                      </a:r>
                      <a:r>
                        <a:rPr lang="en-US" altLang="zh-TW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-proxy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87923"/>
                  </a:ext>
                </a:extLst>
              </a:tr>
              <a:tr h="41515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82909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99707D1A-0464-4417-BB31-3876AEF728FA}"/>
              </a:ext>
            </a:extLst>
          </p:cNvPr>
          <p:cNvSpPr txBox="1"/>
          <p:nvPr/>
        </p:nvSpPr>
        <p:spPr>
          <a:xfrm>
            <a:off x="381000" y="2407742"/>
            <a:ext cx="161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要求建立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27427AE-B5EB-0797-8BE4-D9282E7CBB4A}"/>
              </a:ext>
            </a:extLst>
          </p:cNvPr>
          <p:cNvSpPr/>
          <p:nvPr/>
        </p:nvSpPr>
        <p:spPr>
          <a:xfrm>
            <a:off x="523173" y="2359102"/>
            <a:ext cx="1331260" cy="4283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5642FF61-BBE2-7733-A49C-C02F02169C84}"/>
              </a:ext>
            </a:extLst>
          </p:cNvPr>
          <p:cNvSpPr/>
          <p:nvPr/>
        </p:nvSpPr>
        <p:spPr>
          <a:xfrm>
            <a:off x="2206292" y="2359102"/>
            <a:ext cx="1331260" cy="42639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3B7B4C6-90AC-F36C-497C-06FDA2B97FD0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1854433" y="2572301"/>
            <a:ext cx="351859" cy="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DCE02E8-3FED-44B4-FB07-2CCAD1192DAE}"/>
              </a:ext>
            </a:extLst>
          </p:cNvPr>
          <p:cNvSpPr txBox="1"/>
          <p:nvPr/>
        </p:nvSpPr>
        <p:spPr>
          <a:xfrm>
            <a:off x="2084572" y="2404021"/>
            <a:ext cx="161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身分驗證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AF96D4A4-1663-3126-8127-A0D4324CC4CA}"/>
              </a:ext>
            </a:extLst>
          </p:cNvPr>
          <p:cNvSpPr/>
          <p:nvPr/>
        </p:nvSpPr>
        <p:spPr>
          <a:xfrm>
            <a:off x="2206292" y="2911852"/>
            <a:ext cx="1331260" cy="5266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A07C994-B08D-A014-AC96-79E55737306E}"/>
              </a:ext>
            </a:extLst>
          </p:cNvPr>
          <p:cNvSpPr txBox="1"/>
          <p:nvPr/>
        </p:nvSpPr>
        <p:spPr>
          <a:xfrm>
            <a:off x="2084572" y="3040824"/>
            <a:ext cx="16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取得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Cluster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12CFD11-0AC3-499B-A23E-EAB7F6B8FBC1}"/>
              </a:ext>
            </a:extLst>
          </p:cNvPr>
          <p:cNvSpPr/>
          <p:nvPr/>
        </p:nvSpPr>
        <p:spPr>
          <a:xfrm>
            <a:off x="2206292" y="3564877"/>
            <a:ext cx="1331260" cy="5266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EFCF5DC-8C63-4999-C8D6-B101E25BB004}"/>
              </a:ext>
            </a:extLst>
          </p:cNvPr>
          <p:cNvSpPr txBox="1"/>
          <p:nvPr/>
        </p:nvSpPr>
        <p:spPr>
          <a:xfrm>
            <a:off x="2084572" y="3693849"/>
            <a:ext cx="16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是否建立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258C0FE-4604-3467-EB13-ACE340821202}"/>
              </a:ext>
            </a:extLst>
          </p:cNvPr>
          <p:cNvSpPr/>
          <p:nvPr/>
        </p:nvSpPr>
        <p:spPr>
          <a:xfrm>
            <a:off x="2206292" y="4217902"/>
            <a:ext cx="1331260" cy="5266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DD60743-D0AC-337C-4FF7-B45DB83110AF}"/>
              </a:ext>
            </a:extLst>
          </p:cNvPr>
          <p:cNvSpPr txBox="1"/>
          <p:nvPr/>
        </p:nvSpPr>
        <p:spPr>
          <a:xfrm>
            <a:off x="2084572" y="4346874"/>
            <a:ext cx="16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要求安排節點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1E9B3CE4-A259-B1E9-2D00-83DABC533353}"/>
              </a:ext>
            </a:extLst>
          </p:cNvPr>
          <p:cNvSpPr/>
          <p:nvPr/>
        </p:nvSpPr>
        <p:spPr>
          <a:xfrm>
            <a:off x="2206292" y="4870927"/>
            <a:ext cx="1331260" cy="5266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4311CF5-67E6-3134-72CC-C815DC8EC196}"/>
              </a:ext>
            </a:extLst>
          </p:cNvPr>
          <p:cNvSpPr txBox="1"/>
          <p:nvPr/>
        </p:nvSpPr>
        <p:spPr>
          <a:xfrm>
            <a:off x="2226745" y="4880494"/>
            <a:ext cx="12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要求在指定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4D6D543-6A4D-73D4-A928-EBABD4D4A698}"/>
              </a:ext>
            </a:extLst>
          </p:cNvPr>
          <p:cNvSpPr/>
          <p:nvPr/>
        </p:nvSpPr>
        <p:spPr>
          <a:xfrm>
            <a:off x="2185839" y="5523952"/>
            <a:ext cx="1331260" cy="5266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A34BDD8-760D-FA8D-FF82-F50EE314EFD7}"/>
              </a:ext>
            </a:extLst>
          </p:cNvPr>
          <p:cNvSpPr txBox="1"/>
          <p:nvPr/>
        </p:nvSpPr>
        <p:spPr>
          <a:xfrm>
            <a:off x="2206291" y="5533519"/>
            <a:ext cx="133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要求建立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6EADED5-99C0-1087-ADCE-51A06F8DAFE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537552" y="3175188"/>
            <a:ext cx="2843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21EAA91E-D31D-EFD5-21DD-DB514631A45A}"/>
              </a:ext>
            </a:extLst>
          </p:cNvPr>
          <p:cNvSpPr/>
          <p:nvPr/>
        </p:nvSpPr>
        <p:spPr>
          <a:xfrm>
            <a:off x="3821898" y="2911852"/>
            <a:ext cx="1331260" cy="5266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8CA6714-43AD-085A-2A06-531B7F6FB10C}"/>
              </a:ext>
            </a:extLst>
          </p:cNvPr>
          <p:cNvSpPr txBox="1"/>
          <p:nvPr/>
        </p:nvSpPr>
        <p:spPr>
          <a:xfrm>
            <a:off x="3679725" y="3040824"/>
            <a:ext cx="161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Cluster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6CBBD668-CC34-323A-12C0-6F39E14D4ED5}"/>
              </a:ext>
            </a:extLst>
          </p:cNvPr>
          <p:cNvSpPr/>
          <p:nvPr/>
        </p:nvSpPr>
        <p:spPr>
          <a:xfrm>
            <a:off x="5466834" y="3316820"/>
            <a:ext cx="1459166" cy="9698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</a:t>
            </a:r>
            <a:r>
              <a:rPr lang="en-US" altLang="zh-TW" sz="1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Cluster</a:t>
            </a:r>
            <a:r>
              <a:rPr lang="zh-TW" altLang="en-US" sz="1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狀態後資源許可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，確定建立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Pod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B727A4C-9E19-CFE9-8E09-873A0442B8A1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537550" y="3801759"/>
            <a:ext cx="1929284" cy="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AF7C9E5-CF40-3746-F6B0-56371DE54B61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3537552" y="4479512"/>
            <a:ext cx="3677224" cy="1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4550F443-B255-5BAC-8B62-9496727D277E}"/>
              </a:ext>
            </a:extLst>
          </p:cNvPr>
          <p:cNvSpPr/>
          <p:nvPr/>
        </p:nvSpPr>
        <p:spPr>
          <a:xfrm>
            <a:off x="7214776" y="4217901"/>
            <a:ext cx="1331260" cy="5232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6B9BF79-1CD4-A366-0216-3A2183DA08D3}"/>
              </a:ext>
            </a:extLst>
          </p:cNvPr>
          <p:cNvSpPr txBox="1"/>
          <p:nvPr/>
        </p:nvSpPr>
        <p:spPr>
          <a:xfrm>
            <a:off x="7214776" y="4234190"/>
            <a:ext cx="1331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判斷放在哪個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Node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662821E-636E-99DD-1622-7C0FAB45FBB1}"/>
              </a:ext>
            </a:extLst>
          </p:cNvPr>
          <p:cNvSpPr/>
          <p:nvPr/>
        </p:nvSpPr>
        <p:spPr>
          <a:xfrm>
            <a:off x="8880092" y="4870927"/>
            <a:ext cx="1331260" cy="5266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C60493D-AE6D-2433-959B-8B13DF3BD2DE}"/>
              </a:ext>
            </a:extLst>
          </p:cNvPr>
          <p:cNvSpPr txBox="1"/>
          <p:nvPr/>
        </p:nvSpPr>
        <p:spPr>
          <a:xfrm>
            <a:off x="8880092" y="4980374"/>
            <a:ext cx="133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3BAB9B9A-48AA-6AD9-F847-2262501ED6A4}"/>
              </a:ext>
            </a:extLst>
          </p:cNvPr>
          <p:cNvCxnSpPr>
            <a:cxnSpLocks/>
            <a:stCxn id="44" idx="3"/>
            <a:endCxn id="86" idx="1"/>
          </p:cNvCxnSpPr>
          <p:nvPr/>
        </p:nvCxnSpPr>
        <p:spPr>
          <a:xfrm flipV="1">
            <a:off x="3537552" y="5134263"/>
            <a:ext cx="5342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36EEF1B-0543-7F76-BF04-5FB3F2A9E6B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517099" y="5787289"/>
            <a:ext cx="699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948B777C-12BF-24E9-29AD-BB345B9B740E}"/>
              </a:ext>
            </a:extLst>
          </p:cNvPr>
          <p:cNvSpPr/>
          <p:nvPr/>
        </p:nvSpPr>
        <p:spPr>
          <a:xfrm>
            <a:off x="10515737" y="5534250"/>
            <a:ext cx="1331260" cy="5266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FEB11FE4-3162-ECCE-39E2-D89982624671}"/>
              </a:ext>
            </a:extLst>
          </p:cNvPr>
          <p:cNvSpPr txBox="1"/>
          <p:nvPr/>
        </p:nvSpPr>
        <p:spPr>
          <a:xfrm>
            <a:off x="10536189" y="5543817"/>
            <a:ext cx="1331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為建立的資源設定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Network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8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FC272B-6E22-40D8-B665-6B66787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49" y="2539385"/>
            <a:ext cx="10505501" cy="1779229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290B2F-C797-4B15-95F3-D724F48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11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36643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795C7E-D9AF-47F1-908F-F7AC3FC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C4AEA5E-1CFE-41DF-AEC8-D10ED6B121E9}"/>
              </a:ext>
            </a:extLst>
          </p:cNvPr>
          <p:cNvSpPr txBox="1">
            <a:spLocks/>
          </p:cNvSpPr>
          <p:nvPr/>
        </p:nvSpPr>
        <p:spPr>
          <a:xfrm>
            <a:off x="531160" y="516035"/>
            <a:ext cx="10515600" cy="83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33DAD7-0B79-F002-1442-5F835025B5DA}"/>
              </a:ext>
            </a:extLst>
          </p:cNvPr>
          <p:cNvSpPr txBox="1"/>
          <p:nvPr/>
        </p:nvSpPr>
        <p:spPr>
          <a:xfrm>
            <a:off x="1227115" y="1442215"/>
            <a:ext cx="10705525" cy="34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是一個開源的平台，提供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HIDS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功能來保護雲端、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、主機的運行。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主要由負責監控端點的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Agent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及三個中心組件所組成：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Indexer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Dashboard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分析來自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Agent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的數據。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Indexer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是一個高度且可擴展的全文搜索和分析引擎。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Dashboard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用於資料視覺化和分析的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用戶介面。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Agent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安裝在各機器端點上，提供預防威脅、檢測及響應功能。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6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795C7E-D9AF-47F1-908F-F7AC3FC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C4AEA5E-1CFE-41DF-AEC8-D10ED6B121E9}"/>
              </a:ext>
            </a:extLst>
          </p:cNvPr>
          <p:cNvSpPr txBox="1">
            <a:spLocks/>
          </p:cNvSpPr>
          <p:nvPr/>
        </p:nvSpPr>
        <p:spPr>
          <a:xfrm>
            <a:off x="531160" y="516035"/>
            <a:ext cx="10515600" cy="83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Data Flow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E44FD78-A805-2582-FA45-951E8D3E08C2}"/>
              </a:ext>
            </a:extLst>
          </p:cNvPr>
          <p:cNvSpPr/>
          <p:nvPr/>
        </p:nvSpPr>
        <p:spPr>
          <a:xfrm>
            <a:off x="799607" y="1915480"/>
            <a:ext cx="4572000" cy="4295051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6CADF-EED6-4CAE-5D18-900EF95BADCD}"/>
              </a:ext>
            </a:extLst>
          </p:cNvPr>
          <p:cNvSpPr txBox="1"/>
          <p:nvPr/>
        </p:nvSpPr>
        <p:spPr>
          <a:xfrm>
            <a:off x="1484851" y="1479252"/>
            <a:ext cx="33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Security Agent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AAF0974-E36D-71C9-8E36-33B7BB408CAE}"/>
              </a:ext>
            </a:extLst>
          </p:cNvPr>
          <p:cNvSpPr/>
          <p:nvPr/>
        </p:nvSpPr>
        <p:spPr>
          <a:xfrm>
            <a:off x="1216403" y="2477542"/>
            <a:ext cx="1484851" cy="2046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Modules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1EB1AB7-5D3B-877F-A09E-94A6835261BA}"/>
              </a:ext>
            </a:extLst>
          </p:cNvPr>
          <p:cNvSpPr/>
          <p:nvPr/>
        </p:nvSpPr>
        <p:spPr>
          <a:xfrm>
            <a:off x="3422849" y="2477542"/>
            <a:ext cx="1484852" cy="2046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Daemon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F19F0FDC-5343-9CFA-C1E2-7CDFECB5212D}"/>
              </a:ext>
            </a:extLst>
          </p:cNvPr>
          <p:cNvSpPr/>
          <p:nvPr/>
        </p:nvSpPr>
        <p:spPr>
          <a:xfrm>
            <a:off x="3422850" y="4910293"/>
            <a:ext cx="148485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Control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406474F7-6C60-8E32-B70E-7BE5ADA04108}"/>
              </a:ext>
            </a:extLst>
          </p:cNvPr>
          <p:cNvSpPr/>
          <p:nvPr/>
        </p:nvSpPr>
        <p:spPr>
          <a:xfrm>
            <a:off x="6241408" y="1915481"/>
            <a:ext cx="4572000" cy="4309436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C9653ECA-7931-43FD-6F38-D98B48CC5957}"/>
              </a:ext>
            </a:extLst>
          </p:cNvPr>
          <p:cNvSpPr/>
          <p:nvPr/>
        </p:nvSpPr>
        <p:spPr>
          <a:xfrm>
            <a:off x="6674696" y="2477542"/>
            <a:ext cx="3705423" cy="13275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5EB4F62-6D24-11F1-7F53-F320EED21650}"/>
              </a:ext>
            </a:extLst>
          </p:cNvPr>
          <p:cNvSpPr txBox="1"/>
          <p:nvPr/>
        </p:nvSpPr>
        <p:spPr>
          <a:xfrm>
            <a:off x="6874777" y="1502798"/>
            <a:ext cx="33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Components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2B28692-2165-514C-6765-9D43223551A3}"/>
              </a:ext>
            </a:extLst>
          </p:cNvPr>
          <p:cNvSpPr/>
          <p:nvPr/>
        </p:nvSpPr>
        <p:spPr>
          <a:xfrm>
            <a:off x="6674696" y="4397944"/>
            <a:ext cx="1531691" cy="15034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EABDA738-B9A1-C3EB-A9C7-6E3C0FBDF3A1}"/>
              </a:ext>
            </a:extLst>
          </p:cNvPr>
          <p:cNvSpPr/>
          <p:nvPr/>
        </p:nvSpPr>
        <p:spPr>
          <a:xfrm>
            <a:off x="8879048" y="4367161"/>
            <a:ext cx="1501072" cy="1503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EE9413B6-EE35-6FCD-7273-147F94CD2D4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8206386" y="5118903"/>
            <a:ext cx="6726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E962513-8F6D-4C0A-FAB7-8816CC11B3D1}"/>
              </a:ext>
            </a:extLst>
          </p:cNvPr>
          <p:cNvCxnSpPr>
            <a:cxnSpLocks/>
          </p:cNvCxnSpPr>
          <p:nvPr/>
        </p:nvCxnSpPr>
        <p:spPr>
          <a:xfrm>
            <a:off x="4907701" y="2913770"/>
            <a:ext cx="17669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CDC434B6-E898-D9AA-82A8-916A2EB363B8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9629584" y="3805100"/>
            <a:ext cx="977" cy="562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751C6FB7-78A9-C163-7253-B93DEE9B8FB0}"/>
              </a:ext>
            </a:extLst>
          </p:cNvPr>
          <p:cNvCxnSpPr>
            <a:cxnSpLocks/>
            <a:stCxn id="5" idx="2"/>
            <a:endCxn id="30" idx="1"/>
          </p:cNvCxnSpPr>
          <p:nvPr/>
        </p:nvCxnSpPr>
        <p:spPr>
          <a:xfrm rot="16200000" flipH="1">
            <a:off x="2269321" y="4213963"/>
            <a:ext cx="843037" cy="1464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7392B148-8E17-DB05-D174-94FA1BC1FB0D}"/>
              </a:ext>
            </a:extLst>
          </p:cNvPr>
          <p:cNvCxnSpPr>
            <a:cxnSpLocks/>
            <a:stCxn id="30" idx="0"/>
            <a:endCxn id="19" idx="2"/>
          </p:cNvCxnSpPr>
          <p:nvPr/>
        </p:nvCxnSpPr>
        <p:spPr>
          <a:xfrm rot="16200000" flipV="1">
            <a:off x="3972358" y="4717374"/>
            <a:ext cx="38583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3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zuh deployment">
            <a:extLst>
              <a:ext uri="{FF2B5EF4-FFF2-40B4-BE49-F238E27FC236}">
                <a16:creationId xmlns:a16="http://schemas.microsoft.com/office/drawing/2014/main" id="{04B13718-7EF7-466B-93C7-37E796C6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709" y="1213428"/>
            <a:ext cx="12912436" cy="564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795C7E-D9AF-47F1-908F-F7AC3FC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C4AEA5E-1CFE-41DF-AEC8-D10ED6B121E9}"/>
              </a:ext>
            </a:extLst>
          </p:cNvPr>
          <p:cNvSpPr txBox="1">
            <a:spLocks/>
          </p:cNvSpPr>
          <p:nvPr/>
        </p:nvSpPr>
        <p:spPr>
          <a:xfrm>
            <a:off x="531160" y="516035"/>
            <a:ext cx="10515600" cy="83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元件架構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7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FC272B-6E22-40D8-B665-6B66787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49" y="2539385"/>
            <a:ext cx="10505501" cy="1779229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290B2F-C797-4B15-95F3-D724F48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15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89058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516035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1C344C-765A-4F83-8018-0B29D4049EB3}"/>
              </a:ext>
            </a:extLst>
          </p:cNvPr>
          <p:cNvSpPr txBox="1"/>
          <p:nvPr/>
        </p:nvSpPr>
        <p:spPr>
          <a:xfrm>
            <a:off x="1095444" y="1465264"/>
            <a:ext cx="10640754" cy="2243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 Box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來實現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集群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官網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https://www.virtualbox.org/wiki/Downloads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下載並安裝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 Box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 20.04.4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http://ftp.ubuntu-tw.org/ubuntu-releases/20.04/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16</a:t>
            </a:fld>
            <a:endParaRPr lang="zh-TW" altLang="en-US" sz="1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6C8231-247E-68EA-0FCF-8C7E7526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27" y="4172453"/>
            <a:ext cx="4226888" cy="171982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B34AE01-2A3D-D169-BA7A-2B91D9E72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115" y="3825824"/>
            <a:ext cx="5701504" cy="25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2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516035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1C344C-765A-4F83-8018-0B29D4049EB3}"/>
              </a:ext>
            </a:extLst>
          </p:cNvPr>
          <p:cNvSpPr txBox="1"/>
          <p:nvPr/>
        </p:nvSpPr>
        <p:spPr>
          <a:xfrm>
            <a:off x="1145240" y="1320140"/>
            <a:ext cx="10640754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開啟虛擬化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Bios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VT)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才能使用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位元的映像檔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總共需要準備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台主機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Worker)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17</a:t>
            </a:fld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928B4F-9B44-C89F-BCED-84E99604A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24" y="2585411"/>
            <a:ext cx="5514751" cy="41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2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516035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18</a:t>
            </a:fld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9251B8-9926-3F16-6D84-532F334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0" y="1808645"/>
            <a:ext cx="4186999" cy="39957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0C5E40-6FF4-8986-121A-09DAF38AC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59" y="1808645"/>
            <a:ext cx="3733333" cy="35809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D0A32DC-47FD-4423-B059-DAAB6448E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492" y="1808645"/>
            <a:ext cx="3477055" cy="33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8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516035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19</a:t>
            </a:fld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3FEDE9-5261-D469-127D-212DCE68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0" y="1600230"/>
            <a:ext cx="3800000" cy="40190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88964E-9F49-E07B-60EE-85A54ADE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160" y="1600230"/>
            <a:ext cx="3800000" cy="40190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00897B5-EF17-FABF-3407-5ED696030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160" y="1590707"/>
            <a:ext cx="3800000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3CCE05-248A-4599-A34C-EFEB695D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516035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15E09E-64AC-477B-9F51-ED0F307EB263}"/>
              </a:ext>
            </a:extLst>
          </p:cNvPr>
          <p:cNvSpPr txBox="1"/>
          <p:nvPr/>
        </p:nvSpPr>
        <p:spPr>
          <a:xfrm>
            <a:off x="838200" y="1648175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Kubernetes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Worker Node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佈署與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Agent 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</a:t>
            </a:r>
            <a:r>
              <a:rPr lang="zh-TW" altLang="en-US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系統測試</a:t>
            </a:r>
            <a:endParaRPr lang="en-US" altLang="zh-TW" sz="3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F5CE6B-F9C8-420B-A475-2B7E1914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398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516035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20</a:t>
            </a:fld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CD4646-99A2-D99F-930D-7AD0FC8B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5" y="2551814"/>
            <a:ext cx="5834703" cy="43061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C871A4E-3B0E-A46B-ADF7-3C139DE22413}"/>
              </a:ext>
            </a:extLst>
          </p:cNvPr>
          <p:cNvSpPr txBox="1"/>
          <p:nvPr/>
        </p:nvSpPr>
        <p:spPr>
          <a:xfrm>
            <a:off x="1084811" y="1347819"/>
            <a:ext cx="10640754" cy="113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網路來模擬固定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連線來操作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以及開放服務的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 Box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喜好設定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27C22E-58F9-42E8-5A7C-D3ABF35F9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188" y="3092328"/>
            <a:ext cx="5751370" cy="37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0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21</a:t>
            </a:fld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111C1E-6124-D9C7-2E05-9F43C1C5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8" y="1928940"/>
            <a:ext cx="7214258" cy="46587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3E4ED30-06EE-2E8A-C3C9-B577ACAA4E95}"/>
              </a:ext>
            </a:extLst>
          </p:cNvPr>
          <p:cNvSpPr txBox="1"/>
          <p:nvPr/>
        </p:nvSpPr>
        <p:spPr>
          <a:xfrm>
            <a:off x="1121756" y="710510"/>
            <a:ext cx="1064075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在每個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上都做設定，並且下載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putty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下載網址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https://www.chiark.greenend.org.uk/~sgtatham/putty/latest.html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09411-6F2A-857B-34B4-AD40550BF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26" y="1928940"/>
            <a:ext cx="4285714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516035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22</a:t>
            </a:fld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188086-138D-DA56-7DCC-0FF05DBB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3" y="1585504"/>
            <a:ext cx="5672867" cy="47708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4C1AA-A665-298F-9270-3696D56FC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960" y="1585504"/>
            <a:ext cx="5667144" cy="47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78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516035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環境搭建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23</a:t>
            </a:fld>
            <a:endParaRPr lang="zh-TW" altLang="en-US" sz="1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0B12601-4C4E-2496-803D-DD62D15F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24" y="1512127"/>
            <a:ext cx="5556536" cy="46799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4A9D09A-4BF3-FEF6-59DD-BCC1B5D2E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960" y="1512127"/>
            <a:ext cx="5566053" cy="46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63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FC272B-6E22-40D8-B665-6B66787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49" y="2539385"/>
            <a:ext cx="10505501" cy="1779229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290B2F-C797-4B15-95F3-D724F48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24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74884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51603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25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1347819"/>
            <a:ext cx="107074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安裝 </a:t>
            </a:r>
            <a:r>
              <a:rPr lang="en-US" altLang="zh-TW" dirty="0"/>
              <a:t>net-tools</a:t>
            </a:r>
          </a:p>
          <a:p>
            <a:r>
              <a:rPr lang="en-US" altLang="zh-TW" i="1" u="sng" dirty="0"/>
              <a:t>sudo apt install net-tools</a:t>
            </a:r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關閉</a:t>
            </a:r>
            <a:r>
              <a:rPr lang="en-US" altLang="zh-TW" dirty="0"/>
              <a:t>swap</a:t>
            </a:r>
            <a:r>
              <a:rPr lang="zh-TW" altLang="en-US" dirty="0"/>
              <a:t>，</a:t>
            </a:r>
            <a:r>
              <a:rPr lang="en-US" altLang="zh-TW" dirty="0"/>
              <a:t>K8S</a:t>
            </a:r>
            <a:r>
              <a:rPr lang="zh-TW" altLang="en-US" dirty="0"/>
              <a:t>會需要使用到</a:t>
            </a:r>
            <a:r>
              <a:rPr lang="en-US" altLang="zh-TW" dirty="0"/>
              <a:t>Swap memory</a:t>
            </a:r>
          </a:p>
          <a:p>
            <a:r>
              <a:rPr lang="en-US" altLang="zh-TW" i="1" u="sng" dirty="0"/>
              <a:t>sudo vim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</a:t>
            </a:r>
            <a:r>
              <a:rPr lang="en-US" altLang="zh-TW" i="1" u="sng" dirty="0" err="1"/>
              <a:t>fstab</a:t>
            </a:r>
            <a:r>
              <a:rPr lang="zh-TW" altLang="en-US" i="1" u="sng" dirty="0"/>
              <a:t> </a:t>
            </a:r>
            <a:r>
              <a:rPr lang="en-US" altLang="zh-TW" dirty="0"/>
              <a:t>(# </a:t>
            </a:r>
            <a:r>
              <a:rPr lang="zh-TW" altLang="en-US" dirty="0"/>
              <a:t>註解此行：</a:t>
            </a:r>
            <a:r>
              <a:rPr lang="en-US" altLang="zh-TW" dirty="0"/>
              <a:t>/</a:t>
            </a:r>
            <a:r>
              <a:rPr lang="en-US" altLang="zh-TW" dirty="0" err="1"/>
              <a:t>Swap.img</a:t>
            </a:r>
            <a:r>
              <a:rPr lang="en-US" altLang="zh-TW" dirty="0"/>
              <a:t> …… # comment out it -&gt; #/Swap.img …)</a:t>
            </a:r>
          </a:p>
          <a:p>
            <a:r>
              <a:rPr lang="en-US" altLang="zh-TW" i="1" u="sng" dirty="0"/>
              <a:t>sudo vim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</a:t>
            </a:r>
            <a:r>
              <a:rPr lang="en-US" altLang="zh-TW" i="1" u="sng" dirty="0" err="1"/>
              <a:t>sysctl.conf</a:t>
            </a:r>
            <a:endParaRPr lang="en-US" altLang="zh-TW" i="1" u="sng" dirty="0"/>
          </a:p>
          <a:p>
            <a:endParaRPr lang="en-US" altLang="zh-TW" sz="800" i="1" u="sng" dirty="0"/>
          </a:p>
          <a:p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vm.swappiness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/>
              <a:t>(</a:t>
            </a:r>
            <a:r>
              <a:rPr lang="zh-TW" altLang="en-US" dirty="0"/>
              <a:t>於最後面加入此行</a:t>
            </a:r>
            <a:r>
              <a:rPr lang="en-US" altLang="zh-TW" dirty="0"/>
              <a:t>)</a:t>
            </a:r>
          </a:p>
          <a:p>
            <a:endParaRPr lang="en-US" altLang="zh-TW" sz="800" dirty="0"/>
          </a:p>
          <a:p>
            <a:r>
              <a:rPr lang="en-US" altLang="zh-TW" i="1" u="sng" dirty="0"/>
              <a:t>sudo shutdown -r now</a:t>
            </a:r>
            <a:r>
              <a:rPr lang="zh-TW" altLang="en-US" i="1" u="sng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更改後重啟</a:t>
            </a:r>
            <a:r>
              <a:rPr lang="en-US" altLang="zh-TW" dirty="0"/>
              <a:t>)</a:t>
            </a:r>
          </a:p>
          <a:p>
            <a:r>
              <a:rPr lang="en-US" altLang="zh-TW" i="1" u="sng" dirty="0"/>
              <a:t>free –m</a:t>
            </a:r>
            <a:r>
              <a:rPr lang="zh-TW" altLang="en-US" i="1" u="sng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測試是否成功</a:t>
            </a:r>
            <a:r>
              <a:rPr lang="en-US" altLang="zh-TW" dirty="0"/>
              <a:t>)</a:t>
            </a:r>
            <a:endParaRPr lang="en-US" altLang="zh-TW" i="1" u="sng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Set hostname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每個</a:t>
            </a:r>
            <a:r>
              <a:rPr lang="en-US" altLang="zh-TW" dirty="0"/>
              <a:t>Node</a:t>
            </a:r>
            <a:r>
              <a:rPr lang="zh-TW" altLang="en-US" dirty="0"/>
              <a:t>都要，用於</a:t>
            </a:r>
            <a:r>
              <a:rPr lang="en-US" altLang="zh-TW" dirty="0"/>
              <a:t>Node</a:t>
            </a:r>
            <a:r>
              <a:rPr lang="zh-TW" altLang="en-US" dirty="0"/>
              <a:t>之間的通信</a:t>
            </a:r>
            <a:r>
              <a:rPr lang="en-US" altLang="zh-TW" dirty="0"/>
              <a:t>)</a:t>
            </a:r>
          </a:p>
          <a:p>
            <a:r>
              <a:rPr lang="en-US" altLang="zh-TW" i="1" u="sng" dirty="0"/>
              <a:t>sudo vim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/hosts</a:t>
            </a:r>
          </a:p>
          <a:p>
            <a:endParaRPr lang="en-US" altLang="zh-TW" sz="800" i="1" dirty="0"/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10.0.2.4 k8sha-m1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10.0.2.5 k8sha-m2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10.0.2.6 k8sha-m3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10.0.2.7 k8sha-w1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10.0.2.8 k8sha-w2</a:t>
            </a:r>
          </a:p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10.0.2.9 k8sha-w3</a:t>
            </a:r>
          </a:p>
        </p:txBody>
      </p:sp>
    </p:spTree>
    <p:extLst>
      <p:ext uri="{BB962C8B-B14F-4D97-AF65-F5344CB8AC3E}">
        <p14:creationId xmlns:p14="http://schemas.microsoft.com/office/powerpoint/2010/main" val="400479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26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968309"/>
            <a:ext cx="1035658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/>
              <a:t>Enable IPv4 Forwarding</a:t>
            </a:r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modprobe</a:t>
            </a:r>
            <a:r>
              <a:rPr lang="en-US" altLang="zh-TW" i="1" u="sng" dirty="0"/>
              <a:t> overlay</a:t>
            </a:r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modprobe</a:t>
            </a:r>
            <a:r>
              <a:rPr lang="en-US" altLang="zh-TW" i="1" u="sng" dirty="0"/>
              <a:t> </a:t>
            </a:r>
            <a:r>
              <a:rPr lang="en-US" altLang="zh-TW" i="1" u="sng" dirty="0" err="1"/>
              <a:t>br_netfilter</a:t>
            </a:r>
            <a:endParaRPr lang="en-US" altLang="zh-TW" i="1" u="sng" dirty="0"/>
          </a:p>
          <a:p>
            <a:endParaRPr lang="en-US" altLang="zh-TW" sz="800" i="1" u="sng" dirty="0"/>
          </a:p>
          <a:p>
            <a:r>
              <a:rPr lang="en-US" altLang="zh-TW" i="1" u="sng" dirty="0"/>
              <a:t>echo "</a:t>
            </a:r>
            <a:r>
              <a:rPr lang="en-US" altLang="zh-TW" i="1" u="sng" dirty="0" err="1"/>
              <a:t>net.bridge.bridge</a:t>
            </a:r>
            <a:r>
              <a:rPr lang="en-US" altLang="zh-TW" i="1" u="sng" dirty="0"/>
              <a:t>-</a:t>
            </a:r>
            <a:r>
              <a:rPr lang="en-US" altLang="zh-TW" i="1" u="sng" dirty="0" err="1"/>
              <a:t>nf</a:t>
            </a:r>
            <a:r>
              <a:rPr lang="en-US" altLang="zh-TW" i="1" u="sng" dirty="0"/>
              <a:t>-call-iptables = 1" | sudo tee -a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</a:t>
            </a:r>
            <a:r>
              <a:rPr lang="en-US" altLang="zh-TW" i="1" u="sng" dirty="0" err="1"/>
              <a:t>sysctl.d</a:t>
            </a:r>
            <a:r>
              <a:rPr lang="en-US" altLang="zh-TW" i="1" u="sng" dirty="0"/>
              <a:t>/99-kubernetes-cri.conf</a:t>
            </a:r>
          </a:p>
          <a:p>
            <a:r>
              <a:rPr lang="en-US" altLang="zh-TW" i="1" u="sng" dirty="0"/>
              <a:t>echo "net.ipv4.ip_forward = 1" | sudo tee -a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</a:t>
            </a:r>
            <a:r>
              <a:rPr lang="en-US" altLang="zh-TW" i="1" u="sng" dirty="0" err="1"/>
              <a:t>sysctl.d</a:t>
            </a:r>
            <a:r>
              <a:rPr lang="en-US" altLang="zh-TW" i="1" u="sng" dirty="0"/>
              <a:t>/99-kubernetes-cri.conf</a:t>
            </a:r>
          </a:p>
          <a:p>
            <a:r>
              <a:rPr lang="en-US" altLang="zh-TW" i="1" u="sng" dirty="0"/>
              <a:t>echo "net.bridge.bridge-nf-call-ip6tables = 1" | sudo tee -a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</a:t>
            </a:r>
            <a:r>
              <a:rPr lang="en-US" altLang="zh-TW" i="1" u="sng" dirty="0" err="1"/>
              <a:t>sysctl.d</a:t>
            </a:r>
            <a:r>
              <a:rPr lang="en-US" altLang="zh-TW" i="1" u="sng" dirty="0"/>
              <a:t>/99-kubernetes-cri.conf</a:t>
            </a:r>
          </a:p>
          <a:p>
            <a:endParaRPr lang="en-US" altLang="zh-TW" sz="800" dirty="0"/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sysctl</a:t>
            </a:r>
            <a:r>
              <a:rPr lang="en-US" altLang="zh-TW" i="1" u="sng" dirty="0"/>
              <a:t> –system</a:t>
            </a:r>
          </a:p>
          <a:p>
            <a:endParaRPr lang="en-US" altLang="zh-TW" i="1" u="sng" dirty="0"/>
          </a:p>
          <a:p>
            <a:r>
              <a:rPr lang="en-US" altLang="zh-TW" dirty="0"/>
              <a:t>5.</a:t>
            </a:r>
            <a:r>
              <a:rPr lang="zh-TW" altLang="en-US" dirty="0"/>
              <a:t> </a:t>
            </a:r>
            <a:r>
              <a:rPr lang="en-US" altLang="zh-TW" dirty="0"/>
              <a:t>Set cri-o versions to use</a:t>
            </a:r>
          </a:p>
          <a:p>
            <a:r>
              <a:rPr lang="en-US" altLang="zh-TW" i="1" u="sng" dirty="0"/>
              <a:t>export OS=xUbuntu_20.04</a:t>
            </a:r>
          </a:p>
          <a:p>
            <a:r>
              <a:rPr lang="en-US" altLang="zh-TW" i="1" u="sng" dirty="0"/>
              <a:t>export VERSION=1.23</a:t>
            </a:r>
          </a:p>
          <a:p>
            <a:endParaRPr lang="en-US" altLang="zh-TW" sz="800" i="1" u="sng" dirty="0"/>
          </a:p>
          <a:p>
            <a:r>
              <a:rPr lang="en-US" altLang="zh-TW" i="1" u="sng" dirty="0"/>
              <a:t>echo "deb http://download.opensuse.org/repositories/devel:/kubic:/libcontainers:/stable:/cri-o:/$VERSION/$OS/ /" | sudo tee -a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/apt/</a:t>
            </a:r>
            <a:r>
              <a:rPr lang="en-US" altLang="zh-TW" i="1" u="sng" dirty="0" err="1"/>
              <a:t>sources.list.d</a:t>
            </a:r>
            <a:r>
              <a:rPr lang="en-US" altLang="zh-TW" i="1" u="sng" dirty="0"/>
              <a:t>/cri-0.list</a:t>
            </a:r>
          </a:p>
          <a:p>
            <a:endParaRPr lang="en-US" altLang="zh-TW" sz="600" i="1" u="sng" dirty="0"/>
          </a:p>
          <a:p>
            <a:r>
              <a:rPr lang="en-US" altLang="zh-TW" i="1" u="sng" dirty="0"/>
              <a:t>curl -L http://download.opensuse.org/repositories/devel:/kubic:/libcontainers:/stable:/cri-o:/$VERSION/$OS/Release.key | sudo apt-key add -</a:t>
            </a:r>
          </a:p>
          <a:p>
            <a:endParaRPr lang="en-US" altLang="zh-TW" sz="700" i="1" u="sng" dirty="0"/>
          </a:p>
          <a:p>
            <a:r>
              <a:rPr lang="en-US" altLang="zh-TW" i="1" u="sng" dirty="0"/>
              <a:t>echo "deb https://download.opensuse.org/repositories/devel:/kubic:/libcontainers:/stable/$OS/ /" | sudo tee -a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/apt/</a:t>
            </a:r>
            <a:r>
              <a:rPr lang="en-US" altLang="zh-TW" i="1" u="sng" dirty="0" err="1"/>
              <a:t>sources.list.d</a:t>
            </a:r>
            <a:r>
              <a:rPr lang="en-US" altLang="zh-TW" i="1" u="sng" dirty="0"/>
              <a:t>/</a:t>
            </a:r>
            <a:r>
              <a:rPr lang="en-US" altLang="zh-TW" i="1" u="sng" dirty="0" err="1"/>
              <a:t>libcontainers.list</a:t>
            </a:r>
            <a:endParaRPr lang="en-US" altLang="zh-TW" i="1" u="sng" dirty="0"/>
          </a:p>
          <a:p>
            <a:endParaRPr lang="en-US" altLang="zh-TW" sz="800" i="1" u="sng" dirty="0"/>
          </a:p>
          <a:p>
            <a:r>
              <a:rPr lang="en-US" altLang="zh-TW" i="1" u="sng" dirty="0"/>
              <a:t>sudo apt-get update</a:t>
            </a:r>
          </a:p>
        </p:txBody>
      </p:sp>
    </p:spTree>
    <p:extLst>
      <p:ext uri="{BB962C8B-B14F-4D97-AF65-F5344CB8AC3E}">
        <p14:creationId xmlns:p14="http://schemas.microsoft.com/office/powerpoint/2010/main" val="131538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設定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27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968309"/>
            <a:ext cx="1035658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/>
              <a:t>Install cri-o</a:t>
            </a:r>
          </a:p>
          <a:p>
            <a:r>
              <a:rPr lang="en-US" altLang="zh-TW" i="1" u="sng" dirty="0"/>
              <a:t>sudo apt-get install -y cri-o cri-o-</a:t>
            </a:r>
            <a:r>
              <a:rPr lang="en-US" altLang="zh-TW" i="1" u="sng" dirty="0" err="1"/>
              <a:t>runc</a:t>
            </a:r>
            <a:r>
              <a:rPr lang="en-US" altLang="zh-TW" i="1" u="sng" dirty="0"/>
              <a:t> podman </a:t>
            </a:r>
            <a:r>
              <a:rPr lang="en-US" altLang="zh-TW" i="1" u="sng" dirty="0" err="1"/>
              <a:t>buildah</a:t>
            </a:r>
            <a:endParaRPr lang="en-US" altLang="zh-TW" i="1" u="sng" dirty="0"/>
          </a:p>
          <a:p>
            <a:endParaRPr lang="en-US" altLang="zh-TW" sz="800" i="1" u="sng" dirty="0"/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systemctl</a:t>
            </a:r>
            <a:r>
              <a:rPr lang="en-US" altLang="zh-TW" i="1" u="sng" dirty="0"/>
              <a:t> daemon-reload</a:t>
            </a:r>
          </a:p>
          <a:p>
            <a:endParaRPr lang="en-US" altLang="zh-TW" sz="800" i="1" u="sng" dirty="0"/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systemctl</a:t>
            </a:r>
            <a:r>
              <a:rPr lang="en-US" altLang="zh-TW" i="1" u="sng" dirty="0"/>
              <a:t> enable </a:t>
            </a:r>
            <a:r>
              <a:rPr lang="en-US" altLang="zh-TW" i="1" u="sng" dirty="0" err="1"/>
              <a:t>crio</a:t>
            </a:r>
            <a:endParaRPr lang="en-US" altLang="zh-TW" i="1" u="sng" dirty="0"/>
          </a:p>
          <a:p>
            <a:endParaRPr lang="en-US" altLang="zh-TW" sz="800" i="1" u="sng" dirty="0"/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systemctl</a:t>
            </a:r>
            <a:r>
              <a:rPr lang="en-US" altLang="zh-TW" i="1" u="sng" dirty="0"/>
              <a:t> start </a:t>
            </a:r>
            <a:r>
              <a:rPr lang="en-US" altLang="zh-TW" i="1" u="sng" dirty="0" err="1"/>
              <a:t>crio</a:t>
            </a:r>
            <a:endParaRPr lang="en-US" altLang="zh-TW" i="1" u="sng" dirty="0"/>
          </a:p>
          <a:p>
            <a:endParaRPr lang="en-US" altLang="zh-TW" sz="800" i="1" u="sng" dirty="0"/>
          </a:p>
          <a:p>
            <a:r>
              <a:rPr lang="en-US" altLang="zh-TW" i="1" u="sng" dirty="0" err="1"/>
              <a:t>systemctl</a:t>
            </a:r>
            <a:r>
              <a:rPr lang="en-US" altLang="zh-TW" i="1" u="sng" dirty="0"/>
              <a:t> status </a:t>
            </a:r>
            <a:r>
              <a:rPr lang="en-US" altLang="zh-TW" i="1" u="sng" dirty="0" err="1"/>
              <a:t>crio</a:t>
            </a:r>
            <a:r>
              <a:rPr lang="zh-TW" altLang="en-US" i="1" u="sng" dirty="0"/>
              <a:t> </a:t>
            </a:r>
            <a:r>
              <a:rPr lang="en-US" altLang="zh-TW" i="1" u="sng" dirty="0"/>
              <a:t>(</a:t>
            </a:r>
            <a:r>
              <a:rPr lang="zh-TW" altLang="en-US" i="1" u="sng" dirty="0"/>
              <a:t>查看是否正在</a:t>
            </a:r>
            <a:r>
              <a:rPr lang="en-US" altLang="zh-TW" i="1" u="sng" dirty="0"/>
              <a:t>running)</a:t>
            </a:r>
          </a:p>
          <a:p>
            <a:endParaRPr lang="en-US" altLang="zh-TW" i="1" u="sng" dirty="0"/>
          </a:p>
          <a:p>
            <a:r>
              <a:rPr lang="en-US" altLang="zh-TW" dirty="0"/>
              <a:t>5.</a:t>
            </a:r>
            <a:r>
              <a:rPr lang="zh-TW" altLang="en-US" dirty="0"/>
              <a:t> </a:t>
            </a:r>
            <a:r>
              <a:rPr lang="en-US" altLang="zh-TW" dirty="0"/>
              <a:t>Add Kubernetes repo and software</a:t>
            </a:r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sh</a:t>
            </a:r>
            <a:r>
              <a:rPr lang="en-US" altLang="zh-TW" i="1" u="sng" dirty="0"/>
              <a:t> -c "echo 'deb http://apt.kubernetes.io/ </a:t>
            </a:r>
            <a:r>
              <a:rPr lang="en-US" altLang="zh-TW" i="1" u="sng" dirty="0" err="1"/>
              <a:t>kubernetes-xenial</a:t>
            </a:r>
            <a:r>
              <a:rPr lang="en-US" altLang="zh-TW" i="1" u="sng" dirty="0"/>
              <a:t> main' &gt;&gt;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/apt/</a:t>
            </a:r>
            <a:r>
              <a:rPr lang="en-US" altLang="zh-TW" i="1" u="sng" dirty="0" err="1"/>
              <a:t>sources.list.d</a:t>
            </a:r>
            <a:r>
              <a:rPr lang="en-US" altLang="zh-TW" i="1" u="sng" dirty="0"/>
              <a:t>/</a:t>
            </a:r>
            <a:r>
              <a:rPr lang="en-US" altLang="zh-TW" i="1" u="sng" dirty="0" err="1"/>
              <a:t>kubernetes.list</a:t>
            </a:r>
            <a:r>
              <a:rPr lang="en-US" altLang="zh-TW" i="1" u="sng" dirty="0"/>
              <a:t>"</a:t>
            </a:r>
          </a:p>
          <a:p>
            <a:endParaRPr lang="en-US" altLang="zh-TW" i="1" u="sng" dirty="0"/>
          </a:p>
          <a:p>
            <a:r>
              <a:rPr lang="en-US" altLang="zh-TW" i="1" u="sng" dirty="0"/>
              <a:t>curl -s https://packages.cloud.google.com/apt/doc/apt-key.gpg | sudo apt-key add -</a:t>
            </a:r>
          </a:p>
          <a:p>
            <a:endParaRPr lang="en-US" altLang="zh-TW" i="1" u="sng" dirty="0"/>
          </a:p>
          <a:p>
            <a:r>
              <a:rPr lang="en-US" altLang="zh-TW" i="1" u="sng" dirty="0"/>
              <a:t>sudo apt-get update</a:t>
            </a:r>
          </a:p>
          <a:p>
            <a:endParaRPr lang="en-US" altLang="zh-TW" i="1" u="sng" dirty="0"/>
          </a:p>
          <a:p>
            <a:r>
              <a:rPr lang="en-US" altLang="zh-TW" i="1" u="sng" dirty="0"/>
              <a:t>sudo apt-get install -y </a:t>
            </a:r>
            <a:r>
              <a:rPr lang="en-US" altLang="zh-TW" i="1" u="sng" dirty="0" err="1"/>
              <a:t>kubeadm</a:t>
            </a:r>
            <a:r>
              <a:rPr lang="en-US" altLang="zh-TW" i="1" u="sng" dirty="0"/>
              <a:t>=1.23.4-00 </a:t>
            </a:r>
            <a:r>
              <a:rPr lang="en-US" altLang="zh-TW" i="1" u="sng" dirty="0" err="1"/>
              <a:t>kubelet</a:t>
            </a:r>
            <a:r>
              <a:rPr lang="en-US" altLang="zh-TW" i="1" u="sng" dirty="0"/>
              <a:t>=1.23.4-00 </a:t>
            </a:r>
            <a:r>
              <a:rPr lang="en-US" altLang="zh-TW" i="1" u="sng" dirty="0" err="1"/>
              <a:t>kubectl</a:t>
            </a:r>
            <a:r>
              <a:rPr lang="en-US" altLang="zh-TW" i="1" u="sng" dirty="0"/>
              <a:t>=1.23.4-00</a:t>
            </a:r>
          </a:p>
          <a:p>
            <a:endParaRPr lang="en-US" altLang="zh-TW" i="1" u="sng" dirty="0"/>
          </a:p>
          <a:p>
            <a:r>
              <a:rPr lang="en-US" altLang="zh-TW" i="1" u="sng" dirty="0"/>
              <a:t>sudo apt-mark hold </a:t>
            </a:r>
            <a:r>
              <a:rPr lang="en-US" altLang="zh-TW" i="1" u="sng" dirty="0" err="1"/>
              <a:t>kubeadm</a:t>
            </a:r>
            <a:r>
              <a:rPr lang="en-US" altLang="zh-TW" i="1" u="sng" dirty="0"/>
              <a:t> </a:t>
            </a:r>
            <a:r>
              <a:rPr lang="en-US" altLang="zh-TW" i="1" u="sng" dirty="0" err="1"/>
              <a:t>kubelet</a:t>
            </a:r>
            <a:r>
              <a:rPr lang="en-US" altLang="zh-TW" i="1" u="sng" dirty="0"/>
              <a:t> </a:t>
            </a:r>
            <a:r>
              <a:rPr lang="en-US" altLang="zh-TW" i="1" u="sng" dirty="0" err="1"/>
              <a:t>kubectl</a:t>
            </a:r>
            <a:endParaRPr lang="en-US" altLang="zh-TW" sz="800" i="1" u="sng" dirty="0"/>
          </a:p>
          <a:p>
            <a:r>
              <a:rPr lang="en-US" altLang="zh-TW" i="1" u="sng" dirty="0"/>
              <a:t>sudo apt-get update</a:t>
            </a:r>
          </a:p>
        </p:txBody>
      </p:sp>
    </p:spTree>
    <p:extLst>
      <p:ext uri="{BB962C8B-B14F-4D97-AF65-F5344CB8AC3E}">
        <p14:creationId xmlns:p14="http://schemas.microsoft.com/office/powerpoint/2010/main" val="71419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只在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節點上執行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28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968309"/>
            <a:ext cx="10356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生成 </a:t>
            </a:r>
            <a:r>
              <a:rPr lang="en-US" altLang="zh-TW" dirty="0" err="1"/>
              <a:t>kube-vip</a:t>
            </a:r>
            <a:r>
              <a:rPr lang="en-US" altLang="zh-TW" dirty="0"/>
              <a:t> Pod</a:t>
            </a:r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su</a:t>
            </a:r>
            <a:endParaRPr lang="en-US" altLang="zh-TW" i="1" u="sng" dirty="0"/>
          </a:p>
          <a:p>
            <a:r>
              <a:rPr lang="en-US" altLang="zh-TW" i="1" u="sng" dirty="0"/>
              <a:t>export VIP=10.0.2.100</a:t>
            </a:r>
          </a:p>
          <a:p>
            <a:r>
              <a:rPr lang="en-US" altLang="zh-TW" i="1" u="sng" dirty="0"/>
              <a:t>export INTERFACE=enp0s3</a:t>
            </a:r>
          </a:p>
          <a:p>
            <a:r>
              <a:rPr lang="en-US" altLang="zh-TW" i="1" u="sng" dirty="0"/>
              <a:t>podman image pull docker.io/</a:t>
            </a:r>
            <a:r>
              <a:rPr lang="en-US" altLang="zh-TW" i="1" u="sng" dirty="0" err="1"/>
              <a:t>plndr</a:t>
            </a:r>
            <a:r>
              <a:rPr lang="en-US" altLang="zh-TW" i="1" u="sng" dirty="0"/>
              <a:t>/kube-vip:v0.3.8</a:t>
            </a:r>
          </a:p>
          <a:p>
            <a:endParaRPr lang="en-US" altLang="zh-TW" i="1" u="sng" dirty="0"/>
          </a:p>
          <a:p>
            <a:r>
              <a:rPr lang="en-US" altLang="zh-TW" b="1" i="1" u="sng" dirty="0">
                <a:solidFill>
                  <a:srgbClr val="0070C0"/>
                </a:solidFill>
              </a:rPr>
              <a:t>podman run --rm --network=host --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entrypoint</a:t>
            </a:r>
            <a:r>
              <a:rPr lang="en-US" altLang="zh-TW" b="1" i="1" u="sng" dirty="0">
                <a:solidFill>
                  <a:srgbClr val="0070C0"/>
                </a:solidFill>
              </a:rPr>
              <a:t>=/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kube-vip</a:t>
            </a:r>
            <a:r>
              <a:rPr lang="en-US" altLang="zh-TW" b="1" i="1" u="sng" dirty="0">
                <a:solidFill>
                  <a:srgbClr val="0070C0"/>
                </a:solidFill>
              </a:rPr>
              <a:t> ghcr.io/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kube-vip</a:t>
            </a:r>
            <a:r>
              <a:rPr lang="en-US" altLang="zh-TW" b="1" i="1" u="sng" dirty="0">
                <a:solidFill>
                  <a:srgbClr val="0070C0"/>
                </a:solidFill>
              </a:rPr>
              <a:t>/kube-vip:v0.3.8 \</a:t>
            </a:r>
          </a:p>
          <a:p>
            <a:r>
              <a:rPr lang="en-US" altLang="zh-TW" b="1" i="1" u="sng" dirty="0">
                <a:solidFill>
                  <a:srgbClr val="0070C0"/>
                </a:solidFill>
              </a:rPr>
              <a:t>  manifest pod \</a:t>
            </a:r>
          </a:p>
          <a:p>
            <a:r>
              <a:rPr lang="en-US" altLang="zh-TW" b="1" i="1" u="sng" dirty="0">
                <a:solidFill>
                  <a:srgbClr val="0070C0"/>
                </a:solidFill>
              </a:rPr>
              <a:t>  --interface $INTERFACE \</a:t>
            </a:r>
          </a:p>
          <a:p>
            <a:r>
              <a:rPr lang="en-US" altLang="zh-TW" b="1" i="1" u="sng" dirty="0">
                <a:solidFill>
                  <a:srgbClr val="0070C0"/>
                </a:solidFill>
              </a:rPr>
              <a:t>  --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vip</a:t>
            </a:r>
            <a:r>
              <a:rPr lang="en-US" altLang="zh-TW" b="1" i="1" u="sng" dirty="0">
                <a:solidFill>
                  <a:srgbClr val="0070C0"/>
                </a:solidFill>
              </a:rPr>
              <a:t> $VIP \</a:t>
            </a:r>
          </a:p>
          <a:p>
            <a:r>
              <a:rPr lang="en-US" altLang="zh-TW" b="1" i="1" u="sng" dirty="0">
                <a:solidFill>
                  <a:srgbClr val="0070C0"/>
                </a:solidFill>
              </a:rPr>
              <a:t>  --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controlplane</a:t>
            </a:r>
            <a:r>
              <a:rPr lang="en-US" altLang="zh-TW" b="1" i="1" u="sng" dirty="0">
                <a:solidFill>
                  <a:srgbClr val="0070C0"/>
                </a:solidFill>
              </a:rPr>
              <a:t> \</a:t>
            </a:r>
          </a:p>
          <a:p>
            <a:r>
              <a:rPr lang="en-US" altLang="zh-TW" b="1" i="1" u="sng" dirty="0">
                <a:solidFill>
                  <a:srgbClr val="0070C0"/>
                </a:solidFill>
              </a:rPr>
              <a:t>  --services \</a:t>
            </a:r>
          </a:p>
          <a:p>
            <a:r>
              <a:rPr lang="en-US" altLang="zh-TW" b="1" i="1" u="sng" dirty="0">
                <a:solidFill>
                  <a:srgbClr val="0070C0"/>
                </a:solidFill>
              </a:rPr>
              <a:t>  --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arp</a:t>
            </a:r>
            <a:r>
              <a:rPr lang="en-US" altLang="zh-TW" b="1" i="1" u="sng" dirty="0">
                <a:solidFill>
                  <a:srgbClr val="0070C0"/>
                </a:solidFill>
              </a:rPr>
              <a:t> \</a:t>
            </a:r>
          </a:p>
          <a:p>
            <a:r>
              <a:rPr lang="en-US" altLang="zh-TW" b="1" i="1" u="sng" dirty="0">
                <a:solidFill>
                  <a:srgbClr val="0070C0"/>
                </a:solidFill>
              </a:rPr>
              <a:t>  --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leaderElection</a:t>
            </a:r>
            <a:r>
              <a:rPr lang="en-US" altLang="zh-TW" b="1" i="1" u="sng" dirty="0">
                <a:solidFill>
                  <a:srgbClr val="0070C0"/>
                </a:solidFill>
              </a:rPr>
              <a:t> | tee  /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etc</a:t>
            </a:r>
            <a:r>
              <a:rPr lang="en-US" altLang="zh-TW" b="1" i="1" u="sng" dirty="0">
                <a:solidFill>
                  <a:srgbClr val="0070C0"/>
                </a:solidFill>
              </a:rPr>
              <a:t>/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kubernetes</a:t>
            </a:r>
            <a:r>
              <a:rPr lang="en-US" altLang="zh-TW" b="1" i="1" u="sng" dirty="0">
                <a:solidFill>
                  <a:srgbClr val="0070C0"/>
                </a:solidFill>
              </a:rPr>
              <a:t>/manifests/</a:t>
            </a:r>
            <a:r>
              <a:rPr lang="en-US" altLang="zh-TW" b="1" i="1" u="sng" dirty="0" err="1">
                <a:solidFill>
                  <a:srgbClr val="0070C0"/>
                </a:solidFill>
              </a:rPr>
              <a:t>kube-vip.yaml</a:t>
            </a:r>
            <a:endParaRPr lang="en-US" altLang="zh-TW" b="1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2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-22963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只在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節點上執行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29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671691"/>
            <a:ext cx="103565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2.</a:t>
            </a:r>
            <a:r>
              <a:rPr lang="zh-TW" altLang="en-US" sz="2000" dirty="0"/>
              <a:t>配置</a:t>
            </a:r>
            <a:r>
              <a:rPr lang="en-US" altLang="zh-TW" sz="2000" dirty="0" err="1"/>
              <a:t>kubeadm</a:t>
            </a:r>
            <a:r>
              <a:rPr lang="en-US" altLang="zh-TW" sz="2000" dirty="0"/>
              <a:t>-config </a:t>
            </a:r>
            <a:r>
              <a:rPr lang="zh-TW" altLang="en-US" sz="2000" dirty="0"/>
              <a:t>用於初始化集群</a:t>
            </a:r>
            <a:endParaRPr lang="en-US" altLang="zh-TW" sz="2000" dirty="0"/>
          </a:p>
          <a:p>
            <a:r>
              <a:rPr lang="en-US" altLang="zh-TW" sz="2000" i="1" u="sng" dirty="0"/>
              <a:t>sudo nano </a:t>
            </a:r>
            <a:r>
              <a:rPr lang="en-US" altLang="zh-TW" sz="2000" i="1" u="sng" dirty="0" err="1"/>
              <a:t>kubeadm-config.yaml</a:t>
            </a:r>
            <a:endParaRPr lang="en-US" altLang="zh-TW" sz="2000" i="1" u="sng" dirty="0"/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######################################</a:t>
            </a:r>
          </a:p>
          <a:p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apiVersion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kubeadm.k8s.io/v1beta3</a:t>
            </a: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kind: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InitConfiguration</a:t>
            </a:r>
            <a:endParaRPr lang="en-US" altLang="zh-TW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nodeRegistration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criSocket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"/var/run/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crio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crio.sock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imagePullPolicy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IfNotPresent</a:t>
            </a:r>
            <a:endParaRPr lang="en-US" altLang="zh-TW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</a:t>
            </a: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kind: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ClusterConfiguration</a:t>
            </a:r>
            <a:endParaRPr lang="en-US" altLang="zh-TW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apiVersion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kubeadm.k8s.io/v1beta3</a:t>
            </a:r>
          </a:p>
          <a:p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kubernetesVersion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v1.23.4</a:t>
            </a:r>
          </a:p>
          <a:p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clusterName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</a:t>
            </a:r>
            <a:endParaRPr lang="en-US" altLang="zh-TW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certificatesDir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/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pki</a:t>
            </a:r>
            <a:endParaRPr lang="en-US" altLang="zh-TW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imageRepository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k8s.gcr.io</a:t>
            </a:r>
          </a:p>
          <a:p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controlPlaneEndpoint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"10.0.2.100:6443"  # </a:t>
            </a:r>
            <a:r>
              <a:rPr lang="zh-TW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填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apiserver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vip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</a:t>
            </a:r>
            <a:endParaRPr lang="en-US" altLang="zh-TW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networking:</a:t>
            </a: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serviceSubnet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"10.96.0.0/16"</a:t>
            </a: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podSubnet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"10.244.0.0/16"</a:t>
            </a:r>
          </a:p>
          <a:p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etcd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local:</a:t>
            </a:r>
          </a:p>
          <a:p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dataDir</a:t>
            </a:r>
            <a:r>
              <a:rPr lang="en-US" altLang="zh-TW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/var/lib/</a:t>
            </a:r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etcd</a:t>
            </a:r>
            <a:endParaRPr lang="en-US" altLang="zh-TW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######################################</a:t>
            </a:r>
          </a:p>
          <a:p>
            <a:r>
              <a:rPr lang="en-US" altLang="zh-TW" sz="2000" i="1" u="sng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23285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FC272B-6E22-40D8-B665-6B66787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49" y="2539385"/>
            <a:ext cx="10505501" cy="1779229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290B2F-C797-4B15-95F3-D724F48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389095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只在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節點上執行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30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825579"/>
            <a:ext cx="103565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</a:t>
            </a:r>
            <a:r>
              <a:rPr lang="zh-TW" altLang="en-US" sz="2000" dirty="0"/>
              <a:t> </a:t>
            </a:r>
            <a:r>
              <a:rPr lang="en-US" altLang="zh-TW" sz="2000" dirty="0"/>
              <a:t>Init</a:t>
            </a:r>
            <a:r>
              <a:rPr lang="zh-TW" altLang="en-US" sz="2000" dirty="0"/>
              <a:t> </a:t>
            </a:r>
            <a:r>
              <a:rPr lang="en-US" altLang="zh-TW" sz="2000" dirty="0"/>
              <a:t>Cluster</a:t>
            </a:r>
          </a:p>
          <a:p>
            <a:r>
              <a:rPr lang="en-US" altLang="zh-TW" sz="2000" i="1" u="sng" dirty="0"/>
              <a:t>sudo </a:t>
            </a:r>
            <a:r>
              <a:rPr lang="en-US" altLang="zh-TW" sz="2000" i="1" u="sng" dirty="0" err="1"/>
              <a:t>kubeadm</a:t>
            </a:r>
            <a:r>
              <a:rPr lang="en-US" altLang="zh-TW" sz="2000" i="1" u="sng" dirty="0"/>
              <a:t> </a:t>
            </a:r>
            <a:r>
              <a:rPr lang="en-US" altLang="zh-TW" sz="2000" i="1" u="sng" dirty="0" err="1"/>
              <a:t>init</a:t>
            </a:r>
            <a:r>
              <a:rPr lang="en-US" altLang="zh-TW" sz="2000" i="1" u="sng" dirty="0"/>
              <a:t> --config=</a:t>
            </a:r>
            <a:r>
              <a:rPr lang="en-US" altLang="zh-TW" sz="2000" i="1" u="sng" dirty="0" err="1"/>
              <a:t>kubeadm-config.yaml</a:t>
            </a:r>
            <a:r>
              <a:rPr lang="en-US" altLang="zh-TW" sz="2000" i="1" u="sng" dirty="0"/>
              <a:t> --upload-certs</a:t>
            </a:r>
          </a:p>
          <a:p>
            <a:endParaRPr lang="en-US" altLang="zh-TW" sz="800" i="1" u="sng" dirty="0"/>
          </a:p>
          <a:p>
            <a:r>
              <a:rPr lang="zh-TW" altLang="en-US" sz="2000" dirty="0"/>
              <a:t>會跳出以下提示加入</a:t>
            </a:r>
            <a:r>
              <a:rPr lang="en-US" altLang="zh-TW" sz="2000" dirty="0"/>
              <a:t>Master</a:t>
            </a:r>
            <a:r>
              <a:rPr lang="zh-TW" altLang="en-US" sz="2000" dirty="0"/>
              <a:t>及</a:t>
            </a:r>
            <a:r>
              <a:rPr lang="en-US" altLang="zh-TW" sz="2000" dirty="0"/>
              <a:t>Worker</a:t>
            </a:r>
            <a:r>
              <a:rPr lang="zh-TW" altLang="en-US" sz="2000" dirty="0"/>
              <a:t>之</a:t>
            </a:r>
            <a:r>
              <a:rPr lang="en-US" altLang="zh-TW" sz="2000" dirty="0"/>
              <a:t>Key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需記住</a:t>
            </a:r>
            <a:r>
              <a:rPr lang="en-US" altLang="zh-TW" sz="2000" dirty="0"/>
              <a:t>key)</a:t>
            </a:r>
          </a:p>
          <a:p>
            <a:endParaRPr lang="en-US" altLang="zh-TW" sz="2000" dirty="0"/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Plane:</a:t>
            </a: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  </a:t>
            </a:r>
            <a:r>
              <a:rPr lang="en-US" altLang="zh-TW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kubeadm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 10.0.2.100:6443 –token uw34sa.w1x32k3j7bhc98dt \</a:t>
            </a: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--discovery-token-ca-cert-hash sha256:8be6cb64ab77c4015e5ad29fc1f501f3a21d0e2f55ceb9545e585c0cd3b4c747 \</a:t>
            </a: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--control-plane –certificate-key d8a4e40c4a65af755fd59a9aed705e9cf5fcc9060232454fd6096b6ddb435415</a:t>
            </a:r>
          </a:p>
          <a:p>
            <a:endParaRPr lang="en-US" altLang="zh-TW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 Node:</a:t>
            </a: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 </a:t>
            </a:r>
            <a:r>
              <a:rPr lang="en-US" altLang="zh-TW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kubeadm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 10.0.2.100:6443 --token uw34sa.w1x32k3j7bhc98dt \</a:t>
            </a: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--discovery-token-ca-cert-hash sha256:8be6cb64ab77c4015e5ad29fc1f501f3a21d0e2f55ceb9545e585c0cd3b4c747</a:t>
            </a:r>
          </a:p>
          <a:p>
            <a:endParaRPr lang="en-US" altLang="zh-TW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#Please note that the certificate-key gives access to cluster sensitive data, keep it secret!</a:t>
            </a: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#As a safeguard, uploaded-certs will be deleted in two hours; If necessary, you can use</a:t>
            </a:r>
          </a:p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#"kubeadm </a:t>
            </a:r>
            <a:r>
              <a:rPr lang="en-US" altLang="zh-TW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phase upload-certs --upload-certs" to reload certs afterward.</a:t>
            </a:r>
          </a:p>
          <a:p>
            <a:endParaRPr lang="en-US" altLang="zh-TW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i="1" u="sng" dirty="0" err="1"/>
              <a:t>mkdir</a:t>
            </a:r>
            <a:r>
              <a:rPr lang="en-US" altLang="zh-TW" sz="1600" i="1" u="sng" dirty="0"/>
              <a:t> -p $HOME/.</a:t>
            </a:r>
            <a:r>
              <a:rPr lang="en-US" altLang="zh-TW" sz="1600" i="1" u="sng" dirty="0" err="1"/>
              <a:t>kube</a:t>
            </a:r>
            <a:endParaRPr lang="en-US" altLang="zh-TW" sz="1600" i="1" u="sng" dirty="0"/>
          </a:p>
          <a:p>
            <a:r>
              <a:rPr lang="en-US" altLang="zh-TW" sz="1600" i="1" u="sng" dirty="0"/>
              <a:t>sudo cp -</a:t>
            </a:r>
            <a:r>
              <a:rPr lang="en-US" altLang="zh-TW" sz="1600" i="1" u="sng" dirty="0" err="1"/>
              <a:t>i</a:t>
            </a:r>
            <a:r>
              <a:rPr lang="en-US" altLang="zh-TW" sz="1600" i="1" u="sng" dirty="0"/>
              <a:t> /</a:t>
            </a:r>
            <a:r>
              <a:rPr lang="en-US" altLang="zh-TW" sz="1600" i="1" u="sng" dirty="0" err="1"/>
              <a:t>etc</a:t>
            </a:r>
            <a:r>
              <a:rPr lang="en-US" altLang="zh-TW" sz="1600" i="1" u="sng" dirty="0"/>
              <a:t>/</a:t>
            </a:r>
            <a:r>
              <a:rPr lang="en-US" altLang="zh-TW" sz="1600" i="1" u="sng" dirty="0" err="1"/>
              <a:t>kubernetes</a:t>
            </a:r>
            <a:r>
              <a:rPr lang="en-US" altLang="zh-TW" sz="1600" i="1" u="sng" dirty="0"/>
              <a:t>/</a:t>
            </a:r>
            <a:r>
              <a:rPr lang="en-US" altLang="zh-TW" sz="1600" i="1" u="sng" dirty="0" err="1"/>
              <a:t>admin.conf</a:t>
            </a:r>
            <a:r>
              <a:rPr lang="en-US" altLang="zh-TW" sz="1600" i="1" u="sng" dirty="0"/>
              <a:t> $HOME/.</a:t>
            </a:r>
            <a:r>
              <a:rPr lang="en-US" altLang="zh-TW" sz="1600" i="1" u="sng" dirty="0" err="1"/>
              <a:t>kube</a:t>
            </a:r>
            <a:r>
              <a:rPr lang="en-US" altLang="zh-TW" sz="1600" i="1" u="sng" dirty="0"/>
              <a:t>/config</a:t>
            </a:r>
          </a:p>
          <a:p>
            <a:r>
              <a:rPr lang="en-US" altLang="zh-TW" sz="1600" i="1" u="sng" dirty="0"/>
              <a:t>sudo </a:t>
            </a:r>
            <a:r>
              <a:rPr lang="en-US" altLang="zh-TW" sz="1600" i="1" u="sng" dirty="0" err="1"/>
              <a:t>chown</a:t>
            </a:r>
            <a:r>
              <a:rPr lang="en-US" altLang="zh-TW" sz="1600" i="1" u="sng" dirty="0"/>
              <a:t> $(id -u):$(id -g) $HOME/.</a:t>
            </a:r>
            <a:r>
              <a:rPr lang="en-US" altLang="zh-TW" sz="1600" i="1" u="sng" dirty="0" err="1"/>
              <a:t>kube</a:t>
            </a:r>
            <a:r>
              <a:rPr lang="en-US" altLang="zh-TW" sz="1600" i="1" u="sng" dirty="0"/>
              <a:t>/config</a:t>
            </a:r>
          </a:p>
        </p:txBody>
      </p:sp>
    </p:spTree>
    <p:extLst>
      <p:ext uri="{BB962C8B-B14F-4D97-AF65-F5344CB8AC3E}">
        <p14:creationId xmlns:p14="http://schemas.microsoft.com/office/powerpoint/2010/main" val="409049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只在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節點上執行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31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825579"/>
            <a:ext cx="103565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4.</a:t>
            </a:r>
            <a:r>
              <a:rPr lang="zh-TW" altLang="en-US" sz="2000" dirty="0"/>
              <a:t> </a:t>
            </a:r>
            <a:r>
              <a:rPr lang="en-US" altLang="zh-TW" sz="2000" dirty="0"/>
              <a:t>Add</a:t>
            </a:r>
            <a:r>
              <a:rPr lang="zh-TW" altLang="en-US" sz="2000" dirty="0"/>
              <a:t> </a:t>
            </a:r>
            <a:r>
              <a:rPr lang="en-US" altLang="zh-TW" sz="2000" dirty="0"/>
              <a:t>Control Plane</a:t>
            </a:r>
          </a:p>
          <a:p>
            <a:r>
              <a:rPr lang="en-US" altLang="zh-TW" sz="1600" i="1" u="sng" dirty="0">
                <a:solidFill>
                  <a:srgbClr val="0070C0"/>
                </a:solidFill>
              </a:rPr>
              <a:t>sudo  </a:t>
            </a:r>
            <a:r>
              <a:rPr lang="en-US" altLang="zh-TW" sz="1600" i="1" u="sng" dirty="0" err="1">
                <a:solidFill>
                  <a:srgbClr val="0070C0"/>
                </a:solidFill>
              </a:rPr>
              <a:t>kubeadm</a:t>
            </a:r>
            <a:r>
              <a:rPr lang="en-US" altLang="zh-TW" sz="1600" i="1" u="sng" dirty="0">
                <a:solidFill>
                  <a:srgbClr val="0070C0"/>
                </a:solidFill>
              </a:rPr>
              <a:t> join 10.0.2.100:6443 --token uw34sa.w1x32k3j7bhc98dt \</a:t>
            </a:r>
          </a:p>
          <a:p>
            <a:r>
              <a:rPr lang="en-US" altLang="zh-TW" sz="1600" i="1" u="sng" dirty="0">
                <a:solidFill>
                  <a:srgbClr val="0070C0"/>
                </a:solidFill>
              </a:rPr>
              <a:t>        --discovery-token-ca-cert-hash sha256:8be6cb64ab77c4015e5ad29fc1f501f3a21d0e2f55ceb9545e585c0cd3b4c747 \</a:t>
            </a:r>
          </a:p>
          <a:p>
            <a:r>
              <a:rPr lang="en-US" altLang="zh-TW" sz="1600" i="1" u="sng" dirty="0">
                <a:solidFill>
                  <a:srgbClr val="0070C0"/>
                </a:solidFill>
              </a:rPr>
              <a:t>        --control-plane --certificate-key d8a4e40c4a65af755fd59a9aed705e9cf5fcc9060232454fd6096b6ddb435415</a:t>
            </a:r>
            <a:endParaRPr lang="en-US" altLang="zh-TW" sz="1600" dirty="0"/>
          </a:p>
          <a:p>
            <a:endParaRPr lang="en-US" altLang="zh-TW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i="1" u="sng" dirty="0" err="1"/>
              <a:t>mkdir</a:t>
            </a:r>
            <a:r>
              <a:rPr lang="en-US" altLang="zh-TW" i="1" u="sng" dirty="0"/>
              <a:t> -p $HOME/.</a:t>
            </a:r>
            <a:r>
              <a:rPr lang="en-US" altLang="zh-TW" i="1" u="sng" dirty="0" err="1"/>
              <a:t>kube</a:t>
            </a:r>
            <a:endParaRPr lang="en-US" altLang="zh-TW" i="1" u="sng" dirty="0"/>
          </a:p>
          <a:p>
            <a:r>
              <a:rPr lang="en-US" altLang="zh-TW" i="1" u="sng" dirty="0"/>
              <a:t>sudo cp -</a:t>
            </a:r>
            <a:r>
              <a:rPr lang="en-US" altLang="zh-TW" i="1" u="sng" dirty="0" err="1"/>
              <a:t>i</a:t>
            </a:r>
            <a:r>
              <a:rPr lang="en-US" altLang="zh-TW" i="1" u="sng" dirty="0"/>
              <a:t> /</a:t>
            </a:r>
            <a:r>
              <a:rPr lang="en-US" altLang="zh-TW" i="1" u="sng" dirty="0" err="1"/>
              <a:t>etc</a:t>
            </a:r>
            <a:r>
              <a:rPr lang="en-US" altLang="zh-TW" i="1" u="sng" dirty="0"/>
              <a:t>/</a:t>
            </a:r>
            <a:r>
              <a:rPr lang="en-US" altLang="zh-TW" i="1" u="sng" dirty="0" err="1"/>
              <a:t>kubernetes</a:t>
            </a:r>
            <a:r>
              <a:rPr lang="en-US" altLang="zh-TW" i="1" u="sng" dirty="0"/>
              <a:t>/</a:t>
            </a:r>
            <a:r>
              <a:rPr lang="en-US" altLang="zh-TW" i="1" u="sng" dirty="0" err="1"/>
              <a:t>admin.conf</a:t>
            </a:r>
            <a:r>
              <a:rPr lang="en-US" altLang="zh-TW" i="1" u="sng" dirty="0"/>
              <a:t> $HOME/.</a:t>
            </a:r>
            <a:r>
              <a:rPr lang="en-US" altLang="zh-TW" i="1" u="sng" dirty="0" err="1"/>
              <a:t>kube</a:t>
            </a:r>
            <a:r>
              <a:rPr lang="en-US" altLang="zh-TW" i="1" u="sng" dirty="0"/>
              <a:t>/config</a:t>
            </a:r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chown</a:t>
            </a:r>
            <a:r>
              <a:rPr lang="en-US" altLang="zh-TW" i="1" u="sng" dirty="0"/>
              <a:t> $(id -u):$(id -g) $HOME/.</a:t>
            </a:r>
            <a:r>
              <a:rPr lang="en-US" altLang="zh-TW" i="1" u="sng" dirty="0" err="1"/>
              <a:t>kube</a:t>
            </a:r>
            <a:r>
              <a:rPr lang="en-US" altLang="zh-TW" i="1" u="sng" dirty="0"/>
              <a:t>/config</a:t>
            </a:r>
          </a:p>
          <a:p>
            <a:endParaRPr lang="en-US" altLang="zh-TW" i="1" u="sng" dirty="0"/>
          </a:p>
          <a:p>
            <a:r>
              <a:rPr lang="zh-TW" altLang="en-US" dirty="0"/>
              <a:t>測試是否可用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get cs</a:t>
            </a:r>
          </a:p>
          <a:p>
            <a:r>
              <a:rPr lang="en-US" altLang="zh-TW" dirty="0" err="1"/>
              <a:t>kubectl</a:t>
            </a:r>
            <a:r>
              <a:rPr lang="en-US" altLang="zh-TW" dirty="0"/>
              <a:t> get node</a:t>
            </a:r>
          </a:p>
        </p:txBody>
      </p:sp>
    </p:spTree>
    <p:extLst>
      <p:ext uri="{BB962C8B-B14F-4D97-AF65-F5344CB8AC3E}">
        <p14:creationId xmlns:p14="http://schemas.microsoft.com/office/powerpoint/2010/main" val="273447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只在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CP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節點上執行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32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825579"/>
            <a:ext cx="103565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5.</a:t>
            </a:r>
            <a:r>
              <a:rPr lang="zh-TW" altLang="en-US" sz="2000" dirty="0"/>
              <a:t> 將加入之</a:t>
            </a:r>
            <a:r>
              <a:rPr lang="en-US" altLang="zh-TW" sz="2000" dirty="0"/>
              <a:t>Control Plane</a:t>
            </a:r>
            <a:r>
              <a:rPr lang="zh-TW" altLang="en-US" sz="2000" dirty="0"/>
              <a:t>生成</a:t>
            </a:r>
            <a:r>
              <a:rPr lang="en-US" altLang="zh-TW" sz="2000" dirty="0" err="1"/>
              <a:t>Kube-vip</a:t>
            </a:r>
            <a:endParaRPr lang="en-US" altLang="zh-TW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i="1" u="sng" dirty="0"/>
              <a:t>sudo </a:t>
            </a:r>
            <a:r>
              <a:rPr lang="en-US" altLang="zh-TW" i="1" u="sng" dirty="0" err="1"/>
              <a:t>su</a:t>
            </a:r>
            <a:endParaRPr lang="en-US" altLang="zh-TW" i="1" u="sng" dirty="0"/>
          </a:p>
          <a:p>
            <a:r>
              <a:rPr lang="en-US" altLang="zh-TW" i="1" u="sng" dirty="0"/>
              <a:t>export VIP=10.0.2.100</a:t>
            </a:r>
          </a:p>
          <a:p>
            <a:r>
              <a:rPr lang="en-US" altLang="zh-TW" i="1" u="sng" dirty="0"/>
              <a:t>export INTERFACE=enp0s3</a:t>
            </a:r>
          </a:p>
          <a:p>
            <a:r>
              <a:rPr lang="en-US" altLang="zh-TW" i="1" u="sng" dirty="0"/>
              <a:t>podman image pull docker.io/</a:t>
            </a:r>
            <a:r>
              <a:rPr lang="en-US" altLang="zh-TW" i="1" u="sng" dirty="0" err="1"/>
              <a:t>plndr</a:t>
            </a:r>
            <a:r>
              <a:rPr lang="en-US" altLang="zh-TW" i="1" u="sng" dirty="0"/>
              <a:t>/kube-vip:v0.3.8</a:t>
            </a:r>
          </a:p>
          <a:p>
            <a:endParaRPr lang="en-US" altLang="zh-TW" sz="800" i="1" u="sng" dirty="0"/>
          </a:p>
          <a:p>
            <a:r>
              <a:rPr lang="en-US" altLang="zh-TW" i="1" u="sng" dirty="0">
                <a:solidFill>
                  <a:srgbClr val="0070C0"/>
                </a:solidFill>
              </a:rPr>
              <a:t>podman run --rm --network=host --</a:t>
            </a:r>
            <a:r>
              <a:rPr lang="en-US" altLang="zh-TW" i="1" u="sng" dirty="0" err="1">
                <a:solidFill>
                  <a:srgbClr val="0070C0"/>
                </a:solidFill>
              </a:rPr>
              <a:t>entrypoint</a:t>
            </a:r>
            <a:r>
              <a:rPr lang="en-US" altLang="zh-TW" i="1" u="sng" dirty="0">
                <a:solidFill>
                  <a:srgbClr val="0070C0"/>
                </a:solidFill>
              </a:rPr>
              <a:t>=/</a:t>
            </a:r>
            <a:r>
              <a:rPr lang="en-US" altLang="zh-TW" i="1" u="sng" dirty="0" err="1">
                <a:solidFill>
                  <a:srgbClr val="0070C0"/>
                </a:solidFill>
              </a:rPr>
              <a:t>kube-vip</a:t>
            </a:r>
            <a:r>
              <a:rPr lang="en-US" altLang="zh-TW" i="1" u="sng" dirty="0">
                <a:solidFill>
                  <a:srgbClr val="0070C0"/>
                </a:solidFill>
              </a:rPr>
              <a:t> ghcr.io/</a:t>
            </a:r>
            <a:r>
              <a:rPr lang="en-US" altLang="zh-TW" i="1" u="sng" dirty="0" err="1">
                <a:solidFill>
                  <a:srgbClr val="0070C0"/>
                </a:solidFill>
              </a:rPr>
              <a:t>kube-vip</a:t>
            </a:r>
            <a:r>
              <a:rPr lang="en-US" altLang="zh-TW" i="1" u="sng" dirty="0">
                <a:solidFill>
                  <a:srgbClr val="0070C0"/>
                </a:solidFill>
              </a:rPr>
              <a:t>/kube-vip:v0.3.8 \</a:t>
            </a:r>
          </a:p>
          <a:p>
            <a:r>
              <a:rPr lang="en-US" altLang="zh-TW" i="1" u="sng" dirty="0">
                <a:solidFill>
                  <a:srgbClr val="0070C0"/>
                </a:solidFill>
              </a:rPr>
              <a:t>  manifest pod \</a:t>
            </a:r>
          </a:p>
          <a:p>
            <a:r>
              <a:rPr lang="en-US" altLang="zh-TW" i="1" u="sng" dirty="0">
                <a:solidFill>
                  <a:srgbClr val="0070C0"/>
                </a:solidFill>
              </a:rPr>
              <a:t>  --interface $INTERFACE \</a:t>
            </a:r>
          </a:p>
          <a:p>
            <a:r>
              <a:rPr lang="en-US" altLang="zh-TW" i="1" u="sng" dirty="0">
                <a:solidFill>
                  <a:srgbClr val="0070C0"/>
                </a:solidFill>
              </a:rPr>
              <a:t>  --</a:t>
            </a:r>
            <a:r>
              <a:rPr lang="en-US" altLang="zh-TW" i="1" u="sng" dirty="0" err="1">
                <a:solidFill>
                  <a:srgbClr val="0070C0"/>
                </a:solidFill>
              </a:rPr>
              <a:t>vip</a:t>
            </a:r>
            <a:r>
              <a:rPr lang="en-US" altLang="zh-TW" i="1" u="sng" dirty="0">
                <a:solidFill>
                  <a:srgbClr val="0070C0"/>
                </a:solidFill>
              </a:rPr>
              <a:t> $VIP \</a:t>
            </a:r>
          </a:p>
          <a:p>
            <a:r>
              <a:rPr lang="en-US" altLang="zh-TW" i="1" u="sng" dirty="0">
                <a:solidFill>
                  <a:srgbClr val="0070C0"/>
                </a:solidFill>
              </a:rPr>
              <a:t>  --</a:t>
            </a:r>
            <a:r>
              <a:rPr lang="en-US" altLang="zh-TW" i="1" u="sng" dirty="0" err="1">
                <a:solidFill>
                  <a:srgbClr val="0070C0"/>
                </a:solidFill>
              </a:rPr>
              <a:t>controlplane</a:t>
            </a:r>
            <a:r>
              <a:rPr lang="en-US" altLang="zh-TW" i="1" u="sng" dirty="0">
                <a:solidFill>
                  <a:srgbClr val="0070C0"/>
                </a:solidFill>
              </a:rPr>
              <a:t> \</a:t>
            </a:r>
          </a:p>
          <a:p>
            <a:r>
              <a:rPr lang="en-US" altLang="zh-TW" i="1" u="sng" dirty="0">
                <a:solidFill>
                  <a:srgbClr val="0070C0"/>
                </a:solidFill>
              </a:rPr>
              <a:t>  --services \</a:t>
            </a:r>
          </a:p>
          <a:p>
            <a:r>
              <a:rPr lang="en-US" altLang="zh-TW" i="1" u="sng" dirty="0">
                <a:solidFill>
                  <a:srgbClr val="0070C0"/>
                </a:solidFill>
              </a:rPr>
              <a:t>  --</a:t>
            </a:r>
            <a:r>
              <a:rPr lang="en-US" altLang="zh-TW" i="1" u="sng" dirty="0" err="1">
                <a:solidFill>
                  <a:srgbClr val="0070C0"/>
                </a:solidFill>
              </a:rPr>
              <a:t>arp</a:t>
            </a:r>
            <a:r>
              <a:rPr lang="en-US" altLang="zh-TW" i="1" u="sng" dirty="0">
                <a:solidFill>
                  <a:srgbClr val="0070C0"/>
                </a:solidFill>
              </a:rPr>
              <a:t> \</a:t>
            </a:r>
          </a:p>
          <a:p>
            <a:r>
              <a:rPr lang="en-US" altLang="zh-TW" i="1" u="sng" dirty="0">
                <a:solidFill>
                  <a:srgbClr val="0070C0"/>
                </a:solidFill>
              </a:rPr>
              <a:t>  --</a:t>
            </a:r>
            <a:r>
              <a:rPr lang="en-US" altLang="zh-TW" i="1" u="sng" dirty="0" err="1">
                <a:solidFill>
                  <a:srgbClr val="0070C0"/>
                </a:solidFill>
              </a:rPr>
              <a:t>leaderElection</a:t>
            </a:r>
            <a:r>
              <a:rPr lang="en-US" altLang="zh-TW" i="1" u="sng" dirty="0">
                <a:solidFill>
                  <a:srgbClr val="0070C0"/>
                </a:solidFill>
              </a:rPr>
              <a:t> | tee  /</a:t>
            </a:r>
            <a:r>
              <a:rPr lang="en-US" altLang="zh-TW" i="1" u="sng" dirty="0" err="1">
                <a:solidFill>
                  <a:srgbClr val="0070C0"/>
                </a:solidFill>
              </a:rPr>
              <a:t>etc</a:t>
            </a:r>
            <a:r>
              <a:rPr lang="en-US" altLang="zh-TW" i="1" u="sng" dirty="0">
                <a:solidFill>
                  <a:srgbClr val="0070C0"/>
                </a:solidFill>
              </a:rPr>
              <a:t>/</a:t>
            </a:r>
            <a:r>
              <a:rPr lang="en-US" altLang="zh-TW" i="1" u="sng" dirty="0" err="1">
                <a:solidFill>
                  <a:srgbClr val="0070C0"/>
                </a:solidFill>
              </a:rPr>
              <a:t>kubernetes</a:t>
            </a:r>
            <a:r>
              <a:rPr lang="en-US" altLang="zh-TW" i="1" u="sng" dirty="0">
                <a:solidFill>
                  <a:srgbClr val="0070C0"/>
                </a:solidFill>
              </a:rPr>
              <a:t>/manifests/</a:t>
            </a:r>
            <a:r>
              <a:rPr lang="en-US" altLang="zh-TW" i="1" u="sng" dirty="0" err="1">
                <a:solidFill>
                  <a:srgbClr val="0070C0"/>
                </a:solidFill>
              </a:rPr>
              <a:t>kube-vip.yaml</a:t>
            </a:r>
            <a:endParaRPr lang="en-US" altLang="zh-TW" i="1" u="sng" dirty="0">
              <a:solidFill>
                <a:srgbClr val="0070C0"/>
              </a:solidFill>
            </a:endParaRPr>
          </a:p>
          <a:p>
            <a:endParaRPr lang="en-US" altLang="zh-TW" sz="800" i="1" u="sng" dirty="0">
              <a:solidFill>
                <a:srgbClr val="0070C0"/>
              </a:solidFill>
            </a:endParaRPr>
          </a:p>
          <a:p>
            <a:r>
              <a:rPr lang="en-US" altLang="zh-TW" i="1" u="sng" dirty="0" err="1"/>
              <a:t>kubectl</a:t>
            </a:r>
            <a:r>
              <a:rPr lang="en-US" altLang="zh-TW" i="1" u="sng" dirty="0"/>
              <a:t> get pods -A | grep </a:t>
            </a:r>
            <a:r>
              <a:rPr lang="en-US" altLang="zh-TW" i="1" u="sng" dirty="0" err="1"/>
              <a:t>vip</a:t>
            </a:r>
            <a:endParaRPr lang="en-US" altLang="zh-TW" i="1" u="sng" dirty="0"/>
          </a:p>
        </p:txBody>
      </p:sp>
    </p:spTree>
    <p:extLst>
      <p:ext uri="{BB962C8B-B14F-4D97-AF65-F5344CB8AC3E}">
        <p14:creationId xmlns:p14="http://schemas.microsoft.com/office/powerpoint/2010/main" val="2844085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Worker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只在</a:t>
            </a:r>
            <a:r>
              <a:rPr lang="en-US" altLang="zh-TW" sz="4000" b="1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Worker</a:t>
            </a:r>
            <a:r>
              <a:rPr lang="zh-TW" altLang="en-US" sz="4000" b="1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節點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上執行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33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825579"/>
            <a:ext cx="103565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加入</a:t>
            </a:r>
            <a:r>
              <a:rPr lang="en-US" altLang="zh-TW" sz="2000" dirty="0"/>
              <a:t>Worker</a:t>
            </a:r>
          </a:p>
          <a:p>
            <a:endParaRPr lang="en-US" altLang="zh-TW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i="1" u="sng" dirty="0" err="1">
                <a:solidFill>
                  <a:schemeClr val="accent1"/>
                </a:solidFill>
              </a:rPr>
              <a:t>sudo</a:t>
            </a:r>
            <a:r>
              <a:rPr lang="en-US" altLang="zh-TW" sz="1600" i="1" u="sng" dirty="0">
                <a:solidFill>
                  <a:schemeClr val="accent1"/>
                </a:solidFill>
              </a:rPr>
              <a:t> </a:t>
            </a:r>
            <a:r>
              <a:rPr lang="en-US" altLang="zh-TW" sz="1600" i="1" u="sng" dirty="0" err="1">
                <a:solidFill>
                  <a:schemeClr val="accent1"/>
                </a:solidFill>
              </a:rPr>
              <a:t>kubeadm</a:t>
            </a:r>
            <a:r>
              <a:rPr lang="en-US" altLang="zh-TW" sz="1600" i="1" u="sng" dirty="0">
                <a:solidFill>
                  <a:schemeClr val="accent1"/>
                </a:solidFill>
              </a:rPr>
              <a:t> join 10.0.2.100:6443 --token uw34sa.w1x32k3j7bhc98dt \</a:t>
            </a:r>
          </a:p>
          <a:p>
            <a:r>
              <a:rPr lang="en-US" altLang="zh-TW" sz="1600" i="1" u="sng" dirty="0">
                <a:solidFill>
                  <a:schemeClr val="accent1"/>
                </a:solidFill>
              </a:rPr>
              <a:t>        --discovery-token-ca-cert-hash sha256:8be6cb64ab77c4015e5ad29fc1f501f3a21d0e2f55ceb9545e585c0cd3b4c747</a:t>
            </a:r>
          </a:p>
          <a:p>
            <a:endParaRPr lang="en-US" altLang="zh-TW" sz="1600" i="1" u="sng" dirty="0">
              <a:solidFill>
                <a:schemeClr val="accent1"/>
              </a:solidFill>
            </a:endParaRPr>
          </a:p>
          <a:p>
            <a:endParaRPr lang="en-US" altLang="zh-TW" sz="1600" i="1" u="sng" dirty="0">
              <a:solidFill>
                <a:schemeClr val="accent1"/>
              </a:solidFill>
            </a:endParaRPr>
          </a:p>
          <a:p>
            <a:r>
              <a:rPr lang="en-US" altLang="zh-TW" dirty="0"/>
              <a:t>2.</a:t>
            </a:r>
            <a:r>
              <a:rPr lang="zh-TW" altLang="en-US" dirty="0"/>
              <a:t> 都加入後在</a:t>
            </a:r>
            <a:r>
              <a:rPr lang="en-US" altLang="zh-TW" dirty="0"/>
              <a:t>Control Plane</a:t>
            </a:r>
            <a:r>
              <a:rPr lang="zh-TW" altLang="en-US" dirty="0"/>
              <a:t>節點上確認是否都有加入成功 </a:t>
            </a:r>
            <a:r>
              <a:rPr lang="en-US" altLang="zh-TW" dirty="0"/>
              <a:t>(</a:t>
            </a:r>
            <a:r>
              <a:rPr lang="zh-TW" altLang="en-US" dirty="0"/>
              <a:t>在</a:t>
            </a:r>
            <a:r>
              <a:rPr lang="en-US" altLang="zh-TW" dirty="0"/>
              <a:t>Control Plane</a:t>
            </a:r>
            <a:r>
              <a:rPr lang="zh-TW" altLang="en-US" dirty="0"/>
              <a:t>上執行</a:t>
            </a:r>
            <a:r>
              <a:rPr lang="en-US" altLang="zh-TW" dirty="0"/>
              <a:t>)</a:t>
            </a:r>
          </a:p>
          <a:p>
            <a:r>
              <a:rPr lang="en-US" altLang="zh-TW" i="1" u="sng" dirty="0" err="1"/>
              <a:t>Kubectl</a:t>
            </a:r>
            <a:r>
              <a:rPr lang="en-US" altLang="zh-TW" i="1" u="sng" dirty="0"/>
              <a:t> get node</a:t>
            </a:r>
            <a:r>
              <a:rPr lang="zh-TW" altLang="en-US" i="1" u="sng" dirty="0"/>
              <a:t> </a:t>
            </a:r>
            <a:r>
              <a:rPr lang="en-US" altLang="zh-TW" i="1" u="sng" dirty="0"/>
              <a:t>(</a:t>
            </a:r>
            <a:r>
              <a:rPr lang="zh-TW" altLang="en-US" i="1" u="sng" dirty="0"/>
              <a:t>總共</a:t>
            </a:r>
            <a:r>
              <a:rPr lang="en-US" altLang="zh-TW" i="1" u="sng" dirty="0"/>
              <a:t>7</a:t>
            </a:r>
            <a:r>
              <a:rPr lang="zh-TW" altLang="en-US" i="1" u="sng" dirty="0"/>
              <a:t>個</a:t>
            </a:r>
            <a:r>
              <a:rPr lang="en-US" altLang="zh-TW" i="1" u="sng" dirty="0"/>
              <a:t>)</a:t>
            </a:r>
          </a:p>
          <a:p>
            <a:endParaRPr lang="en-US" altLang="zh-TW" i="1" u="sng" dirty="0"/>
          </a:p>
          <a:p>
            <a:endParaRPr lang="en-US" altLang="zh-TW" i="1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921DA8-B39A-EA64-11F3-04AD7A66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0" y="3267943"/>
            <a:ext cx="4266667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42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網路元件設定 </a:t>
            </a:r>
            <a:r>
              <a:rPr lang="en-US" altLang="zh-TW" sz="4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只在</a:t>
            </a:r>
            <a:r>
              <a:rPr lang="en-US" altLang="zh-TW" sz="4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lang="zh-TW" altLang="en-US" sz="4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節點上執行</a:t>
            </a:r>
            <a:r>
              <a:rPr lang="en-US" altLang="zh-TW" sz="4000" b="1" dirty="0">
                <a:solidFill>
                  <a:srgbClr val="FF0000"/>
                </a:solidFill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solidFill>
                <a:srgbClr val="FF0000"/>
              </a:solidFill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34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3B765E-8F52-914B-D2F7-DADA50004AAB}"/>
              </a:ext>
            </a:extLst>
          </p:cNvPr>
          <p:cNvSpPr txBox="1"/>
          <p:nvPr/>
        </p:nvSpPr>
        <p:spPr>
          <a:xfrm>
            <a:off x="531160" y="825579"/>
            <a:ext cx="1035658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配置</a:t>
            </a:r>
            <a:r>
              <a:rPr lang="en-US" altLang="zh-TW" sz="2000" dirty="0"/>
              <a:t>calico </a:t>
            </a:r>
            <a:r>
              <a:rPr lang="en-US" altLang="zh-TW" sz="2000" dirty="0" err="1"/>
              <a:t>yaml</a:t>
            </a:r>
            <a:endParaRPr lang="en-US" altLang="zh-TW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600" i="1" u="sng" dirty="0"/>
              <a:t>curl https://docs.projectcalico.org/manifests/calico.yaml -O </a:t>
            </a:r>
          </a:p>
          <a:p>
            <a:r>
              <a:rPr lang="en-US" altLang="zh-TW" sz="1600" i="1" u="sng" dirty="0" err="1"/>
              <a:t>kubectl</a:t>
            </a:r>
            <a:r>
              <a:rPr lang="en-US" altLang="zh-TW" sz="1600" i="1" u="sng" dirty="0"/>
              <a:t> apply -f </a:t>
            </a:r>
            <a:r>
              <a:rPr lang="en-US" altLang="zh-TW" sz="1600" i="1" u="sng" dirty="0" err="1"/>
              <a:t>calico.yaml</a:t>
            </a:r>
            <a:endParaRPr lang="en-US" altLang="zh-TW" sz="1600" i="1" u="sng" dirty="0"/>
          </a:p>
          <a:p>
            <a:endParaRPr lang="en-US" altLang="zh-TW" sz="1600" i="1" u="sng" dirty="0"/>
          </a:p>
          <a:p>
            <a:endParaRPr lang="en-US" altLang="zh-TW" sz="1600" i="1" u="sng" dirty="0"/>
          </a:p>
          <a:p>
            <a:r>
              <a:rPr lang="en-US" altLang="zh-TW" sz="2000" dirty="0"/>
              <a:t>2.</a:t>
            </a:r>
            <a:r>
              <a:rPr lang="zh-TW" altLang="en-US" sz="2000" dirty="0"/>
              <a:t>確認</a:t>
            </a:r>
            <a:r>
              <a:rPr lang="en-US" altLang="zh-TW" sz="2000" dirty="0"/>
              <a:t>calico pod</a:t>
            </a:r>
            <a:r>
              <a:rPr lang="zh-TW" altLang="en-US" sz="2000" dirty="0"/>
              <a:t> 及</a:t>
            </a:r>
            <a:r>
              <a:rPr lang="en-US" altLang="zh-TW" sz="2000" dirty="0" err="1"/>
              <a:t>kube-vip</a:t>
            </a:r>
            <a:r>
              <a:rPr lang="zh-TW" altLang="en-US" sz="2000" dirty="0"/>
              <a:t>成功</a:t>
            </a:r>
            <a:r>
              <a:rPr lang="en-US" altLang="zh-TW" sz="2000" dirty="0"/>
              <a:t>running(</a:t>
            </a:r>
            <a:r>
              <a:rPr lang="zh-TW" altLang="en-US" sz="2000" dirty="0"/>
              <a:t>如右圖</a:t>
            </a:r>
            <a:r>
              <a:rPr lang="en-US" altLang="zh-TW" sz="2000" dirty="0"/>
              <a:t>)</a:t>
            </a:r>
          </a:p>
          <a:p>
            <a:r>
              <a:rPr lang="en-US" altLang="zh-TW" sz="1600" i="1" u="sng" dirty="0" err="1"/>
              <a:t>kubectl</a:t>
            </a:r>
            <a:r>
              <a:rPr lang="en-US" altLang="zh-TW" sz="1600" i="1" u="sng" dirty="0"/>
              <a:t> get pod –n=</a:t>
            </a:r>
            <a:r>
              <a:rPr lang="en-US" altLang="zh-TW" sz="1600" i="1" u="sng" dirty="0" err="1"/>
              <a:t>kube</a:t>
            </a:r>
            <a:r>
              <a:rPr lang="en-US" altLang="zh-TW" sz="1600" i="1" u="sng" dirty="0"/>
              <a:t>-system</a:t>
            </a:r>
          </a:p>
          <a:p>
            <a:endParaRPr lang="en-US" altLang="zh-TW" sz="1600" i="1" u="sng" dirty="0">
              <a:solidFill>
                <a:schemeClr val="accent1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測試高可用 </a:t>
            </a:r>
            <a:r>
              <a:rPr lang="en-US" altLang="zh-TW" dirty="0"/>
              <a:t>(logs</a:t>
            </a:r>
            <a:r>
              <a:rPr lang="zh-TW" altLang="en-US" dirty="0"/>
              <a:t>用來查看</a:t>
            </a:r>
            <a:r>
              <a:rPr lang="en-US" altLang="zh-TW" dirty="0"/>
              <a:t>pod</a:t>
            </a:r>
            <a:r>
              <a:rPr lang="zh-TW" altLang="en-US" dirty="0"/>
              <a:t>日誌</a:t>
            </a:r>
            <a:r>
              <a:rPr lang="en-US" altLang="zh-TW" dirty="0"/>
              <a:t>)</a:t>
            </a:r>
          </a:p>
          <a:p>
            <a:r>
              <a:rPr lang="en-US" altLang="zh-TW" sz="1600" i="1" u="sng" dirty="0" err="1"/>
              <a:t>kubectl</a:t>
            </a:r>
            <a:r>
              <a:rPr lang="en-US" altLang="zh-TW" sz="1600" i="1" u="sng" dirty="0"/>
              <a:t> logs -f </a:t>
            </a:r>
            <a:r>
              <a:rPr lang="en-US" altLang="zh-TW" sz="1600" i="1" u="sng" dirty="0">
                <a:solidFill>
                  <a:srgbClr val="FF0000"/>
                </a:solidFill>
              </a:rPr>
              <a:t>kube-vip-k8sha-m1</a:t>
            </a:r>
            <a:r>
              <a:rPr lang="en-US" altLang="zh-TW" sz="1600" i="1" u="sng" dirty="0"/>
              <a:t> -n=</a:t>
            </a:r>
            <a:r>
              <a:rPr lang="en-US" altLang="zh-TW" sz="1600" i="1" u="sng" dirty="0" err="1"/>
              <a:t>kube</a:t>
            </a:r>
            <a:r>
              <a:rPr lang="en-US" altLang="zh-TW" sz="1600" i="1" u="sng" dirty="0"/>
              <a:t>-system</a:t>
            </a:r>
          </a:p>
          <a:p>
            <a:endParaRPr lang="en-US" altLang="zh-TW" sz="1600" i="1" u="sng" dirty="0"/>
          </a:p>
          <a:p>
            <a:r>
              <a:rPr lang="zh-TW" altLang="en-US" dirty="0"/>
              <a:t>如果是</a:t>
            </a:r>
            <a:r>
              <a:rPr lang="en-US" altLang="zh-TW" dirty="0"/>
              <a:t>leader</a:t>
            </a:r>
            <a:r>
              <a:rPr lang="zh-TW" altLang="en-US" dirty="0"/>
              <a:t>會顯示如下</a:t>
            </a:r>
            <a:endParaRPr lang="en-US" altLang="zh-TW" dirty="0"/>
          </a:p>
          <a:p>
            <a:endParaRPr lang="en-US" altLang="zh-TW" i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F8E899-B054-3986-C086-A6140782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9295"/>
            <a:ext cx="5813200" cy="46468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4EDCAD-E9B3-50CC-8642-19E3AD79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40" y="4062887"/>
            <a:ext cx="5607379" cy="3142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9313290-9F04-45AA-F654-E0A7ED7D9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00" y="5023286"/>
            <a:ext cx="5696719" cy="49523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5EFB47-7242-CAEF-C2AB-781D79297372}"/>
              </a:ext>
            </a:extLst>
          </p:cNvPr>
          <p:cNvSpPr txBox="1"/>
          <p:nvPr/>
        </p:nvSpPr>
        <p:spPr>
          <a:xfrm>
            <a:off x="531160" y="4591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其餘會顯示如下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0651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FC272B-6E22-40D8-B665-6B66787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49" y="2539385"/>
            <a:ext cx="10505501" cy="1779229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on FPGA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290B2F-C797-4B15-95F3-D724F48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35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15775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 Manager On FPGA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36</a:t>
            </a:fld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CEA6D5-A6E2-A42E-C992-3CFDEECB3105}"/>
              </a:ext>
            </a:extLst>
          </p:cNvPr>
          <p:cNvSpPr txBox="1"/>
          <p:nvPr/>
        </p:nvSpPr>
        <p:spPr>
          <a:xfrm>
            <a:off x="531160" y="1107347"/>
            <a:ext cx="835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參考資料夾內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FPGA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Elasticsearch 捲曲總結">
            <a:extLst>
              <a:ext uri="{FF2B5EF4-FFF2-40B4-BE49-F238E27FC236}">
                <a16:creationId xmlns:a16="http://schemas.microsoft.com/office/drawing/2014/main" id="{D081B577-BAD9-B190-49F5-35956B499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6" y="2816953"/>
            <a:ext cx="61626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beat 響應輸出示例">
            <a:extLst>
              <a:ext uri="{FF2B5EF4-FFF2-40B4-BE49-F238E27FC236}">
                <a16:creationId xmlns:a16="http://schemas.microsoft.com/office/drawing/2014/main" id="{7F76FDA9-13F8-D854-0228-BAFBFEC0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90" y="2816953"/>
            <a:ext cx="5447731" cy="226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60CDE9D-4922-28DF-77C4-EAC7CE863F6F}"/>
              </a:ext>
            </a:extLst>
          </p:cNvPr>
          <p:cNvSpPr txBox="1"/>
          <p:nvPr/>
        </p:nvSpPr>
        <p:spPr>
          <a:xfrm>
            <a:off x="2667699" y="2332139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圖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B08BEE8-430A-995F-A8F5-DD93AEFCC14A}"/>
              </a:ext>
            </a:extLst>
          </p:cNvPr>
          <p:cNvSpPr txBox="1"/>
          <p:nvPr/>
        </p:nvSpPr>
        <p:spPr>
          <a:xfrm>
            <a:off x="8776042" y="2320234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圖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104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FC272B-6E22-40D8-B665-6B66787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49" y="2539385"/>
            <a:ext cx="10505501" cy="1779229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Pod 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佈署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290B2F-C797-4B15-95F3-D724F48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37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971234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 Pod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 佈署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上運行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38</a:t>
            </a:fld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CEA6D5-A6E2-A42E-C992-3CFDEECB3105}"/>
              </a:ext>
            </a:extLst>
          </p:cNvPr>
          <p:cNvSpPr txBox="1"/>
          <p:nvPr/>
        </p:nvSpPr>
        <p:spPr>
          <a:xfrm>
            <a:off x="531160" y="1107347"/>
            <a:ext cx="83527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資料夾內檔案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wazuh_k8s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生產證書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bash wazuh/certs/kibana_http/generate_certs.sh</a:t>
            </a:r>
          </a:p>
          <a:p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bash wazuh/certs/odfe_cluster/generate_certs.sh</a:t>
            </a:r>
          </a:p>
          <a:p>
            <a:endParaRPr lang="en-US" altLang="zh-TW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創建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persistent volume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儲存空間 配置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yaml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nano wazuh-pv1.yaml</a:t>
            </a:r>
          </a:p>
          <a:p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nano wazuh-pv2.yaml</a:t>
            </a:r>
          </a:p>
          <a:p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nano wazuh-pv3.yaml</a:t>
            </a:r>
          </a:p>
          <a:p>
            <a:endParaRPr lang="en-US" altLang="zh-TW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佈署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PV</a:t>
            </a:r>
          </a:p>
          <a:p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kubectl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apply -f wazuh-pv1.yaml</a:t>
            </a:r>
          </a:p>
          <a:p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kubectl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apply -f wazuh-pv2.yaml</a:t>
            </a:r>
          </a:p>
          <a:p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kubectl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apply -f wazuh-pv3.yaml</a:t>
            </a:r>
          </a:p>
          <a:p>
            <a:endParaRPr lang="en-US" altLang="zh-TW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佈署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Wazuh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腳本並確定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storageclass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kubectl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get </a:t>
            </a:r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pv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kubectl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apply -k </a:t>
            </a:r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envs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/local-env/</a:t>
            </a:r>
          </a:p>
          <a:p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kubectl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get </a:t>
            </a:r>
            <a:r>
              <a:rPr lang="en-US" altLang="zh-TW" i="1" u="sng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pv</a:t>
            </a:r>
            <a:r>
              <a:rPr lang="en-US" altLang="zh-TW" i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C8B827-6371-A9A7-7BF0-AE550AA304B1}"/>
              </a:ext>
            </a:extLst>
          </p:cNvPr>
          <p:cNvSpPr txBox="1"/>
          <p:nvPr/>
        </p:nvSpPr>
        <p:spPr>
          <a:xfrm>
            <a:off x="7394125" y="1345148"/>
            <a:ext cx="46189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#PV.yaml</a:t>
            </a:r>
          </a:p>
          <a:p>
            <a:r>
              <a:rPr lang="en-US" altLang="zh-TW" b="1" dirty="0" err="1"/>
              <a:t>apiVersion</a:t>
            </a:r>
            <a:r>
              <a:rPr lang="en-US" altLang="zh-TW" b="1" dirty="0"/>
              <a:t>: v1</a:t>
            </a:r>
          </a:p>
          <a:p>
            <a:r>
              <a:rPr lang="en-US" altLang="zh-TW" b="1" dirty="0"/>
              <a:t>kind: </a:t>
            </a:r>
            <a:r>
              <a:rPr lang="en-US" altLang="zh-TW" b="1" dirty="0" err="1"/>
              <a:t>PersistentVolume</a:t>
            </a:r>
            <a:endParaRPr lang="en-US" altLang="zh-TW" b="1" dirty="0"/>
          </a:p>
          <a:p>
            <a:r>
              <a:rPr lang="en-US" altLang="zh-TW" b="1" dirty="0"/>
              <a:t>metadata:</a:t>
            </a:r>
          </a:p>
          <a:p>
            <a:r>
              <a:rPr lang="en-US" altLang="zh-TW" b="1" dirty="0"/>
              <a:t>  name: wazuh-pv1 #2#3</a:t>
            </a:r>
          </a:p>
          <a:p>
            <a:r>
              <a:rPr lang="en-US" altLang="zh-TW" b="1" dirty="0"/>
              <a:t>spec:</a:t>
            </a:r>
          </a:p>
          <a:p>
            <a:r>
              <a:rPr lang="en-US" altLang="zh-TW" b="1" dirty="0"/>
              <a:t>  capacity:</a:t>
            </a:r>
          </a:p>
          <a:p>
            <a:r>
              <a:rPr lang="en-US" altLang="zh-TW" b="1" dirty="0"/>
              <a:t>    storage: 10Gi</a:t>
            </a:r>
          </a:p>
          <a:p>
            <a:r>
              <a:rPr lang="en-US" altLang="zh-TW" b="1" dirty="0"/>
              <a:t>  </a:t>
            </a:r>
            <a:r>
              <a:rPr lang="en-US" altLang="zh-TW" b="1" dirty="0" err="1"/>
              <a:t>accessModes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  - </a:t>
            </a:r>
            <a:r>
              <a:rPr lang="en-US" altLang="zh-TW" b="1" dirty="0" err="1"/>
              <a:t>ReadWriteOnce</a:t>
            </a:r>
            <a:endParaRPr lang="en-US" altLang="zh-TW" b="1" dirty="0"/>
          </a:p>
          <a:p>
            <a:r>
              <a:rPr lang="en-US" altLang="zh-TW" b="1" dirty="0"/>
              <a:t>  </a:t>
            </a:r>
            <a:r>
              <a:rPr lang="en-US" altLang="zh-TW" b="1" dirty="0" err="1"/>
              <a:t>persistentVolumeReclaimPolicy</a:t>
            </a:r>
            <a:r>
              <a:rPr lang="en-US" altLang="zh-TW" b="1" dirty="0"/>
              <a:t>: Retain</a:t>
            </a:r>
          </a:p>
          <a:p>
            <a:r>
              <a:rPr lang="en-US" altLang="zh-TW" b="1" dirty="0"/>
              <a:t>  </a:t>
            </a:r>
            <a:r>
              <a:rPr lang="en-US" altLang="zh-TW" b="1" dirty="0" err="1"/>
              <a:t>storageClassName</a:t>
            </a:r>
            <a:r>
              <a:rPr lang="en-US" altLang="zh-TW" b="1" dirty="0"/>
              <a:t>: </a:t>
            </a:r>
            <a:r>
              <a:rPr lang="en-US" altLang="zh-TW" b="1" dirty="0" err="1"/>
              <a:t>wazuh</a:t>
            </a:r>
            <a:r>
              <a:rPr lang="en-US" altLang="zh-TW" b="1" dirty="0"/>
              <a:t>-storage</a:t>
            </a:r>
          </a:p>
          <a:p>
            <a:r>
              <a:rPr lang="en-US" altLang="zh-TW" b="1" dirty="0"/>
              <a:t>  </a:t>
            </a:r>
            <a:r>
              <a:rPr lang="en-US" altLang="zh-TW" b="1" dirty="0" err="1"/>
              <a:t>hostPath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    path: /</a:t>
            </a:r>
            <a:r>
              <a:rPr lang="en-US" altLang="zh-TW" b="1" dirty="0" err="1"/>
              <a:t>tmp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82184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 Pod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 佈署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上運行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39</a:t>
            </a:fld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CEA6D5-A6E2-A42E-C992-3CFDEECB3105}"/>
              </a:ext>
            </a:extLst>
          </p:cNvPr>
          <p:cNvSpPr txBox="1"/>
          <p:nvPr/>
        </p:nvSpPr>
        <p:spPr>
          <a:xfrm>
            <a:off x="531160" y="1107347"/>
            <a:ext cx="835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資料夾內檔案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wazuh_k8s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6FB11B-2FC1-5597-2323-2A6BD0601869}"/>
              </a:ext>
            </a:extLst>
          </p:cNvPr>
          <p:cNvSpPr txBox="1"/>
          <p:nvPr/>
        </p:nvSpPr>
        <p:spPr>
          <a:xfrm>
            <a:off x="531161" y="1615717"/>
            <a:ext cx="573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Kubectl</a:t>
            </a:r>
            <a:r>
              <a:rPr lang="en-US" altLang="zh-TW" dirty="0"/>
              <a:t> get </a:t>
            </a:r>
            <a:r>
              <a:rPr lang="en-US" altLang="zh-TW" dirty="0" err="1"/>
              <a:t>pv</a:t>
            </a:r>
            <a:r>
              <a:rPr lang="en-US" altLang="zh-TW" dirty="0"/>
              <a:t> –n=</a:t>
            </a:r>
            <a:r>
              <a:rPr lang="en-US" altLang="zh-TW" dirty="0" err="1"/>
              <a:t>wazuh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確認有與</a:t>
            </a:r>
            <a:r>
              <a:rPr lang="en-US" altLang="zh-TW" dirty="0"/>
              <a:t>storage class </a:t>
            </a:r>
            <a:r>
              <a:rPr lang="zh-TW" altLang="en-US" dirty="0"/>
              <a:t>連接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AB044B-CBEE-BF88-D6CD-767A6930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0" y="3495471"/>
            <a:ext cx="7800000" cy="11714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731FC0-DAD8-66DA-6DD2-7A271C279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3" y="2052805"/>
            <a:ext cx="10819048" cy="87619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2EEE16B-BEB7-B1AC-7D8A-B534326319EE}"/>
              </a:ext>
            </a:extLst>
          </p:cNvPr>
          <p:cNvSpPr txBox="1"/>
          <p:nvPr/>
        </p:nvSpPr>
        <p:spPr>
          <a:xfrm>
            <a:off x="531160" y="3027567"/>
            <a:ext cx="772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Kubectl</a:t>
            </a:r>
            <a:r>
              <a:rPr lang="en-US" altLang="zh-TW" dirty="0"/>
              <a:t> get svc –n=</a:t>
            </a:r>
            <a:r>
              <a:rPr lang="en-US" altLang="zh-TW" dirty="0" err="1"/>
              <a:t>wazuh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確認服務與使用之</a:t>
            </a:r>
            <a:r>
              <a:rPr lang="en-US" altLang="zh-TW" dirty="0">
                <a:solidFill>
                  <a:srgbClr val="FF0000"/>
                </a:solidFill>
              </a:rPr>
              <a:t>Port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E316FB-505E-55D0-F74F-5EC612D14B91}"/>
              </a:ext>
            </a:extLst>
          </p:cNvPr>
          <p:cNvSpPr txBox="1"/>
          <p:nvPr/>
        </p:nvSpPr>
        <p:spPr>
          <a:xfrm>
            <a:off x="531160" y="4765472"/>
            <a:ext cx="772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Kubectl</a:t>
            </a:r>
            <a:r>
              <a:rPr lang="en-US" altLang="zh-TW" dirty="0"/>
              <a:t> get pod –n=</a:t>
            </a:r>
            <a:r>
              <a:rPr lang="en-US" altLang="zh-TW" dirty="0" err="1"/>
              <a:t>wazuh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確認</a:t>
            </a:r>
            <a:r>
              <a:rPr lang="en-US" altLang="zh-TW" dirty="0"/>
              <a:t>pod</a:t>
            </a:r>
            <a:r>
              <a:rPr lang="zh-TW" altLang="en-US" dirty="0"/>
              <a:t>皆</a:t>
            </a:r>
            <a:r>
              <a:rPr lang="en-US" altLang="zh-TW" dirty="0"/>
              <a:t>Running)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200918-C866-429E-1581-78CF4B550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60" y="5242283"/>
            <a:ext cx="4580952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795C7E-D9AF-47F1-908F-F7AC3FC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C4AEA5E-1CFE-41DF-AEC8-D10ED6B121E9}"/>
              </a:ext>
            </a:extLst>
          </p:cNvPr>
          <p:cNvSpPr txBox="1">
            <a:spLocks/>
          </p:cNvSpPr>
          <p:nvPr/>
        </p:nvSpPr>
        <p:spPr>
          <a:xfrm>
            <a:off x="505691" y="125481"/>
            <a:ext cx="10515600" cy="83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容器虛擬化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44C1E9A-8C2E-3049-79EB-87ACC0D90296}"/>
              </a:ext>
            </a:extLst>
          </p:cNvPr>
          <p:cNvSpPr/>
          <p:nvPr/>
        </p:nvSpPr>
        <p:spPr>
          <a:xfrm>
            <a:off x="8812422" y="4384866"/>
            <a:ext cx="2761673" cy="1505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A14A8C0E-10FF-1311-1A2C-2137B929C412}"/>
              </a:ext>
            </a:extLst>
          </p:cNvPr>
          <p:cNvSpPr/>
          <p:nvPr/>
        </p:nvSpPr>
        <p:spPr>
          <a:xfrm>
            <a:off x="4758715" y="3488940"/>
            <a:ext cx="2215672" cy="2478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0C2A34A-E091-1C66-8847-122D354B6A0E}"/>
              </a:ext>
            </a:extLst>
          </p:cNvPr>
          <p:cNvSpPr txBox="1"/>
          <p:nvPr/>
        </p:nvSpPr>
        <p:spPr>
          <a:xfrm>
            <a:off x="1067734" y="1031155"/>
            <a:ext cx="10576185" cy="20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運行應用服務。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是應用服務從程式碼經過編譯成可執行檔，搭配運行需要的環境與函示庫打包而成。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對於過去佈署應用程式的流程上，更加快速並且能夠快速擴展同一個應用服務的運行節點。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8A07828-DD37-D920-339A-91AE3BA73F63}"/>
              </a:ext>
            </a:extLst>
          </p:cNvPr>
          <p:cNvSpPr/>
          <p:nvPr/>
        </p:nvSpPr>
        <p:spPr>
          <a:xfrm>
            <a:off x="1313947" y="4532384"/>
            <a:ext cx="1593669" cy="12932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Source Code</a:t>
            </a:r>
            <a:endParaRPr lang="zh-TW" altLang="en-US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7F054FC7-1BC1-97B6-F97B-2A7950D18DCA}"/>
              </a:ext>
            </a:extLst>
          </p:cNvPr>
          <p:cNvSpPr/>
          <p:nvPr/>
        </p:nvSpPr>
        <p:spPr>
          <a:xfrm>
            <a:off x="2697950" y="5282378"/>
            <a:ext cx="2131621" cy="64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9D107F-3493-910A-D241-32889A19D380}"/>
              </a:ext>
            </a:extLst>
          </p:cNvPr>
          <p:cNvSpPr/>
          <p:nvPr/>
        </p:nvSpPr>
        <p:spPr>
          <a:xfrm>
            <a:off x="5071695" y="3636721"/>
            <a:ext cx="1616364" cy="55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F3B057C-812B-EC8B-3C75-A3E0FBA1F178}"/>
              </a:ext>
            </a:extLst>
          </p:cNvPr>
          <p:cNvSpPr/>
          <p:nvPr/>
        </p:nvSpPr>
        <p:spPr>
          <a:xfrm>
            <a:off x="5067078" y="4177048"/>
            <a:ext cx="1616364" cy="55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Dependencies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8D5E08E-A582-31DA-8D6C-26523DAAB4C1}"/>
              </a:ext>
            </a:extLst>
          </p:cNvPr>
          <p:cNvSpPr/>
          <p:nvPr/>
        </p:nvSpPr>
        <p:spPr>
          <a:xfrm>
            <a:off x="5071695" y="4728236"/>
            <a:ext cx="1606315" cy="55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Environments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84B88F5-8C62-3915-3CF4-BCBF11D3393A}"/>
              </a:ext>
            </a:extLst>
          </p:cNvPr>
          <p:cNvSpPr txBox="1"/>
          <p:nvPr/>
        </p:nvSpPr>
        <p:spPr>
          <a:xfrm>
            <a:off x="5136350" y="5428575"/>
            <a:ext cx="14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Image</a:t>
            </a:r>
            <a:endParaRPr lang="zh-TW" altLang="en-US" dirty="0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50539BF4-A625-5F73-293F-77F664A18820}"/>
              </a:ext>
            </a:extLst>
          </p:cNvPr>
          <p:cNvSpPr/>
          <p:nvPr/>
        </p:nvSpPr>
        <p:spPr>
          <a:xfrm>
            <a:off x="6738860" y="5305468"/>
            <a:ext cx="2131621" cy="64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Run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8876AF1-6B15-404D-2B8C-E2AEFD7FA94E}"/>
              </a:ext>
            </a:extLst>
          </p:cNvPr>
          <p:cNvCxnSpPr>
            <a:cxnSpLocks/>
            <a:stCxn id="22" idx="1"/>
            <a:endCxn id="22" idx="3"/>
          </p:cNvCxnSpPr>
          <p:nvPr/>
        </p:nvCxnSpPr>
        <p:spPr>
          <a:xfrm>
            <a:off x="8812422" y="5137630"/>
            <a:ext cx="2761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B917745-2E72-0537-B9A7-B26EF2C42F2A}"/>
              </a:ext>
            </a:extLst>
          </p:cNvPr>
          <p:cNvSpPr txBox="1"/>
          <p:nvPr/>
        </p:nvSpPr>
        <p:spPr>
          <a:xfrm>
            <a:off x="9311185" y="5382393"/>
            <a:ext cx="184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Container Engine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4E2E7B3-51AD-3A2E-1B7C-C476C65BE5C0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10193259" y="4384866"/>
            <a:ext cx="0" cy="766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7D01129-A271-8B99-AB66-6A85BADC95FF}"/>
              </a:ext>
            </a:extLst>
          </p:cNvPr>
          <p:cNvSpPr txBox="1"/>
          <p:nvPr/>
        </p:nvSpPr>
        <p:spPr>
          <a:xfrm>
            <a:off x="8960204" y="4625011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Container</a:t>
            </a:r>
            <a:endParaRPr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8BA1B5E-5A99-628D-3F82-62A35AD74AFE}"/>
              </a:ext>
            </a:extLst>
          </p:cNvPr>
          <p:cNvCxnSpPr>
            <a:cxnSpLocks/>
          </p:cNvCxnSpPr>
          <p:nvPr/>
        </p:nvCxnSpPr>
        <p:spPr>
          <a:xfrm>
            <a:off x="10918314" y="4384866"/>
            <a:ext cx="0" cy="757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1BB6CCD-9D16-396F-BE07-9089B3DB8DF8}"/>
              </a:ext>
            </a:extLst>
          </p:cNvPr>
          <p:cNvSpPr txBox="1"/>
          <p:nvPr/>
        </p:nvSpPr>
        <p:spPr>
          <a:xfrm>
            <a:off x="10336422" y="4578829"/>
            <a:ext cx="443346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4BD72D4-A63F-CFCB-52BE-273E5521AF60}"/>
              </a:ext>
            </a:extLst>
          </p:cNvPr>
          <p:cNvSpPr txBox="1"/>
          <p:nvPr/>
        </p:nvSpPr>
        <p:spPr>
          <a:xfrm>
            <a:off x="11015295" y="4601920"/>
            <a:ext cx="443346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6908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NAT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網路設定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開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Port)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40</a:t>
            </a:fld>
            <a:endParaRPr lang="zh-TW" altLang="en-US" sz="1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024BBA-2227-87FC-2145-9775F03E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662" y="1838456"/>
            <a:ext cx="5561905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80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60" y="136525"/>
            <a:ext cx="10515600" cy="83178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NAT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網路設定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網頁介面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z="1800" smtClean="0"/>
              <a:t>41</a:t>
            </a:fld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4B118D7-A7AC-9F7D-4036-F4C251CF756E}"/>
              </a:ext>
            </a:extLst>
          </p:cNvPr>
          <p:cNvSpPr txBox="1"/>
          <p:nvPr/>
        </p:nvSpPr>
        <p:spPr>
          <a:xfrm>
            <a:off x="612395" y="1275127"/>
            <a:ext cx="313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Username:admin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Password:SecretPassword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C17247-4FE8-64B0-6378-68B573CC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43" y="2043878"/>
            <a:ext cx="7693360" cy="37997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E0647BB-7BE9-8A90-3B17-D1F773E7C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18" y="2043877"/>
            <a:ext cx="4280524" cy="37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24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2"/>
          <p:cNvSpPr txBox="1">
            <a:spLocks noGrp="1"/>
          </p:cNvSpPr>
          <p:nvPr>
            <p:ph type="title"/>
          </p:nvPr>
        </p:nvSpPr>
        <p:spPr>
          <a:xfrm>
            <a:off x="2784067" y="1914800"/>
            <a:ext cx="6715200" cy="30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 for your attention</a:t>
            </a:r>
            <a:r>
              <a:rPr lang="en-US" altLang="zh-TW" sz="60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</a:t>
            </a:r>
            <a:endParaRPr sz="6000" b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1">
            <a:extLst>
              <a:ext uri="{FF2B5EF4-FFF2-40B4-BE49-F238E27FC236}">
                <a16:creationId xmlns:a16="http://schemas.microsoft.com/office/drawing/2014/main" id="{7B6DE90D-1578-4DF1-8145-632F640B3C5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4B5966-B554-4753-BD8A-028F3DCBFB93}" type="slidenum">
              <a:rPr lang="zh-TW" altLang="en-US">
                <a:solidFill>
                  <a:schemeClr val="tx1">
                    <a:tint val="75000"/>
                  </a:schemeClr>
                </a:solidFill>
              </a:rPr>
              <a:pPr algn="r"/>
              <a:t>42</a:t>
            </a:fld>
            <a:endParaRPr lang="zh-TW" alt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9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5763734-ABA2-4257-9EE9-40A3E32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78" y="183526"/>
            <a:ext cx="10515600" cy="831784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容器簡介</a:t>
            </a:r>
            <a:r>
              <a:rPr lang="en-US" altLang="zh-TW" sz="4000" b="1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-Pod</a:t>
            </a:r>
            <a:endParaRPr lang="zh-TW" altLang="en-US" sz="4000" b="1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EF2A19-82CD-4D92-B0A6-00AD7F33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84B5966-B554-4753-BD8A-028F3DCBFB93}" type="slidenum">
              <a:rPr lang="zh-TW" altLang="en-US" sz="1800" smtClean="0"/>
              <a:t>5</a:t>
            </a:fld>
            <a:endParaRPr lang="zh-TW" altLang="en-US" sz="18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92A7C87-963C-412F-8CC9-8052FCD67497}"/>
              </a:ext>
            </a:extLst>
          </p:cNvPr>
          <p:cNvSpPr txBox="1"/>
          <p:nvPr/>
        </p:nvSpPr>
        <p:spPr>
          <a:xfrm>
            <a:off x="1067734" y="1031155"/>
            <a:ext cx="10640754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K8s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最基本的組成單位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也是最小的可佈署單位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，它封裝了許多不同的資源，也因此每個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都有以下特性：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包含一到多個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都共享相同的檔案系統等資源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透過共享相同的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 Namespace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來互相通訊，且有獨一無二的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 address</a:t>
            </a:r>
          </a:p>
          <a:p>
            <a:pPr lvl="1" algn="just">
              <a:lnSpc>
                <a:spcPct val="150000"/>
              </a:lnSpc>
            </a:pPr>
            <a:endParaRPr lang="en-US" altLang="zh-TW" sz="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總是被同時調度並且有共同的運行環境</a:t>
            </a:r>
          </a:p>
        </p:txBody>
      </p:sp>
    </p:spTree>
    <p:extLst>
      <p:ext uri="{BB962C8B-B14F-4D97-AF65-F5344CB8AC3E}">
        <p14:creationId xmlns:p14="http://schemas.microsoft.com/office/powerpoint/2010/main" val="151384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795C7E-D9AF-47F1-908F-F7AC3FC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B5966-B554-4753-BD8A-028F3DCBFB93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08FFB26-DB9E-67D3-1764-33275898E53D}"/>
              </a:ext>
            </a:extLst>
          </p:cNvPr>
          <p:cNvSpPr/>
          <p:nvPr/>
        </p:nvSpPr>
        <p:spPr>
          <a:xfrm>
            <a:off x="2947333" y="4364577"/>
            <a:ext cx="2600588" cy="463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Elasticsearch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CA9ECAB-8549-5189-3D62-025B83A674F1}"/>
              </a:ext>
            </a:extLst>
          </p:cNvPr>
          <p:cNvSpPr/>
          <p:nvPr/>
        </p:nvSpPr>
        <p:spPr>
          <a:xfrm>
            <a:off x="2947333" y="4922956"/>
            <a:ext cx="2600588" cy="4616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Kibana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標題 1">
            <a:extLst>
              <a:ext uri="{FF2B5EF4-FFF2-40B4-BE49-F238E27FC236}">
                <a16:creationId xmlns:a16="http://schemas.microsoft.com/office/drawing/2014/main" id="{162FF923-6214-46D9-F492-5F15C6231327}"/>
              </a:ext>
            </a:extLst>
          </p:cNvPr>
          <p:cNvSpPr txBox="1">
            <a:spLocks/>
          </p:cNvSpPr>
          <p:nvPr/>
        </p:nvSpPr>
        <p:spPr>
          <a:xfrm>
            <a:off x="458306" y="5316"/>
            <a:ext cx="10515600" cy="83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174F409B-FC1E-6678-4FFF-6C21E53BE49D}"/>
              </a:ext>
            </a:extLst>
          </p:cNvPr>
          <p:cNvSpPr/>
          <p:nvPr/>
        </p:nvSpPr>
        <p:spPr>
          <a:xfrm>
            <a:off x="2947333" y="5479550"/>
            <a:ext cx="2600588" cy="4616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Wazuh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-manager-master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22B6772-7C1B-E78A-5703-4E67AA11320A}"/>
              </a:ext>
            </a:extLst>
          </p:cNvPr>
          <p:cNvSpPr/>
          <p:nvPr/>
        </p:nvSpPr>
        <p:spPr>
          <a:xfrm>
            <a:off x="2947333" y="6036144"/>
            <a:ext cx="2600588" cy="463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Wazuh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-manager-worker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7766FA0-8930-130B-42C6-78396FA8765D}"/>
              </a:ext>
            </a:extLst>
          </p:cNvPr>
          <p:cNvSpPr txBox="1"/>
          <p:nvPr/>
        </p:nvSpPr>
        <p:spPr>
          <a:xfrm>
            <a:off x="3823983" y="3849992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4C39F54-D143-B503-4976-C4631A1DAB02}"/>
              </a:ext>
            </a:extLst>
          </p:cNvPr>
          <p:cNvSpPr txBox="1"/>
          <p:nvPr/>
        </p:nvSpPr>
        <p:spPr>
          <a:xfrm>
            <a:off x="743237" y="814930"/>
            <a:ext cx="10705525" cy="2588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本論文以四個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來實現資訊安全日誌管理系統。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-manager-master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集中並協調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Worker Node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，確保關鍵數據在所有節點中保持一致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-manager-worker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包含所有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Worker Node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，負責接收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Agent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資訊日誌。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lasticsearch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用於構建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Elasticsearch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應用。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Kibana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用於將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Elasticsearch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數據可視化，並且操作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Wazuh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工具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7F3CDA-755D-C609-3472-EE194BE10DD0}"/>
              </a:ext>
            </a:extLst>
          </p:cNvPr>
          <p:cNvSpPr txBox="1"/>
          <p:nvPr/>
        </p:nvSpPr>
        <p:spPr>
          <a:xfrm>
            <a:off x="7437358" y="3819802"/>
            <a:ext cx="14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E67F28C-EF71-9950-FB33-BDDEB4A2D707}"/>
              </a:ext>
            </a:extLst>
          </p:cNvPr>
          <p:cNvSpPr/>
          <p:nvPr/>
        </p:nvSpPr>
        <p:spPr>
          <a:xfrm>
            <a:off x="6878742" y="4364577"/>
            <a:ext cx="2600588" cy="463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Worker1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5617FB2-7B51-D296-DDCF-D235D1AC9D36}"/>
              </a:ext>
            </a:extLst>
          </p:cNvPr>
          <p:cNvSpPr/>
          <p:nvPr/>
        </p:nvSpPr>
        <p:spPr>
          <a:xfrm>
            <a:off x="6878742" y="4922956"/>
            <a:ext cx="2600588" cy="463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Worker2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110CB84-A15C-4413-5AE6-7BBBB74595D9}"/>
              </a:ext>
            </a:extLst>
          </p:cNvPr>
          <p:cNvSpPr/>
          <p:nvPr/>
        </p:nvSpPr>
        <p:spPr>
          <a:xfrm>
            <a:off x="6878742" y="5479550"/>
            <a:ext cx="2600588" cy="463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Worker3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3A0301B-0DA2-E581-0E48-5CE7384FB0B5}"/>
              </a:ext>
            </a:extLst>
          </p:cNvPr>
          <p:cNvSpPr/>
          <p:nvPr/>
        </p:nvSpPr>
        <p:spPr>
          <a:xfrm>
            <a:off x="6878742" y="6036143"/>
            <a:ext cx="2600588" cy="463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Worker4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F0FCC8C-D7A1-627C-6227-ABE182C2EC3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547921" y="4596302"/>
            <a:ext cx="13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00A9863-57BF-2205-72E9-22C2FF941053}"/>
              </a:ext>
            </a:extLst>
          </p:cNvPr>
          <p:cNvCxnSpPr>
            <a:cxnSpLocks/>
            <a:stCxn id="33" idx="3"/>
            <a:endCxn id="12" idx="1"/>
          </p:cNvCxnSpPr>
          <p:nvPr/>
        </p:nvCxnSpPr>
        <p:spPr>
          <a:xfrm>
            <a:off x="5547921" y="5153789"/>
            <a:ext cx="1330821" cy="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EC1E07A-DA16-6898-C5E8-96C0B4CB3E2E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>
          <a:xfrm>
            <a:off x="5547921" y="5710383"/>
            <a:ext cx="1330821" cy="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290991B-8B1F-169A-F880-19E2E4E9E0E2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 flipV="1">
            <a:off x="5547921" y="6267868"/>
            <a:ext cx="13308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2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1A781D7-715F-4B04-9990-1415DA75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580" y="2731735"/>
            <a:ext cx="7350839" cy="32536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795C7E-D9AF-47F1-908F-F7AC3FC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5966-B554-4753-BD8A-028F3DCBFB9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25484" y="6136700"/>
            <a:ext cx="9145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Diego </a:t>
            </a:r>
            <a:r>
              <a:rPr lang="en-US" altLang="zh-TW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Goldsztajn</a:t>
            </a:r>
            <a:r>
              <a:rPr lang="en-US" altLang="zh-TW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Sem C. Borst, Johan S.H. van </a:t>
            </a:r>
            <a:r>
              <a:rPr lang="en-US" altLang="zh-TW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Leeuwaarden</a:t>
            </a:r>
            <a:r>
              <a:rPr lang="en-US" altLang="zh-TW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Speculative Container Scheduling for Deep Learning Applications in a Kubernetes Cluster. arXiv:2010.11307, 2020.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C4AEA5E-1CFE-41DF-AEC8-D10ED6B121E9}"/>
              </a:ext>
            </a:extLst>
          </p:cNvPr>
          <p:cNvSpPr txBox="1">
            <a:spLocks/>
          </p:cNvSpPr>
          <p:nvPr/>
        </p:nvSpPr>
        <p:spPr>
          <a:xfrm>
            <a:off x="445862" y="136525"/>
            <a:ext cx="10515600" cy="83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33DAD7-0B79-F002-1442-5F835025B5DA}"/>
              </a:ext>
            </a:extLst>
          </p:cNvPr>
          <p:cNvSpPr txBox="1"/>
          <p:nvPr/>
        </p:nvSpPr>
        <p:spPr>
          <a:xfrm>
            <a:off x="1145238" y="872615"/>
            <a:ext cx="1070552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Cluster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的架構，由多個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集合而成，每個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Cluster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至少有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Plane(CP)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和數個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Worker Node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可協調多個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的運作，使其彼此協調一致。它管理的領域包括用於容器化應用程式的底層基礎架構資源，例如所需的運算、網路和儲存資源數量。</a:t>
            </a:r>
          </a:p>
        </p:txBody>
      </p:sp>
    </p:spTree>
    <p:extLst>
      <p:ext uri="{BB962C8B-B14F-4D97-AF65-F5344CB8AC3E}">
        <p14:creationId xmlns:p14="http://schemas.microsoft.com/office/powerpoint/2010/main" val="152528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795C7E-D9AF-47F1-908F-F7AC3FC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B5966-B554-4753-BD8A-028F3DCBFB93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C4AEA5E-1CFE-41DF-AEC8-D10ED6B121E9}"/>
              </a:ext>
            </a:extLst>
          </p:cNvPr>
          <p:cNvSpPr txBox="1">
            <a:spLocks/>
          </p:cNvSpPr>
          <p:nvPr/>
        </p:nvSpPr>
        <p:spPr>
          <a:xfrm>
            <a:off x="531160" y="516035"/>
            <a:ext cx="10515600" cy="83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Kubernetes-Node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26F4BC-EB38-58F1-05EA-90EBB7323E80}"/>
              </a:ext>
            </a:extLst>
          </p:cNvPr>
          <p:cNvSpPr txBox="1"/>
          <p:nvPr/>
        </p:nvSpPr>
        <p:spPr>
          <a:xfrm>
            <a:off x="1227115" y="1442215"/>
            <a:ext cx="10705525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組件在每個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中運行，以維護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的運行及提供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運行時的環境。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Kubelet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負責管理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-proxy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在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上處理網路規則，這些網路規則允許集群內部或外部與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進行網路通訊。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Runtime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是負責運行容器的軟體，例如：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Cri-O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Containerd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0D75A8-BED5-4BA9-3DB7-2A4DDB18B82C}"/>
              </a:ext>
            </a:extLst>
          </p:cNvPr>
          <p:cNvSpPr/>
          <p:nvPr/>
        </p:nvSpPr>
        <p:spPr>
          <a:xfrm>
            <a:off x="4221061" y="4553289"/>
            <a:ext cx="3749879" cy="14142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6AD0623-759A-97AC-C089-883D08E15227}"/>
              </a:ext>
            </a:extLst>
          </p:cNvPr>
          <p:cNvSpPr/>
          <p:nvPr/>
        </p:nvSpPr>
        <p:spPr>
          <a:xfrm>
            <a:off x="4523065" y="4746234"/>
            <a:ext cx="1333850" cy="419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Kubelet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D8CA68A-E172-4D2B-554C-8CF3C91CB167}"/>
              </a:ext>
            </a:extLst>
          </p:cNvPr>
          <p:cNvSpPr/>
          <p:nvPr/>
        </p:nvSpPr>
        <p:spPr>
          <a:xfrm>
            <a:off x="4523064" y="5350241"/>
            <a:ext cx="1333851" cy="419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Kube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-Proxy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7BFD872-F019-D7FC-6625-C0A65146D7A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856915" y="4955959"/>
            <a:ext cx="552882" cy="15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1261A96C-D871-F6DE-E315-077517AE8FDE}"/>
              </a:ext>
            </a:extLst>
          </p:cNvPr>
          <p:cNvSpPr/>
          <p:nvPr/>
        </p:nvSpPr>
        <p:spPr>
          <a:xfrm>
            <a:off x="6181289" y="4993018"/>
            <a:ext cx="1560353" cy="801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Container Runtime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D5E2E88-D84E-66A7-2472-F1AE7F0D5668}"/>
              </a:ext>
            </a:extLst>
          </p:cNvPr>
          <p:cNvSpPr txBox="1"/>
          <p:nvPr/>
        </p:nvSpPr>
        <p:spPr>
          <a:xfrm>
            <a:off x="5164822" y="4157038"/>
            <a:ext cx="18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Node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03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795C7E-D9AF-47F1-908F-F7AC3FC8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B5966-B554-4753-BD8A-028F3DCBFB93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0C4AEA5E-1CFE-41DF-AEC8-D10ED6B121E9}"/>
              </a:ext>
            </a:extLst>
          </p:cNvPr>
          <p:cNvSpPr txBox="1">
            <a:spLocks/>
          </p:cNvSpPr>
          <p:nvPr/>
        </p:nvSpPr>
        <p:spPr>
          <a:xfrm>
            <a:off x="590724" y="136524"/>
            <a:ext cx="10515600" cy="831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Kubernetes-Control Plane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26F4BC-EB38-58F1-05EA-90EBB7323E80}"/>
              </a:ext>
            </a:extLst>
          </p:cNvPr>
          <p:cNvSpPr txBox="1"/>
          <p:nvPr/>
        </p:nvSpPr>
        <p:spPr>
          <a:xfrm>
            <a:off x="1227115" y="850974"/>
            <a:ext cx="10705525" cy="295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的組件對集群做調度，以及檢測並響應集群事件。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Kube-apiserver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API(Application Programming Interface)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 Plane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的前端，負責接收送到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Kubernetes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內部的要求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Etcd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由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Kube-Apiserver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負責存取，用來存放整個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Cluster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的狀態及資料。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-scheduler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負責調度資源，分配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Pod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要運行在哪個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Node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上。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-controller-manager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負責管理並運行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、監視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Cluster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狀態，確保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Cluster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中運行的服務與設定一致。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0D75A8-BED5-4BA9-3DB7-2A4DDB18B82C}"/>
              </a:ext>
            </a:extLst>
          </p:cNvPr>
          <p:cNvSpPr/>
          <p:nvPr/>
        </p:nvSpPr>
        <p:spPr>
          <a:xfrm>
            <a:off x="3401407" y="4562999"/>
            <a:ext cx="4998314" cy="1721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D5E2E88-D84E-66A7-2472-F1AE7F0D5668}"/>
              </a:ext>
            </a:extLst>
          </p:cNvPr>
          <p:cNvSpPr txBox="1"/>
          <p:nvPr/>
        </p:nvSpPr>
        <p:spPr>
          <a:xfrm>
            <a:off x="4740787" y="4184218"/>
            <a:ext cx="186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 Plane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F566CB3-209C-AC2D-698A-384B1A9D0803}"/>
              </a:ext>
            </a:extLst>
          </p:cNvPr>
          <p:cNvSpPr/>
          <p:nvPr/>
        </p:nvSpPr>
        <p:spPr>
          <a:xfrm>
            <a:off x="5671965" y="4744111"/>
            <a:ext cx="2608440" cy="545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Etcd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F5371F4-E41C-93D1-1DEB-A4F49AAC37D6}"/>
              </a:ext>
            </a:extLst>
          </p:cNvPr>
          <p:cNvSpPr/>
          <p:nvPr/>
        </p:nvSpPr>
        <p:spPr>
          <a:xfrm>
            <a:off x="3625887" y="5535235"/>
            <a:ext cx="1749399" cy="545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Kube-apiserver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6174DD1-D732-BE73-05BE-994A226F0A85}"/>
              </a:ext>
            </a:extLst>
          </p:cNvPr>
          <p:cNvSpPr/>
          <p:nvPr/>
        </p:nvSpPr>
        <p:spPr>
          <a:xfrm>
            <a:off x="5671965" y="5535235"/>
            <a:ext cx="2608440" cy="545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Kube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-controller-manager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226B85D-507C-8DBF-A523-53D9634B5229}"/>
              </a:ext>
            </a:extLst>
          </p:cNvPr>
          <p:cNvSpPr/>
          <p:nvPr/>
        </p:nvSpPr>
        <p:spPr>
          <a:xfrm>
            <a:off x="3625887" y="4744111"/>
            <a:ext cx="1749399" cy="545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Kube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-scheduler</a:t>
            </a:r>
          </a:p>
        </p:txBody>
      </p:sp>
    </p:spTree>
    <p:extLst>
      <p:ext uri="{BB962C8B-B14F-4D97-AF65-F5344CB8AC3E}">
        <p14:creationId xmlns:p14="http://schemas.microsoft.com/office/powerpoint/2010/main" val="192072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153863</TotalTime>
  <Words>3755</Words>
  <Application>Microsoft Office PowerPoint</Application>
  <PresentationFormat>寬螢幕</PresentationFormat>
  <Paragraphs>515</Paragraphs>
  <Slides>42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Chelsea Market</vt:lpstr>
      <vt:lpstr>Manrope</vt:lpstr>
      <vt:lpstr>標楷體</vt:lpstr>
      <vt:lpstr>Arial</vt:lpstr>
      <vt:lpstr>Calibri</vt:lpstr>
      <vt:lpstr>Calibri Light</vt:lpstr>
      <vt:lpstr>Lato</vt:lpstr>
      <vt:lpstr>Times New Roman</vt:lpstr>
      <vt:lpstr>Office 佈景主題</vt:lpstr>
      <vt:lpstr>Wazuh Kubernetes交接報告</vt:lpstr>
      <vt:lpstr>目錄</vt:lpstr>
      <vt:lpstr>1. Kubernetes介紹</vt:lpstr>
      <vt:lpstr>PowerPoint 簡報</vt:lpstr>
      <vt:lpstr>容器簡介-Pod</vt:lpstr>
      <vt:lpstr>PowerPoint 簡報</vt:lpstr>
      <vt:lpstr>PowerPoint 簡報</vt:lpstr>
      <vt:lpstr>PowerPoint 簡報</vt:lpstr>
      <vt:lpstr>PowerPoint 簡報</vt:lpstr>
      <vt:lpstr>PowerPoint 簡報</vt:lpstr>
      <vt:lpstr>2. Wazuh介紹</vt:lpstr>
      <vt:lpstr>PowerPoint 簡報</vt:lpstr>
      <vt:lpstr>PowerPoint 簡報</vt:lpstr>
      <vt:lpstr>PowerPoint 簡報</vt:lpstr>
      <vt:lpstr>2. Kubernetes環境搭建</vt:lpstr>
      <vt:lpstr>環境搭建</vt:lpstr>
      <vt:lpstr>環境搭建</vt:lpstr>
      <vt:lpstr>環境搭建</vt:lpstr>
      <vt:lpstr>環境搭建</vt:lpstr>
      <vt:lpstr>環境搭建</vt:lpstr>
      <vt:lpstr>環境搭建</vt:lpstr>
      <vt:lpstr>環境搭建</vt:lpstr>
      <vt:lpstr>環境搭建</vt:lpstr>
      <vt:lpstr>3. Node設定</vt:lpstr>
      <vt:lpstr>Node設定</vt:lpstr>
      <vt:lpstr>Node設定</vt:lpstr>
      <vt:lpstr>Node設定</vt:lpstr>
      <vt:lpstr>Control Plane設定 (只在CP節點上執行)</vt:lpstr>
      <vt:lpstr>Control Plane設定 (只在CP節點上執行)</vt:lpstr>
      <vt:lpstr>Control Plane設定 (只在CP節點上執行)</vt:lpstr>
      <vt:lpstr>Control Plane設定 (只在CP節點上執行)</vt:lpstr>
      <vt:lpstr>Control Plane設定 (只在CP節點上執行)</vt:lpstr>
      <vt:lpstr>Worker設定 (只在Worker節點上執行)</vt:lpstr>
      <vt:lpstr>網路元件設定 (只在Control Plane節點上執行)</vt:lpstr>
      <vt:lpstr>4. Wazuh on FPGA</vt:lpstr>
      <vt:lpstr>Wazuh Manager On FPGA</vt:lpstr>
      <vt:lpstr>4. Wazuh Pod 佈署</vt:lpstr>
      <vt:lpstr>Wazuh Pod 佈署(於Control Plane上運行)</vt:lpstr>
      <vt:lpstr>Wazuh Pod 佈署(於Control Plane上運行)</vt:lpstr>
      <vt:lpstr>NAT網路設定(開Port)</vt:lpstr>
      <vt:lpstr>NAT網路設定(網頁介面)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吳振傑</dc:creator>
  <cp:lastModifiedBy>靖庭 曾</cp:lastModifiedBy>
  <cp:revision>2290</cp:revision>
  <dcterms:created xsi:type="dcterms:W3CDTF">2021-05-04T06:39:25Z</dcterms:created>
  <dcterms:modified xsi:type="dcterms:W3CDTF">2022-06-11T20:38:38Z</dcterms:modified>
</cp:coreProperties>
</file>