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60" r:id="rId4"/>
    <p:sldId id="261" r:id="rId5"/>
    <p:sldId id="281" r:id="rId6"/>
    <p:sldId id="282" r:id="rId7"/>
    <p:sldId id="283" r:id="rId8"/>
    <p:sldId id="284" r:id="rId9"/>
    <p:sldId id="285" r:id="rId10"/>
    <p:sldId id="28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>
        <p:scale>
          <a:sx n="119" d="100"/>
          <a:sy n="119" d="100"/>
        </p:scale>
        <p:origin x="-312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795885" y="973532"/>
            <a:ext cx="6661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21.06.03~2021.06.30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2021.06.30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2"/>
            <a:ext cx="3120608" cy="739946"/>
            <a:chOff x="6944288" y="4806069"/>
            <a:chExt cx="1694614" cy="754052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2021.06.03~2021.06.30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cs typeface="+mn-ea"/>
                  <a:sym typeface="+mn-lt"/>
                </a:rPr>
                <a:t>本月</a:t>
              </a:r>
              <a:r>
                <a:rPr lang="zh-TW" altLang="en-US" sz="2800" dirty="0" smtClean="0">
                  <a:cs typeface="+mn-ea"/>
                  <a:sym typeface="+mn-lt"/>
                </a:rPr>
                <a:t>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dirty="0" smtClean="0">
                  <a:cs typeface="+mn-ea"/>
                  <a:sym typeface="+mn-lt"/>
                </a:rPr>
                <a:t>Month</a:t>
              </a:r>
              <a:r>
                <a:rPr lang="en-US" altLang="zh-CN" sz="1100" dirty="0" smtClean="0">
                  <a:cs typeface="+mn-ea"/>
                  <a:sym typeface="+mn-lt"/>
                </a:rPr>
                <a:t> 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044468"/>
            <a:ext cx="64801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了解製作溫室專家知識設計輔助系統的動機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了解溫室</a:t>
            </a:r>
            <a:r>
              <a:rPr lang="zh-TW" altLang="en-US" sz="2000" spc="400" dirty="0">
                <a:cs typeface="+mn-ea"/>
                <a:sym typeface="+mn-lt"/>
              </a:rPr>
              <a:t>專家知識設計輔助</a:t>
            </a:r>
            <a:r>
              <a:rPr lang="zh-TW" altLang="en-US" sz="2000" spc="400" dirty="0" smtClean="0">
                <a:cs typeface="+mn-ea"/>
                <a:sym typeface="+mn-lt"/>
              </a:rPr>
              <a:t>系統的所有功能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學習架構溫室</a:t>
            </a:r>
            <a:r>
              <a:rPr lang="zh-TW" altLang="en-US" sz="2000" spc="400" dirty="0">
                <a:cs typeface="+mn-ea"/>
                <a:sym typeface="+mn-lt"/>
              </a:rPr>
              <a:t>專家知識設計輔助</a:t>
            </a:r>
            <a:r>
              <a:rPr lang="zh-TW" altLang="en-US" sz="2000" spc="400" dirty="0" smtClean="0">
                <a:cs typeface="+mn-ea"/>
                <a:sym typeface="+mn-lt"/>
              </a:rPr>
              <a:t>系統所需的程式語言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en-US" altLang="zh-TW" sz="2000" spc="400" dirty="0" err="1" smtClean="0">
                <a:cs typeface="+mn-ea"/>
                <a:sym typeface="+mn-lt"/>
              </a:rPr>
              <a:t>Laravel</a:t>
            </a:r>
            <a:r>
              <a:rPr lang="zh-TW" altLang="en-US" sz="2000" spc="400" dirty="0" smtClean="0">
                <a:cs typeface="+mn-ea"/>
                <a:sym typeface="+mn-lt"/>
              </a:rPr>
              <a:t>、</a:t>
            </a:r>
            <a:r>
              <a:rPr lang="en-US" altLang="zh-TW" sz="2000" spc="400" dirty="0" err="1" smtClean="0">
                <a:cs typeface="+mn-ea"/>
                <a:sym typeface="+mn-lt"/>
              </a:rPr>
              <a:t>Vue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閱讀宜靜學姊所交接的所有文件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完成硬體的交接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200" y="85725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5001" y="1217196"/>
            <a:ext cx="5841999" cy="1046440"/>
            <a:chOff x="736600" y="1991896"/>
            <a:chExt cx="3515773" cy="104644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專案接續的規劃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="" xmlns:a16="http://schemas.microsoft.com/office/drawing/2014/main" id="{FCCA3CB6-223F-4376-825B-7B31C43A8D08}"/>
              </a:ext>
            </a:extLst>
          </p:cNvPr>
          <p:cNvGrpSpPr/>
          <p:nvPr/>
        </p:nvGrpSpPr>
        <p:grpSpPr>
          <a:xfrm>
            <a:off x="7276038" y="2327899"/>
            <a:ext cx="4332157" cy="1816779"/>
            <a:chOff x="914399" y="2678803"/>
            <a:chExt cx="4332157" cy="1816779"/>
          </a:xfrm>
        </p:grpSpPr>
        <p:sp>
          <p:nvSpPr>
            <p:cNvPr id="48" name="文本框 47">
              <a:extLst>
                <a:ext uri="{FF2B5EF4-FFF2-40B4-BE49-F238E27FC236}">
                  <a16:creationId xmlns="" xmlns:a16="http://schemas.microsoft.com/office/drawing/2014/main" id="{D7A56C2C-7B43-4BF0-AFA3-BCC06B61E5BE}"/>
                </a:ext>
              </a:extLst>
            </p:cNvPr>
            <p:cNvSpPr txBox="1"/>
            <p:nvPr/>
          </p:nvSpPr>
          <p:spPr>
            <a:xfrm>
              <a:off x="3732081" y="2678803"/>
              <a:ext cx="15144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6000" dirty="0">
                  <a:solidFill>
                    <a:schemeClr val="bg1"/>
                  </a:solidFill>
                  <a:effectLst>
                    <a:outerShdw blurRad="165100" algn="ctr" rotWithShape="0">
                      <a:prstClr val="black">
                        <a:alpha val="24000"/>
                      </a:prstClr>
                    </a:outerShdw>
                  </a:effectLst>
                  <a:cs typeface="+mn-ea"/>
                  <a:sym typeface="+mn-lt"/>
                </a:rPr>
                <a:t>2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43883416-D639-47DE-A541-A6CDD0E0DB11}"/>
                </a:ext>
              </a:extLst>
            </p:cNvPr>
            <p:cNvGrpSpPr/>
            <p:nvPr/>
          </p:nvGrpSpPr>
          <p:grpSpPr>
            <a:xfrm>
              <a:off x="914399" y="3167743"/>
              <a:ext cx="754743" cy="754743"/>
              <a:chOff x="914399" y="3167743"/>
              <a:chExt cx="754743" cy="754743"/>
            </a:xfrm>
          </p:grpSpPr>
          <p:sp>
            <p:nvSpPr>
              <p:cNvPr id="6" name="椭圆 5">
                <a:extLst>
                  <a:ext uri="{FF2B5EF4-FFF2-40B4-BE49-F238E27FC236}">
                    <a16:creationId xmlns="" xmlns:a16="http://schemas.microsoft.com/office/drawing/2014/main" id="{1275C104-EC2E-46EE-8433-58B3FCB55A8F}"/>
                  </a:ext>
                </a:extLst>
              </p:cNvPr>
              <p:cNvSpPr/>
              <p:nvPr/>
            </p:nvSpPr>
            <p:spPr>
              <a:xfrm>
                <a:off x="914399" y="3167743"/>
                <a:ext cx="754743" cy="7547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14300" algn="ctr" rotWithShape="0">
                  <a:prstClr val="black">
                    <a:alpha val="3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16" name="图片 15">
                <a:extLst>
                  <a:ext uri="{FF2B5EF4-FFF2-40B4-BE49-F238E27FC236}">
                    <a16:creationId xmlns="" xmlns:a16="http://schemas.microsoft.com/office/drawing/2014/main" id="{8938A4E4-B830-4074-9F2F-7FD7267EFB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24584" y="3380520"/>
                <a:ext cx="334372" cy="329188"/>
              </a:xfrm>
              <a:prstGeom prst="rect">
                <a:avLst/>
              </a:prstGeom>
            </p:spPr>
          </p:pic>
        </p:grpSp>
        <p:grpSp>
          <p:nvGrpSpPr>
            <p:cNvPr id="32" name="组合 31">
              <a:extLst>
                <a:ext uri="{FF2B5EF4-FFF2-40B4-BE49-F238E27FC236}">
                  <a16:creationId xmlns="" xmlns:a16="http://schemas.microsoft.com/office/drawing/2014/main" id="{C5142A0C-5849-4C49-9439-90E67281A68F}"/>
                </a:ext>
              </a:extLst>
            </p:cNvPr>
            <p:cNvGrpSpPr/>
            <p:nvPr/>
          </p:nvGrpSpPr>
          <p:grpSpPr>
            <a:xfrm>
              <a:off x="1751184" y="3120820"/>
              <a:ext cx="2604912" cy="1374762"/>
              <a:chOff x="1656639" y="3116770"/>
              <a:chExt cx="2604912" cy="1374762"/>
            </a:xfrm>
          </p:grpSpPr>
          <p:sp>
            <p:nvSpPr>
              <p:cNvPr id="30" name="文本框 29">
                <a:extLst>
                  <a:ext uri="{FF2B5EF4-FFF2-40B4-BE49-F238E27FC236}">
                    <a16:creationId xmlns="" xmlns:a16="http://schemas.microsoft.com/office/drawing/2014/main" id="{DD4BECE6-24C5-4E73-BA3C-8C855506E4D1}"/>
                  </a:ext>
                </a:extLst>
              </p:cNvPr>
              <p:cNvSpPr txBox="1"/>
              <p:nvPr/>
            </p:nvSpPr>
            <p:spPr>
              <a:xfrm>
                <a:off x="1656639" y="3537425"/>
                <a:ext cx="260491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spc="400" dirty="0" smtClean="0">
                    <a:cs typeface="+mn-ea"/>
                    <a:sym typeface="+mn-lt"/>
                  </a:rPr>
                  <a:t>多設計一個儲存按鈕，把每次的解果記錄起來，並且要加上決策的比較圖。</a:t>
                </a:r>
                <a:endParaRPr lang="zh-CN" altLang="en-US" sz="1400" spc="400" dirty="0">
                  <a:cs typeface="+mn-ea"/>
                  <a:sym typeface="+mn-lt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="" xmlns:a16="http://schemas.microsoft.com/office/drawing/2014/main" id="{BDCA81A6-9BDA-4717-84D7-01551324B598}"/>
                  </a:ext>
                </a:extLst>
              </p:cNvPr>
              <p:cNvSpPr txBox="1"/>
              <p:nvPr/>
            </p:nvSpPr>
            <p:spPr>
              <a:xfrm>
                <a:off x="1669140" y="3116770"/>
                <a:ext cx="2573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完善溫室</a:t>
                </a:r>
                <a:r>
                  <a:rPr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構造</a:t>
                </a:r>
                <a:r>
                  <a:rPr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成本分析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5" name="组合 54">
            <a:extLst>
              <a:ext uri="{FF2B5EF4-FFF2-40B4-BE49-F238E27FC236}">
                <a16:creationId xmlns="" xmlns:a16="http://schemas.microsoft.com/office/drawing/2014/main" id="{8F3C2B23-22AB-4145-9968-DC39FF0E657D}"/>
              </a:ext>
            </a:extLst>
          </p:cNvPr>
          <p:cNvGrpSpPr/>
          <p:nvPr/>
        </p:nvGrpSpPr>
        <p:grpSpPr>
          <a:xfrm>
            <a:off x="1963421" y="4957764"/>
            <a:ext cx="4564328" cy="1216736"/>
            <a:chOff x="4463142" y="2705750"/>
            <a:chExt cx="4564328" cy="1216736"/>
          </a:xfrm>
        </p:grpSpPr>
        <p:sp>
          <p:nvSpPr>
            <p:cNvPr id="49" name="文本框 48">
              <a:extLst>
                <a:ext uri="{FF2B5EF4-FFF2-40B4-BE49-F238E27FC236}">
                  <a16:creationId xmlns="" xmlns:a16="http://schemas.microsoft.com/office/drawing/2014/main" id="{1FE2FA04-C1DC-4FD2-8120-72051458E641}"/>
                </a:ext>
              </a:extLst>
            </p:cNvPr>
            <p:cNvSpPr txBox="1"/>
            <p:nvPr/>
          </p:nvSpPr>
          <p:spPr>
            <a:xfrm>
              <a:off x="7512995" y="2705750"/>
              <a:ext cx="15144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6000" dirty="0">
                  <a:solidFill>
                    <a:schemeClr val="bg1"/>
                  </a:solidFill>
                  <a:effectLst>
                    <a:outerShdw blurRad="165100" algn="ctr" rotWithShape="0">
                      <a:prstClr val="black">
                        <a:alpha val="24000"/>
                      </a:prstClr>
                    </a:outerShdw>
                  </a:effectLst>
                  <a:cs typeface="+mn-ea"/>
                  <a:sym typeface="+mn-lt"/>
                </a:rPr>
                <a:t>3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="" xmlns:a16="http://schemas.microsoft.com/office/drawing/2014/main" id="{B41AD8B1-7C6B-428A-8090-639E06E27EE6}"/>
                </a:ext>
              </a:extLst>
            </p:cNvPr>
            <p:cNvGrpSpPr/>
            <p:nvPr/>
          </p:nvGrpSpPr>
          <p:grpSpPr>
            <a:xfrm>
              <a:off x="4463142" y="3167743"/>
              <a:ext cx="754743" cy="754743"/>
              <a:chOff x="4463142" y="3167743"/>
              <a:chExt cx="754743" cy="754743"/>
            </a:xfrm>
          </p:grpSpPr>
          <p:sp>
            <p:nvSpPr>
              <p:cNvPr id="8" name="椭圆 7">
                <a:extLst>
                  <a:ext uri="{FF2B5EF4-FFF2-40B4-BE49-F238E27FC236}">
                    <a16:creationId xmlns="" xmlns:a16="http://schemas.microsoft.com/office/drawing/2014/main" id="{D9E379F2-8607-4E70-81D0-2CC5CE55C968}"/>
                  </a:ext>
                </a:extLst>
              </p:cNvPr>
              <p:cNvSpPr/>
              <p:nvPr/>
            </p:nvSpPr>
            <p:spPr>
              <a:xfrm>
                <a:off x="4463142" y="3167743"/>
                <a:ext cx="754743" cy="7547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14300" algn="ctr" rotWithShape="0">
                  <a:prstClr val="black">
                    <a:alpha val="3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13" name="图片 12">
                <a:extLst>
                  <a:ext uri="{FF2B5EF4-FFF2-40B4-BE49-F238E27FC236}">
                    <a16:creationId xmlns="" xmlns:a16="http://schemas.microsoft.com/office/drawing/2014/main" id="{3A87B053-0229-4D7F-9B18-C57F6A709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52231" y="3378391"/>
                <a:ext cx="376565" cy="333447"/>
              </a:xfrm>
              <a:prstGeom prst="rect">
                <a:avLst/>
              </a:prstGeom>
            </p:spPr>
          </p:pic>
        </p:grpSp>
        <p:grpSp>
          <p:nvGrpSpPr>
            <p:cNvPr id="33" name="组合 32">
              <a:extLst>
                <a:ext uri="{FF2B5EF4-FFF2-40B4-BE49-F238E27FC236}">
                  <a16:creationId xmlns="" xmlns:a16="http://schemas.microsoft.com/office/drawing/2014/main" id="{D97958F7-A9C7-4DC5-B7D0-32932FB0F57B}"/>
                </a:ext>
              </a:extLst>
            </p:cNvPr>
            <p:cNvGrpSpPr/>
            <p:nvPr/>
          </p:nvGrpSpPr>
          <p:grpSpPr>
            <a:xfrm>
              <a:off x="5306437" y="3171793"/>
              <a:ext cx="2604912" cy="682550"/>
              <a:chOff x="1669141" y="3167743"/>
              <a:chExt cx="2604912" cy="682550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="" xmlns:a16="http://schemas.microsoft.com/office/drawing/2014/main" id="{3C105D52-8795-41BB-AE9E-F634AD56A159}"/>
                  </a:ext>
                </a:extLst>
              </p:cNvPr>
              <p:cNvSpPr txBox="1"/>
              <p:nvPr/>
            </p:nvSpPr>
            <p:spPr>
              <a:xfrm>
                <a:off x="1669141" y="3542516"/>
                <a:ext cx="26049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spc="400" dirty="0" smtClean="0">
                    <a:cs typeface="+mn-ea"/>
                    <a:sym typeface="+mn-lt"/>
                  </a:rPr>
                  <a:t>待處理。</a:t>
                </a:r>
                <a:endParaRPr lang="zh-CN" altLang="en-US" sz="1400" spc="400" dirty="0">
                  <a:cs typeface="+mn-ea"/>
                  <a:sym typeface="+mn-lt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="" xmlns:a16="http://schemas.microsoft.com/office/drawing/2014/main" id="{DAF6F0D8-6A88-4A69-AC69-3606EF8FAA86}"/>
                  </a:ext>
                </a:extLst>
              </p:cNvPr>
              <p:cNvSpPr txBox="1"/>
              <p:nvPr/>
            </p:nvSpPr>
            <p:spPr>
              <a:xfrm>
                <a:off x="1669141" y="3167743"/>
                <a:ext cx="1642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完成優化</a:t>
                </a:r>
                <a:r>
                  <a:rPr lang="zh-TW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分析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="" xmlns:a16="http://schemas.microsoft.com/office/drawing/2014/main" id="{FA173B56-7A74-4BA2-8B6D-E320A52EBB66}"/>
              </a:ext>
            </a:extLst>
          </p:cNvPr>
          <p:cNvGrpSpPr/>
          <p:nvPr/>
        </p:nvGrpSpPr>
        <p:grpSpPr>
          <a:xfrm>
            <a:off x="1951379" y="2347055"/>
            <a:ext cx="4548932" cy="1213305"/>
            <a:chOff x="8011885" y="2709181"/>
            <a:chExt cx="4548932" cy="1213305"/>
          </a:xfrm>
        </p:grpSpPr>
        <p:sp>
          <p:nvSpPr>
            <p:cNvPr id="50" name="文本框 49">
              <a:extLst>
                <a:ext uri="{FF2B5EF4-FFF2-40B4-BE49-F238E27FC236}">
                  <a16:creationId xmlns="" xmlns:a16="http://schemas.microsoft.com/office/drawing/2014/main" id="{0D45D56F-9304-45E4-8082-FC9D87EAC6CC}"/>
                </a:ext>
              </a:extLst>
            </p:cNvPr>
            <p:cNvSpPr txBox="1"/>
            <p:nvPr/>
          </p:nvSpPr>
          <p:spPr>
            <a:xfrm>
              <a:off x="11046342" y="2709181"/>
              <a:ext cx="15144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6000" dirty="0">
                  <a:solidFill>
                    <a:schemeClr val="bg1"/>
                  </a:solidFill>
                  <a:effectLst>
                    <a:outerShdw blurRad="165100" algn="ctr" rotWithShape="0">
                      <a:prstClr val="black">
                        <a:alpha val="24000"/>
                      </a:prstClr>
                    </a:outerShdw>
                  </a:effectLst>
                  <a:cs typeface="+mn-ea"/>
                  <a:sym typeface="+mn-lt"/>
                </a:rPr>
                <a:t>1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="" xmlns:a16="http://schemas.microsoft.com/office/drawing/2014/main" id="{531A14CF-FDC5-46AF-ACFC-7E4EC182E2E7}"/>
                </a:ext>
              </a:extLst>
            </p:cNvPr>
            <p:cNvGrpSpPr/>
            <p:nvPr/>
          </p:nvGrpSpPr>
          <p:grpSpPr>
            <a:xfrm>
              <a:off x="8011885" y="3167743"/>
              <a:ext cx="754743" cy="754743"/>
              <a:chOff x="8011885" y="3167743"/>
              <a:chExt cx="754743" cy="754743"/>
            </a:xfrm>
          </p:grpSpPr>
          <p:sp>
            <p:nvSpPr>
              <p:cNvPr id="10" name="椭圆 9">
                <a:extLst>
                  <a:ext uri="{FF2B5EF4-FFF2-40B4-BE49-F238E27FC236}">
                    <a16:creationId xmlns="" xmlns:a16="http://schemas.microsoft.com/office/drawing/2014/main" id="{F049D7A2-DBDB-4FCE-9FEB-3D7D8E06AEEB}"/>
                  </a:ext>
                </a:extLst>
              </p:cNvPr>
              <p:cNvSpPr/>
              <p:nvPr/>
            </p:nvSpPr>
            <p:spPr>
              <a:xfrm>
                <a:off x="8011885" y="3167743"/>
                <a:ext cx="754743" cy="7547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14300" algn="ctr" rotWithShape="0">
                  <a:prstClr val="black">
                    <a:alpha val="3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19" name="图片 18">
                <a:extLst>
                  <a:ext uri="{FF2B5EF4-FFF2-40B4-BE49-F238E27FC236}">
                    <a16:creationId xmlns="" xmlns:a16="http://schemas.microsoft.com/office/drawing/2014/main" id="{D385F868-C86D-453C-91F3-2EE5EAC2C6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212957" y="3368815"/>
                <a:ext cx="352598" cy="352598"/>
              </a:xfrm>
              <a:prstGeom prst="rect">
                <a:avLst/>
              </a:prstGeom>
            </p:spPr>
          </p:pic>
        </p:grpSp>
        <p:grpSp>
          <p:nvGrpSpPr>
            <p:cNvPr id="36" name="组合 35">
              <a:extLst>
                <a:ext uri="{FF2B5EF4-FFF2-40B4-BE49-F238E27FC236}">
                  <a16:creationId xmlns="" xmlns:a16="http://schemas.microsoft.com/office/drawing/2014/main" id="{1635E0DD-6553-4CCD-AB9D-7D0652CD3A26}"/>
                </a:ext>
              </a:extLst>
            </p:cNvPr>
            <p:cNvGrpSpPr/>
            <p:nvPr/>
          </p:nvGrpSpPr>
          <p:grpSpPr>
            <a:xfrm>
              <a:off x="8868777" y="3182621"/>
              <a:ext cx="2934803" cy="577304"/>
              <a:chOff x="1669140" y="3178571"/>
              <a:chExt cx="2934803" cy="577304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="" xmlns:a16="http://schemas.microsoft.com/office/drawing/2014/main" id="{457D462F-F0D9-4FE8-AA04-D8C159AD6813}"/>
                  </a:ext>
                </a:extLst>
              </p:cNvPr>
              <p:cNvSpPr txBox="1"/>
              <p:nvPr/>
            </p:nvSpPr>
            <p:spPr>
              <a:xfrm>
                <a:off x="1669141" y="3448098"/>
                <a:ext cx="26049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1400" spc="400" dirty="0">
                  <a:cs typeface="+mn-ea"/>
                  <a:sym typeface="+mn-lt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="" xmlns:a16="http://schemas.microsoft.com/office/drawing/2014/main" id="{8378C0CE-F15A-4743-866C-A8E7C6866873}"/>
                  </a:ext>
                </a:extLst>
              </p:cNvPr>
              <p:cNvSpPr txBox="1"/>
              <p:nvPr/>
            </p:nvSpPr>
            <p:spPr>
              <a:xfrm>
                <a:off x="1669140" y="3178571"/>
                <a:ext cx="29348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完成成本</a:t>
                </a:r>
                <a:r>
                  <a:rPr lang="en-US" altLang="zh-TW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&amp;</a:t>
                </a:r>
                <a:r>
                  <a:rPr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風險</a:t>
                </a:r>
                <a:r>
                  <a:rPr lang="en-US" altLang="zh-TW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&amp;</a:t>
                </a:r>
                <a:r>
                  <a:rPr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決策分析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="" xmlns:a16="http://schemas.microsoft.com/office/drawing/2014/main" id="{C90D7C9F-5D26-4297-9D68-0DD44D110B84}"/>
              </a:ext>
            </a:extLst>
          </p:cNvPr>
          <p:cNvGrpSpPr/>
          <p:nvPr/>
        </p:nvGrpSpPr>
        <p:grpSpPr>
          <a:xfrm>
            <a:off x="7256577" y="4906897"/>
            <a:ext cx="4363659" cy="1371087"/>
            <a:chOff x="914399" y="4566345"/>
            <a:chExt cx="4363659" cy="1371087"/>
          </a:xfrm>
        </p:grpSpPr>
        <p:sp>
          <p:nvSpPr>
            <p:cNvPr id="51" name="文本框 50">
              <a:extLst>
                <a:ext uri="{FF2B5EF4-FFF2-40B4-BE49-F238E27FC236}">
                  <a16:creationId xmlns="" xmlns:a16="http://schemas.microsoft.com/office/drawing/2014/main" id="{A95C61E8-F549-43DD-89D7-65FDFB4C47CB}"/>
                </a:ext>
              </a:extLst>
            </p:cNvPr>
            <p:cNvSpPr txBox="1"/>
            <p:nvPr/>
          </p:nvSpPr>
          <p:spPr>
            <a:xfrm>
              <a:off x="3763583" y="4566345"/>
              <a:ext cx="15144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effectLst>
                    <a:outerShdw blurRad="165100" algn="ctr" rotWithShape="0">
                      <a:prstClr val="black">
                        <a:alpha val="24000"/>
                      </a:prstClr>
                    </a:outerShdw>
                  </a:effectLst>
                  <a:cs typeface="+mn-ea"/>
                  <a:sym typeface="+mn-lt"/>
                </a:rPr>
                <a:t>4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D80D499B-908B-4167-965E-4C0354B4A4F1}"/>
                </a:ext>
              </a:extLst>
            </p:cNvPr>
            <p:cNvGrpSpPr/>
            <p:nvPr/>
          </p:nvGrpSpPr>
          <p:grpSpPr>
            <a:xfrm>
              <a:off x="914399" y="5036457"/>
              <a:ext cx="754743" cy="754743"/>
              <a:chOff x="914399" y="5036457"/>
              <a:chExt cx="754743" cy="754743"/>
            </a:xfrm>
          </p:grpSpPr>
          <p:sp>
            <p:nvSpPr>
              <p:cNvPr id="7" name="椭圆 6">
                <a:extLst>
                  <a:ext uri="{FF2B5EF4-FFF2-40B4-BE49-F238E27FC236}">
                    <a16:creationId xmlns="" xmlns:a16="http://schemas.microsoft.com/office/drawing/2014/main" id="{5F0193D3-80CD-434B-8AA8-78B1E7A201E6}"/>
                  </a:ext>
                </a:extLst>
              </p:cNvPr>
              <p:cNvSpPr/>
              <p:nvPr/>
            </p:nvSpPr>
            <p:spPr>
              <a:xfrm>
                <a:off x="914399" y="5036457"/>
                <a:ext cx="754743" cy="7547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14300" algn="ctr" rotWithShape="0">
                  <a:prstClr val="black">
                    <a:alpha val="3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2" name="图片 21">
                <a:extLst>
                  <a:ext uri="{FF2B5EF4-FFF2-40B4-BE49-F238E27FC236}">
                    <a16:creationId xmlns="" xmlns:a16="http://schemas.microsoft.com/office/drawing/2014/main" id="{C5503400-8A11-4B03-A814-8B9709606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36833" y="5245648"/>
                <a:ext cx="309875" cy="336360"/>
              </a:xfrm>
              <a:prstGeom prst="rect">
                <a:avLst/>
              </a:prstGeom>
            </p:spPr>
          </p:pic>
        </p:grpSp>
        <p:grpSp>
          <p:nvGrpSpPr>
            <p:cNvPr id="45" name="组合 44">
              <a:extLst>
                <a:ext uri="{FF2B5EF4-FFF2-40B4-BE49-F238E27FC236}">
                  <a16:creationId xmlns="" xmlns:a16="http://schemas.microsoft.com/office/drawing/2014/main" id="{14112943-149F-4EB2-9E50-E8E433E18E2F}"/>
                </a:ext>
              </a:extLst>
            </p:cNvPr>
            <p:cNvGrpSpPr/>
            <p:nvPr/>
          </p:nvGrpSpPr>
          <p:grpSpPr>
            <a:xfrm>
              <a:off x="1763686" y="5036457"/>
              <a:ext cx="2604912" cy="900975"/>
              <a:chOff x="1669141" y="3167743"/>
              <a:chExt cx="2604912" cy="900975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="" xmlns:a16="http://schemas.microsoft.com/office/drawing/2014/main" id="{BD6F953A-902E-4B26-8281-7DA3311A8CAF}"/>
                  </a:ext>
                </a:extLst>
              </p:cNvPr>
              <p:cNvSpPr txBox="1"/>
              <p:nvPr/>
            </p:nvSpPr>
            <p:spPr>
              <a:xfrm>
                <a:off x="1669141" y="3545498"/>
                <a:ext cx="26049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spc="400" dirty="0" smtClean="0">
                    <a:cs typeface="+mn-ea"/>
                    <a:sym typeface="+mn-lt"/>
                  </a:rPr>
                  <a:t>若發現網站有</a:t>
                </a:r>
                <a:r>
                  <a:rPr lang="en-US" altLang="zh-TW" sz="1400" spc="400" dirty="0" smtClean="0">
                    <a:cs typeface="+mn-ea"/>
                    <a:sym typeface="+mn-lt"/>
                  </a:rPr>
                  <a:t>BUG</a:t>
                </a:r>
                <a:r>
                  <a:rPr lang="zh-TW" altLang="en-US" sz="1400" spc="400" dirty="0" smtClean="0">
                    <a:cs typeface="+mn-ea"/>
                    <a:sym typeface="+mn-lt"/>
                  </a:rPr>
                  <a:t>，會立即排除</a:t>
                </a:r>
                <a:r>
                  <a:rPr lang="zh-CN" altLang="en-US" sz="1400" spc="400" dirty="0" smtClean="0">
                    <a:cs typeface="+mn-ea"/>
                    <a:sym typeface="+mn-lt"/>
                  </a:rPr>
                  <a:t>。</a:t>
                </a:r>
                <a:endParaRPr lang="zh-CN" altLang="en-US" sz="1400" spc="400" dirty="0">
                  <a:cs typeface="+mn-ea"/>
                  <a:sym typeface="+mn-lt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="" xmlns:a16="http://schemas.microsoft.com/office/drawing/2014/main" id="{EFEAC8B5-219D-4AA3-977B-7617BDE0938D}"/>
                  </a:ext>
                </a:extLst>
              </p:cNvPr>
              <p:cNvSpPr txBox="1"/>
              <p:nvPr/>
            </p:nvSpPr>
            <p:spPr>
              <a:xfrm>
                <a:off x="1669141" y="3167743"/>
                <a:ext cx="18240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解決網站</a:t>
                </a:r>
                <a:r>
                  <a:rPr lang="en-US" altLang="zh-TW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BUG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9" name="文本框 33">
            <a:extLst>
              <a:ext uri="{FF2B5EF4-FFF2-40B4-BE49-F238E27FC236}">
                <a16:creationId xmlns="" xmlns:a16="http://schemas.microsoft.com/office/drawing/2014/main" id="{3C105D52-8795-41BB-AE9E-F634AD56A159}"/>
              </a:ext>
            </a:extLst>
          </p:cNvPr>
          <p:cNvSpPr txBox="1"/>
          <p:nvPr/>
        </p:nvSpPr>
        <p:spPr>
          <a:xfrm>
            <a:off x="2895209" y="3209157"/>
            <a:ext cx="2604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spc="400" dirty="0" smtClean="0">
                <a:cs typeface="+mn-ea"/>
                <a:sym typeface="+mn-lt"/>
              </a:rPr>
              <a:t>將這三項獨立成一個頁面，讓使用者選擇，選完跑出風險、成本等等資訊</a:t>
            </a:r>
            <a:r>
              <a:rPr lang="en-US" altLang="zh-TW" sz="1400" spc="400" dirty="0" smtClean="0">
                <a:cs typeface="+mn-ea"/>
                <a:sym typeface="+mn-lt"/>
              </a:rPr>
              <a:t>..</a:t>
            </a:r>
            <a:r>
              <a:rPr lang="zh-TW" altLang="en-US" sz="1400" spc="400" dirty="0" smtClean="0">
                <a:cs typeface="+mn-ea"/>
                <a:sym typeface="+mn-lt"/>
              </a:rPr>
              <a:t>前面的溫室作物、環境等</a:t>
            </a:r>
            <a:r>
              <a:rPr lang="en-US" altLang="zh-TW" sz="1400" spc="400" dirty="0" smtClean="0">
                <a:cs typeface="+mn-ea"/>
                <a:sym typeface="+mn-lt"/>
              </a:rPr>
              <a:t>..</a:t>
            </a:r>
            <a:r>
              <a:rPr lang="zh-TW" altLang="en-US" sz="1400" spc="400" dirty="0" smtClean="0">
                <a:cs typeface="+mn-ea"/>
                <a:sym typeface="+mn-lt"/>
              </a:rPr>
              <a:t>作為讓農民參考與試算的工具。</a:t>
            </a:r>
            <a:endParaRPr lang="zh-CN" altLang="en-US" sz="1400" spc="400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459335" y="2154007"/>
            <a:ext cx="9368287" cy="4665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11947" y="20576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57748" y="565706"/>
            <a:ext cx="5841999" cy="1046440"/>
            <a:chOff x="736600" y="1991896"/>
            <a:chExt cx="3515773" cy="104644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近期研究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 smtClean="0">
                  <a:cs typeface="+mn-ea"/>
                  <a:sym typeface="+mn-lt"/>
                </a:rPr>
                <a:t>Recent</a:t>
              </a:r>
              <a:r>
                <a:rPr lang="zh-TW" altLang="en-US" sz="1600" dirty="0" smtClean="0">
                  <a:cs typeface="+mn-ea"/>
                  <a:sym typeface="+mn-lt"/>
                </a:rPr>
                <a:t> </a:t>
              </a:r>
              <a:r>
                <a:rPr lang="en-US" altLang="zh-TW" sz="1600" dirty="0" smtClean="0">
                  <a:cs typeface="+mn-ea"/>
                  <a:sym typeface="+mn-lt"/>
                </a:rPr>
                <a:t>the </a:t>
              </a:r>
              <a:r>
                <a:rPr lang="en-US" altLang="zh-TW" sz="1600" dirty="0">
                  <a:cs typeface="+mn-ea"/>
                  <a:sym typeface="+mn-lt"/>
                </a:rPr>
                <a:t>study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4" name="圖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364" y="2554117"/>
            <a:ext cx="8380649" cy="3824601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3531078" y="1642924"/>
            <a:ext cx="552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試著用宜靜學姊所使用的網頁框架做出股票群組系統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540792" y="5072331"/>
            <a:ext cx="1509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/>
              <a:t>首頁</a:t>
            </a:r>
            <a:endParaRPr lang="zh-TW" altLang="en-US" sz="4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71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459336" y="1959587"/>
            <a:ext cx="9368287" cy="4665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200" y="378289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5001" y="738235"/>
            <a:ext cx="5841999" cy="1046440"/>
            <a:chOff x="736600" y="1991896"/>
            <a:chExt cx="3515773" cy="104644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近期研究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 smtClean="0">
                  <a:cs typeface="+mn-ea"/>
                  <a:sym typeface="+mn-lt"/>
                </a:rPr>
                <a:t>Recent</a:t>
              </a:r>
              <a:r>
                <a:rPr lang="zh-TW" altLang="en-US" sz="1600" dirty="0" smtClean="0">
                  <a:cs typeface="+mn-ea"/>
                  <a:sym typeface="+mn-lt"/>
                </a:rPr>
                <a:t> </a:t>
              </a:r>
              <a:r>
                <a:rPr lang="en-US" altLang="zh-TW" sz="1600" dirty="0" smtClean="0">
                  <a:cs typeface="+mn-ea"/>
                  <a:sym typeface="+mn-lt"/>
                </a:rPr>
                <a:t>the </a:t>
              </a:r>
              <a:r>
                <a:rPr lang="en-US" altLang="zh-TW" sz="1600" dirty="0">
                  <a:cs typeface="+mn-ea"/>
                  <a:sym typeface="+mn-lt"/>
                </a:rPr>
                <a:t>study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426" y="2305704"/>
            <a:ext cx="8733376" cy="397326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540792" y="5348376"/>
            <a:ext cx="1509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/>
              <a:t>登入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586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459336" y="1959587"/>
            <a:ext cx="9368287" cy="4665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200" y="378289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5001" y="738235"/>
            <a:ext cx="5841999" cy="1046440"/>
            <a:chOff x="736600" y="1991896"/>
            <a:chExt cx="3515773" cy="104644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近期研究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 smtClean="0">
                  <a:cs typeface="+mn-ea"/>
                  <a:sym typeface="+mn-lt"/>
                </a:rPr>
                <a:t>Recent</a:t>
              </a:r>
              <a:r>
                <a:rPr lang="zh-TW" altLang="en-US" sz="1600" dirty="0" smtClean="0">
                  <a:cs typeface="+mn-ea"/>
                  <a:sym typeface="+mn-lt"/>
                </a:rPr>
                <a:t> </a:t>
              </a:r>
              <a:r>
                <a:rPr lang="en-US" altLang="zh-TW" sz="1600" dirty="0" smtClean="0">
                  <a:cs typeface="+mn-ea"/>
                  <a:sym typeface="+mn-lt"/>
                </a:rPr>
                <a:t>the </a:t>
              </a:r>
              <a:r>
                <a:rPr lang="en-US" altLang="zh-TW" sz="1600" dirty="0">
                  <a:cs typeface="+mn-ea"/>
                  <a:sym typeface="+mn-lt"/>
                </a:rPr>
                <a:t>study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94" y="2275121"/>
            <a:ext cx="8846646" cy="409361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341188" y="3019244"/>
            <a:ext cx="398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/>
              <a:t>新增群組功能</a:t>
            </a:r>
            <a:endParaRPr lang="zh-TW" altLang="en-US" sz="4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157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459336" y="1959587"/>
            <a:ext cx="9368287" cy="4665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200" y="378289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5001" y="738235"/>
            <a:ext cx="5841999" cy="1046440"/>
            <a:chOff x="736600" y="1991896"/>
            <a:chExt cx="3515773" cy="104644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近期研究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 smtClean="0">
                  <a:cs typeface="+mn-ea"/>
                  <a:sym typeface="+mn-lt"/>
                </a:rPr>
                <a:t>Recent</a:t>
              </a:r>
              <a:r>
                <a:rPr lang="zh-TW" altLang="en-US" sz="1600" dirty="0" smtClean="0">
                  <a:cs typeface="+mn-ea"/>
                  <a:sym typeface="+mn-lt"/>
                </a:rPr>
                <a:t> </a:t>
              </a:r>
              <a:r>
                <a:rPr lang="en-US" altLang="zh-TW" sz="1600" dirty="0" smtClean="0">
                  <a:cs typeface="+mn-ea"/>
                  <a:sym typeface="+mn-lt"/>
                </a:rPr>
                <a:t>the </a:t>
              </a:r>
              <a:r>
                <a:rPr lang="en-US" altLang="zh-TW" sz="1600" dirty="0">
                  <a:cs typeface="+mn-ea"/>
                  <a:sym typeface="+mn-lt"/>
                </a:rPr>
                <a:t>study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93" y="2319902"/>
            <a:ext cx="8689109" cy="394486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7909373" y="4292336"/>
            <a:ext cx="2662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/>
              <a:t>查看群組</a:t>
            </a:r>
            <a:endParaRPr lang="zh-TW" altLang="en-US" sz="4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810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459336" y="1959587"/>
            <a:ext cx="9368287" cy="4665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200" y="378289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5001" y="738235"/>
            <a:ext cx="5841999" cy="1046440"/>
            <a:chOff x="736600" y="1991896"/>
            <a:chExt cx="3515773" cy="104644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近期研究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 smtClean="0">
                  <a:cs typeface="+mn-ea"/>
                  <a:sym typeface="+mn-lt"/>
                </a:rPr>
                <a:t>Recent</a:t>
              </a:r>
              <a:r>
                <a:rPr lang="zh-TW" altLang="en-US" sz="1600" dirty="0" smtClean="0">
                  <a:cs typeface="+mn-ea"/>
                  <a:sym typeface="+mn-lt"/>
                </a:rPr>
                <a:t> </a:t>
              </a:r>
              <a:r>
                <a:rPr lang="en-US" altLang="zh-TW" sz="1600" dirty="0" smtClean="0">
                  <a:cs typeface="+mn-ea"/>
                  <a:sym typeface="+mn-lt"/>
                </a:rPr>
                <a:t>the </a:t>
              </a:r>
              <a:r>
                <a:rPr lang="en-US" altLang="zh-TW" sz="1600" dirty="0">
                  <a:cs typeface="+mn-ea"/>
                  <a:sym typeface="+mn-lt"/>
                </a:rPr>
                <a:t>study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27" y="2212071"/>
            <a:ext cx="9028951" cy="416052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159746" y="4468480"/>
            <a:ext cx="2271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群組內容</a:t>
            </a:r>
            <a:r>
              <a:rPr lang="zh-TW" altLang="en-US" sz="3200" dirty="0" smtClean="0"/>
              <a:t>的新增與刪除</a:t>
            </a:r>
            <a:endParaRPr lang="zh-TW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143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235</Words>
  <Application>Microsoft Office PowerPoint</Application>
  <PresentationFormat>自訂</PresentationFormat>
  <Paragraphs>47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1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uc_pub</cp:lastModifiedBy>
  <cp:revision>167</cp:revision>
  <dcterms:created xsi:type="dcterms:W3CDTF">2020-11-05T09:34:12Z</dcterms:created>
  <dcterms:modified xsi:type="dcterms:W3CDTF">2021-07-01T05:32:14Z</dcterms:modified>
</cp:coreProperties>
</file>