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8" r:id="rId14"/>
    <p:sldId id="289" r:id="rId15"/>
    <p:sldId id="275" r:id="rId16"/>
    <p:sldId id="276" r:id="rId17"/>
    <p:sldId id="277" r:id="rId18"/>
    <p:sldId id="278" r:id="rId19"/>
    <p:sldId id="279" r:id="rId20"/>
    <p:sldId id="280" r:id="rId21"/>
    <p:sldId id="287" r:id="rId22"/>
    <p:sldId id="281" r:id="rId23"/>
    <p:sldId id="282" r:id="rId24"/>
    <p:sldId id="283" r:id="rId25"/>
    <p:sldId id="284" r:id="rId26"/>
    <p:sldId id="286" r:id="rId27"/>
    <p:sldId id="290" r:id="rId28"/>
    <p:sldId id="28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880722\AppData\Local\Microsoft\Windows\INetCache\Content.Outlook\1LWHFQGR\&#28331;&#23460;&#23560;&#23478;&#31995;&#32113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09Y044\AppData\Roaming\Microsoft\Excel\1%20&#28331;&#23460;&#23560;&#23478;&#31995;&#32113;%20hcc%20(version%201).xlsb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pertSystem\1%20&#28331;&#23460;&#23560;&#23478;&#31995;&#32113;%20hcc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4031658380308598E-2"/>
          <c:y val="0.20244216000777682"/>
          <c:w val="0.86354396325459315"/>
          <c:h val="0.77212962962962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'[溫室專家系統.xlsx]UBP&amp;UTP溫室(CFD分析)'!$I$2:$P$2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'[溫室專家系統.xlsx]UBP&amp;UTP溫室(CFD分析)'!$I$4:$P$4</c:f>
              <c:numCache>
                <c:formatCode>General</c:formatCode>
                <c:ptCount val="8"/>
                <c:pt idx="0">
                  <c:v>993</c:v>
                </c:pt>
                <c:pt idx="1">
                  <c:v>-253.9</c:v>
                </c:pt>
                <c:pt idx="2">
                  <c:v>-960.6</c:v>
                </c:pt>
                <c:pt idx="3">
                  <c:v>87.5</c:v>
                </c:pt>
                <c:pt idx="4">
                  <c:v>306.10000000000002</c:v>
                </c:pt>
                <c:pt idx="5">
                  <c:v>-955.8</c:v>
                </c:pt>
                <c:pt idx="6">
                  <c:v>-406.2</c:v>
                </c:pt>
                <c:pt idx="7">
                  <c:v>-64.2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1F-411D-A8E6-8B8B92AB1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739208"/>
        <c:axId val="713735680"/>
      </c:scatterChart>
      <c:valAx>
        <c:axId val="713739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3735680"/>
        <c:crosses val="autoZero"/>
        <c:crossBetween val="midCat"/>
      </c:valAx>
      <c:valAx>
        <c:axId val="71373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3739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6308820765607"/>
          <c:y val="0.19930137030341552"/>
          <c:w val="0.77761808107319919"/>
          <c:h val="0.77212962962962961"/>
        </c:manualLayout>
      </c:layout>
      <c:scatterChart>
        <c:scatterStyle val="smoothMarker"/>
        <c:varyColors val="0"/>
        <c:ser>
          <c:idx val="0"/>
          <c:order val="0"/>
          <c:tx>
            <c:v>UTP960_350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A1圓頂溫室!$I$8:$P$8</c:f>
              <c:numCache>
                <c:formatCode>General</c:formatCode>
                <c:ptCount val="8"/>
                <c:pt idx="0">
                  <c:v>1247.7</c:v>
                </c:pt>
                <c:pt idx="1">
                  <c:v>-101.3</c:v>
                </c:pt>
                <c:pt idx="2">
                  <c:v>-1265.3</c:v>
                </c:pt>
                <c:pt idx="3">
                  <c:v>178.4</c:v>
                </c:pt>
                <c:pt idx="4">
                  <c:v>380.9</c:v>
                </c:pt>
                <c:pt idx="5">
                  <c:v>-1289.4000000000001</c:v>
                </c:pt>
                <c:pt idx="6">
                  <c:v>-465.2</c:v>
                </c:pt>
                <c:pt idx="7">
                  <c:v>-62.5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B1B-4840-BEE6-7FA70700FB31}"/>
            </c:ext>
          </c:extLst>
        </c:ser>
        <c:ser>
          <c:idx val="1"/>
          <c:order val="1"/>
          <c:tx>
            <c:v>UTP1040_350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A1圓頂溫室!$I$9:$P$9</c:f>
              <c:numCache>
                <c:formatCode>General</c:formatCode>
                <c:ptCount val="8"/>
                <c:pt idx="0">
                  <c:v>1279.0999999999999</c:v>
                </c:pt>
                <c:pt idx="1">
                  <c:v>-91.9</c:v>
                </c:pt>
                <c:pt idx="2">
                  <c:v>-1184.5999999999999</c:v>
                </c:pt>
                <c:pt idx="3">
                  <c:v>158.6</c:v>
                </c:pt>
                <c:pt idx="4">
                  <c:v>382.1</c:v>
                </c:pt>
                <c:pt idx="5">
                  <c:v>-1162.5999999999999</c:v>
                </c:pt>
                <c:pt idx="6">
                  <c:v>-405.6</c:v>
                </c:pt>
                <c:pt idx="7">
                  <c:v>-56.7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1B-4840-BEE6-7FA70700FB31}"/>
            </c:ext>
          </c:extLst>
        </c:ser>
        <c:ser>
          <c:idx val="2"/>
          <c:order val="2"/>
          <c:tx>
            <c:v>UTP1140_350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A1圓頂溫室!$I$10:$P$10</c:f>
              <c:numCache>
                <c:formatCode>General</c:formatCode>
                <c:ptCount val="8"/>
                <c:pt idx="0">
                  <c:v>1237.5999999999999</c:v>
                </c:pt>
                <c:pt idx="1">
                  <c:v>-151</c:v>
                </c:pt>
                <c:pt idx="2">
                  <c:v>-1110.5</c:v>
                </c:pt>
                <c:pt idx="3">
                  <c:v>162.5</c:v>
                </c:pt>
                <c:pt idx="4">
                  <c:v>332.7</c:v>
                </c:pt>
                <c:pt idx="5">
                  <c:v>-1103.0999999999999</c:v>
                </c:pt>
                <c:pt idx="6">
                  <c:v>-433.8</c:v>
                </c:pt>
                <c:pt idx="7">
                  <c:v>-72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B1B-4840-BEE6-7FA70700FB31}"/>
            </c:ext>
          </c:extLst>
        </c:ser>
        <c:ser>
          <c:idx val="3"/>
          <c:order val="3"/>
          <c:tx>
            <c:v>UTP1140_400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A1圓頂溫室!$I$11:$P$11</c:f>
              <c:numCache>
                <c:formatCode>General</c:formatCode>
                <c:ptCount val="8"/>
                <c:pt idx="0">
                  <c:v>1770</c:v>
                </c:pt>
                <c:pt idx="1">
                  <c:v>326.8</c:v>
                </c:pt>
                <c:pt idx="2">
                  <c:v>-1435.3</c:v>
                </c:pt>
                <c:pt idx="3">
                  <c:v>194.7</c:v>
                </c:pt>
                <c:pt idx="4">
                  <c:v>506.3</c:v>
                </c:pt>
                <c:pt idx="5">
                  <c:v>-1430.7</c:v>
                </c:pt>
                <c:pt idx="6">
                  <c:v>-382.2</c:v>
                </c:pt>
                <c:pt idx="7">
                  <c:v>-58.4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B1B-4840-BEE6-7FA70700F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A2山型溫室!$I$3:$M$3</c:f>
              <c:numCache>
                <c:formatCode>General</c:formatCode>
                <c:ptCount val="5"/>
                <c:pt idx="0">
                  <c:v>1112.4000000000001</c:v>
                </c:pt>
                <c:pt idx="1">
                  <c:v>187.3</c:v>
                </c:pt>
                <c:pt idx="2">
                  <c:v>-248.5</c:v>
                </c:pt>
                <c:pt idx="3">
                  <c:v>-36.799999999999997</c:v>
                </c:pt>
                <c:pt idx="4">
                  <c:v>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FE-4EEC-9665-DCAB7FC86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3264"/>
        <c:axId val="210228064"/>
      </c:scatterChart>
      <c:valAx>
        <c:axId val="2073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8064"/>
        <c:crosses val="autoZero"/>
        <c:crossBetween val="midCat"/>
      </c:valAx>
      <c:valAx>
        <c:axId val="2102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32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A2山型溫室!$I$4:$M$4</c:f>
              <c:numCache>
                <c:formatCode>General</c:formatCode>
                <c:ptCount val="5"/>
                <c:pt idx="0">
                  <c:v>1656.4</c:v>
                </c:pt>
                <c:pt idx="1">
                  <c:v>667.8</c:v>
                </c:pt>
                <c:pt idx="2">
                  <c:v>-213.3</c:v>
                </c:pt>
                <c:pt idx="3">
                  <c:v>-28.8</c:v>
                </c:pt>
                <c:pt idx="4">
                  <c:v>61.7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3E-429C-BAE8-B4A047F62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3264"/>
        <c:axId val="210228064"/>
      </c:scatterChart>
      <c:valAx>
        <c:axId val="2073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8064"/>
        <c:crosses val="autoZero"/>
        <c:crossBetween val="midCat"/>
      </c:valAx>
      <c:valAx>
        <c:axId val="2102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32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A2山型溫室!$I$5:$M$5</c:f>
              <c:numCache>
                <c:formatCode>General</c:formatCode>
                <c:ptCount val="5"/>
                <c:pt idx="0">
                  <c:v>1273</c:v>
                </c:pt>
                <c:pt idx="1">
                  <c:v>506.6</c:v>
                </c:pt>
                <c:pt idx="2">
                  <c:v>-158.1</c:v>
                </c:pt>
                <c:pt idx="3">
                  <c:v>-33.6</c:v>
                </c:pt>
                <c:pt idx="4">
                  <c:v>49.9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78-4852-8838-5E090419A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3264"/>
        <c:axId val="210228064"/>
      </c:scatterChart>
      <c:valAx>
        <c:axId val="2073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8064"/>
        <c:crosses val="autoZero"/>
        <c:crossBetween val="midCat"/>
      </c:valAx>
      <c:valAx>
        <c:axId val="2102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32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A2山型溫室!$I$6:$M$6</c:f>
              <c:numCache>
                <c:formatCode>General</c:formatCode>
                <c:ptCount val="5"/>
                <c:pt idx="0">
                  <c:v>1884.1</c:v>
                </c:pt>
                <c:pt idx="1">
                  <c:v>656.8</c:v>
                </c:pt>
                <c:pt idx="2">
                  <c:v>-228.6</c:v>
                </c:pt>
                <c:pt idx="3">
                  <c:v>-46.2</c:v>
                </c:pt>
                <c:pt idx="4">
                  <c:v>66.099999999999994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A9-44D3-ABD5-9DB0CB5C2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3264"/>
        <c:axId val="210228064"/>
      </c:scatterChart>
      <c:valAx>
        <c:axId val="2073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8064"/>
        <c:crosses val="autoZero"/>
        <c:crossBetween val="midCat"/>
      </c:valAx>
      <c:valAx>
        <c:axId val="2102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32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A2山型溫室!$I$7:$M$7</c:f>
              <c:numCache>
                <c:formatCode>General</c:formatCode>
                <c:ptCount val="5"/>
                <c:pt idx="0">
                  <c:v>1843.5</c:v>
                </c:pt>
                <c:pt idx="1">
                  <c:v>552</c:v>
                </c:pt>
                <c:pt idx="2">
                  <c:v>-244.7</c:v>
                </c:pt>
                <c:pt idx="3">
                  <c:v>-39.799999999999997</c:v>
                </c:pt>
                <c:pt idx="4">
                  <c:v>66.400000000000006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70-4A88-B2B4-57DF6D3AC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3264"/>
        <c:axId val="210228064"/>
      </c:scatterChart>
      <c:valAx>
        <c:axId val="2073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8064"/>
        <c:crosses val="autoZero"/>
        <c:crossBetween val="midCat"/>
      </c:valAx>
      <c:valAx>
        <c:axId val="2102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32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A2山型溫室!$I$8:$M$8</c:f>
              <c:numCache>
                <c:formatCode>General</c:formatCode>
                <c:ptCount val="5"/>
                <c:pt idx="0">
                  <c:v>1914.7</c:v>
                </c:pt>
                <c:pt idx="1">
                  <c:v>455.3</c:v>
                </c:pt>
                <c:pt idx="2">
                  <c:v>-334.2</c:v>
                </c:pt>
                <c:pt idx="3">
                  <c:v>-48.4</c:v>
                </c:pt>
                <c:pt idx="4">
                  <c:v>71.3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232-401F-8F3F-D5965127B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3264"/>
        <c:axId val="210228064"/>
      </c:scatterChart>
      <c:valAx>
        <c:axId val="2073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8064"/>
        <c:crosses val="autoZero"/>
        <c:crossBetween val="midCat"/>
      </c:valAx>
      <c:valAx>
        <c:axId val="2102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32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777171814553547E-2"/>
          <c:y val="3.1642000100565844E-2"/>
          <c:w val="0.80500879167220118"/>
          <c:h val="0.93671599979886833"/>
        </c:manualLayout>
      </c:layout>
      <c:scatterChart>
        <c:scatterStyle val="smoothMarker"/>
        <c:varyColors val="0"/>
        <c:ser>
          <c:idx val="0"/>
          <c:order val="0"/>
          <c:tx>
            <c:v>UP540_185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A2山型溫室!$I$3:$M$3</c:f>
              <c:numCache>
                <c:formatCode>General</c:formatCode>
                <c:ptCount val="5"/>
                <c:pt idx="0">
                  <c:v>1112.4000000000001</c:v>
                </c:pt>
                <c:pt idx="1">
                  <c:v>187.3</c:v>
                </c:pt>
                <c:pt idx="2">
                  <c:v>-248.5</c:v>
                </c:pt>
                <c:pt idx="3">
                  <c:v>-36.799999999999997</c:v>
                </c:pt>
                <c:pt idx="4">
                  <c:v>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F4-4368-83E5-31D68AF085DB}"/>
            </c:ext>
          </c:extLst>
        </c:ser>
        <c:ser>
          <c:idx val="1"/>
          <c:order val="1"/>
          <c:tx>
            <c:v>UP600_205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A2山型溫室!$I$4:$M$4</c:f>
              <c:numCache>
                <c:formatCode>General</c:formatCode>
                <c:ptCount val="5"/>
                <c:pt idx="0">
                  <c:v>1656.4</c:v>
                </c:pt>
                <c:pt idx="1">
                  <c:v>667.8</c:v>
                </c:pt>
                <c:pt idx="2">
                  <c:v>-213.3</c:v>
                </c:pt>
                <c:pt idx="3">
                  <c:v>-28.8</c:v>
                </c:pt>
                <c:pt idx="4">
                  <c:v>61.7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EF4-4368-83E5-31D68AF085DB}"/>
            </c:ext>
          </c:extLst>
        </c:ser>
        <c:ser>
          <c:idx val="2"/>
          <c:order val="2"/>
          <c:tx>
            <c:v>UP720_180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A2山型溫室!$I$5:$M$5</c:f>
              <c:numCache>
                <c:formatCode>General</c:formatCode>
                <c:ptCount val="5"/>
                <c:pt idx="0">
                  <c:v>1273</c:v>
                </c:pt>
                <c:pt idx="1">
                  <c:v>506.6</c:v>
                </c:pt>
                <c:pt idx="2">
                  <c:v>-158.1</c:v>
                </c:pt>
                <c:pt idx="3">
                  <c:v>-33.6</c:v>
                </c:pt>
                <c:pt idx="4">
                  <c:v>49.9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EF4-4368-83E5-31D68AF085DB}"/>
            </c:ext>
          </c:extLst>
        </c:ser>
        <c:ser>
          <c:idx val="3"/>
          <c:order val="3"/>
          <c:tx>
            <c:v>UP720_400</c:v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A2山型溫室!$I$6:$M$6</c:f>
              <c:numCache>
                <c:formatCode>General</c:formatCode>
                <c:ptCount val="5"/>
                <c:pt idx="0">
                  <c:v>1884.1</c:v>
                </c:pt>
                <c:pt idx="1">
                  <c:v>656.8</c:v>
                </c:pt>
                <c:pt idx="2">
                  <c:v>-228.6</c:v>
                </c:pt>
                <c:pt idx="3">
                  <c:v>-46.2</c:v>
                </c:pt>
                <c:pt idx="4">
                  <c:v>66.099999999999994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EF4-4368-83E5-31D68AF085DB}"/>
            </c:ext>
          </c:extLst>
        </c:ser>
        <c:ser>
          <c:idx val="4"/>
          <c:order val="4"/>
          <c:tx>
            <c:v>UP800_400</c:v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A2山型溫室!$I$7:$M$7</c:f>
              <c:numCache>
                <c:formatCode>General</c:formatCode>
                <c:ptCount val="5"/>
                <c:pt idx="0">
                  <c:v>1843.5</c:v>
                </c:pt>
                <c:pt idx="1">
                  <c:v>552</c:v>
                </c:pt>
                <c:pt idx="2">
                  <c:v>-244.7</c:v>
                </c:pt>
                <c:pt idx="3">
                  <c:v>-39.799999999999997</c:v>
                </c:pt>
                <c:pt idx="4">
                  <c:v>66.400000000000006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EF4-4368-83E5-31D68AF085DB}"/>
            </c:ext>
          </c:extLst>
        </c:ser>
        <c:ser>
          <c:idx val="5"/>
          <c:order val="5"/>
          <c:tx>
            <c:v>UP800_500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A2山型溫室!$I$2:$M$2</c:f>
              <c:strCache>
                <c:ptCount val="5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最大風速
(m/s)</c:v>
                </c:pt>
              </c:strCache>
            </c:strRef>
          </c:xVal>
          <c:yVal>
            <c:numRef>
              <c:f>A2山型溫室!$I$8:$M$8</c:f>
              <c:numCache>
                <c:formatCode>General</c:formatCode>
                <c:ptCount val="5"/>
                <c:pt idx="0">
                  <c:v>1914.7</c:v>
                </c:pt>
                <c:pt idx="1">
                  <c:v>455.3</c:v>
                </c:pt>
                <c:pt idx="2">
                  <c:v>-334.2</c:v>
                </c:pt>
                <c:pt idx="3">
                  <c:v>-48.4</c:v>
                </c:pt>
                <c:pt idx="4">
                  <c:v>71.3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EF4-4368-83E5-31D68AF08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3264"/>
        <c:axId val="210228064"/>
      </c:scatterChart>
      <c:valAx>
        <c:axId val="20732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8064"/>
        <c:crosses val="autoZero"/>
        <c:crossBetween val="midCat"/>
      </c:valAx>
      <c:valAx>
        <c:axId val="2102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32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5813354816858"/>
          <c:y val="0.12424835311982649"/>
          <c:w val="0.14418758804463178"/>
          <c:h val="0.798085081419826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A3斜頂溫室!$I$3:$L$3</c:f>
              <c:numCache>
                <c:formatCode>General</c:formatCode>
                <c:ptCount val="4"/>
                <c:pt idx="0">
                  <c:v>643.20000000000005</c:v>
                </c:pt>
                <c:pt idx="1">
                  <c:v>-49.5</c:v>
                </c:pt>
                <c:pt idx="2">
                  <c:v>-81.3</c:v>
                </c:pt>
                <c:pt idx="3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5F-434C-8B9D-7E627C057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84464"/>
        <c:axId val="2048752880"/>
      </c:scatterChart>
      <c:valAx>
        <c:axId val="20728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8752880"/>
        <c:crosses val="autoZero"/>
        <c:crossBetween val="midCat"/>
      </c:valAx>
      <c:valAx>
        <c:axId val="204875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284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A3斜頂溫室!$I$2:$L$2</c:f>
              <c:strCache>
                <c:ptCount val="4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最大風速
(m/s)</c:v>
                </c:pt>
              </c:strCache>
            </c:strRef>
          </c:xVal>
          <c:yVal>
            <c:numRef>
              <c:f>A3斜頂溫室!$I$4:$L$4</c:f>
              <c:numCache>
                <c:formatCode>General</c:formatCode>
                <c:ptCount val="4"/>
                <c:pt idx="0">
                  <c:v>860</c:v>
                </c:pt>
                <c:pt idx="1">
                  <c:v>222.2</c:v>
                </c:pt>
                <c:pt idx="2">
                  <c:v>-86.9</c:v>
                </c:pt>
                <c:pt idx="3">
                  <c:v>42.6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CE-489A-BC14-0562C07CA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39312"/>
        <c:axId val="210226400"/>
      </c:scatterChart>
      <c:valAx>
        <c:axId val="1223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6400"/>
        <c:crosses val="autoZero"/>
        <c:crossBetween val="midCat"/>
      </c:valAx>
      <c:valAx>
        <c:axId val="21022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39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603674540683"/>
          <c:y val="0.2024420384951881"/>
          <c:w val="0.86354396325459315"/>
          <c:h val="0.77212962962962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A1圓頂溫室!$I$5:$P$5</c:f>
              <c:numCache>
                <c:formatCode>General</c:formatCode>
                <c:ptCount val="8"/>
                <c:pt idx="0">
                  <c:v>891.3</c:v>
                </c:pt>
                <c:pt idx="1">
                  <c:v>-333.2</c:v>
                </c:pt>
                <c:pt idx="2">
                  <c:v>-889.6</c:v>
                </c:pt>
                <c:pt idx="3">
                  <c:v>-33.4</c:v>
                </c:pt>
                <c:pt idx="4">
                  <c:v>108.3</c:v>
                </c:pt>
                <c:pt idx="5">
                  <c:v>-900.8</c:v>
                </c:pt>
                <c:pt idx="6">
                  <c:v>-449.8</c:v>
                </c:pt>
                <c:pt idx="7">
                  <c:v>-78.400000000000006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00-42F5-8458-207FC85B0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A3斜頂溫室!$I$2:$L$2</c:f>
              <c:strCache>
                <c:ptCount val="4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最大風速
(m/s)</c:v>
                </c:pt>
              </c:strCache>
            </c:strRef>
          </c:xVal>
          <c:yVal>
            <c:numRef>
              <c:f>A3斜頂溫室!$I$5:$L$5</c:f>
              <c:numCache>
                <c:formatCode>General</c:formatCode>
                <c:ptCount val="4"/>
                <c:pt idx="0">
                  <c:v>1027</c:v>
                </c:pt>
                <c:pt idx="1">
                  <c:v>416.5</c:v>
                </c:pt>
                <c:pt idx="2">
                  <c:v>-86.1</c:v>
                </c:pt>
                <c:pt idx="3">
                  <c:v>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55-49A1-92CD-1F79B8C0E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39312"/>
        <c:axId val="210226400"/>
      </c:scatterChart>
      <c:valAx>
        <c:axId val="1223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6400"/>
        <c:crosses val="autoZero"/>
        <c:crossBetween val="midCat"/>
      </c:valAx>
      <c:valAx>
        <c:axId val="21022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39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80927384076992E-2"/>
          <c:y val="5.0925925925925923E-2"/>
          <c:w val="0.86171084864391956"/>
          <c:h val="0.898148148148148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A3斜頂溫室!$I$2:$L$2</c:f>
              <c:strCache>
                <c:ptCount val="4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最大風速
(m/s)</c:v>
                </c:pt>
              </c:strCache>
            </c:strRef>
          </c:xVal>
          <c:yVal>
            <c:numRef>
              <c:f>A3斜頂溫室!$I$6:$L$6</c:f>
              <c:numCache>
                <c:formatCode>General</c:formatCode>
                <c:ptCount val="4"/>
                <c:pt idx="0">
                  <c:v>1073.0999999999999</c:v>
                </c:pt>
                <c:pt idx="1">
                  <c:v>514.6</c:v>
                </c:pt>
                <c:pt idx="2">
                  <c:v>-85</c:v>
                </c:pt>
                <c:pt idx="3">
                  <c:v>44.3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12-4C76-B41F-C87107779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39312"/>
        <c:axId val="210226400"/>
      </c:scatterChart>
      <c:valAx>
        <c:axId val="1223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6400"/>
        <c:crosses val="autoZero"/>
        <c:crossBetween val="midCat"/>
      </c:valAx>
      <c:valAx>
        <c:axId val="21022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39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27515638344068E-2"/>
          <c:y val="5.0925925925925923E-2"/>
          <c:w val="0.8059284733857196"/>
          <c:h val="0.89814814814814814"/>
        </c:manualLayout>
      </c:layout>
      <c:scatterChart>
        <c:scatterStyle val="smoothMarker"/>
        <c:varyColors val="0"/>
        <c:ser>
          <c:idx val="0"/>
          <c:order val="0"/>
          <c:tx>
            <c:v>SP1100_12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A3斜頂溫室!$I$2:$L$2</c:f>
              <c:strCache>
                <c:ptCount val="4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最大風速
(m/s)</c:v>
                </c:pt>
              </c:strCache>
            </c:strRef>
          </c:xVal>
          <c:yVal>
            <c:numRef>
              <c:f>A3斜頂溫室!$I$3:$L$3</c:f>
              <c:numCache>
                <c:formatCode>General</c:formatCode>
                <c:ptCount val="4"/>
                <c:pt idx="0">
                  <c:v>643.20000000000005</c:v>
                </c:pt>
                <c:pt idx="1">
                  <c:v>-49.5</c:v>
                </c:pt>
                <c:pt idx="2">
                  <c:v>-81.3</c:v>
                </c:pt>
                <c:pt idx="3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5B-4C04-BD3E-37E18BE94A61}"/>
            </c:ext>
          </c:extLst>
        </c:ser>
        <c:ser>
          <c:idx val="1"/>
          <c:order val="1"/>
          <c:tx>
            <c:v>SP1100_20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A3斜頂溫室!$I$2:$L$2</c:f>
              <c:strCache>
                <c:ptCount val="4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最大風速
(m/s)</c:v>
                </c:pt>
              </c:strCache>
            </c:strRef>
          </c:xVal>
          <c:yVal>
            <c:numRef>
              <c:f>A3斜頂溫室!$I$4:$L$4</c:f>
              <c:numCache>
                <c:formatCode>General</c:formatCode>
                <c:ptCount val="4"/>
                <c:pt idx="0">
                  <c:v>860</c:v>
                </c:pt>
                <c:pt idx="1">
                  <c:v>222.2</c:v>
                </c:pt>
                <c:pt idx="2">
                  <c:v>-86.9</c:v>
                </c:pt>
                <c:pt idx="3">
                  <c:v>42.6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5B-4C04-BD3E-37E18BE94A61}"/>
            </c:ext>
          </c:extLst>
        </c:ser>
        <c:ser>
          <c:idx val="2"/>
          <c:order val="2"/>
          <c:tx>
            <c:v>SP1100_23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A3斜頂溫室!$I$2:$L$2</c:f>
              <c:strCache>
                <c:ptCount val="4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最大風速
(m/s)</c:v>
                </c:pt>
              </c:strCache>
            </c:strRef>
          </c:xVal>
          <c:yVal>
            <c:numRef>
              <c:f>A3斜頂溫室!$I$5:$L$5</c:f>
              <c:numCache>
                <c:formatCode>General</c:formatCode>
                <c:ptCount val="4"/>
                <c:pt idx="0">
                  <c:v>1027</c:v>
                </c:pt>
                <c:pt idx="1">
                  <c:v>416.5</c:v>
                </c:pt>
                <c:pt idx="2">
                  <c:v>-86.1</c:v>
                </c:pt>
                <c:pt idx="3">
                  <c:v>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C5B-4C04-BD3E-37E18BE94A61}"/>
            </c:ext>
          </c:extLst>
        </c:ser>
        <c:ser>
          <c:idx val="3"/>
          <c:order val="3"/>
          <c:tx>
            <c:v>SP1100_30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A3斜頂溫室!$I$2:$L$2</c:f>
              <c:strCache>
                <c:ptCount val="4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最大風速
(m/s)</c:v>
                </c:pt>
              </c:strCache>
            </c:strRef>
          </c:xVal>
          <c:yVal>
            <c:numRef>
              <c:f>A3斜頂溫室!$I$6:$L$6</c:f>
              <c:numCache>
                <c:formatCode>General</c:formatCode>
                <c:ptCount val="4"/>
                <c:pt idx="0">
                  <c:v>1073.0999999999999</c:v>
                </c:pt>
                <c:pt idx="1">
                  <c:v>514.6</c:v>
                </c:pt>
                <c:pt idx="2">
                  <c:v>-85</c:v>
                </c:pt>
                <c:pt idx="3">
                  <c:v>44.3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C5B-4C04-BD3E-37E18BE94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39312"/>
        <c:axId val="210226400"/>
      </c:scatterChart>
      <c:valAx>
        <c:axId val="1223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26400"/>
        <c:crosses val="autoZero"/>
        <c:crossBetween val="midCat"/>
      </c:valAx>
      <c:valAx>
        <c:axId val="21022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39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36614087355388"/>
          <c:y val="0.20579319763664169"/>
          <c:w val="0.13792594348364939"/>
          <c:h val="0.40790661323542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943345860176569E-2"/>
          <c:y val="8.6299738306232027E-2"/>
          <c:w val="0.85582938141255083"/>
          <c:h val="0.88886255574482631"/>
        </c:manualLayout>
      </c:layout>
      <c:scatterChart>
        <c:scatterStyle val="smoothMarker"/>
        <c:varyColors val="0"/>
        <c:ser>
          <c:idx val="0"/>
          <c:order val="0"/>
          <c:tx>
            <c:v>UBP520_300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工作表1!$H$16:$O$16</c:f>
              <c:numCache>
                <c:formatCode>General</c:formatCode>
                <c:ptCount val="8"/>
                <c:pt idx="0">
                  <c:v>993</c:v>
                </c:pt>
                <c:pt idx="1">
                  <c:v>-253.9</c:v>
                </c:pt>
                <c:pt idx="2">
                  <c:v>-960.6</c:v>
                </c:pt>
                <c:pt idx="3">
                  <c:v>87.5</c:v>
                </c:pt>
                <c:pt idx="4">
                  <c:v>306.10000000000002</c:v>
                </c:pt>
                <c:pt idx="5">
                  <c:v>-955.8</c:v>
                </c:pt>
                <c:pt idx="6">
                  <c:v>-406.2</c:v>
                </c:pt>
                <c:pt idx="7">
                  <c:v>-64.2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E0-49CC-8355-9E864BCAB31D}"/>
            </c:ext>
          </c:extLst>
        </c:ser>
        <c:ser>
          <c:idx val="1"/>
          <c:order val="1"/>
          <c:tx>
            <c:v>UBP620_300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工作表1!$H$17:$O$17</c:f>
              <c:numCache>
                <c:formatCode>General</c:formatCode>
                <c:ptCount val="8"/>
                <c:pt idx="0">
                  <c:v>891.3</c:v>
                </c:pt>
                <c:pt idx="1">
                  <c:v>-333.2</c:v>
                </c:pt>
                <c:pt idx="2">
                  <c:v>-889.6</c:v>
                </c:pt>
                <c:pt idx="3">
                  <c:v>-33.4</c:v>
                </c:pt>
                <c:pt idx="4">
                  <c:v>108.3</c:v>
                </c:pt>
                <c:pt idx="5">
                  <c:v>-900.8</c:v>
                </c:pt>
                <c:pt idx="6">
                  <c:v>-449.8</c:v>
                </c:pt>
                <c:pt idx="7">
                  <c:v>-78.400000000000006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E0-49CC-8355-9E864BCAB31D}"/>
            </c:ext>
          </c:extLst>
        </c:ser>
        <c:ser>
          <c:idx val="2"/>
          <c:order val="2"/>
          <c:tx>
            <c:v>UBP680_300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工作表1!$H$18:$O$18</c:f>
              <c:numCache>
                <c:formatCode>General</c:formatCode>
                <c:ptCount val="8"/>
                <c:pt idx="0">
                  <c:v>873</c:v>
                </c:pt>
                <c:pt idx="1">
                  <c:v>-349.3</c:v>
                </c:pt>
                <c:pt idx="2">
                  <c:v>-844.6</c:v>
                </c:pt>
                <c:pt idx="3">
                  <c:v>-80.400000000000006</c:v>
                </c:pt>
                <c:pt idx="4">
                  <c:v>71.400000000000006</c:v>
                </c:pt>
                <c:pt idx="5">
                  <c:v>-879.9</c:v>
                </c:pt>
                <c:pt idx="6">
                  <c:v>-478.2</c:v>
                </c:pt>
                <c:pt idx="7">
                  <c:v>-63.9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7E0-49CC-8355-9E864BCAB31D}"/>
            </c:ext>
          </c:extLst>
        </c:ser>
        <c:ser>
          <c:idx val="3"/>
          <c:order val="3"/>
          <c:tx>
            <c:v>UBP680_350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工作表1!$H$19:$O$19</c:f>
              <c:numCache>
                <c:formatCode>General</c:formatCode>
                <c:ptCount val="8"/>
                <c:pt idx="0">
                  <c:v>1067</c:v>
                </c:pt>
                <c:pt idx="1">
                  <c:v>-287.39999999999998</c:v>
                </c:pt>
                <c:pt idx="2">
                  <c:v>-1118.9000000000001</c:v>
                </c:pt>
                <c:pt idx="3">
                  <c:v>-92.4</c:v>
                </c:pt>
                <c:pt idx="4">
                  <c:v>111.4</c:v>
                </c:pt>
                <c:pt idx="5">
                  <c:v>-1203.0999999999999</c:v>
                </c:pt>
                <c:pt idx="6">
                  <c:v>-591.29999999999995</c:v>
                </c:pt>
                <c:pt idx="7">
                  <c:v>-74.3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7E0-49CC-8355-9E864BCAB31D}"/>
            </c:ext>
          </c:extLst>
        </c:ser>
        <c:ser>
          <c:idx val="4"/>
          <c:order val="4"/>
          <c:tx>
            <c:v>UTP960_350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工作表1!$H$20:$O$20</c:f>
              <c:numCache>
                <c:formatCode>General</c:formatCode>
                <c:ptCount val="8"/>
                <c:pt idx="0">
                  <c:v>1247.7</c:v>
                </c:pt>
                <c:pt idx="1">
                  <c:v>-101.3</c:v>
                </c:pt>
                <c:pt idx="2">
                  <c:v>-1265.3</c:v>
                </c:pt>
                <c:pt idx="3">
                  <c:v>178.4</c:v>
                </c:pt>
                <c:pt idx="4">
                  <c:v>380.9</c:v>
                </c:pt>
                <c:pt idx="5">
                  <c:v>-1289.4000000000001</c:v>
                </c:pt>
                <c:pt idx="6">
                  <c:v>-465.2</c:v>
                </c:pt>
                <c:pt idx="7">
                  <c:v>-62.5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7E0-49CC-8355-9E864BCAB31D}"/>
            </c:ext>
          </c:extLst>
        </c:ser>
        <c:ser>
          <c:idx val="5"/>
          <c:order val="5"/>
          <c:tx>
            <c:v>UTP1040_350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工作表1!$H$21:$O$21</c:f>
              <c:numCache>
                <c:formatCode>General</c:formatCode>
                <c:ptCount val="8"/>
                <c:pt idx="0">
                  <c:v>1279.0999999999999</c:v>
                </c:pt>
                <c:pt idx="1">
                  <c:v>-91.9</c:v>
                </c:pt>
                <c:pt idx="2">
                  <c:v>-1184.5999999999999</c:v>
                </c:pt>
                <c:pt idx="3">
                  <c:v>158.6</c:v>
                </c:pt>
                <c:pt idx="4">
                  <c:v>382.1</c:v>
                </c:pt>
                <c:pt idx="5">
                  <c:v>-1162.5999999999999</c:v>
                </c:pt>
                <c:pt idx="6">
                  <c:v>-405.6</c:v>
                </c:pt>
                <c:pt idx="7">
                  <c:v>-56.7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7E0-49CC-8355-9E864BCAB31D}"/>
            </c:ext>
          </c:extLst>
        </c:ser>
        <c:ser>
          <c:idx val="6"/>
          <c:order val="6"/>
          <c:tx>
            <c:v>UTP1140_350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工作表1!$H$22:$O$22</c:f>
              <c:numCache>
                <c:formatCode>General</c:formatCode>
                <c:ptCount val="8"/>
                <c:pt idx="0">
                  <c:v>1237.5999999999999</c:v>
                </c:pt>
                <c:pt idx="1">
                  <c:v>-151</c:v>
                </c:pt>
                <c:pt idx="2">
                  <c:v>-1110.5</c:v>
                </c:pt>
                <c:pt idx="3">
                  <c:v>162.5</c:v>
                </c:pt>
                <c:pt idx="4">
                  <c:v>332.7</c:v>
                </c:pt>
                <c:pt idx="5">
                  <c:v>-1103.0999999999999</c:v>
                </c:pt>
                <c:pt idx="6">
                  <c:v>-433.8</c:v>
                </c:pt>
                <c:pt idx="7">
                  <c:v>-72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7E0-49CC-8355-9E864BCAB31D}"/>
            </c:ext>
          </c:extLst>
        </c:ser>
        <c:ser>
          <c:idx val="7"/>
          <c:order val="7"/>
          <c:tx>
            <c:v>UTP1140_400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工作表1!$H$23:$O$23</c:f>
              <c:numCache>
                <c:formatCode>General</c:formatCode>
                <c:ptCount val="8"/>
                <c:pt idx="0">
                  <c:v>1770</c:v>
                </c:pt>
                <c:pt idx="1">
                  <c:v>326.8</c:v>
                </c:pt>
                <c:pt idx="2">
                  <c:v>-1435.3</c:v>
                </c:pt>
                <c:pt idx="3">
                  <c:v>194.7</c:v>
                </c:pt>
                <c:pt idx="4">
                  <c:v>506.3</c:v>
                </c:pt>
                <c:pt idx="5">
                  <c:v>-1430.7</c:v>
                </c:pt>
                <c:pt idx="6">
                  <c:v>-382.2</c:v>
                </c:pt>
                <c:pt idx="7">
                  <c:v>-58.4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7E0-49CC-8355-9E864BCAB31D}"/>
            </c:ext>
          </c:extLst>
        </c:ser>
        <c:ser>
          <c:idx val="8"/>
          <c:order val="8"/>
          <c:tx>
            <c:v>SP1100_12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工作表1!$H$24:$O$24</c:f>
              <c:numCache>
                <c:formatCode>General</c:formatCode>
                <c:ptCount val="8"/>
                <c:pt idx="0">
                  <c:v>643.20000000000005</c:v>
                </c:pt>
                <c:pt idx="1">
                  <c:v>-49.5</c:v>
                </c:pt>
                <c:pt idx="2">
                  <c:v>-81.3</c:v>
                </c:pt>
                <c:pt idx="3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7E0-49CC-8355-9E864BCAB31D}"/>
            </c:ext>
          </c:extLst>
        </c:ser>
        <c:ser>
          <c:idx val="9"/>
          <c:order val="9"/>
          <c:tx>
            <c:v>SP1100_20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工作表1!$H$25:$O$25</c:f>
              <c:numCache>
                <c:formatCode>General</c:formatCode>
                <c:ptCount val="8"/>
                <c:pt idx="0">
                  <c:v>860</c:v>
                </c:pt>
                <c:pt idx="1">
                  <c:v>222.2</c:v>
                </c:pt>
                <c:pt idx="2">
                  <c:v>-86.9</c:v>
                </c:pt>
                <c:pt idx="3">
                  <c:v>42.6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7E0-49CC-8355-9E864BCAB31D}"/>
            </c:ext>
          </c:extLst>
        </c:ser>
        <c:ser>
          <c:idx val="10"/>
          <c:order val="10"/>
          <c:tx>
            <c:v>SP1100_23</c:v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工作表1!$H$26:$O$26</c:f>
              <c:numCache>
                <c:formatCode>General</c:formatCode>
                <c:ptCount val="8"/>
                <c:pt idx="0">
                  <c:v>1027</c:v>
                </c:pt>
                <c:pt idx="1">
                  <c:v>416.5</c:v>
                </c:pt>
                <c:pt idx="2">
                  <c:v>-86.1</c:v>
                </c:pt>
                <c:pt idx="3">
                  <c:v>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57E0-49CC-8355-9E864BCAB31D}"/>
            </c:ext>
          </c:extLst>
        </c:ser>
        <c:ser>
          <c:idx val="11"/>
          <c:order val="11"/>
          <c:tx>
            <c:v>SP1100_30</c:v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工作表1!$H$27:$O$27</c:f>
              <c:numCache>
                <c:formatCode>General</c:formatCode>
                <c:ptCount val="8"/>
                <c:pt idx="0">
                  <c:v>1073.0999999999999</c:v>
                </c:pt>
                <c:pt idx="1">
                  <c:v>514.6</c:v>
                </c:pt>
                <c:pt idx="2">
                  <c:v>-85</c:v>
                </c:pt>
                <c:pt idx="3">
                  <c:v>44.3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57E0-49CC-8355-9E864BCAB31D}"/>
            </c:ext>
          </c:extLst>
        </c:ser>
        <c:ser>
          <c:idx val="12"/>
          <c:order val="12"/>
          <c:tx>
            <c:v>UP540_185</c:v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工作表1!$H$28:$O$28</c:f>
              <c:numCache>
                <c:formatCode>General</c:formatCode>
                <c:ptCount val="8"/>
                <c:pt idx="0">
                  <c:v>1112.4000000000001</c:v>
                </c:pt>
                <c:pt idx="1">
                  <c:v>187.3</c:v>
                </c:pt>
                <c:pt idx="2">
                  <c:v>-248.5</c:v>
                </c:pt>
                <c:pt idx="3">
                  <c:v>-36.799999999999997</c:v>
                </c:pt>
                <c:pt idx="4">
                  <c:v>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57E0-49CC-8355-9E864BCAB31D}"/>
            </c:ext>
          </c:extLst>
        </c:ser>
        <c:ser>
          <c:idx val="13"/>
          <c:order val="13"/>
          <c:tx>
            <c:v>UP600_205</c:v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工作表1!$H$29:$O$29</c:f>
              <c:numCache>
                <c:formatCode>General</c:formatCode>
                <c:ptCount val="8"/>
                <c:pt idx="0">
                  <c:v>1656.4</c:v>
                </c:pt>
                <c:pt idx="1">
                  <c:v>667.8</c:v>
                </c:pt>
                <c:pt idx="2">
                  <c:v>-213.3</c:v>
                </c:pt>
                <c:pt idx="3">
                  <c:v>-28.8</c:v>
                </c:pt>
                <c:pt idx="4">
                  <c:v>61.7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57E0-49CC-8355-9E864BCAB31D}"/>
            </c:ext>
          </c:extLst>
        </c:ser>
        <c:ser>
          <c:idx val="14"/>
          <c:order val="14"/>
          <c:tx>
            <c:v>UP720_180</c:v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工作表1!$H$30:$O$30</c:f>
              <c:numCache>
                <c:formatCode>General</c:formatCode>
                <c:ptCount val="8"/>
                <c:pt idx="0">
                  <c:v>1273</c:v>
                </c:pt>
                <c:pt idx="1">
                  <c:v>506.6</c:v>
                </c:pt>
                <c:pt idx="2">
                  <c:v>-158.1</c:v>
                </c:pt>
                <c:pt idx="3">
                  <c:v>-33.6</c:v>
                </c:pt>
                <c:pt idx="4">
                  <c:v>49.9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57E0-49CC-8355-9E864BCAB31D}"/>
            </c:ext>
          </c:extLst>
        </c:ser>
        <c:ser>
          <c:idx val="15"/>
          <c:order val="15"/>
          <c:tx>
            <c:v>UP720_400</c:v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工作表1!$H$31:$O$31</c:f>
              <c:numCache>
                <c:formatCode>General</c:formatCode>
                <c:ptCount val="8"/>
                <c:pt idx="0">
                  <c:v>1884.1</c:v>
                </c:pt>
                <c:pt idx="1">
                  <c:v>656.8</c:v>
                </c:pt>
                <c:pt idx="2">
                  <c:v>-228.6</c:v>
                </c:pt>
                <c:pt idx="3">
                  <c:v>-46.2</c:v>
                </c:pt>
                <c:pt idx="4">
                  <c:v>66.099999999999994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57E0-49CC-8355-9E864BCAB31D}"/>
            </c:ext>
          </c:extLst>
        </c:ser>
        <c:ser>
          <c:idx val="16"/>
          <c:order val="16"/>
          <c:tx>
            <c:v>UP800_400</c:v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工作表1!$H$32:$O$32</c:f>
              <c:numCache>
                <c:formatCode>General</c:formatCode>
                <c:ptCount val="8"/>
                <c:pt idx="0">
                  <c:v>1843.5</c:v>
                </c:pt>
                <c:pt idx="1">
                  <c:v>552</c:v>
                </c:pt>
                <c:pt idx="2">
                  <c:v>-244.7</c:v>
                </c:pt>
                <c:pt idx="3">
                  <c:v>-39.799999999999997</c:v>
                </c:pt>
                <c:pt idx="4">
                  <c:v>66.400000000000006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57E0-49CC-8355-9E864BCAB31D}"/>
            </c:ext>
          </c:extLst>
        </c:ser>
        <c:ser>
          <c:idx val="17"/>
          <c:order val="17"/>
          <c:tx>
            <c:v>UP800_500</c:v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工作表1!$H$15:$O$15</c:f>
              <c:strCache>
                <c:ptCount val="8"/>
                <c:pt idx="0">
                  <c:v>平均風壓a
(Pa)</c:v>
                </c:pt>
                <c:pt idx="1">
                  <c:v>平均風壓b
(Pa)</c:v>
                </c:pt>
                <c:pt idx="2">
                  <c:v>平均風壓c
(Pa)</c:v>
                </c:pt>
                <c:pt idx="3">
                  <c:v>平均風壓d
(Pa)</c:v>
                </c:pt>
                <c:pt idx="4">
                  <c:v>平均風壓e
(Pa)</c:v>
                </c:pt>
                <c:pt idx="5">
                  <c:v>平均風壓f
(Pa)</c:v>
                </c:pt>
                <c:pt idx="6">
                  <c:v>平均風壓g
(Pa)</c:v>
                </c:pt>
                <c:pt idx="7">
                  <c:v>平均風壓h
(Pa)</c:v>
                </c:pt>
              </c:strCache>
            </c:strRef>
          </c:xVal>
          <c:yVal>
            <c:numRef>
              <c:f>工作表1!$H$33:$O$33</c:f>
              <c:numCache>
                <c:formatCode>General</c:formatCode>
                <c:ptCount val="8"/>
                <c:pt idx="0">
                  <c:v>1914.7</c:v>
                </c:pt>
                <c:pt idx="1">
                  <c:v>455.3</c:v>
                </c:pt>
                <c:pt idx="2">
                  <c:v>-334.2</c:v>
                </c:pt>
                <c:pt idx="3">
                  <c:v>-48.4</c:v>
                </c:pt>
                <c:pt idx="4">
                  <c:v>71.3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57E0-49CC-8355-9E864BCAB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4811903"/>
        <c:axId val="1109555599"/>
      </c:scatterChart>
      <c:valAx>
        <c:axId val="132481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9555599"/>
        <c:crosses val="autoZero"/>
        <c:crossBetween val="midCat"/>
      </c:valAx>
      <c:valAx>
        <c:axId val="110955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4811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534059945504084"/>
          <c:y val="5.3254752015986673E-2"/>
          <c:w val="0.10376021798365123"/>
          <c:h val="0.890860913510468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603674540683"/>
          <c:y val="0.2024420384951881"/>
          <c:w val="0.86354396325459315"/>
          <c:h val="0.77212962962962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A1圓頂溫室!$I$6:$P$6</c:f>
              <c:numCache>
                <c:formatCode>General</c:formatCode>
                <c:ptCount val="8"/>
                <c:pt idx="0">
                  <c:v>873</c:v>
                </c:pt>
                <c:pt idx="1">
                  <c:v>-349.3</c:v>
                </c:pt>
                <c:pt idx="2">
                  <c:v>-844.6</c:v>
                </c:pt>
                <c:pt idx="3">
                  <c:v>-80.400000000000006</c:v>
                </c:pt>
                <c:pt idx="4">
                  <c:v>71.400000000000006</c:v>
                </c:pt>
                <c:pt idx="5">
                  <c:v>-879.9</c:v>
                </c:pt>
                <c:pt idx="6">
                  <c:v>-478.2</c:v>
                </c:pt>
                <c:pt idx="7">
                  <c:v>-63.9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A1-460E-9338-BDA63AA5B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603674540683"/>
          <c:y val="0.2024420384951881"/>
          <c:w val="0.86354396325459315"/>
          <c:h val="0.77212962962962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A1圓頂溫室!$I$7:$P$7</c:f>
              <c:numCache>
                <c:formatCode>General</c:formatCode>
                <c:ptCount val="8"/>
                <c:pt idx="0">
                  <c:v>1067</c:v>
                </c:pt>
                <c:pt idx="1">
                  <c:v>-287.39999999999998</c:v>
                </c:pt>
                <c:pt idx="2">
                  <c:v>-1118.9000000000001</c:v>
                </c:pt>
                <c:pt idx="3">
                  <c:v>-92.4</c:v>
                </c:pt>
                <c:pt idx="4">
                  <c:v>111.4</c:v>
                </c:pt>
                <c:pt idx="5">
                  <c:v>-1203.0999999999999</c:v>
                </c:pt>
                <c:pt idx="6">
                  <c:v>-591.29999999999995</c:v>
                </c:pt>
                <c:pt idx="7">
                  <c:v>-74.3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4E-4131-BC26-1CA428F4A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598806395298"/>
          <c:y val="0.20607556866186252"/>
          <c:w val="0.86354396325459315"/>
          <c:h val="0.77212962962962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A1圓頂溫室!$I$8:$P$8</c:f>
              <c:numCache>
                <c:formatCode>General</c:formatCode>
                <c:ptCount val="8"/>
                <c:pt idx="0">
                  <c:v>1247.7</c:v>
                </c:pt>
                <c:pt idx="1">
                  <c:v>-101.3</c:v>
                </c:pt>
                <c:pt idx="2">
                  <c:v>-1265.3</c:v>
                </c:pt>
                <c:pt idx="3">
                  <c:v>178.4</c:v>
                </c:pt>
                <c:pt idx="4">
                  <c:v>380.9</c:v>
                </c:pt>
                <c:pt idx="5">
                  <c:v>-1289.4000000000001</c:v>
                </c:pt>
                <c:pt idx="6">
                  <c:v>-465.2</c:v>
                </c:pt>
                <c:pt idx="7">
                  <c:v>-62.5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2A7-4A97-8B4E-370CD1FE8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461421214814703E-2"/>
          <c:y val="0.19898026634102065"/>
          <c:w val="0.87671787770164311"/>
          <c:h val="0.7755915395634035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A1圓頂溫室!$I$9:$P$9</c:f>
              <c:numCache>
                <c:formatCode>General</c:formatCode>
                <c:ptCount val="8"/>
                <c:pt idx="0">
                  <c:v>1279.0999999999999</c:v>
                </c:pt>
                <c:pt idx="1">
                  <c:v>-91.9</c:v>
                </c:pt>
                <c:pt idx="2">
                  <c:v>-1184.5999999999999</c:v>
                </c:pt>
                <c:pt idx="3">
                  <c:v>158.6</c:v>
                </c:pt>
                <c:pt idx="4">
                  <c:v>382.1</c:v>
                </c:pt>
                <c:pt idx="5">
                  <c:v>-1162.5999999999999</c:v>
                </c:pt>
                <c:pt idx="6">
                  <c:v>-405.6</c:v>
                </c:pt>
                <c:pt idx="7">
                  <c:v>-56.7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FB-4771-931A-D73BD76B9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992105692804444E-2"/>
          <c:y val="0.18525217054213203"/>
          <c:w val="0.90928417978958698"/>
          <c:h val="0.77212962962962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A1圓頂溫室!$I$10:$P$10</c:f>
              <c:numCache>
                <c:formatCode>General</c:formatCode>
                <c:ptCount val="8"/>
                <c:pt idx="0">
                  <c:v>1237.5999999999999</c:v>
                </c:pt>
                <c:pt idx="1">
                  <c:v>-151</c:v>
                </c:pt>
                <c:pt idx="2">
                  <c:v>-1110.5</c:v>
                </c:pt>
                <c:pt idx="3">
                  <c:v>162.5</c:v>
                </c:pt>
                <c:pt idx="4">
                  <c:v>332.7</c:v>
                </c:pt>
                <c:pt idx="5">
                  <c:v>-1103.0999999999999</c:v>
                </c:pt>
                <c:pt idx="6">
                  <c:v>-433.8</c:v>
                </c:pt>
                <c:pt idx="7">
                  <c:v>-72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CD-4E13-B219-D6923A421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603674540683"/>
          <c:y val="0.2024420384951881"/>
          <c:w val="0.86354396325459315"/>
          <c:h val="0.77212962962962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A1圓頂溫室!$I$11:$P$11</c:f>
              <c:numCache>
                <c:formatCode>General</c:formatCode>
                <c:ptCount val="8"/>
                <c:pt idx="0">
                  <c:v>1770</c:v>
                </c:pt>
                <c:pt idx="1">
                  <c:v>326.8</c:v>
                </c:pt>
                <c:pt idx="2">
                  <c:v>-1435.3</c:v>
                </c:pt>
                <c:pt idx="3">
                  <c:v>194.7</c:v>
                </c:pt>
                <c:pt idx="4">
                  <c:v>506.3</c:v>
                </c:pt>
                <c:pt idx="5">
                  <c:v>-1430.7</c:v>
                </c:pt>
                <c:pt idx="6">
                  <c:v>-382.2</c:v>
                </c:pt>
                <c:pt idx="7">
                  <c:v>-58.4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40-4323-BF7B-1F3090EC2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03535769476527E-2"/>
          <c:y val="0.19241405685140825"/>
          <c:w val="0.83553871175305516"/>
          <c:h val="0.77212962962962961"/>
        </c:manualLayout>
      </c:layout>
      <c:scatterChart>
        <c:scatterStyle val="smoothMarker"/>
        <c:varyColors val="0"/>
        <c:ser>
          <c:idx val="0"/>
          <c:order val="0"/>
          <c:tx>
            <c:v>UBP520_300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A1圓頂溫室!$I$4:$P$4</c:f>
              <c:numCache>
                <c:formatCode>General</c:formatCode>
                <c:ptCount val="8"/>
                <c:pt idx="0">
                  <c:v>993</c:v>
                </c:pt>
                <c:pt idx="1">
                  <c:v>-253.9</c:v>
                </c:pt>
                <c:pt idx="2">
                  <c:v>-960.6</c:v>
                </c:pt>
                <c:pt idx="3">
                  <c:v>87.5</c:v>
                </c:pt>
                <c:pt idx="4">
                  <c:v>306.10000000000002</c:v>
                </c:pt>
                <c:pt idx="5">
                  <c:v>-955.8</c:v>
                </c:pt>
                <c:pt idx="6">
                  <c:v>-406.2</c:v>
                </c:pt>
                <c:pt idx="7">
                  <c:v>-64.2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32-4F38-A474-8DF7C45DC2E2}"/>
            </c:ext>
          </c:extLst>
        </c:ser>
        <c:ser>
          <c:idx val="1"/>
          <c:order val="1"/>
          <c:tx>
            <c:v>UBP620_300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A1圓頂溫室!$I$5:$P$5</c:f>
              <c:numCache>
                <c:formatCode>General</c:formatCode>
                <c:ptCount val="8"/>
                <c:pt idx="0">
                  <c:v>891.3</c:v>
                </c:pt>
                <c:pt idx="1">
                  <c:v>-333.2</c:v>
                </c:pt>
                <c:pt idx="2">
                  <c:v>-889.6</c:v>
                </c:pt>
                <c:pt idx="3">
                  <c:v>-33.4</c:v>
                </c:pt>
                <c:pt idx="4">
                  <c:v>108.3</c:v>
                </c:pt>
                <c:pt idx="5">
                  <c:v>-900.8</c:v>
                </c:pt>
                <c:pt idx="6">
                  <c:v>-449.8</c:v>
                </c:pt>
                <c:pt idx="7">
                  <c:v>-78.400000000000006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832-4F38-A474-8DF7C45DC2E2}"/>
            </c:ext>
          </c:extLst>
        </c:ser>
        <c:ser>
          <c:idx val="2"/>
          <c:order val="2"/>
          <c:tx>
            <c:v>UBP680_300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A1圓頂溫室!$I$6:$P$6</c:f>
              <c:numCache>
                <c:formatCode>General</c:formatCode>
                <c:ptCount val="8"/>
                <c:pt idx="0">
                  <c:v>873</c:v>
                </c:pt>
                <c:pt idx="1">
                  <c:v>-349.3</c:v>
                </c:pt>
                <c:pt idx="2">
                  <c:v>-844.6</c:v>
                </c:pt>
                <c:pt idx="3">
                  <c:v>-80.400000000000006</c:v>
                </c:pt>
                <c:pt idx="4">
                  <c:v>71.400000000000006</c:v>
                </c:pt>
                <c:pt idx="5">
                  <c:v>-879.9</c:v>
                </c:pt>
                <c:pt idx="6">
                  <c:v>-478.2</c:v>
                </c:pt>
                <c:pt idx="7">
                  <c:v>-63.9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832-4F38-A474-8DF7C45DC2E2}"/>
            </c:ext>
          </c:extLst>
        </c:ser>
        <c:ser>
          <c:idx val="3"/>
          <c:order val="3"/>
          <c:tx>
            <c:v>UBP680_350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A1圓頂溫室!$I$2:$P$2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xVal>
          <c:yVal>
            <c:numRef>
              <c:f>A1圓頂溫室!$I$7:$P$7</c:f>
              <c:numCache>
                <c:formatCode>General</c:formatCode>
                <c:ptCount val="8"/>
                <c:pt idx="0">
                  <c:v>1067</c:v>
                </c:pt>
                <c:pt idx="1">
                  <c:v>-287.39999999999998</c:v>
                </c:pt>
                <c:pt idx="2">
                  <c:v>-1118.9000000000001</c:v>
                </c:pt>
                <c:pt idx="3">
                  <c:v>-92.4</c:v>
                </c:pt>
                <c:pt idx="4">
                  <c:v>111.4</c:v>
                </c:pt>
                <c:pt idx="5">
                  <c:v>-1203.0999999999999</c:v>
                </c:pt>
                <c:pt idx="6">
                  <c:v>-591.29999999999995</c:v>
                </c:pt>
                <c:pt idx="7">
                  <c:v>-74.3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832-4F38-A474-8DF7C45DC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349496"/>
        <c:axId val="494352632"/>
      </c:scatterChart>
      <c:valAx>
        <c:axId val="49434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52632"/>
        <c:crosses val="autoZero"/>
        <c:crossBetween val="midCat"/>
      </c:valAx>
      <c:valAx>
        <c:axId val="4943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349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image" Target="../media/image84.png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12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4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4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4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96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2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4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43D8-9660-4AFA-AB83-E2F65FD99D12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7633-957F-4BAA-A09A-AF5B47007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4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jpeg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jpeg"/><Relationship Id="rId5" Type="http://schemas.openxmlformats.org/officeDocument/2006/relationships/image" Target="../media/image82.jpeg"/><Relationship Id="rId4" Type="http://schemas.openxmlformats.org/officeDocument/2006/relationships/image" Target="../media/image8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8.png"/><Relationship Id="rId7" Type="http://schemas.openxmlformats.org/officeDocument/2006/relationships/hyperlink" Target="&#22294;&#27284;/UP540_185_b.jpg" TargetMode="External"/><Relationship Id="rId12" Type="http://schemas.openxmlformats.org/officeDocument/2006/relationships/image" Target="../media/image112.png"/><Relationship Id="rId2" Type="http://schemas.openxmlformats.org/officeDocument/2006/relationships/hyperlink" Target="&#22294;&#27284;/UP540_185_fluen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hyperlink" Target="&#22294;&#27284;/UP540_185_d.jpg" TargetMode="External"/><Relationship Id="rId5" Type="http://schemas.openxmlformats.org/officeDocument/2006/relationships/hyperlink" Target="&#22294;&#27284;/UP540_185_a.jpg" TargetMode="External"/><Relationship Id="rId10" Type="http://schemas.openxmlformats.org/officeDocument/2006/relationships/image" Target="../media/image111.png"/><Relationship Id="rId4" Type="http://schemas.openxmlformats.org/officeDocument/2006/relationships/chart" Target="../charts/chart11.xml"/><Relationship Id="rId9" Type="http://schemas.openxmlformats.org/officeDocument/2006/relationships/hyperlink" Target="&#22294;&#27284;/UP540_185_c.jp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hyperlink" Target="&#22294;&#27284;/UP600_205_b.jpg" TargetMode="External"/><Relationship Id="rId12" Type="http://schemas.openxmlformats.org/officeDocument/2006/relationships/image" Target="../media/image117.png"/><Relationship Id="rId2" Type="http://schemas.openxmlformats.org/officeDocument/2006/relationships/hyperlink" Target="&#22294;&#27284;/UP600_205_fluen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hyperlink" Target="&#22294;&#27284;/UP600_205_d.jpg" TargetMode="External"/><Relationship Id="rId5" Type="http://schemas.openxmlformats.org/officeDocument/2006/relationships/hyperlink" Target="&#22294;&#27284;/UP600_205_a.jpg" TargetMode="External"/><Relationship Id="rId10" Type="http://schemas.openxmlformats.org/officeDocument/2006/relationships/image" Target="../media/image116.png"/><Relationship Id="rId4" Type="http://schemas.openxmlformats.org/officeDocument/2006/relationships/chart" Target="../charts/chart12.xml"/><Relationship Id="rId9" Type="http://schemas.openxmlformats.org/officeDocument/2006/relationships/hyperlink" Target="&#22294;&#27284;/UP600_205_c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8.png"/><Relationship Id="rId7" Type="http://schemas.openxmlformats.org/officeDocument/2006/relationships/hyperlink" Target="&#22294;&#27284;/UP720_180_b.jpg" TargetMode="External"/><Relationship Id="rId12" Type="http://schemas.openxmlformats.org/officeDocument/2006/relationships/image" Target="../media/image122.png"/><Relationship Id="rId2" Type="http://schemas.openxmlformats.org/officeDocument/2006/relationships/hyperlink" Target="&#22294;&#27284;/UP720_180_fluen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hyperlink" Target="&#22294;&#27284;/UP720_180_d.jpg" TargetMode="External"/><Relationship Id="rId5" Type="http://schemas.openxmlformats.org/officeDocument/2006/relationships/hyperlink" Target="&#22294;&#27284;/UP720_180_a.jpg" TargetMode="External"/><Relationship Id="rId10" Type="http://schemas.openxmlformats.org/officeDocument/2006/relationships/image" Target="../media/image121.png"/><Relationship Id="rId4" Type="http://schemas.openxmlformats.org/officeDocument/2006/relationships/chart" Target="../charts/chart13.xml"/><Relationship Id="rId9" Type="http://schemas.openxmlformats.org/officeDocument/2006/relationships/hyperlink" Target="&#22294;&#27284;/UP720_180_c.jp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3.png"/><Relationship Id="rId7" Type="http://schemas.openxmlformats.org/officeDocument/2006/relationships/hyperlink" Target="&#22294;&#27284;/UP720_400_b.jpg" TargetMode="External"/><Relationship Id="rId12" Type="http://schemas.openxmlformats.org/officeDocument/2006/relationships/image" Target="../media/image127.png"/><Relationship Id="rId2" Type="http://schemas.openxmlformats.org/officeDocument/2006/relationships/hyperlink" Target="&#22294;&#27284;/UP720_400_fluen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hyperlink" Target="&#22294;&#27284;/UP720_400_d.jpg" TargetMode="External"/><Relationship Id="rId5" Type="http://schemas.openxmlformats.org/officeDocument/2006/relationships/hyperlink" Target="&#22294;&#27284;/UP720_400_a.jpg" TargetMode="External"/><Relationship Id="rId10" Type="http://schemas.openxmlformats.org/officeDocument/2006/relationships/image" Target="../media/image126.png"/><Relationship Id="rId4" Type="http://schemas.openxmlformats.org/officeDocument/2006/relationships/chart" Target="../charts/chart14.xml"/><Relationship Id="rId9" Type="http://schemas.openxmlformats.org/officeDocument/2006/relationships/hyperlink" Target="&#22294;&#27284;/UP720_400_c.jp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8.png"/><Relationship Id="rId7" Type="http://schemas.openxmlformats.org/officeDocument/2006/relationships/hyperlink" Target="&#22294;&#27284;/UP800_400_b.jpg" TargetMode="External"/><Relationship Id="rId12" Type="http://schemas.openxmlformats.org/officeDocument/2006/relationships/image" Target="../media/image132.png"/><Relationship Id="rId2" Type="http://schemas.openxmlformats.org/officeDocument/2006/relationships/hyperlink" Target="&#22294;&#27284;/UP800_400_fluen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hyperlink" Target="&#22294;&#27284;/UP800_400_d.jpg" TargetMode="External"/><Relationship Id="rId5" Type="http://schemas.openxmlformats.org/officeDocument/2006/relationships/hyperlink" Target="&#22294;&#27284;/UP800_400_a.jpg" TargetMode="External"/><Relationship Id="rId10" Type="http://schemas.openxmlformats.org/officeDocument/2006/relationships/image" Target="../media/image131.png"/><Relationship Id="rId4" Type="http://schemas.openxmlformats.org/officeDocument/2006/relationships/chart" Target="../charts/chart15.xml"/><Relationship Id="rId9" Type="http://schemas.openxmlformats.org/officeDocument/2006/relationships/hyperlink" Target="&#22294;&#27284;/UP800_400_c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3.png"/><Relationship Id="rId7" Type="http://schemas.openxmlformats.org/officeDocument/2006/relationships/hyperlink" Target="&#22294;&#27284;/UP800_500_b.jpg" TargetMode="External"/><Relationship Id="rId12" Type="http://schemas.openxmlformats.org/officeDocument/2006/relationships/image" Target="../media/image137.png"/><Relationship Id="rId2" Type="http://schemas.openxmlformats.org/officeDocument/2006/relationships/hyperlink" Target="&#22294;&#27284;/UP800_500_fluen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hyperlink" Target="&#22294;&#27284;/UP800_500_d.jpg" TargetMode="External"/><Relationship Id="rId5" Type="http://schemas.openxmlformats.org/officeDocument/2006/relationships/hyperlink" Target="&#22294;&#27284;/UP800_500_a.jpg" TargetMode="External"/><Relationship Id="rId10" Type="http://schemas.openxmlformats.org/officeDocument/2006/relationships/image" Target="../media/image136.png"/><Relationship Id="rId4" Type="http://schemas.openxmlformats.org/officeDocument/2006/relationships/chart" Target="../charts/chart16.xml"/><Relationship Id="rId9" Type="http://schemas.openxmlformats.org/officeDocument/2006/relationships/hyperlink" Target="&#22294;&#27284;/UP800_500_c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.jpeg"/><Relationship Id="rId4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jpeg"/><Relationship Id="rId5" Type="http://schemas.openxmlformats.org/officeDocument/2006/relationships/image" Target="../media/image144.png"/><Relationship Id="rId4" Type="http://schemas.openxmlformats.org/officeDocument/2006/relationships/image" Target="../media/image1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jpeg"/><Relationship Id="rId5" Type="http://schemas.openxmlformats.org/officeDocument/2006/relationships/image" Target="../media/image148.png"/><Relationship Id="rId4" Type="http://schemas.openxmlformats.org/officeDocument/2006/relationships/image" Target="../media/image14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jpeg"/><Relationship Id="rId4" Type="http://schemas.openxmlformats.org/officeDocument/2006/relationships/image" Target="../media/image15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jpeg"/><Relationship Id="rId18" Type="http://schemas.openxmlformats.org/officeDocument/2006/relationships/image" Target="../media/image33.jpeg"/><Relationship Id="rId26" Type="http://schemas.openxmlformats.org/officeDocument/2006/relationships/image" Target="../media/image41.jpeg"/><Relationship Id="rId21" Type="http://schemas.openxmlformats.org/officeDocument/2006/relationships/image" Target="../media/image36.jpeg"/><Relationship Id="rId34" Type="http://schemas.openxmlformats.org/officeDocument/2006/relationships/image" Target="../media/image49.pn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17" Type="http://schemas.openxmlformats.org/officeDocument/2006/relationships/image" Target="../media/image32.jpeg"/><Relationship Id="rId25" Type="http://schemas.openxmlformats.org/officeDocument/2006/relationships/image" Target="../media/image40.jpeg"/><Relationship Id="rId33" Type="http://schemas.openxmlformats.org/officeDocument/2006/relationships/image" Target="../media/image48.png"/><Relationship Id="rId2" Type="http://schemas.openxmlformats.org/officeDocument/2006/relationships/image" Target="../media/image17.png"/><Relationship Id="rId16" Type="http://schemas.openxmlformats.org/officeDocument/2006/relationships/image" Target="../media/image31.jpeg"/><Relationship Id="rId20" Type="http://schemas.openxmlformats.org/officeDocument/2006/relationships/image" Target="../media/image35.jpeg"/><Relationship Id="rId29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24" Type="http://schemas.openxmlformats.org/officeDocument/2006/relationships/image" Target="../media/image39.jpe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23" Type="http://schemas.openxmlformats.org/officeDocument/2006/relationships/image" Target="../media/image38.jpeg"/><Relationship Id="rId28" Type="http://schemas.openxmlformats.org/officeDocument/2006/relationships/image" Target="../media/image43.jpeg"/><Relationship Id="rId36" Type="http://schemas.openxmlformats.org/officeDocument/2006/relationships/image" Target="../media/image51.png"/><Relationship Id="rId10" Type="http://schemas.openxmlformats.org/officeDocument/2006/relationships/image" Target="../media/image25.jpeg"/><Relationship Id="rId19" Type="http://schemas.openxmlformats.org/officeDocument/2006/relationships/image" Target="../media/image34.jpeg"/><Relationship Id="rId31" Type="http://schemas.openxmlformats.org/officeDocument/2006/relationships/image" Target="../media/image46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Relationship Id="rId22" Type="http://schemas.openxmlformats.org/officeDocument/2006/relationships/image" Target="../media/image37.jpeg"/><Relationship Id="rId27" Type="http://schemas.openxmlformats.org/officeDocument/2006/relationships/image" Target="../media/image42.jpeg"/><Relationship Id="rId30" Type="http://schemas.openxmlformats.org/officeDocument/2006/relationships/image" Target="../media/image45.jpeg"/><Relationship Id="rId35" Type="http://schemas.openxmlformats.org/officeDocument/2006/relationships/image" Target="../media/image50.png"/><Relationship Id="rId8" Type="http://schemas.openxmlformats.org/officeDocument/2006/relationships/image" Target="../media/image23.jpe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jpeg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溫室分析技術知識庫</a:t>
            </a:r>
          </a:p>
        </p:txBody>
      </p:sp>
    </p:spTree>
    <p:extLst>
      <p:ext uri="{BB962C8B-B14F-4D97-AF65-F5344CB8AC3E}">
        <p14:creationId xmlns:p14="http://schemas.microsoft.com/office/powerpoint/2010/main" val="30347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圖片 55">
            <a:extLst>
              <a:ext uri="{FF2B5EF4-FFF2-40B4-BE49-F238E27FC236}">
                <a16:creationId xmlns:a16="http://schemas.microsoft.com/office/drawing/2014/main" id="{00000000-0008-0000-0500-0000F5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1"/>
          <a:stretch/>
        </p:blipFill>
        <p:spPr bwMode="auto">
          <a:xfrm>
            <a:off x="398656" y="2365976"/>
            <a:ext cx="3046175" cy="248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522565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UTP1040_350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10.4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1279.1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-91.9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-1184.6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158.6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382.1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-1162.6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-405.6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-56.7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65.3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6" name="圖表 45">
            <a:extLst>
              <a:ext uri="{FF2B5EF4-FFF2-40B4-BE49-F238E27FC236}">
                <a16:creationId xmlns:a16="http://schemas.microsoft.com/office/drawing/2014/main" id="{526E8376-8F2F-428C-9F4E-EC930A9D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046698"/>
              </p:ext>
            </p:extLst>
          </p:nvPr>
        </p:nvGraphicFramePr>
        <p:xfrm>
          <a:off x="3403470" y="1635442"/>
          <a:ext cx="7712205" cy="3668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7" name="圖片 56">
            <a:extLst>
              <a:ext uri="{FF2B5EF4-FFF2-40B4-BE49-F238E27FC236}">
                <a16:creationId xmlns:a16="http://schemas.microsoft.com/office/drawing/2014/main" id="{00000000-0008-0000-0500-0000F6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41769" r="30635" b="3725"/>
          <a:stretch/>
        </p:blipFill>
        <p:spPr bwMode="auto">
          <a:xfrm rot="16200000">
            <a:off x="3231678" y="5485908"/>
            <a:ext cx="1392138" cy="117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00000000-0008-0000-0500-0000F7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t="29098" r="16447" b="29387"/>
          <a:stretch/>
        </p:blipFill>
        <p:spPr bwMode="auto">
          <a:xfrm>
            <a:off x="4516477" y="5378568"/>
            <a:ext cx="5189454" cy="137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00000000-0008-0000-0500-0000F8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4" t="42206" r="27539" b="3078"/>
          <a:stretch/>
        </p:blipFill>
        <p:spPr bwMode="auto">
          <a:xfrm rot="5400000">
            <a:off x="9658825" y="5425678"/>
            <a:ext cx="1370606" cy="127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>
            <a:extLst>
              <a:ext uri="{FF2B5EF4-FFF2-40B4-BE49-F238E27FC236}">
                <a16:creationId xmlns:a16="http://schemas.microsoft.com/office/drawing/2014/main" id="{00000000-0008-0000-0500-000056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9"/>
          <a:stretch/>
        </p:blipFill>
        <p:spPr bwMode="auto">
          <a:xfrm>
            <a:off x="398656" y="2365976"/>
            <a:ext cx="3046175" cy="246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776006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UTP1140_350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1237.6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-151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-1110.5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162.5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332.7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-1103.1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-433.8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-72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63.3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7" name="圖表 46">
            <a:extLst>
              <a:ext uri="{FF2B5EF4-FFF2-40B4-BE49-F238E27FC236}">
                <a16:creationId xmlns:a16="http://schemas.microsoft.com/office/drawing/2014/main" id="{526E8376-8F2F-428C-9F4E-EC930A9D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061996"/>
              </p:ext>
            </p:extLst>
          </p:nvPr>
        </p:nvGraphicFramePr>
        <p:xfrm>
          <a:off x="3339017" y="1684562"/>
          <a:ext cx="7662357" cy="369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9" name="圖片 48">
            <a:extLst>
              <a:ext uri="{FF2B5EF4-FFF2-40B4-BE49-F238E27FC236}">
                <a16:creationId xmlns:a16="http://schemas.microsoft.com/office/drawing/2014/main" id="{00000000-0008-0000-0500-000057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2" t="42737" r="31213" b="3266"/>
          <a:stretch/>
        </p:blipFill>
        <p:spPr bwMode="auto">
          <a:xfrm rot="16200000">
            <a:off x="3230279" y="5487308"/>
            <a:ext cx="1413986" cy="119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00000000-0008-0000-0500-000058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30115" r="15635" b="30702"/>
          <a:stretch/>
        </p:blipFill>
        <p:spPr bwMode="auto">
          <a:xfrm>
            <a:off x="4535523" y="5378568"/>
            <a:ext cx="5170407" cy="137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00000000-0008-0000-0500-000059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42652" r="27543" b="2747"/>
          <a:stretch/>
        </p:blipFill>
        <p:spPr bwMode="auto">
          <a:xfrm rot="5400000">
            <a:off x="9658822" y="5425676"/>
            <a:ext cx="1370608" cy="127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61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>
            <a:extLst>
              <a:ext uri="{FF2B5EF4-FFF2-40B4-BE49-F238E27FC236}">
                <a16:creationId xmlns:a16="http://schemas.microsoft.com/office/drawing/2014/main" id="{00000000-0008-0000-0500-0000EB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7"/>
          <a:stretch/>
        </p:blipFill>
        <p:spPr bwMode="auto">
          <a:xfrm>
            <a:off x="398656" y="2369791"/>
            <a:ext cx="3046175" cy="249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482439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UTP1140_400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1770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326.8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-1435.3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194.7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506.3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-1430.7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-382.2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-58.4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79.7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6" name="圖表 45">
            <a:extLst>
              <a:ext uri="{FF2B5EF4-FFF2-40B4-BE49-F238E27FC236}">
                <a16:creationId xmlns:a16="http://schemas.microsoft.com/office/drawing/2014/main" id="{526E8376-8F2F-428C-9F4E-EC930A9D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104414"/>
              </p:ext>
            </p:extLst>
          </p:nvPr>
        </p:nvGraphicFramePr>
        <p:xfrm>
          <a:off x="2947336" y="1635441"/>
          <a:ext cx="8034986" cy="375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3" name="圖片 52">
            <a:extLst>
              <a:ext uri="{FF2B5EF4-FFF2-40B4-BE49-F238E27FC236}">
                <a16:creationId xmlns:a16="http://schemas.microsoft.com/office/drawing/2014/main" id="{00000000-0008-0000-0500-0000EC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35427" r="31193" b="2946"/>
          <a:stretch/>
        </p:blipFill>
        <p:spPr bwMode="auto">
          <a:xfrm rot="16200000">
            <a:off x="3235676" y="5481909"/>
            <a:ext cx="1403189" cy="11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00000000-0008-0000-0500-0000EF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0" t="31036" r="15642" b="30129"/>
          <a:stretch/>
        </p:blipFill>
        <p:spPr bwMode="auto">
          <a:xfrm>
            <a:off x="4535523" y="5389124"/>
            <a:ext cx="5170407" cy="14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0000000-0008-0000-0500-0000F0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t="34450" r="27923" b="3602"/>
          <a:stretch/>
        </p:blipFill>
        <p:spPr bwMode="auto">
          <a:xfrm rot="5400000">
            <a:off x="9668348" y="5416150"/>
            <a:ext cx="1370608" cy="12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0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" y="458788"/>
            <a:ext cx="6617259" cy="166854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 </a:t>
            </a:r>
            <a:r>
              <a:rPr lang="en-US" altLang="zh-TW" sz="2800" dirty="0"/>
              <a:t>UBP</a:t>
            </a:r>
            <a:r>
              <a:rPr lang="zh-TW" altLang="en-US" sz="2800" dirty="0"/>
              <a:t>型風壓比較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0000000-0008-0000-0500-000097000000}"/>
              </a:ext>
            </a:extLst>
          </p:cNvPr>
          <p:cNvGrpSpPr/>
          <p:nvPr/>
        </p:nvGrpSpPr>
        <p:grpSpPr>
          <a:xfrm>
            <a:off x="6530660" y="-83041"/>
            <a:ext cx="1379696" cy="813291"/>
            <a:chOff x="0" y="0"/>
            <a:chExt cx="1386383" cy="813291"/>
          </a:xfrm>
        </p:grpSpPr>
        <p:sp>
          <p:nvSpPr>
            <p:cNvPr id="20" name="文字方塊 151">
              <a:extLst>
                <a:ext uri="{FF2B5EF4-FFF2-40B4-BE49-F238E27FC236}">
                  <a16:creationId xmlns:a16="http://schemas.microsoft.com/office/drawing/2014/main" id="{00000000-0008-0000-0500-000098000000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000000-0008-0000-0500-0000990000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22" name="文字方塊 153">
              <a:extLst>
                <a:ext uri="{FF2B5EF4-FFF2-40B4-BE49-F238E27FC236}">
                  <a16:creationId xmlns:a16="http://schemas.microsoft.com/office/drawing/2014/main" id="{00000000-0008-0000-0500-00009A000000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154">
              <a:extLst>
                <a:ext uri="{FF2B5EF4-FFF2-40B4-BE49-F238E27FC236}">
                  <a16:creationId xmlns:a16="http://schemas.microsoft.com/office/drawing/2014/main" id="{00000000-0008-0000-0500-00009B000000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28" name="文字方塊 155">
              <a:extLst>
                <a:ext uri="{FF2B5EF4-FFF2-40B4-BE49-F238E27FC236}">
                  <a16:creationId xmlns:a16="http://schemas.microsoft.com/office/drawing/2014/main" id="{00000000-0008-0000-0500-00009C000000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29" name="文字方塊 156">
              <a:extLst>
                <a:ext uri="{FF2B5EF4-FFF2-40B4-BE49-F238E27FC236}">
                  <a16:creationId xmlns:a16="http://schemas.microsoft.com/office/drawing/2014/main" id="{00000000-0008-0000-0500-00009D00000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0" name="文字方塊 157">
              <a:extLst>
                <a:ext uri="{FF2B5EF4-FFF2-40B4-BE49-F238E27FC236}">
                  <a16:creationId xmlns:a16="http://schemas.microsoft.com/office/drawing/2014/main" id="{00000000-0008-0000-0500-00009E000000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1" name="文字方塊 158">
              <a:extLst>
                <a:ext uri="{FF2B5EF4-FFF2-40B4-BE49-F238E27FC236}">
                  <a16:creationId xmlns:a16="http://schemas.microsoft.com/office/drawing/2014/main" id="{00000000-0008-0000-0500-00009F000000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0000000-0008-0000-0500-0000A0000000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000000-0008-0000-0500-0000A1000000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00000000-0008-0000-0500-0000A2000000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弦 162">
              <a:extLst>
                <a:ext uri="{FF2B5EF4-FFF2-40B4-BE49-F238E27FC236}">
                  <a16:creationId xmlns:a16="http://schemas.microsoft.com/office/drawing/2014/main" id="{00000000-0008-0000-0500-0000A3000000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弦 163">
              <a:extLst>
                <a:ext uri="{FF2B5EF4-FFF2-40B4-BE49-F238E27FC236}">
                  <a16:creationId xmlns:a16="http://schemas.microsoft.com/office/drawing/2014/main" id="{00000000-0008-0000-0500-0000A4000000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文字方塊 164">
              <a:extLst>
                <a:ext uri="{FF2B5EF4-FFF2-40B4-BE49-F238E27FC236}">
                  <a16:creationId xmlns:a16="http://schemas.microsoft.com/office/drawing/2014/main" id="{00000000-0008-0000-0500-0000A5000000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165">
              <a:extLst>
                <a:ext uri="{FF2B5EF4-FFF2-40B4-BE49-F238E27FC236}">
                  <a16:creationId xmlns:a16="http://schemas.microsoft.com/office/drawing/2014/main" id="{00000000-0008-0000-0500-0000A6000000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166">
              <a:extLst>
                <a:ext uri="{FF2B5EF4-FFF2-40B4-BE49-F238E27FC236}">
                  <a16:creationId xmlns:a16="http://schemas.microsoft.com/office/drawing/2014/main" id="{00000000-0008-0000-0500-0000A7000000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167">
              <a:extLst>
                <a:ext uri="{FF2B5EF4-FFF2-40B4-BE49-F238E27FC236}">
                  <a16:creationId xmlns:a16="http://schemas.microsoft.com/office/drawing/2014/main" id="{00000000-0008-0000-0500-0000A8000000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63" name="內容版面配置區 3">
            <a:extLst>
              <a:ext uri="{FF2B5EF4-FFF2-40B4-BE49-F238E27FC236}">
                <a16:creationId xmlns:a16="http://schemas.microsoft.com/office/drawing/2014/main" id="{6D55FD8F-226A-49F5-ACD4-D2AE33B81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875072"/>
              </p:ext>
            </p:extLst>
          </p:nvPr>
        </p:nvGraphicFramePr>
        <p:xfrm>
          <a:off x="745999" y="923745"/>
          <a:ext cx="10864526" cy="2433284"/>
        </p:xfrm>
        <a:graphic>
          <a:graphicData uri="http://schemas.openxmlformats.org/drawingml/2006/table">
            <a:tbl>
              <a:tblPr/>
              <a:tblGrid>
                <a:gridCol w="83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2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0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87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87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292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UBP520_300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5.2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993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-253.9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-960.6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87.5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306.1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-955.8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-406.2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-64.2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57.6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UBP620_300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6.2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891.3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-333.2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-889.6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-33.4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108.3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-900.8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-449.8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-78.4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57.2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093925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UBP680_300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6.8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873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-349.3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-844.6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-80.4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71.4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-879.9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-478.2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-63.9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55.8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50224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UBP680_350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6.8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1067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-287.4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-1118.9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-92.4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111.4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-1203.1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-591.3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-74.3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61.1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63790"/>
                  </a:ext>
                </a:extLst>
              </a:tr>
            </a:tbl>
          </a:graphicData>
        </a:graphic>
      </p:graphicFrame>
      <p:graphicFrame>
        <p:nvGraphicFramePr>
          <p:cNvPr id="264" name="圖表 263">
            <a:extLst>
              <a:ext uri="{FF2B5EF4-FFF2-40B4-BE49-F238E27FC236}">
                <a16:creationId xmlns:a16="http://schemas.microsoft.com/office/drawing/2014/main" id="{2B60231C-31B7-4684-ABE4-EFF761549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209317"/>
              </p:ext>
            </p:extLst>
          </p:nvPr>
        </p:nvGraphicFramePr>
        <p:xfrm>
          <a:off x="251670" y="2922131"/>
          <a:ext cx="11509695" cy="3799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349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89715"/>
            <a:ext cx="6581628" cy="23592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 </a:t>
            </a:r>
            <a:r>
              <a:rPr lang="en-US" altLang="zh-TW" sz="2800" dirty="0"/>
              <a:t>UTP</a:t>
            </a:r>
            <a:r>
              <a:rPr lang="zh-TW" altLang="en-US" sz="2800" dirty="0"/>
              <a:t>型風壓比較</a:t>
            </a:r>
          </a:p>
        </p:txBody>
      </p:sp>
      <p:graphicFrame>
        <p:nvGraphicFramePr>
          <p:cNvPr id="24" name="內容版面配置區 3">
            <a:extLst>
              <a:ext uri="{FF2B5EF4-FFF2-40B4-BE49-F238E27FC236}">
                <a16:creationId xmlns:a16="http://schemas.microsoft.com/office/drawing/2014/main" id="{DC9B4E06-D4F4-4D1B-960A-F2FCA0464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941804"/>
              </p:ext>
            </p:extLst>
          </p:nvPr>
        </p:nvGraphicFramePr>
        <p:xfrm>
          <a:off x="745999" y="923745"/>
          <a:ext cx="10864526" cy="2433284"/>
        </p:xfrm>
        <a:graphic>
          <a:graphicData uri="http://schemas.openxmlformats.org/drawingml/2006/table">
            <a:tbl>
              <a:tblPr/>
              <a:tblGrid>
                <a:gridCol w="83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2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0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87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87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292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UTP960_350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9.6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1247.7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-101.3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-1265.3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178.4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380.9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-1289.4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-465.2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-62.5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66.2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UTP1040_350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10.4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3.5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1279.1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-91.9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-1184.6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158.6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382.1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-1162.6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-405.6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-56.7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65.3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093925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UTP1140_350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11.4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1237.6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-151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-1110.5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162.5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332.7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-1103.1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-433.8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-72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63.3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50224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UTP1140_400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lt"/>
                        </a:rPr>
                        <a:t>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11.4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1770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326.8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+mn-lt"/>
                        </a:rPr>
                        <a:t>-1435.3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194.7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506.3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-1430.7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-382.2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-58.4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+mn-lt"/>
                        </a:rPr>
                        <a:t>79.7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63790"/>
                  </a:ext>
                </a:extLst>
              </a:tr>
            </a:tbl>
          </a:graphicData>
        </a:graphic>
      </p:graphicFrame>
      <p:graphicFrame>
        <p:nvGraphicFramePr>
          <p:cNvPr id="110" name="圖表 109">
            <a:extLst>
              <a:ext uri="{FF2B5EF4-FFF2-40B4-BE49-F238E27FC236}">
                <a16:creationId xmlns:a16="http://schemas.microsoft.com/office/drawing/2014/main" id="{65044A4A-FDCE-4929-804F-983591E67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981127"/>
              </p:ext>
            </p:extLst>
          </p:nvPr>
        </p:nvGraphicFramePr>
        <p:xfrm>
          <a:off x="0" y="2751590"/>
          <a:ext cx="11551639" cy="404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55542F29-D680-420C-82E8-F3CABDADF487}"/>
              </a:ext>
            </a:extLst>
          </p:cNvPr>
          <p:cNvGrpSpPr/>
          <p:nvPr/>
        </p:nvGrpSpPr>
        <p:grpSpPr>
          <a:xfrm>
            <a:off x="6530660" y="-83041"/>
            <a:ext cx="1379696" cy="813291"/>
            <a:chOff x="0" y="0"/>
            <a:chExt cx="1386383" cy="813291"/>
          </a:xfrm>
        </p:grpSpPr>
        <p:sp>
          <p:nvSpPr>
            <p:cNvPr id="112" name="文字方塊 151">
              <a:extLst>
                <a:ext uri="{FF2B5EF4-FFF2-40B4-BE49-F238E27FC236}">
                  <a16:creationId xmlns:a16="http://schemas.microsoft.com/office/drawing/2014/main" id="{B9CB8B40-5F55-41D4-917F-07674B2113BB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E9F60DD-BE6F-4F63-BA96-D11A7EC27BD9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114" name="文字方塊 153">
              <a:extLst>
                <a:ext uri="{FF2B5EF4-FFF2-40B4-BE49-F238E27FC236}">
                  <a16:creationId xmlns:a16="http://schemas.microsoft.com/office/drawing/2014/main" id="{20D6C6F9-A31F-46AE-9BD3-FE2E9776D839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5" name="文字方塊 154">
              <a:extLst>
                <a:ext uri="{FF2B5EF4-FFF2-40B4-BE49-F238E27FC236}">
                  <a16:creationId xmlns:a16="http://schemas.microsoft.com/office/drawing/2014/main" id="{9165C149-7467-4719-ACE6-C32351F01E8F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116" name="文字方塊 155">
              <a:extLst>
                <a:ext uri="{FF2B5EF4-FFF2-40B4-BE49-F238E27FC236}">
                  <a16:creationId xmlns:a16="http://schemas.microsoft.com/office/drawing/2014/main" id="{6798CD2D-8E2A-411C-A41E-2ADBD4B62785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17" name="文字方塊 156">
              <a:extLst>
                <a:ext uri="{FF2B5EF4-FFF2-40B4-BE49-F238E27FC236}">
                  <a16:creationId xmlns:a16="http://schemas.microsoft.com/office/drawing/2014/main" id="{CF65FDAF-AAA2-43F5-BFE3-CE1C3131B53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8" name="文字方塊 157">
              <a:extLst>
                <a:ext uri="{FF2B5EF4-FFF2-40B4-BE49-F238E27FC236}">
                  <a16:creationId xmlns:a16="http://schemas.microsoft.com/office/drawing/2014/main" id="{8E1D778F-D6A9-4CD5-9982-A4B5C0CA6AA3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9" name="文字方塊 158">
              <a:extLst>
                <a:ext uri="{FF2B5EF4-FFF2-40B4-BE49-F238E27FC236}">
                  <a16:creationId xmlns:a16="http://schemas.microsoft.com/office/drawing/2014/main" id="{22AA4739-BAF5-4FB2-84E5-49A4CA39F698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AA4FE141-2E56-4A3F-9ED8-F1DC817A4A0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EFA35504-6D8C-4751-8DD9-C4729BFB8A69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3FD7EA9B-3C8F-4958-A9AE-5C39D2B8A784}"/>
                </a:ext>
              </a:extLst>
            </p:cNvPr>
            <p:cNvCxnSpPr>
              <a:endCxn id="117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弦 162">
              <a:extLst>
                <a:ext uri="{FF2B5EF4-FFF2-40B4-BE49-F238E27FC236}">
                  <a16:creationId xmlns:a16="http://schemas.microsoft.com/office/drawing/2014/main" id="{6DEECEA9-29B8-4DFF-97E0-9F7DB4AB8C8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弦 163">
              <a:extLst>
                <a:ext uri="{FF2B5EF4-FFF2-40B4-BE49-F238E27FC236}">
                  <a16:creationId xmlns:a16="http://schemas.microsoft.com/office/drawing/2014/main" id="{F6161B00-2ED1-4499-B6B2-156F25DC8D78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文字方塊 164">
              <a:extLst>
                <a:ext uri="{FF2B5EF4-FFF2-40B4-BE49-F238E27FC236}">
                  <a16:creationId xmlns:a16="http://schemas.microsoft.com/office/drawing/2014/main" id="{7A7E6518-4393-4CF7-9F5F-ECA8425D9225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6" name="文字方塊 165">
              <a:extLst>
                <a:ext uri="{FF2B5EF4-FFF2-40B4-BE49-F238E27FC236}">
                  <a16:creationId xmlns:a16="http://schemas.microsoft.com/office/drawing/2014/main" id="{88570616-F977-4312-B90F-3D89E2B4595D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7" name="文字方塊 166">
              <a:extLst>
                <a:ext uri="{FF2B5EF4-FFF2-40B4-BE49-F238E27FC236}">
                  <a16:creationId xmlns:a16="http://schemas.microsoft.com/office/drawing/2014/main" id="{7CEB16BB-CE0C-4730-88AF-9E60E93A249C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8" name="文字方塊 167">
              <a:extLst>
                <a:ext uri="{FF2B5EF4-FFF2-40B4-BE49-F238E27FC236}">
                  <a16:creationId xmlns:a16="http://schemas.microsoft.com/office/drawing/2014/main" id="{4BD4DEFB-ED5F-4FE8-A07B-0E035631C178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5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4" name="圖片 58">
            <a:hlinkClick r:id="rId2" action="ppaction://hlinkfile"/>
            <a:extLst>
              <a:ext uri="{FF2B5EF4-FFF2-40B4-BE49-F238E27FC236}">
                <a16:creationId xmlns:a16="http://schemas.microsoft.com/office/drawing/2014/main" id="{E3FEDAFE-E0A3-42AA-8E68-9979C9D2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6" y="2369791"/>
            <a:ext cx="3046175" cy="248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溫室流體分析－山型溫室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807103"/>
              </p:ext>
            </p:extLst>
          </p:nvPr>
        </p:nvGraphicFramePr>
        <p:xfrm>
          <a:off x="485775" y="897144"/>
          <a:ext cx="7986531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UP540_185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3.05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1.85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1112.4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187.3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-248.5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-36.8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903EDE08-4525-4EFA-8C93-084BDAC60516}"/>
              </a:ext>
            </a:extLst>
          </p:cNvPr>
          <p:cNvGrpSpPr/>
          <p:nvPr/>
        </p:nvGrpSpPr>
        <p:grpSpPr>
          <a:xfrm>
            <a:off x="2324100" y="1447800"/>
            <a:ext cx="1190625" cy="708988"/>
            <a:chOff x="0" y="0"/>
            <a:chExt cx="1392245" cy="740022"/>
          </a:xfrm>
        </p:grpSpPr>
        <p:sp>
          <p:nvSpPr>
            <p:cNvPr id="29" name="文字方塊 73">
              <a:extLst>
                <a:ext uri="{FF2B5EF4-FFF2-40B4-BE49-F238E27FC236}">
                  <a16:creationId xmlns:a16="http://schemas.microsoft.com/office/drawing/2014/main" id="{00000000-0008-0000-0400-00004A000000}"/>
                </a:ext>
              </a:extLst>
            </p:cNvPr>
            <p:cNvSpPr txBox="1"/>
            <p:nvPr/>
          </p:nvSpPr>
          <p:spPr>
            <a:xfrm>
              <a:off x="0" y="21023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000000-0008-0000-0400-00004D000000}"/>
                </a:ext>
              </a:extLst>
            </p:cNvPr>
            <p:cNvSpPr/>
            <p:nvPr/>
          </p:nvSpPr>
          <p:spPr>
            <a:xfrm>
              <a:off x="382438" y="337857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31" name="文字方塊 70">
              <a:extLst>
                <a:ext uri="{FF2B5EF4-FFF2-40B4-BE49-F238E27FC236}">
                  <a16:creationId xmlns:a16="http://schemas.microsoft.com/office/drawing/2014/main" id="{00000000-0008-0000-0400-000047000000}"/>
                </a:ext>
              </a:extLst>
            </p:cNvPr>
            <p:cNvSpPr txBox="1"/>
            <p:nvPr/>
          </p:nvSpPr>
          <p:spPr>
            <a:xfrm>
              <a:off x="381413" y="1511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71">
              <a:extLst>
                <a:ext uri="{FF2B5EF4-FFF2-40B4-BE49-F238E27FC236}">
                  <a16:creationId xmlns:a16="http://schemas.microsoft.com/office/drawing/2014/main" id="{00000000-0008-0000-0400-000048000000}"/>
                </a:ext>
              </a:extLst>
            </p:cNvPr>
            <p:cNvSpPr txBox="1"/>
            <p:nvPr/>
          </p:nvSpPr>
          <p:spPr>
            <a:xfrm>
              <a:off x="660348" y="463115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33" name="文字方塊 72">
              <a:extLst>
                <a:ext uri="{FF2B5EF4-FFF2-40B4-BE49-F238E27FC236}">
                  <a16:creationId xmlns:a16="http://schemas.microsoft.com/office/drawing/2014/main" id="{00000000-0008-0000-0400-000049000000}"/>
                </a:ext>
              </a:extLst>
            </p:cNvPr>
            <p:cNvSpPr txBox="1"/>
            <p:nvPr/>
          </p:nvSpPr>
          <p:spPr>
            <a:xfrm>
              <a:off x="347051" y="372924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34" name="文字方塊 74">
              <a:extLst>
                <a:ext uri="{FF2B5EF4-FFF2-40B4-BE49-F238E27FC236}">
                  <a16:creationId xmlns:a16="http://schemas.microsoft.com/office/drawing/2014/main" id="{00000000-0008-0000-0400-00004B000000}"/>
                </a:ext>
              </a:extLst>
            </p:cNvPr>
            <p:cNvSpPr txBox="1"/>
            <p:nvPr/>
          </p:nvSpPr>
          <p:spPr>
            <a:xfrm>
              <a:off x="175973" y="36307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75">
              <a:extLst>
                <a:ext uri="{FF2B5EF4-FFF2-40B4-BE49-F238E27FC236}">
                  <a16:creationId xmlns:a16="http://schemas.microsoft.com/office/drawing/2014/main" id="{00000000-0008-0000-0400-00004C000000}"/>
                </a:ext>
              </a:extLst>
            </p:cNvPr>
            <p:cNvSpPr txBox="1"/>
            <p:nvPr/>
          </p:nvSpPr>
          <p:spPr>
            <a:xfrm>
              <a:off x="969873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00000000-0008-0000-0400-00004F000000}"/>
                </a:ext>
              </a:extLst>
            </p:cNvPr>
            <p:cNvSpPr/>
            <p:nvPr/>
          </p:nvSpPr>
          <p:spPr>
            <a:xfrm>
              <a:off x="395786" y="58615"/>
              <a:ext cx="835270" cy="278423"/>
            </a:xfrm>
            <a:prstGeom prst="triangle">
              <a:avLst>
                <a:gd name="adj" fmla="val 5093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文字方塊 81">
              <a:extLst>
                <a:ext uri="{FF2B5EF4-FFF2-40B4-BE49-F238E27FC236}">
                  <a16:creationId xmlns:a16="http://schemas.microsoft.com/office/drawing/2014/main" id="{00000000-0008-0000-0400-000052000000}"/>
                </a:ext>
              </a:extLst>
            </p:cNvPr>
            <p:cNvSpPr txBox="1"/>
            <p:nvPr/>
          </p:nvSpPr>
          <p:spPr>
            <a:xfrm>
              <a:off x="1188215" y="35023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000000-0008-0000-0400-000054000000}"/>
                </a:ext>
              </a:extLst>
            </p:cNvPr>
            <p:cNvCxnSpPr/>
            <p:nvPr/>
          </p:nvCxnSpPr>
          <p:spPr>
            <a:xfrm flipH="1">
              <a:off x="175978" y="36635"/>
              <a:ext cx="586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0000000-0008-0000-0400-000055000000}"/>
                </a:ext>
              </a:extLst>
            </p:cNvPr>
            <p:cNvCxnSpPr/>
            <p:nvPr/>
          </p:nvCxnSpPr>
          <p:spPr>
            <a:xfrm flipH="1">
              <a:off x="175979" y="687266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0000000-0008-0000-0400-000059000000}"/>
                </a:ext>
              </a:extLst>
            </p:cNvPr>
            <p:cNvCxnSpPr/>
            <p:nvPr/>
          </p:nvCxnSpPr>
          <p:spPr>
            <a:xfrm>
              <a:off x="227267" y="27065"/>
              <a:ext cx="0" cy="668993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圖表 40">
            <a:extLst>
              <a:ext uri="{FF2B5EF4-FFF2-40B4-BE49-F238E27FC236}">
                <a16:creationId xmlns:a16="http://schemas.microsoft.com/office/drawing/2014/main" id="{90361A14-C91C-4241-A780-78FDC352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499869"/>
              </p:ext>
            </p:extLst>
          </p:nvPr>
        </p:nvGraphicFramePr>
        <p:xfrm>
          <a:off x="3514725" y="2211057"/>
          <a:ext cx="6419850" cy="315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378" name="圖片 59">
            <a:hlinkClick r:id="rId5" action="ppaction://hlinkfile"/>
            <a:extLst>
              <a:ext uri="{FF2B5EF4-FFF2-40B4-BE49-F238E27FC236}">
                <a16:creationId xmlns:a16="http://schemas.microsoft.com/office/drawing/2014/main" id="{0D55A7CB-86E0-4BC6-AC9C-D1C76E7DB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3" t="53001" r="15672" b="3953"/>
          <a:stretch/>
        </p:blipFill>
        <p:spPr bwMode="auto">
          <a:xfrm rot="16200000">
            <a:off x="2973491" y="5757822"/>
            <a:ext cx="1360052" cy="62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7" name="圖片 60">
            <a:hlinkClick r:id="rId7" action="ppaction://hlinkfile"/>
            <a:extLst>
              <a:ext uri="{FF2B5EF4-FFF2-40B4-BE49-F238E27FC236}">
                <a16:creationId xmlns:a16="http://schemas.microsoft.com/office/drawing/2014/main" id="{BECA13E9-1642-4CBE-ADC8-F8E08E7D7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9970" r="43751" b="19674"/>
          <a:stretch/>
        </p:blipFill>
        <p:spPr bwMode="auto">
          <a:xfrm>
            <a:off x="3964845" y="5387492"/>
            <a:ext cx="997680" cy="139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圖片 61">
            <a:hlinkClick r:id="rId9" action="ppaction://hlinkfile"/>
            <a:extLst>
              <a:ext uri="{FF2B5EF4-FFF2-40B4-BE49-F238E27FC236}">
                <a16:creationId xmlns:a16="http://schemas.microsoft.com/office/drawing/2014/main" id="{29055AE7-8790-49E4-8E69-7208202A4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6" t="18495" r="14273" b="18303"/>
          <a:stretch/>
        </p:blipFill>
        <p:spPr bwMode="auto">
          <a:xfrm>
            <a:off x="4962525" y="5387492"/>
            <a:ext cx="997680" cy="139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5" name="圖片 62">
            <a:hlinkClick r:id="rId11" action="ppaction://hlinkfile"/>
            <a:extLst>
              <a:ext uri="{FF2B5EF4-FFF2-40B4-BE49-F238E27FC236}">
                <a16:creationId xmlns:a16="http://schemas.microsoft.com/office/drawing/2014/main" id="{5AA10174-6CA4-4EE4-A61A-997DA0402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53540" r="10939" b="2540"/>
          <a:stretch/>
        </p:blipFill>
        <p:spPr bwMode="auto">
          <a:xfrm rot="5400000">
            <a:off x="5590802" y="5770785"/>
            <a:ext cx="1370610" cy="6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8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2" name="圖片 63">
            <a:hlinkClick r:id="rId2" action="ppaction://hlinkfile"/>
            <a:extLst>
              <a:ext uri="{FF2B5EF4-FFF2-40B4-BE49-F238E27FC236}">
                <a16:creationId xmlns:a16="http://schemas.microsoft.com/office/drawing/2014/main" id="{6787528F-0C9C-4999-BE33-C0483AA3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6" y="2369791"/>
            <a:ext cx="3028526" cy="25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溫室流體分析－山型溫室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706119"/>
              </p:ext>
            </p:extLst>
          </p:nvPr>
        </p:nvGraphicFramePr>
        <p:xfrm>
          <a:off x="485775" y="897144"/>
          <a:ext cx="7986531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UP600_205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3.45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2.05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1656.4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667.8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-213.3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-28.8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61.7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903EDE08-4525-4EFA-8C93-084BDAC60516}"/>
              </a:ext>
            </a:extLst>
          </p:cNvPr>
          <p:cNvGrpSpPr/>
          <p:nvPr/>
        </p:nvGrpSpPr>
        <p:grpSpPr>
          <a:xfrm>
            <a:off x="2324100" y="1447800"/>
            <a:ext cx="1190625" cy="708988"/>
            <a:chOff x="0" y="0"/>
            <a:chExt cx="1392245" cy="740022"/>
          </a:xfrm>
        </p:grpSpPr>
        <p:sp>
          <p:nvSpPr>
            <p:cNvPr id="29" name="文字方塊 73">
              <a:extLst>
                <a:ext uri="{FF2B5EF4-FFF2-40B4-BE49-F238E27FC236}">
                  <a16:creationId xmlns:a16="http://schemas.microsoft.com/office/drawing/2014/main" id="{00000000-0008-0000-0400-00004A000000}"/>
                </a:ext>
              </a:extLst>
            </p:cNvPr>
            <p:cNvSpPr txBox="1"/>
            <p:nvPr/>
          </p:nvSpPr>
          <p:spPr>
            <a:xfrm>
              <a:off x="0" y="21023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000000-0008-0000-0400-00004D000000}"/>
                </a:ext>
              </a:extLst>
            </p:cNvPr>
            <p:cNvSpPr/>
            <p:nvPr/>
          </p:nvSpPr>
          <p:spPr>
            <a:xfrm>
              <a:off x="382438" y="337857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31" name="文字方塊 70">
              <a:extLst>
                <a:ext uri="{FF2B5EF4-FFF2-40B4-BE49-F238E27FC236}">
                  <a16:creationId xmlns:a16="http://schemas.microsoft.com/office/drawing/2014/main" id="{00000000-0008-0000-0400-000047000000}"/>
                </a:ext>
              </a:extLst>
            </p:cNvPr>
            <p:cNvSpPr txBox="1"/>
            <p:nvPr/>
          </p:nvSpPr>
          <p:spPr>
            <a:xfrm>
              <a:off x="381413" y="1511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71">
              <a:extLst>
                <a:ext uri="{FF2B5EF4-FFF2-40B4-BE49-F238E27FC236}">
                  <a16:creationId xmlns:a16="http://schemas.microsoft.com/office/drawing/2014/main" id="{00000000-0008-0000-0400-000048000000}"/>
                </a:ext>
              </a:extLst>
            </p:cNvPr>
            <p:cNvSpPr txBox="1"/>
            <p:nvPr/>
          </p:nvSpPr>
          <p:spPr>
            <a:xfrm>
              <a:off x="660348" y="463115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33" name="文字方塊 72">
              <a:extLst>
                <a:ext uri="{FF2B5EF4-FFF2-40B4-BE49-F238E27FC236}">
                  <a16:creationId xmlns:a16="http://schemas.microsoft.com/office/drawing/2014/main" id="{00000000-0008-0000-0400-000049000000}"/>
                </a:ext>
              </a:extLst>
            </p:cNvPr>
            <p:cNvSpPr txBox="1"/>
            <p:nvPr/>
          </p:nvSpPr>
          <p:spPr>
            <a:xfrm>
              <a:off x="347051" y="372924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34" name="文字方塊 74">
              <a:extLst>
                <a:ext uri="{FF2B5EF4-FFF2-40B4-BE49-F238E27FC236}">
                  <a16:creationId xmlns:a16="http://schemas.microsoft.com/office/drawing/2014/main" id="{00000000-0008-0000-0400-00004B000000}"/>
                </a:ext>
              </a:extLst>
            </p:cNvPr>
            <p:cNvSpPr txBox="1"/>
            <p:nvPr/>
          </p:nvSpPr>
          <p:spPr>
            <a:xfrm>
              <a:off x="175973" y="36307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75">
              <a:extLst>
                <a:ext uri="{FF2B5EF4-FFF2-40B4-BE49-F238E27FC236}">
                  <a16:creationId xmlns:a16="http://schemas.microsoft.com/office/drawing/2014/main" id="{00000000-0008-0000-0400-00004C000000}"/>
                </a:ext>
              </a:extLst>
            </p:cNvPr>
            <p:cNvSpPr txBox="1"/>
            <p:nvPr/>
          </p:nvSpPr>
          <p:spPr>
            <a:xfrm>
              <a:off x="969873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00000000-0008-0000-0400-00004F000000}"/>
                </a:ext>
              </a:extLst>
            </p:cNvPr>
            <p:cNvSpPr/>
            <p:nvPr/>
          </p:nvSpPr>
          <p:spPr>
            <a:xfrm>
              <a:off x="395786" y="58615"/>
              <a:ext cx="835270" cy="278423"/>
            </a:xfrm>
            <a:prstGeom prst="triangle">
              <a:avLst>
                <a:gd name="adj" fmla="val 5093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文字方塊 81">
              <a:extLst>
                <a:ext uri="{FF2B5EF4-FFF2-40B4-BE49-F238E27FC236}">
                  <a16:creationId xmlns:a16="http://schemas.microsoft.com/office/drawing/2014/main" id="{00000000-0008-0000-0400-000052000000}"/>
                </a:ext>
              </a:extLst>
            </p:cNvPr>
            <p:cNvSpPr txBox="1"/>
            <p:nvPr/>
          </p:nvSpPr>
          <p:spPr>
            <a:xfrm>
              <a:off x="1188215" y="35023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000000-0008-0000-0400-000054000000}"/>
                </a:ext>
              </a:extLst>
            </p:cNvPr>
            <p:cNvCxnSpPr/>
            <p:nvPr/>
          </p:nvCxnSpPr>
          <p:spPr>
            <a:xfrm flipH="1">
              <a:off x="175978" y="36635"/>
              <a:ext cx="586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0000000-0008-0000-0400-000055000000}"/>
                </a:ext>
              </a:extLst>
            </p:cNvPr>
            <p:cNvCxnSpPr/>
            <p:nvPr/>
          </p:nvCxnSpPr>
          <p:spPr>
            <a:xfrm flipH="1">
              <a:off x="175979" y="687266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0000000-0008-0000-0400-000059000000}"/>
                </a:ext>
              </a:extLst>
            </p:cNvPr>
            <p:cNvCxnSpPr/>
            <p:nvPr/>
          </p:nvCxnSpPr>
          <p:spPr>
            <a:xfrm>
              <a:off x="227267" y="27065"/>
              <a:ext cx="0" cy="668993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圖表 50">
            <a:extLst>
              <a:ext uri="{FF2B5EF4-FFF2-40B4-BE49-F238E27FC236}">
                <a16:creationId xmlns:a16="http://schemas.microsoft.com/office/drawing/2014/main" id="{90361A14-C91C-4241-A780-78FDC352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05843"/>
              </p:ext>
            </p:extLst>
          </p:nvPr>
        </p:nvGraphicFramePr>
        <p:xfrm>
          <a:off x="3384151" y="2369791"/>
          <a:ext cx="6902849" cy="302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426" name="圖片 64">
            <a:hlinkClick r:id="rId5" action="ppaction://hlinkfile"/>
            <a:extLst>
              <a:ext uri="{FF2B5EF4-FFF2-40B4-BE49-F238E27FC236}">
                <a16:creationId xmlns:a16="http://schemas.microsoft.com/office/drawing/2014/main" id="{407D38B1-5370-47B2-A09C-B80512058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t="48831" r="15853" b="4004"/>
          <a:stretch/>
        </p:blipFill>
        <p:spPr bwMode="auto">
          <a:xfrm rot="16200000">
            <a:off x="2976965" y="5780747"/>
            <a:ext cx="1351158" cy="6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5" name="圖片 65">
            <a:hlinkClick r:id="rId7" action="ppaction://hlinkfile"/>
            <a:extLst>
              <a:ext uri="{FF2B5EF4-FFF2-40B4-BE49-F238E27FC236}">
                <a16:creationId xmlns:a16="http://schemas.microsoft.com/office/drawing/2014/main" id="{4B58521D-1329-47AE-A5F5-440E13234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20095" r="44519" b="19299"/>
          <a:stretch/>
        </p:blipFill>
        <p:spPr bwMode="auto">
          <a:xfrm>
            <a:off x="3964846" y="5417469"/>
            <a:ext cx="944174" cy="133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圖片 66">
            <a:hlinkClick r:id="rId9" action="ppaction://hlinkfile"/>
            <a:extLst>
              <a:ext uri="{FF2B5EF4-FFF2-40B4-BE49-F238E27FC236}">
                <a16:creationId xmlns:a16="http://schemas.microsoft.com/office/drawing/2014/main" id="{3630B661-5333-44EB-96FC-CD97D6D3A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1" t="19689" r="15806" b="20005"/>
          <a:stretch/>
        </p:blipFill>
        <p:spPr bwMode="auto">
          <a:xfrm>
            <a:off x="4909021" y="5417469"/>
            <a:ext cx="895632" cy="133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3" name="圖片 67">
            <a:hlinkClick r:id="rId11" action="ppaction://hlinkfile"/>
            <a:extLst>
              <a:ext uri="{FF2B5EF4-FFF2-40B4-BE49-F238E27FC236}">
                <a16:creationId xmlns:a16="http://schemas.microsoft.com/office/drawing/2014/main" id="{AA61C5D4-5D9B-4BB4-9855-EC64D5D84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50128" r="13918" b="2903"/>
          <a:stretch/>
        </p:blipFill>
        <p:spPr bwMode="auto">
          <a:xfrm rot="5400000">
            <a:off x="5478455" y="5743858"/>
            <a:ext cx="1338529" cy="6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2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6" name="圖片 162">
            <a:hlinkClick r:id="rId2" action="ppaction://hlinkfile"/>
            <a:extLst>
              <a:ext uri="{FF2B5EF4-FFF2-40B4-BE49-F238E27FC236}">
                <a16:creationId xmlns:a16="http://schemas.microsoft.com/office/drawing/2014/main" id="{B2CD7409-100A-4B06-BE9C-F89E9919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6" y="2369791"/>
            <a:ext cx="3028526" cy="26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溫室流體分析－山型溫室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34487"/>
              </p:ext>
            </p:extLst>
          </p:nvPr>
        </p:nvGraphicFramePr>
        <p:xfrm>
          <a:off x="485775" y="897144"/>
          <a:ext cx="7986531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UP720_180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→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1273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506.6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-158.1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-33.6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49.9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903EDE08-4525-4EFA-8C93-084BDAC60516}"/>
              </a:ext>
            </a:extLst>
          </p:cNvPr>
          <p:cNvGrpSpPr/>
          <p:nvPr/>
        </p:nvGrpSpPr>
        <p:grpSpPr>
          <a:xfrm>
            <a:off x="2324100" y="1447800"/>
            <a:ext cx="1190625" cy="708988"/>
            <a:chOff x="0" y="0"/>
            <a:chExt cx="1392245" cy="740022"/>
          </a:xfrm>
        </p:grpSpPr>
        <p:sp>
          <p:nvSpPr>
            <p:cNvPr id="29" name="文字方塊 73">
              <a:extLst>
                <a:ext uri="{FF2B5EF4-FFF2-40B4-BE49-F238E27FC236}">
                  <a16:creationId xmlns:a16="http://schemas.microsoft.com/office/drawing/2014/main" id="{00000000-0008-0000-0400-00004A000000}"/>
                </a:ext>
              </a:extLst>
            </p:cNvPr>
            <p:cNvSpPr txBox="1"/>
            <p:nvPr/>
          </p:nvSpPr>
          <p:spPr>
            <a:xfrm>
              <a:off x="0" y="21023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000000-0008-0000-0400-00004D000000}"/>
                </a:ext>
              </a:extLst>
            </p:cNvPr>
            <p:cNvSpPr/>
            <p:nvPr/>
          </p:nvSpPr>
          <p:spPr>
            <a:xfrm>
              <a:off x="382438" y="337857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31" name="文字方塊 70">
              <a:extLst>
                <a:ext uri="{FF2B5EF4-FFF2-40B4-BE49-F238E27FC236}">
                  <a16:creationId xmlns:a16="http://schemas.microsoft.com/office/drawing/2014/main" id="{00000000-0008-0000-0400-000047000000}"/>
                </a:ext>
              </a:extLst>
            </p:cNvPr>
            <p:cNvSpPr txBox="1"/>
            <p:nvPr/>
          </p:nvSpPr>
          <p:spPr>
            <a:xfrm>
              <a:off x="381413" y="1511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71">
              <a:extLst>
                <a:ext uri="{FF2B5EF4-FFF2-40B4-BE49-F238E27FC236}">
                  <a16:creationId xmlns:a16="http://schemas.microsoft.com/office/drawing/2014/main" id="{00000000-0008-0000-0400-000048000000}"/>
                </a:ext>
              </a:extLst>
            </p:cNvPr>
            <p:cNvSpPr txBox="1"/>
            <p:nvPr/>
          </p:nvSpPr>
          <p:spPr>
            <a:xfrm>
              <a:off x="660348" y="463115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33" name="文字方塊 72">
              <a:extLst>
                <a:ext uri="{FF2B5EF4-FFF2-40B4-BE49-F238E27FC236}">
                  <a16:creationId xmlns:a16="http://schemas.microsoft.com/office/drawing/2014/main" id="{00000000-0008-0000-0400-000049000000}"/>
                </a:ext>
              </a:extLst>
            </p:cNvPr>
            <p:cNvSpPr txBox="1"/>
            <p:nvPr/>
          </p:nvSpPr>
          <p:spPr>
            <a:xfrm>
              <a:off x="347051" y="372924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34" name="文字方塊 74">
              <a:extLst>
                <a:ext uri="{FF2B5EF4-FFF2-40B4-BE49-F238E27FC236}">
                  <a16:creationId xmlns:a16="http://schemas.microsoft.com/office/drawing/2014/main" id="{00000000-0008-0000-0400-00004B000000}"/>
                </a:ext>
              </a:extLst>
            </p:cNvPr>
            <p:cNvSpPr txBox="1"/>
            <p:nvPr/>
          </p:nvSpPr>
          <p:spPr>
            <a:xfrm>
              <a:off x="175973" y="36307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75">
              <a:extLst>
                <a:ext uri="{FF2B5EF4-FFF2-40B4-BE49-F238E27FC236}">
                  <a16:creationId xmlns:a16="http://schemas.microsoft.com/office/drawing/2014/main" id="{00000000-0008-0000-0400-00004C000000}"/>
                </a:ext>
              </a:extLst>
            </p:cNvPr>
            <p:cNvSpPr txBox="1"/>
            <p:nvPr/>
          </p:nvSpPr>
          <p:spPr>
            <a:xfrm>
              <a:off x="969873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00000000-0008-0000-0400-00004F000000}"/>
                </a:ext>
              </a:extLst>
            </p:cNvPr>
            <p:cNvSpPr/>
            <p:nvPr/>
          </p:nvSpPr>
          <p:spPr>
            <a:xfrm>
              <a:off x="395786" y="58615"/>
              <a:ext cx="835270" cy="278423"/>
            </a:xfrm>
            <a:prstGeom prst="triangle">
              <a:avLst>
                <a:gd name="adj" fmla="val 5093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文字方塊 81">
              <a:extLst>
                <a:ext uri="{FF2B5EF4-FFF2-40B4-BE49-F238E27FC236}">
                  <a16:creationId xmlns:a16="http://schemas.microsoft.com/office/drawing/2014/main" id="{00000000-0008-0000-0400-000052000000}"/>
                </a:ext>
              </a:extLst>
            </p:cNvPr>
            <p:cNvSpPr txBox="1"/>
            <p:nvPr/>
          </p:nvSpPr>
          <p:spPr>
            <a:xfrm>
              <a:off x="1188215" y="35023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000000-0008-0000-0400-000054000000}"/>
                </a:ext>
              </a:extLst>
            </p:cNvPr>
            <p:cNvCxnSpPr/>
            <p:nvPr/>
          </p:nvCxnSpPr>
          <p:spPr>
            <a:xfrm flipH="1">
              <a:off x="175978" y="36635"/>
              <a:ext cx="586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0000000-0008-0000-0400-000055000000}"/>
                </a:ext>
              </a:extLst>
            </p:cNvPr>
            <p:cNvCxnSpPr/>
            <p:nvPr/>
          </p:nvCxnSpPr>
          <p:spPr>
            <a:xfrm flipH="1">
              <a:off x="175979" y="687266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0000000-0008-0000-0400-000059000000}"/>
                </a:ext>
              </a:extLst>
            </p:cNvPr>
            <p:cNvCxnSpPr/>
            <p:nvPr/>
          </p:nvCxnSpPr>
          <p:spPr>
            <a:xfrm>
              <a:off x="227267" y="27065"/>
              <a:ext cx="0" cy="668993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圖表 49">
            <a:extLst>
              <a:ext uri="{FF2B5EF4-FFF2-40B4-BE49-F238E27FC236}">
                <a16:creationId xmlns:a16="http://schemas.microsoft.com/office/drawing/2014/main" id="{90361A14-C91C-4241-A780-78FDC352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403801"/>
              </p:ext>
            </p:extLst>
          </p:nvPr>
        </p:nvGraphicFramePr>
        <p:xfrm>
          <a:off x="3355733" y="2254326"/>
          <a:ext cx="6626467" cy="3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450" name="圖片 163">
            <a:hlinkClick r:id="rId5" action="ppaction://hlinkfile"/>
            <a:extLst>
              <a:ext uri="{FF2B5EF4-FFF2-40B4-BE49-F238E27FC236}">
                <a16:creationId xmlns:a16="http://schemas.microsoft.com/office/drawing/2014/main" id="{68EF0981-89A6-4D95-82A6-9106B4DAF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6" t="62983" r="21079" b="3620"/>
          <a:stretch/>
        </p:blipFill>
        <p:spPr bwMode="auto">
          <a:xfrm rot="16200000">
            <a:off x="2969105" y="5781337"/>
            <a:ext cx="1368849" cy="6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圖片 164">
            <a:hlinkClick r:id="rId7" action="ppaction://hlinkfile"/>
            <a:extLst>
              <a:ext uri="{FF2B5EF4-FFF2-40B4-BE49-F238E27FC236}">
                <a16:creationId xmlns:a16="http://schemas.microsoft.com/office/drawing/2014/main" id="{502FA131-D595-47A8-9172-25E4591BD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22555" r="43335" b="22173"/>
          <a:stretch/>
        </p:blipFill>
        <p:spPr bwMode="auto">
          <a:xfrm>
            <a:off x="3959117" y="5391456"/>
            <a:ext cx="991182" cy="13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圖片 165">
            <a:hlinkClick r:id="rId9" action="ppaction://hlinkfile"/>
            <a:extLst>
              <a:ext uri="{FF2B5EF4-FFF2-40B4-BE49-F238E27FC236}">
                <a16:creationId xmlns:a16="http://schemas.microsoft.com/office/drawing/2014/main" id="{9E3D9976-2643-470A-BF75-7C46F61E3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2" t="22946" r="13265" b="22863"/>
          <a:stretch/>
        </p:blipFill>
        <p:spPr bwMode="auto">
          <a:xfrm>
            <a:off x="4958090" y="5402498"/>
            <a:ext cx="991182" cy="136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7" name="圖片 166">
            <a:hlinkClick r:id="rId11" action="ppaction://hlinkfile"/>
            <a:extLst>
              <a:ext uri="{FF2B5EF4-FFF2-40B4-BE49-F238E27FC236}">
                <a16:creationId xmlns:a16="http://schemas.microsoft.com/office/drawing/2014/main" id="{413E28B2-7029-40C4-980E-7D0DDB8AA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9" t="62645" r="17666" b="4591"/>
          <a:stretch/>
        </p:blipFill>
        <p:spPr bwMode="auto">
          <a:xfrm rot="5400000">
            <a:off x="5593965" y="5746097"/>
            <a:ext cx="1373331" cy="68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9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1" name="圖片 167">
            <a:hlinkClick r:id="rId2" action="ppaction://hlinkfile"/>
            <a:extLst>
              <a:ext uri="{FF2B5EF4-FFF2-40B4-BE49-F238E27FC236}">
                <a16:creationId xmlns:a16="http://schemas.microsoft.com/office/drawing/2014/main" id="{20DC0B8B-327E-4B9D-B25B-C1E856DA1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5" y="2363231"/>
            <a:ext cx="3028527" cy="26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溫室流體分析－山型溫室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508765"/>
              </p:ext>
            </p:extLst>
          </p:nvPr>
        </p:nvGraphicFramePr>
        <p:xfrm>
          <a:off x="485678" y="894055"/>
          <a:ext cx="7986531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UP720_400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1884.1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656.8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-228.6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-46.2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66.1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903EDE08-4525-4EFA-8C93-084BDAC60516}"/>
              </a:ext>
            </a:extLst>
          </p:cNvPr>
          <p:cNvGrpSpPr/>
          <p:nvPr/>
        </p:nvGrpSpPr>
        <p:grpSpPr>
          <a:xfrm>
            <a:off x="2324100" y="1447800"/>
            <a:ext cx="1190625" cy="708988"/>
            <a:chOff x="0" y="0"/>
            <a:chExt cx="1392245" cy="740022"/>
          </a:xfrm>
        </p:grpSpPr>
        <p:sp>
          <p:nvSpPr>
            <p:cNvPr id="29" name="文字方塊 73">
              <a:extLst>
                <a:ext uri="{FF2B5EF4-FFF2-40B4-BE49-F238E27FC236}">
                  <a16:creationId xmlns:a16="http://schemas.microsoft.com/office/drawing/2014/main" id="{00000000-0008-0000-0400-00004A000000}"/>
                </a:ext>
              </a:extLst>
            </p:cNvPr>
            <p:cNvSpPr txBox="1"/>
            <p:nvPr/>
          </p:nvSpPr>
          <p:spPr>
            <a:xfrm>
              <a:off x="0" y="21023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000000-0008-0000-0400-00004D000000}"/>
                </a:ext>
              </a:extLst>
            </p:cNvPr>
            <p:cNvSpPr/>
            <p:nvPr/>
          </p:nvSpPr>
          <p:spPr>
            <a:xfrm>
              <a:off x="382438" y="337857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31" name="文字方塊 70">
              <a:extLst>
                <a:ext uri="{FF2B5EF4-FFF2-40B4-BE49-F238E27FC236}">
                  <a16:creationId xmlns:a16="http://schemas.microsoft.com/office/drawing/2014/main" id="{00000000-0008-0000-0400-000047000000}"/>
                </a:ext>
              </a:extLst>
            </p:cNvPr>
            <p:cNvSpPr txBox="1"/>
            <p:nvPr/>
          </p:nvSpPr>
          <p:spPr>
            <a:xfrm>
              <a:off x="381413" y="1511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71">
              <a:extLst>
                <a:ext uri="{FF2B5EF4-FFF2-40B4-BE49-F238E27FC236}">
                  <a16:creationId xmlns:a16="http://schemas.microsoft.com/office/drawing/2014/main" id="{00000000-0008-0000-0400-000048000000}"/>
                </a:ext>
              </a:extLst>
            </p:cNvPr>
            <p:cNvSpPr txBox="1"/>
            <p:nvPr/>
          </p:nvSpPr>
          <p:spPr>
            <a:xfrm>
              <a:off x="660348" y="463115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33" name="文字方塊 72">
              <a:extLst>
                <a:ext uri="{FF2B5EF4-FFF2-40B4-BE49-F238E27FC236}">
                  <a16:creationId xmlns:a16="http://schemas.microsoft.com/office/drawing/2014/main" id="{00000000-0008-0000-0400-000049000000}"/>
                </a:ext>
              </a:extLst>
            </p:cNvPr>
            <p:cNvSpPr txBox="1"/>
            <p:nvPr/>
          </p:nvSpPr>
          <p:spPr>
            <a:xfrm>
              <a:off x="347051" y="372924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34" name="文字方塊 74">
              <a:extLst>
                <a:ext uri="{FF2B5EF4-FFF2-40B4-BE49-F238E27FC236}">
                  <a16:creationId xmlns:a16="http://schemas.microsoft.com/office/drawing/2014/main" id="{00000000-0008-0000-0400-00004B000000}"/>
                </a:ext>
              </a:extLst>
            </p:cNvPr>
            <p:cNvSpPr txBox="1"/>
            <p:nvPr/>
          </p:nvSpPr>
          <p:spPr>
            <a:xfrm>
              <a:off x="175973" y="36307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75">
              <a:extLst>
                <a:ext uri="{FF2B5EF4-FFF2-40B4-BE49-F238E27FC236}">
                  <a16:creationId xmlns:a16="http://schemas.microsoft.com/office/drawing/2014/main" id="{00000000-0008-0000-0400-00004C000000}"/>
                </a:ext>
              </a:extLst>
            </p:cNvPr>
            <p:cNvSpPr txBox="1"/>
            <p:nvPr/>
          </p:nvSpPr>
          <p:spPr>
            <a:xfrm>
              <a:off x="969873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00000000-0008-0000-0400-00004F000000}"/>
                </a:ext>
              </a:extLst>
            </p:cNvPr>
            <p:cNvSpPr/>
            <p:nvPr/>
          </p:nvSpPr>
          <p:spPr>
            <a:xfrm>
              <a:off x="395786" y="58615"/>
              <a:ext cx="835270" cy="278423"/>
            </a:xfrm>
            <a:prstGeom prst="triangle">
              <a:avLst>
                <a:gd name="adj" fmla="val 5093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文字方塊 81">
              <a:extLst>
                <a:ext uri="{FF2B5EF4-FFF2-40B4-BE49-F238E27FC236}">
                  <a16:creationId xmlns:a16="http://schemas.microsoft.com/office/drawing/2014/main" id="{00000000-0008-0000-0400-000052000000}"/>
                </a:ext>
              </a:extLst>
            </p:cNvPr>
            <p:cNvSpPr txBox="1"/>
            <p:nvPr/>
          </p:nvSpPr>
          <p:spPr>
            <a:xfrm>
              <a:off x="1188215" y="35023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000000-0008-0000-0400-000054000000}"/>
                </a:ext>
              </a:extLst>
            </p:cNvPr>
            <p:cNvCxnSpPr/>
            <p:nvPr/>
          </p:nvCxnSpPr>
          <p:spPr>
            <a:xfrm flipH="1">
              <a:off x="175978" y="36635"/>
              <a:ext cx="586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0000000-0008-0000-0400-000055000000}"/>
                </a:ext>
              </a:extLst>
            </p:cNvPr>
            <p:cNvCxnSpPr/>
            <p:nvPr/>
          </p:nvCxnSpPr>
          <p:spPr>
            <a:xfrm flipH="1">
              <a:off x="175979" y="687266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0000000-0008-0000-0400-000059000000}"/>
                </a:ext>
              </a:extLst>
            </p:cNvPr>
            <p:cNvCxnSpPr/>
            <p:nvPr/>
          </p:nvCxnSpPr>
          <p:spPr>
            <a:xfrm>
              <a:off x="227267" y="27065"/>
              <a:ext cx="0" cy="668993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圖表 50">
            <a:extLst>
              <a:ext uri="{FF2B5EF4-FFF2-40B4-BE49-F238E27FC236}">
                <a16:creationId xmlns:a16="http://schemas.microsoft.com/office/drawing/2014/main" id="{90361A14-C91C-4241-A780-78FDC352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763007"/>
              </p:ext>
            </p:extLst>
          </p:nvPr>
        </p:nvGraphicFramePr>
        <p:xfrm>
          <a:off x="3376879" y="2363231"/>
          <a:ext cx="6519596" cy="307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9474" name="圖片 168">
            <a:hlinkClick r:id="rId5" action="ppaction://hlinkfile"/>
            <a:extLst>
              <a:ext uri="{FF2B5EF4-FFF2-40B4-BE49-F238E27FC236}">
                <a16:creationId xmlns:a16="http://schemas.microsoft.com/office/drawing/2014/main" id="{C9FF2D72-3EC0-4E73-A5CF-9FC35BAF5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9" t="43061" r="28008" b="2907"/>
          <a:stretch/>
        </p:blipFill>
        <p:spPr bwMode="auto">
          <a:xfrm rot="16200000">
            <a:off x="2594606" y="5395917"/>
            <a:ext cx="1368973" cy="13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3" name="圖片 169">
            <a:hlinkClick r:id="rId7" action="ppaction://hlinkfile"/>
            <a:extLst>
              <a:ext uri="{FF2B5EF4-FFF2-40B4-BE49-F238E27FC236}">
                <a16:creationId xmlns:a16="http://schemas.microsoft.com/office/drawing/2014/main" id="{CBA754E9-B22F-48B0-92BD-40DDA742E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24136" r="44613" b="22087"/>
          <a:stretch/>
        </p:blipFill>
        <p:spPr bwMode="auto">
          <a:xfrm>
            <a:off x="3965399" y="5389132"/>
            <a:ext cx="987601" cy="137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圖片 170">
            <a:hlinkClick r:id="rId9" action="ppaction://hlinkfile"/>
            <a:extLst>
              <a:ext uri="{FF2B5EF4-FFF2-40B4-BE49-F238E27FC236}">
                <a16:creationId xmlns:a16="http://schemas.microsoft.com/office/drawing/2014/main" id="{B15383AA-3434-4D4F-A25D-A672FB3B7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4" t="22930" r="12444" b="22129"/>
          <a:stretch/>
        </p:blipFill>
        <p:spPr bwMode="auto">
          <a:xfrm>
            <a:off x="4953000" y="5389132"/>
            <a:ext cx="987601" cy="137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圖片 171">
            <a:hlinkClick r:id="rId11" action="ppaction://hlinkfile"/>
            <a:extLst>
              <a:ext uri="{FF2B5EF4-FFF2-40B4-BE49-F238E27FC236}">
                <a16:creationId xmlns:a16="http://schemas.microsoft.com/office/drawing/2014/main" id="{0E4B8574-FAE1-4C2A-AFD6-A1376E75A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0" t="42982" r="24743" b="3664"/>
          <a:stretch/>
        </p:blipFill>
        <p:spPr bwMode="auto">
          <a:xfrm rot="5400000">
            <a:off x="5930023" y="5387785"/>
            <a:ext cx="1383222" cy="136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9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5" name="圖片 172">
            <a:hlinkClick r:id="rId2" action="ppaction://hlinkfile"/>
            <a:extLst>
              <a:ext uri="{FF2B5EF4-FFF2-40B4-BE49-F238E27FC236}">
                <a16:creationId xmlns:a16="http://schemas.microsoft.com/office/drawing/2014/main" id="{F03D9A51-E37F-43DF-9114-8571A3CF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6" y="2363231"/>
            <a:ext cx="3028527" cy="26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溫室流體分析－山型溫室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740881"/>
              </p:ext>
            </p:extLst>
          </p:nvPr>
        </p:nvGraphicFramePr>
        <p:xfrm>
          <a:off x="485678" y="894055"/>
          <a:ext cx="7986531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UP800_400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→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1843.5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552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-244.7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-39.8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66.4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903EDE08-4525-4EFA-8C93-084BDAC60516}"/>
              </a:ext>
            </a:extLst>
          </p:cNvPr>
          <p:cNvGrpSpPr/>
          <p:nvPr/>
        </p:nvGrpSpPr>
        <p:grpSpPr>
          <a:xfrm>
            <a:off x="2324100" y="1447800"/>
            <a:ext cx="1190625" cy="708988"/>
            <a:chOff x="0" y="0"/>
            <a:chExt cx="1392245" cy="740022"/>
          </a:xfrm>
        </p:grpSpPr>
        <p:sp>
          <p:nvSpPr>
            <p:cNvPr id="29" name="文字方塊 73">
              <a:extLst>
                <a:ext uri="{FF2B5EF4-FFF2-40B4-BE49-F238E27FC236}">
                  <a16:creationId xmlns:a16="http://schemas.microsoft.com/office/drawing/2014/main" id="{00000000-0008-0000-0400-00004A000000}"/>
                </a:ext>
              </a:extLst>
            </p:cNvPr>
            <p:cNvSpPr txBox="1"/>
            <p:nvPr/>
          </p:nvSpPr>
          <p:spPr>
            <a:xfrm>
              <a:off x="0" y="21023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000000-0008-0000-0400-00004D000000}"/>
                </a:ext>
              </a:extLst>
            </p:cNvPr>
            <p:cNvSpPr/>
            <p:nvPr/>
          </p:nvSpPr>
          <p:spPr>
            <a:xfrm>
              <a:off x="382438" y="337857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31" name="文字方塊 70">
              <a:extLst>
                <a:ext uri="{FF2B5EF4-FFF2-40B4-BE49-F238E27FC236}">
                  <a16:creationId xmlns:a16="http://schemas.microsoft.com/office/drawing/2014/main" id="{00000000-0008-0000-0400-000047000000}"/>
                </a:ext>
              </a:extLst>
            </p:cNvPr>
            <p:cNvSpPr txBox="1"/>
            <p:nvPr/>
          </p:nvSpPr>
          <p:spPr>
            <a:xfrm>
              <a:off x="381413" y="1511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71">
              <a:extLst>
                <a:ext uri="{FF2B5EF4-FFF2-40B4-BE49-F238E27FC236}">
                  <a16:creationId xmlns:a16="http://schemas.microsoft.com/office/drawing/2014/main" id="{00000000-0008-0000-0400-000048000000}"/>
                </a:ext>
              </a:extLst>
            </p:cNvPr>
            <p:cNvSpPr txBox="1"/>
            <p:nvPr/>
          </p:nvSpPr>
          <p:spPr>
            <a:xfrm>
              <a:off x="660348" y="463115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33" name="文字方塊 72">
              <a:extLst>
                <a:ext uri="{FF2B5EF4-FFF2-40B4-BE49-F238E27FC236}">
                  <a16:creationId xmlns:a16="http://schemas.microsoft.com/office/drawing/2014/main" id="{00000000-0008-0000-0400-000049000000}"/>
                </a:ext>
              </a:extLst>
            </p:cNvPr>
            <p:cNvSpPr txBox="1"/>
            <p:nvPr/>
          </p:nvSpPr>
          <p:spPr>
            <a:xfrm>
              <a:off x="347051" y="372924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34" name="文字方塊 74">
              <a:extLst>
                <a:ext uri="{FF2B5EF4-FFF2-40B4-BE49-F238E27FC236}">
                  <a16:creationId xmlns:a16="http://schemas.microsoft.com/office/drawing/2014/main" id="{00000000-0008-0000-0400-00004B000000}"/>
                </a:ext>
              </a:extLst>
            </p:cNvPr>
            <p:cNvSpPr txBox="1"/>
            <p:nvPr/>
          </p:nvSpPr>
          <p:spPr>
            <a:xfrm>
              <a:off x="175973" y="36307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75">
              <a:extLst>
                <a:ext uri="{FF2B5EF4-FFF2-40B4-BE49-F238E27FC236}">
                  <a16:creationId xmlns:a16="http://schemas.microsoft.com/office/drawing/2014/main" id="{00000000-0008-0000-0400-00004C000000}"/>
                </a:ext>
              </a:extLst>
            </p:cNvPr>
            <p:cNvSpPr txBox="1"/>
            <p:nvPr/>
          </p:nvSpPr>
          <p:spPr>
            <a:xfrm>
              <a:off x="969873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00000000-0008-0000-0400-00004F000000}"/>
                </a:ext>
              </a:extLst>
            </p:cNvPr>
            <p:cNvSpPr/>
            <p:nvPr/>
          </p:nvSpPr>
          <p:spPr>
            <a:xfrm>
              <a:off x="395786" y="58615"/>
              <a:ext cx="835270" cy="278423"/>
            </a:xfrm>
            <a:prstGeom prst="triangle">
              <a:avLst>
                <a:gd name="adj" fmla="val 5093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文字方塊 81">
              <a:extLst>
                <a:ext uri="{FF2B5EF4-FFF2-40B4-BE49-F238E27FC236}">
                  <a16:creationId xmlns:a16="http://schemas.microsoft.com/office/drawing/2014/main" id="{00000000-0008-0000-0400-000052000000}"/>
                </a:ext>
              </a:extLst>
            </p:cNvPr>
            <p:cNvSpPr txBox="1"/>
            <p:nvPr/>
          </p:nvSpPr>
          <p:spPr>
            <a:xfrm>
              <a:off x="1188215" y="35023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000000-0008-0000-0400-000054000000}"/>
                </a:ext>
              </a:extLst>
            </p:cNvPr>
            <p:cNvCxnSpPr/>
            <p:nvPr/>
          </p:nvCxnSpPr>
          <p:spPr>
            <a:xfrm flipH="1">
              <a:off x="175978" y="36635"/>
              <a:ext cx="586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0000000-0008-0000-0400-000055000000}"/>
                </a:ext>
              </a:extLst>
            </p:cNvPr>
            <p:cNvCxnSpPr/>
            <p:nvPr/>
          </p:nvCxnSpPr>
          <p:spPr>
            <a:xfrm flipH="1">
              <a:off x="175979" y="687266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0000000-0008-0000-0400-000059000000}"/>
                </a:ext>
              </a:extLst>
            </p:cNvPr>
            <p:cNvCxnSpPr/>
            <p:nvPr/>
          </p:nvCxnSpPr>
          <p:spPr>
            <a:xfrm>
              <a:off x="227267" y="27065"/>
              <a:ext cx="0" cy="668993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圖表 49">
            <a:extLst>
              <a:ext uri="{FF2B5EF4-FFF2-40B4-BE49-F238E27FC236}">
                <a16:creationId xmlns:a16="http://schemas.microsoft.com/office/drawing/2014/main" id="{90361A14-C91C-4241-A780-78FDC352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34967"/>
              </p:ext>
            </p:extLst>
          </p:nvPr>
        </p:nvGraphicFramePr>
        <p:xfrm>
          <a:off x="3444032" y="2363231"/>
          <a:ext cx="6138118" cy="300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498" name="圖片 173">
            <a:hlinkClick r:id="rId5" action="ppaction://hlinkfile"/>
            <a:extLst>
              <a:ext uri="{FF2B5EF4-FFF2-40B4-BE49-F238E27FC236}">
                <a16:creationId xmlns:a16="http://schemas.microsoft.com/office/drawing/2014/main" id="{5450295F-85E3-485C-9FF5-482E6468B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0" t="43566" r="27807" b="3044"/>
          <a:stretch/>
        </p:blipFill>
        <p:spPr bwMode="auto">
          <a:xfrm rot="16200000">
            <a:off x="2642235" y="5398292"/>
            <a:ext cx="1358445" cy="13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7" name="圖片 174">
            <a:hlinkClick r:id="rId7" action="ppaction://hlinkfile"/>
            <a:extLst>
              <a:ext uri="{FF2B5EF4-FFF2-40B4-BE49-F238E27FC236}">
                <a16:creationId xmlns:a16="http://schemas.microsoft.com/office/drawing/2014/main" id="{A9B82509-18F1-4841-AB48-FA9A830A6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25751" r="45714" b="24045"/>
          <a:stretch/>
        </p:blipFill>
        <p:spPr bwMode="auto">
          <a:xfrm>
            <a:off x="3979596" y="5383357"/>
            <a:ext cx="982930" cy="135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6" name="圖片 175">
            <a:hlinkClick r:id="rId9" action="ppaction://hlinkfile"/>
            <a:extLst>
              <a:ext uri="{FF2B5EF4-FFF2-40B4-BE49-F238E27FC236}">
                <a16:creationId xmlns:a16="http://schemas.microsoft.com/office/drawing/2014/main" id="{750F493F-2044-4C1F-8288-C8BB2AC4B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1" t="25628" r="8971" b="23492"/>
          <a:stretch/>
        </p:blipFill>
        <p:spPr bwMode="auto">
          <a:xfrm>
            <a:off x="4962527" y="5377201"/>
            <a:ext cx="941150" cy="13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4" name="圖片 176">
            <a:hlinkClick r:id="rId11" action="ppaction://hlinkfile"/>
            <a:extLst>
              <a:ext uri="{FF2B5EF4-FFF2-40B4-BE49-F238E27FC236}">
                <a16:creationId xmlns:a16="http://schemas.microsoft.com/office/drawing/2014/main" id="{0D3E407D-E048-4CDD-BA71-B6062CFB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43722" r="24963" b="2996"/>
          <a:stretch/>
        </p:blipFill>
        <p:spPr bwMode="auto">
          <a:xfrm rot="5400000">
            <a:off x="5878891" y="5375390"/>
            <a:ext cx="1396302" cy="13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8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32782"/>
              </p:ext>
            </p:extLst>
          </p:nvPr>
        </p:nvGraphicFramePr>
        <p:xfrm>
          <a:off x="2700589" y="1009649"/>
          <a:ext cx="6411328" cy="4838701"/>
        </p:xfrm>
        <a:graphic>
          <a:graphicData uri="http://schemas.openxmlformats.org/drawingml/2006/table">
            <a:tbl>
              <a:tblPr/>
              <a:tblGrid>
                <a:gridCol w="373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0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溫室分析技術知識庫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l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溫室流體分析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圓頂溫室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山型溫室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斜頂溫室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材料結構分析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圓管材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型管材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梁柱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桁架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屋架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溫室結構分析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圓頂溫室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山型溫室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697">
                <a:tc>
                  <a:txBody>
                    <a:bodyPr/>
                    <a:lstStyle/>
                    <a:p>
                      <a:pPr algn="l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斜頂溫室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81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8" name="圖片 178">
            <a:hlinkClick r:id="rId2" action="ppaction://hlinkfile"/>
            <a:extLst>
              <a:ext uri="{FF2B5EF4-FFF2-40B4-BE49-F238E27FC236}">
                <a16:creationId xmlns:a16="http://schemas.microsoft.com/office/drawing/2014/main" id="{0B324C1E-02B7-4B02-80C4-66367491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6" y="2363231"/>
            <a:ext cx="3028527" cy="26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溫室流體分析－山型溫室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520231"/>
              </p:ext>
            </p:extLst>
          </p:nvPr>
        </p:nvGraphicFramePr>
        <p:xfrm>
          <a:off x="485678" y="894055"/>
          <a:ext cx="7986531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UP800_500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→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1914.7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455.3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-334.2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-48.4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71.3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903EDE08-4525-4EFA-8C93-084BDAC60516}"/>
              </a:ext>
            </a:extLst>
          </p:cNvPr>
          <p:cNvGrpSpPr/>
          <p:nvPr/>
        </p:nvGrpSpPr>
        <p:grpSpPr>
          <a:xfrm>
            <a:off x="2324100" y="1447800"/>
            <a:ext cx="1190625" cy="708988"/>
            <a:chOff x="0" y="0"/>
            <a:chExt cx="1392245" cy="740022"/>
          </a:xfrm>
        </p:grpSpPr>
        <p:sp>
          <p:nvSpPr>
            <p:cNvPr id="29" name="文字方塊 73">
              <a:extLst>
                <a:ext uri="{FF2B5EF4-FFF2-40B4-BE49-F238E27FC236}">
                  <a16:creationId xmlns:a16="http://schemas.microsoft.com/office/drawing/2014/main" id="{00000000-0008-0000-0400-00004A000000}"/>
                </a:ext>
              </a:extLst>
            </p:cNvPr>
            <p:cNvSpPr txBox="1"/>
            <p:nvPr/>
          </p:nvSpPr>
          <p:spPr>
            <a:xfrm>
              <a:off x="0" y="21023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000000-0008-0000-0400-00004D000000}"/>
                </a:ext>
              </a:extLst>
            </p:cNvPr>
            <p:cNvSpPr/>
            <p:nvPr/>
          </p:nvSpPr>
          <p:spPr>
            <a:xfrm>
              <a:off x="382438" y="337857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31" name="文字方塊 70">
              <a:extLst>
                <a:ext uri="{FF2B5EF4-FFF2-40B4-BE49-F238E27FC236}">
                  <a16:creationId xmlns:a16="http://schemas.microsoft.com/office/drawing/2014/main" id="{00000000-0008-0000-0400-000047000000}"/>
                </a:ext>
              </a:extLst>
            </p:cNvPr>
            <p:cNvSpPr txBox="1"/>
            <p:nvPr/>
          </p:nvSpPr>
          <p:spPr>
            <a:xfrm>
              <a:off x="381413" y="1511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71">
              <a:extLst>
                <a:ext uri="{FF2B5EF4-FFF2-40B4-BE49-F238E27FC236}">
                  <a16:creationId xmlns:a16="http://schemas.microsoft.com/office/drawing/2014/main" id="{00000000-0008-0000-0400-000048000000}"/>
                </a:ext>
              </a:extLst>
            </p:cNvPr>
            <p:cNvSpPr txBox="1"/>
            <p:nvPr/>
          </p:nvSpPr>
          <p:spPr>
            <a:xfrm>
              <a:off x="660348" y="463115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33" name="文字方塊 72">
              <a:extLst>
                <a:ext uri="{FF2B5EF4-FFF2-40B4-BE49-F238E27FC236}">
                  <a16:creationId xmlns:a16="http://schemas.microsoft.com/office/drawing/2014/main" id="{00000000-0008-0000-0400-000049000000}"/>
                </a:ext>
              </a:extLst>
            </p:cNvPr>
            <p:cNvSpPr txBox="1"/>
            <p:nvPr/>
          </p:nvSpPr>
          <p:spPr>
            <a:xfrm>
              <a:off x="347051" y="372924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34" name="文字方塊 74">
              <a:extLst>
                <a:ext uri="{FF2B5EF4-FFF2-40B4-BE49-F238E27FC236}">
                  <a16:creationId xmlns:a16="http://schemas.microsoft.com/office/drawing/2014/main" id="{00000000-0008-0000-0400-00004B000000}"/>
                </a:ext>
              </a:extLst>
            </p:cNvPr>
            <p:cNvSpPr txBox="1"/>
            <p:nvPr/>
          </p:nvSpPr>
          <p:spPr>
            <a:xfrm>
              <a:off x="175973" y="36307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75">
              <a:extLst>
                <a:ext uri="{FF2B5EF4-FFF2-40B4-BE49-F238E27FC236}">
                  <a16:creationId xmlns:a16="http://schemas.microsoft.com/office/drawing/2014/main" id="{00000000-0008-0000-0400-00004C000000}"/>
                </a:ext>
              </a:extLst>
            </p:cNvPr>
            <p:cNvSpPr txBox="1"/>
            <p:nvPr/>
          </p:nvSpPr>
          <p:spPr>
            <a:xfrm>
              <a:off x="969873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00000000-0008-0000-0400-00004F000000}"/>
                </a:ext>
              </a:extLst>
            </p:cNvPr>
            <p:cNvSpPr/>
            <p:nvPr/>
          </p:nvSpPr>
          <p:spPr>
            <a:xfrm>
              <a:off x="395786" y="58615"/>
              <a:ext cx="835270" cy="278423"/>
            </a:xfrm>
            <a:prstGeom prst="triangle">
              <a:avLst>
                <a:gd name="adj" fmla="val 5093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文字方塊 81">
              <a:extLst>
                <a:ext uri="{FF2B5EF4-FFF2-40B4-BE49-F238E27FC236}">
                  <a16:creationId xmlns:a16="http://schemas.microsoft.com/office/drawing/2014/main" id="{00000000-0008-0000-0400-000052000000}"/>
                </a:ext>
              </a:extLst>
            </p:cNvPr>
            <p:cNvSpPr txBox="1"/>
            <p:nvPr/>
          </p:nvSpPr>
          <p:spPr>
            <a:xfrm>
              <a:off x="1188215" y="35023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000000-0008-0000-0400-000054000000}"/>
                </a:ext>
              </a:extLst>
            </p:cNvPr>
            <p:cNvCxnSpPr/>
            <p:nvPr/>
          </p:nvCxnSpPr>
          <p:spPr>
            <a:xfrm flipH="1">
              <a:off x="175978" y="36635"/>
              <a:ext cx="586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0000000-0008-0000-0400-000055000000}"/>
                </a:ext>
              </a:extLst>
            </p:cNvPr>
            <p:cNvCxnSpPr/>
            <p:nvPr/>
          </p:nvCxnSpPr>
          <p:spPr>
            <a:xfrm flipH="1">
              <a:off x="175979" y="687266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0000000-0008-0000-0400-000059000000}"/>
                </a:ext>
              </a:extLst>
            </p:cNvPr>
            <p:cNvCxnSpPr/>
            <p:nvPr/>
          </p:nvCxnSpPr>
          <p:spPr>
            <a:xfrm>
              <a:off x="227267" y="27065"/>
              <a:ext cx="0" cy="668993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圖表 50">
            <a:extLst>
              <a:ext uri="{FF2B5EF4-FFF2-40B4-BE49-F238E27FC236}">
                <a16:creationId xmlns:a16="http://schemas.microsoft.com/office/drawing/2014/main" id="{90361A14-C91C-4241-A780-78FDC352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647946"/>
              </p:ext>
            </p:extLst>
          </p:nvPr>
        </p:nvGraphicFramePr>
        <p:xfrm>
          <a:off x="3414415" y="2189716"/>
          <a:ext cx="6739236" cy="3219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1522" name="圖片 179">
            <a:hlinkClick r:id="rId5" action="ppaction://hlinkfile"/>
            <a:extLst>
              <a:ext uri="{FF2B5EF4-FFF2-40B4-BE49-F238E27FC236}">
                <a16:creationId xmlns:a16="http://schemas.microsoft.com/office/drawing/2014/main" id="{731539A2-5440-472E-A10C-5B6243759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t="38204" r="29928" b="2780"/>
          <a:stretch/>
        </p:blipFill>
        <p:spPr bwMode="auto">
          <a:xfrm rot="16200000">
            <a:off x="2634996" y="5396784"/>
            <a:ext cx="1358446" cy="133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1" name="圖片 180">
            <a:hlinkClick r:id="rId7" action="ppaction://hlinkfile"/>
            <a:extLst>
              <a:ext uri="{FF2B5EF4-FFF2-40B4-BE49-F238E27FC236}">
                <a16:creationId xmlns:a16="http://schemas.microsoft.com/office/drawing/2014/main" id="{7E833392-D179-42F4-9188-B67265511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0" t="24574" r="44224" b="24547"/>
          <a:stretch/>
        </p:blipFill>
        <p:spPr bwMode="auto">
          <a:xfrm>
            <a:off x="3979505" y="5378003"/>
            <a:ext cx="965589" cy="13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圖片 181">
            <a:hlinkClick r:id="rId9" action="ppaction://hlinkfile"/>
            <a:extLst>
              <a:ext uri="{FF2B5EF4-FFF2-40B4-BE49-F238E27FC236}">
                <a16:creationId xmlns:a16="http://schemas.microsoft.com/office/drawing/2014/main" id="{A4F53027-7568-442D-A015-C902180CD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2" t="25388" r="12018" b="25075"/>
          <a:stretch/>
        </p:blipFill>
        <p:spPr bwMode="auto">
          <a:xfrm>
            <a:off x="4945094" y="5378002"/>
            <a:ext cx="877218" cy="13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9" name="圖片 182">
            <a:hlinkClick r:id="rId11" action="ppaction://hlinkfile"/>
            <a:extLst>
              <a:ext uri="{FF2B5EF4-FFF2-40B4-BE49-F238E27FC236}">
                <a16:creationId xmlns:a16="http://schemas.microsoft.com/office/drawing/2014/main" id="{FB4ECED8-612F-4523-9AA7-2FFA4E97C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9" t="38231" r="27467" b="3244"/>
          <a:stretch/>
        </p:blipFill>
        <p:spPr bwMode="auto">
          <a:xfrm rot="5400000">
            <a:off x="5824121" y="5376192"/>
            <a:ext cx="1358447" cy="13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7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" y="380178"/>
            <a:ext cx="5544687" cy="19688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溫室流體分析－山型溫室風壓比較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0000000-0008-0000-0400-000061000000}"/>
              </a:ext>
            </a:extLst>
          </p:cNvPr>
          <p:cNvGrpSpPr/>
          <p:nvPr/>
        </p:nvGrpSpPr>
        <p:grpSpPr>
          <a:xfrm>
            <a:off x="5477864" y="137596"/>
            <a:ext cx="1387506" cy="740022"/>
            <a:chOff x="0" y="0"/>
            <a:chExt cx="1392245" cy="740022"/>
          </a:xfrm>
        </p:grpSpPr>
        <p:sp>
          <p:nvSpPr>
            <p:cNvPr id="16" name="文字方塊 73">
              <a:extLst>
                <a:ext uri="{FF2B5EF4-FFF2-40B4-BE49-F238E27FC236}">
                  <a16:creationId xmlns:a16="http://schemas.microsoft.com/office/drawing/2014/main" id="{00000000-0008-0000-0400-00004A000000}"/>
                </a:ext>
              </a:extLst>
            </p:cNvPr>
            <p:cNvSpPr txBox="1"/>
            <p:nvPr/>
          </p:nvSpPr>
          <p:spPr>
            <a:xfrm>
              <a:off x="0" y="21023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000000-0008-0000-0400-00004D000000}"/>
                </a:ext>
              </a:extLst>
            </p:cNvPr>
            <p:cNvSpPr/>
            <p:nvPr/>
          </p:nvSpPr>
          <p:spPr>
            <a:xfrm>
              <a:off x="382438" y="337857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18" name="文字方塊 70">
              <a:extLst>
                <a:ext uri="{FF2B5EF4-FFF2-40B4-BE49-F238E27FC236}">
                  <a16:creationId xmlns:a16="http://schemas.microsoft.com/office/drawing/2014/main" id="{00000000-0008-0000-0400-000047000000}"/>
                </a:ext>
              </a:extLst>
            </p:cNvPr>
            <p:cNvSpPr txBox="1"/>
            <p:nvPr/>
          </p:nvSpPr>
          <p:spPr>
            <a:xfrm>
              <a:off x="381413" y="1511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71">
              <a:extLst>
                <a:ext uri="{FF2B5EF4-FFF2-40B4-BE49-F238E27FC236}">
                  <a16:creationId xmlns:a16="http://schemas.microsoft.com/office/drawing/2014/main" id="{00000000-0008-0000-0400-000048000000}"/>
                </a:ext>
              </a:extLst>
            </p:cNvPr>
            <p:cNvSpPr txBox="1"/>
            <p:nvPr/>
          </p:nvSpPr>
          <p:spPr>
            <a:xfrm>
              <a:off x="660348" y="463115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25" name="文字方塊 72">
              <a:extLst>
                <a:ext uri="{FF2B5EF4-FFF2-40B4-BE49-F238E27FC236}">
                  <a16:creationId xmlns:a16="http://schemas.microsoft.com/office/drawing/2014/main" id="{00000000-0008-0000-0400-000049000000}"/>
                </a:ext>
              </a:extLst>
            </p:cNvPr>
            <p:cNvSpPr txBox="1"/>
            <p:nvPr/>
          </p:nvSpPr>
          <p:spPr>
            <a:xfrm>
              <a:off x="347051" y="372924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26" name="文字方塊 74">
              <a:extLst>
                <a:ext uri="{FF2B5EF4-FFF2-40B4-BE49-F238E27FC236}">
                  <a16:creationId xmlns:a16="http://schemas.microsoft.com/office/drawing/2014/main" id="{00000000-0008-0000-0400-00004B000000}"/>
                </a:ext>
              </a:extLst>
            </p:cNvPr>
            <p:cNvSpPr txBox="1"/>
            <p:nvPr/>
          </p:nvSpPr>
          <p:spPr>
            <a:xfrm>
              <a:off x="175973" y="363078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75">
              <a:extLst>
                <a:ext uri="{FF2B5EF4-FFF2-40B4-BE49-F238E27FC236}">
                  <a16:creationId xmlns:a16="http://schemas.microsoft.com/office/drawing/2014/main" id="{00000000-0008-0000-0400-00004C000000}"/>
                </a:ext>
              </a:extLst>
            </p:cNvPr>
            <p:cNvSpPr txBox="1"/>
            <p:nvPr/>
          </p:nvSpPr>
          <p:spPr>
            <a:xfrm>
              <a:off x="969873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00000000-0008-0000-0400-00004F000000}"/>
                </a:ext>
              </a:extLst>
            </p:cNvPr>
            <p:cNvSpPr/>
            <p:nvPr/>
          </p:nvSpPr>
          <p:spPr>
            <a:xfrm>
              <a:off x="395786" y="58615"/>
              <a:ext cx="835270" cy="278423"/>
            </a:xfrm>
            <a:prstGeom prst="triangle">
              <a:avLst>
                <a:gd name="adj" fmla="val 5093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文字方塊 81">
              <a:extLst>
                <a:ext uri="{FF2B5EF4-FFF2-40B4-BE49-F238E27FC236}">
                  <a16:creationId xmlns:a16="http://schemas.microsoft.com/office/drawing/2014/main" id="{00000000-0008-0000-0400-000052000000}"/>
                </a:ext>
              </a:extLst>
            </p:cNvPr>
            <p:cNvSpPr txBox="1"/>
            <p:nvPr/>
          </p:nvSpPr>
          <p:spPr>
            <a:xfrm>
              <a:off x="1188215" y="35023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0000000-0008-0000-0400-000054000000}"/>
                </a:ext>
              </a:extLst>
            </p:cNvPr>
            <p:cNvCxnSpPr/>
            <p:nvPr/>
          </p:nvCxnSpPr>
          <p:spPr>
            <a:xfrm flipH="1">
              <a:off x="175978" y="36635"/>
              <a:ext cx="586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00000000-0008-0000-0400-000055000000}"/>
                </a:ext>
              </a:extLst>
            </p:cNvPr>
            <p:cNvCxnSpPr/>
            <p:nvPr/>
          </p:nvCxnSpPr>
          <p:spPr>
            <a:xfrm flipH="1">
              <a:off x="175979" y="687266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00000000-0008-0000-0400-000059000000}"/>
                </a:ext>
              </a:extLst>
            </p:cNvPr>
            <p:cNvCxnSpPr/>
            <p:nvPr/>
          </p:nvCxnSpPr>
          <p:spPr>
            <a:xfrm>
              <a:off x="227267" y="27065"/>
              <a:ext cx="0" cy="668993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C0E01-BB8E-4CAF-A8DF-A2E00B902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42500"/>
              </p:ext>
            </p:extLst>
          </p:nvPr>
        </p:nvGraphicFramePr>
        <p:xfrm>
          <a:off x="1375373" y="977483"/>
          <a:ext cx="9251605" cy="2606557"/>
        </p:xfrm>
        <a:graphic>
          <a:graphicData uri="http://schemas.openxmlformats.org/drawingml/2006/table">
            <a:tbl>
              <a:tblPr/>
              <a:tblGrid>
                <a:gridCol w="841055">
                  <a:extLst>
                    <a:ext uri="{9D8B030D-6E8A-4147-A177-3AD203B41FA5}">
                      <a16:colId xmlns:a16="http://schemas.microsoft.com/office/drawing/2014/main" val="3086831623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1168354892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450007940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3517647377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2054504923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2770838700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3126869275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2147471627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1696382689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921881600"/>
                    </a:ext>
                  </a:extLst>
                </a:gridCol>
                <a:gridCol w="841055">
                  <a:extLst>
                    <a:ext uri="{9D8B030D-6E8A-4147-A177-3AD203B41FA5}">
                      <a16:colId xmlns:a16="http://schemas.microsoft.com/office/drawing/2014/main" val="1841873196"/>
                    </a:ext>
                  </a:extLst>
                </a:gridCol>
              </a:tblGrid>
              <a:tr h="35958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風向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棟高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55445"/>
                  </a:ext>
                </a:extLst>
              </a:tr>
              <a:tr h="37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UP540_185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1112.4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187.3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-248.5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606402"/>
                  </a:ext>
                </a:extLst>
              </a:tr>
              <a:tr h="37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UP600_205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1656.4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667.8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-213.3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-28.8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676649"/>
                  </a:ext>
                </a:extLst>
              </a:tr>
              <a:tr h="37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UP720_180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506.6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-158.1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3026"/>
                  </a:ext>
                </a:extLst>
              </a:tr>
              <a:tr h="37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UP720_400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1884.1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-228.6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-46.2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553222"/>
                  </a:ext>
                </a:extLst>
              </a:tr>
              <a:tr h="37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UP800_400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1843.5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-244.7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-39.8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17482"/>
                  </a:ext>
                </a:extLst>
              </a:tr>
              <a:tr h="37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UP800_500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1914.7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455.3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-334.2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-48.4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446913"/>
                  </a:ext>
                </a:extLst>
              </a:tr>
            </a:tbl>
          </a:graphicData>
        </a:graphic>
      </p:graphicFrame>
      <p:graphicFrame>
        <p:nvGraphicFramePr>
          <p:cNvPr id="117" name="圖表 116">
            <a:extLst>
              <a:ext uri="{FF2B5EF4-FFF2-40B4-BE49-F238E27FC236}">
                <a16:creationId xmlns:a16="http://schemas.microsoft.com/office/drawing/2014/main" id="{90361A14-C91C-4241-A780-78FDC352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812565"/>
              </p:ext>
            </p:extLst>
          </p:nvPr>
        </p:nvGraphicFramePr>
        <p:xfrm>
          <a:off x="1250171" y="3683905"/>
          <a:ext cx="9689283" cy="303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14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 49">
            <a:extLst>
              <a:ext uri="{FF2B5EF4-FFF2-40B4-BE49-F238E27FC236}">
                <a16:creationId xmlns:a16="http://schemas.microsoft.com/office/drawing/2014/main" id="{00000000-0008-0000-0300-000063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2"/>
          <a:stretch/>
        </p:blipFill>
        <p:spPr bwMode="auto">
          <a:xfrm>
            <a:off x="393215" y="2363230"/>
            <a:ext cx="3028527" cy="26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溫室流體分析－斜頂溫室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199590"/>
              </p:ext>
            </p:extLst>
          </p:nvPr>
        </p:nvGraphicFramePr>
        <p:xfrm>
          <a:off x="485678" y="894055"/>
          <a:ext cx="7343172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屋斜角</a:t>
                      </a:r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α</a:t>
                      </a:r>
                    </a:p>
                    <a:p>
                      <a:pPr algn="ctr" fontAlgn="ctr"/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度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肩高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h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跨距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w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SP1100_12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643.2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-49.5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-81.3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40.9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8F9F73-D8C5-4A34-978C-E654CFB8BAE7}"/>
              </a:ext>
            </a:extLst>
          </p:cNvPr>
          <p:cNvGrpSpPr/>
          <p:nvPr/>
        </p:nvGrpSpPr>
        <p:grpSpPr>
          <a:xfrm>
            <a:off x="2390775" y="1467178"/>
            <a:ext cx="1171575" cy="671785"/>
            <a:chOff x="0" y="0"/>
            <a:chExt cx="1345271" cy="77002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00000000-0008-0000-0300-000004000000}"/>
                </a:ext>
              </a:extLst>
            </p:cNvPr>
            <p:cNvGrpSpPr/>
            <p:nvPr/>
          </p:nvGrpSpPr>
          <p:grpSpPr>
            <a:xfrm>
              <a:off x="219910" y="65315"/>
              <a:ext cx="912935" cy="654095"/>
              <a:chOff x="219910" y="65315"/>
              <a:chExt cx="1628775" cy="1475307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0000000-0008-0000-0300-000002000000}"/>
                  </a:ext>
                </a:extLst>
              </p:cNvPr>
              <p:cNvSpPr/>
              <p:nvPr/>
            </p:nvSpPr>
            <p:spPr>
              <a:xfrm>
                <a:off x="219910" y="788147"/>
                <a:ext cx="1628775" cy="7524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  <p:sp>
            <p:nvSpPr>
              <p:cNvPr id="46" name="直角三角形 45">
                <a:extLst>
                  <a:ext uri="{FF2B5EF4-FFF2-40B4-BE49-F238E27FC236}">
                    <a16:creationId xmlns:a16="http://schemas.microsoft.com/office/drawing/2014/main" id="{00000000-0008-0000-0300-000003000000}"/>
                  </a:ext>
                </a:extLst>
              </p:cNvPr>
              <p:cNvSpPr/>
              <p:nvPr/>
            </p:nvSpPr>
            <p:spPr>
              <a:xfrm flipH="1">
                <a:off x="256030" y="65315"/>
                <a:ext cx="1592650" cy="722832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</p:grpSp>
        <p:sp>
          <p:nvSpPr>
            <p:cNvPr id="26" name="文字方塊 4">
              <a:extLst>
                <a:ext uri="{FF2B5EF4-FFF2-40B4-BE49-F238E27FC236}">
                  <a16:creationId xmlns:a16="http://schemas.microsoft.com/office/drawing/2014/main" id="{00000000-0008-0000-0300-000005000000}"/>
                </a:ext>
              </a:extLst>
            </p:cNvPr>
            <p:cNvSpPr txBox="1"/>
            <p:nvPr/>
          </p:nvSpPr>
          <p:spPr>
            <a:xfrm>
              <a:off x="1085065" y="329450"/>
              <a:ext cx="26020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5">
              <a:extLst>
                <a:ext uri="{FF2B5EF4-FFF2-40B4-BE49-F238E27FC236}">
                  <a16:creationId xmlns:a16="http://schemas.microsoft.com/office/drawing/2014/main" id="{00000000-0008-0000-0300-000006000000}"/>
                </a:ext>
              </a:extLst>
            </p:cNvPr>
            <p:cNvSpPr txBox="1"/>
            <p:nvPr/>
          </p:nvSpPr>
          <p:spPr>
            <a:xfrm>
              <a:off x="515917" y="505464"/>
              <a:ext cx="28552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41" name="文字方塊 6">
              <a:extLst>
                <a:ext uri="{FF2B5EF4-FFF2-40B4-BE49-F238E27FC236}">
                  <a16:creationId xmlns:a16="http://schemas.microsoft.com/office/drawing/2014/main" id="{00000000-0008-0000-0300-000007000000}"/>
                </a:ext>
              </a:extLst>
            </p:cNvPr>
            <p:cNvSpPr txBox="1"/>
            <p:nvPr/>
          </p:nvSpPr>
          <p:spPr>
            <a:xfrm>
              <a:off x="463163" y="174287"/>
              <a:ext cx="325730" cy="27590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altLang="zh-TW" sz="1100">
                  <a:latin typeface="新細明體" panose="02020500000000000000" pitchFamily="18" charset="-120"/>
                  <a:ea typeface="新細明體" panose="02020500000000000000" pitchFamily="18" charset="-120"/>
                </a:rPr>
                <a:t>α</a:t>
              </a:r>
              <a:endParaRPr lang="zh-TW" altLang="en-US" sz="1100"/>
            </a:p>
          </p:txBody>
        </p:sp>
        <p:sp>
          <p:nvSpPr>
            <p:cNvPr id="42" name="文字方塊 7">
              <a:extLst>
                <a:ext uri="{FF2B5EF4-FFF2-40B4-BE49-F238E27FC236}">
                  <a16:creationId xmlns:a16="http://schemas.microsoft.com/office/drawing/2014/main" id="{00000000-0008-0000-0300-000008000000}"/>
                </a:ext>
              </a:extLst>
            </p:cNvPr>
            <p:cNvSpPr txBox="1"/>
            <p:nvPr/>
          </p:nvSpPr>
          <p:spPr>
            <a:xfrm>
              <a:off x="171553" y="42486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43" name="文字方塊 8">
              <a:extLst>
                <a:ext uri="{FF2B5EF4-FFF2-40B4-BE49-F238E27FC236}">
                  <a16:creationId xmlns:a16="http://schemas.microsoft.com/office/drawing/2014/main" id="{00000000-0008-0000-0300-000009000000}"/>
                </a:ext>
              </a:extLst>
            </p:cNvPr>
            <p:cNvSpPr txBox="1"/>
            <p:nvPr/>
          </p:nvSpPr>
          <p:spPr>
            <a:xfrm>
              <a:off x="0" y="40988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9">
              <a:extLst>
                <a:ext uri="{FF2B5EF4-FFF2-40B4-BE49-F238E27FC236}">
                  <a16:creationId xmlns:a16="http://schemas.microsoft.com/office/drawing/2014/main" id="{00000000-0008-0000-0300-00000A000000}"/>
                </a:ext>
              </a:extLst>
            </p:cNvPr>
            <p:cNvSpPr txBox="1"/>
            <p:nvPr/>
          </p:nvSpPr>
          <p:spPr>
            <a:xfrm>
              <a:off x="486611" y="0"/>
              <a:ext cx="21731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00000000-0008-0000-0300-000035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1" t="58929" r="23490" b="5254"/>
          <a:stretch/>
        </p:blipFill>
        <p:spPr bwMode="auto">
          <a:xfrm rot="16200000">
            <a:off x="2931549" y="5674626"/>
            <a:ext cx="1358447" cy="7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圖表 51">
            <a:extLst>
              <a:ext uri="{FF2B5EF4-FFF2-40B4-BE49-F238E27FC236}">
                <a16:creationId xmlns:a16="http://schemas.microsoft.com/office/drawing/2014/main" id="{13E25FAA-25F3-4A77-8262-8342E6F07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879216"/>
              </p:ext>
            </p:extLst>
          </p:nvPr>
        </p:nvGraphicFramePr>
        <p:xfrm>
          <a:off x="3429995" y="2214405"/>
          <a:ext cx="5592292" cy="318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3" name="圖片 52">
            <a:extLst>
              <a:ext uri="{FF2B5EF4-FFF2-40B4-BE49-F238E27FC236}">
                <a16:creationId xmlns:a16="http://schemas.microsoft.com/office/drawing/2014/main" id="{C6D867BB-4473-421B-ABF0-1522CE9B3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8" t="26297" r="23065" b="24652"/>
          <a:stretch/>
        </p:blipFill>
        <p:spPr bwMode="auto">
          <a:xfrm>
            <a:off x="4000820" y="5386540"/>
            <a:ext cx="1847697" cy="134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423806F2-9EA6-4070-A316-0DCEA9D21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7" t="38891" r="25803" b="5250"/>
          <a:stretch/>
        </p:blipFill>
        <p:spPr bwMode="auto">
          <a:xfrm rot="5400000">
            <a:off x="5707474" y="5541183"/>
            <a:ext cx="1320143" cy="10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9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58">
            <a:extLst>
              <a:ext uri="{FF2B5EF4-FFF2-40B4-BE49-F238E27FC236}">
                <a16:creationId xmlns:a16="http://schemas.microsoft.com/office/drawing/2014/main" id="{00000000-0008-0000-0300-000064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2"/>
          <a:stretch/>
        </p:blipFill>
        <p:spPr bwMode="auto">
          <a:xfrm>
            <a:off x="393215" y="2363230"/>
            <a:ext cx="3028527" cy="26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溫室流體分析－斜頂溫室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549452"/>
              </p:ext>
            </p:extLst>
          </p:nvPr>
        </p:nvGraphicFramePr>
        <p:xfrm>
          <a:off x="485678" y="894055"/>
          <a:ext cx="7343172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屋斜角</a:t>
                      </a:r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α</a:t>
                      </a:r>
                    </a:p>
                    <a:p>
                      <a:pPr algn="ctr" fontAlgn="ctr"/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度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肩高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h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跨距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w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SP1100_20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860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222.2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-86.9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42.6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8F9F73-D8C5-4A34-978C-E654CFB8BAE7}"/>
              </a:ext>
            </a:extLst>
          </p:cNvPr>
          <p:cNvGrpSpPr/>
          <p:nvPr/>
        </p:nvGrpSpPr>
        <p:grpSpPr>
          <a:xfrm>
            <a:off x="2390775" y="1467178"/>
            <a:ext cx="1171575" cy="671785"/>
            <a:chOff x="0" y="0"/>
            <a:chExt cx="1345271" cy="77002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00000000-0008-0000-0300-000004000000}"/>
                </a:ext>
              </a:extLst>
            </p:cNvPr>
            <p:cNvGrpSpPr/>
            <p:nvPr/>
          </p:nvGrpSpPr>
          <p:grpSpPr>
            <a:xfrm>
              <a:off x="219910" y="65315"/>
              <a:ext cx="912935" cy="654095"/>
              <a:chOff x="219910" y="65315"/>
              <a:chExt cx="1628775" cy="1475307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0000000-0008-0000-0300-000002000000}"/>
                  </a:ext>
                </a:extLst>
              </p:cNvPr>
              <p:cNvSpPr/>
              <p:nvPr/>
            </p:nvSpPr>
            <p:spPr>
              <a:xfrm>
                <a:off x="219910" y="788147"/>
                <a:ext cx="1628775" cy="7524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  <p:sp>
            <p:nvSpPr>
              <p:cNvPr id="46" name="直角三角形 45">
                <a:extLst>
                  <a:ext uri="{FF2B5EF4-FFF2-40B4-BE49-F238E27FC236}">
                    <a16:creationId xmlns:a16="http://schemas.microsoft.com/office/drawing/2014/main" id="{00000000-0008-0000-0300-000003000000}"/>
                  </a:ext>
                </a:extLst>
              </p:cNvPr>
              <p:cNvSpPr/>
              <p:nvPr/>
            </p:nvSpPr>
            <p:spPr>
              <a:xfrm flipH="1">
                <a:off x="256030" y="65315"/>
                <a:ext cx="1592650" cy="722832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</p:grpSp>
        <p:sp>
          <p:nvSpPr>
            <p:cNvPr id="26" name="文字方塊 4">
              <a:extLst>
                <a:ext uri="{FF2B5EF4-FFF2-40B4-BE49-F238E27FC236}">
                  <a16:creationId xmlns:a16="http://schemas.microsoft.com/office/drawing/2014/main" id="{00000000-0008-0000-0300-000005000000}"/>
                </a:ext>
              </a:extLst>
            </p:cNvPr>
            <p:cNvSpPr txBox="1"/>
            <p:nvPr/>
          </p:nvSpPr>
          <p:spPr>
            <a:xfrm>
              <a:off x="1085065" y="329450"/>
              <a:ext cx="26020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5">
              <a:extLst>
                <a:ext uri="{FF2B5EF4-FFF2-40B4-BE49-F238E27FC236}">
                  <a16:creationId xmlns:a16="http://schemas.microsoft.com/office/drawing/2014/main" id="{00000000-0008-0000-0300-000006000000}"/>
                </a:ext>
              </a:extLst>
            </p:cNvPr>
            <p:cNvSpPr txBox="1"/>
            <p:nvPr/>
          </p:nvSpPr>
          <p:spPr>
            <a:xfrm>
              <a:off x="515917" y="505464"/>
              <a:ext cx="28552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41" name="文字方塊 6">
              <a:extLst>
                <a:ext uri="{FF2B5EF4-FFF2-40B4-BE49-F238E27FC236}">
                  <a16:creationId xmlns:a16="http://schemas.microsoft.com/office/drawing/2014/main" id="{00000000-0008-0000-0300-000007000000}"/>
                </a:ext>
              </a:extLst>
            </p:cNvPr>
            <p:cNvSpPr txBox="1"/>
            <p:nvPr/>
          </p:nvSpPr>
          <p:spPr>
            <a:xfrm>
              <a:off x="463163" y="174287"/>
              <a:ext cx="325730" cy="27590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altLang="zh-TW" sz="1100">
                  <a:latin typeface="新細明體" panose="02020500000000000000" pitchFamily="18" charset="-120"/>
                  <a:ea typeface="新細明體" panose="02020500000000000000" pitchFamily="18" charset="-120"/>
                </a:rPr>
                <a:t>α</a:t>
              </a:r>
              <a:endParaRPr lang="zh-TW" altLang="en-US" sz="1100"/>
            </a:p>
          </p:txBody>
        </p:sp>
        <p:sp>
          <p:nvSpPr>
            <p:cNvPr id="42" name="文字方塊 7">
              <a:extLst>
                <a:ext uri="{FF2B5EF4-FFF2-40B4-BE49-F238E27FC236}">
                  <a16:creationId xmlns:a16="http://schemas.microsoft.com/office/drawing/2014/main" id="{00000000-0008-0000-0300-000008000000}"/>
                </a:ext>
              </a:extLst>
            </p:cNvPr>
            <p:cNvSpPr txBox="1"/>
            <p:nvPr/>
          </p:nvSpPr>
          <p:spPr>
            <a:xfrm>
              <a:off x="171553" y="42486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43" name="文字方塊 8">
              <a:extLst>
                <a:ext uri="{FF2B5EF4-FFF2-40B4-BE49-F238E27FC236}">
                  <a16:creationId xmlns:a16="http://schemas.microsoft.com/office/drawing/2014/main" id="{00000000-0008-0000-0300-000009000000}"/>
                </a:ext>
              </a:extLst>
            </p:cNvPr>
            <p:cNvSpPr txBox="1"/>
            <p:nvPr/>
          </p:nvSpPr>
          <p:spPr>
            <a:xfrm>
              <a:off x="0" y="40988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9">
              <a:extLst>
                <a:ext uri="{FF2B5EF4-FFF2-40B4-BE49-F238E27FC236}">
                  <a16:creationId xmlns:a16="http://schemas.microsoft.com/office/drawing/2014/main" id="{00000000-0008-0000-0300-00000A000000}"/>
                </a:ext>
              </a:extLst>
            </p:cNvPr>
            <p:cNvSpPr txBox="1"/>
            <p:nvPr/>
          </p:nvSpPr>
          <p:spPr>
            <a:xfrm>
              <a:off x="486611" y="0"/>
              <a:ext cx="21731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5" name="圖表 54">
            <a:extLst>
              <a:ext uri="{FF2B5EF4-FFF2-40B4-BE49-F238E27FC236}">
                <a16:creationId xmlns:a16="http://schemas.microsoft.com/office/drawing/2014/main" id="{3D19505C-BED8-48AE-94BD-0B4DC4DE5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41173"/>
              </p:ext>
            </p:extLst>
          </p:nvPr>
        </p:nvGraphicFramePr>
        <p:xfrm>
          <a:off x="3383365" y="2381932"/>
          <a:ext cx="6427385" cy="3036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00000000-0008-0000-0300-000032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58520" r="22907" b="4445"/>
          <a:stretch/>
        </p:blipFill>
        <p:spPr bwMode="auto">
          <a:xfrm rot="16200000">
            <a:off x="2967221" y="5686381"/>
            <a:ext cx="1343086" cy="7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00000000-0008-0000-0300-000033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3" t="23794" r="25571" b="4378"/>
          <a:stretch/>
        </p:blipFill>
        <p:spPr bwMode="auto">
          <a:xfrm rot="5400000">
            <a:off x="5843909" y="5397702"/>
            <a:ext cx="1333022" cy="13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00000000-0008-0000-0300-000034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5666" r="22149" b="24388"/>
          <a:stretch/>
        </p:blipFill>
        <p:spPr bwMode="auto">
          <a:xfrm>
            <a:off x="4016483" y="5398589"/>
            <a:ext cx="1832033" cy="133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3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00000000-0008-0000-0300-000065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5"/>
          <a:stretch/>
        </p:blipFill>
        <p:spPr bwMode="auto">
          <a:xfrm>
            <a:off x="393215" y="2363229"/>
            <a:ext cx="3028527" cy="26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溫室流體分析－斜頂溫室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419185"/>
              </p:ext>
            </p:extLst>
          </p:nvPr>
        </p:nvGraphicFramePr>
        <p:xfrm>
          <a:off x="485678" y="894055"/>
          <a:ext cx="7343172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屋斜角</a:t>
                      </a:r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α</a:t>
                      </a:r>
                    </a:p>
                    <a:p>
                      <a:pPr algn="ctr" fontAlgn="ctr"/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度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肩高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h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跨距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w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SP1100_23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→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416.5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-86.1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8F9F73-D8C5-4A34-978C-E654CFB8BAE7}"/>
              </a:ext>
            </a:extLst>
          </p:cNvPr>
          <p:cNvGrpSpPr/>
          <p:nvPr/>
        </p:nvGrpSpPr>
        <p:grpSpPr>
          <a:xfrm>
            <a:off x="2390775" y="1467178"/>
            <a:ext cx="1171575" cy="671785"/>
            <a:chOff x="0" y="0"/>
            <a:chExt cx="1345271" cy="77002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00000000-0008-0000-0300-000004000000}"/>
                </a:ext>
              </a:extLst>
            </p:cNvPr>
            <p:cNvGrpSpPr/>
            <p:nvPr/>
          </p:nvGrpSpPr>
          <p:grpSpPr>
            <a:xfrm>
              <a:off x="219910" y="65315"/>
              <a:ext cx="912935" cy="654095"/>
              <a:chOff x="219910" y="65315"/>
              <a:chExt cx="1628775" cy="1475307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0000000-0008-0000-0300-000002000000}"/>
                  </a:ext>
                </a:extLst>
              </p:cNvPr>
              <p:cNvSpPr/>
              <p:nvPr/>
            </p:nvSpPr>
            <p:spPr>
              <a:xfrm>
                <a:off x="219910" y="788147"/>
                <a:ext cx="1628775" cy="7524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  <p:sp>
            <p:nvSpPr>
              <p:cNvPr id="46" name="直角三角形 45">
                <a:extLst>
                  <a:ext uri="{FF2B5EF4-FFF2-40B4-BE49-F238E27FC236}">
                    <a16:creationId xmlns:a16="http://schemas.microsoft.com/office/drawing/2014/main" id="{00000000-0008-0000-0300-000003000000}"/>
                  </a:ext>
                </a:extLst>
              </p:cNvPr>
              <p:cNvSpPr/>
              <p:nvPr/>
            </p:nvSpPr>
            <p:spPr>
              <a:xfrm flipH="1">
                <a:off x="256030" y="65315"/>
                <a:ext cx="1592650" cy="722832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</p:grpSp>
        <p:sp>
          <p:nvSpPr>
            <p:cNvPr id="26" name="文字方塊 4">
              <a:extLst>
                <a:ext uri="{FF2B5EF4-FFF2-40B4-BE49-F238E27FC236}">
                  <a16:creationId xmlns:a16="http://schemas.microsoft.com/office/drawing/2014/main" id="{00000000-0008-0000-0300-000005000000}"/>
                </a:ext>
              </a:extLst>
            </p:cNvPr>
            <p:cNvSpPr txBox="1"/>
            <p:nvPr/>
          </p:nvSpPr>
          <p:spPr>
            <a:xfrm>
              <a:off x="1085065" y="329450"/>
              <a:ext cx="26020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5">
              <a:extLst>
                <a:ext uri="{FF2B5EF4-FFF2-40B4-BE49-F238E27FC236}">
                  <a16:creationId xmlns:a16="http://schemas.microsoft.com/office/drawing/2014/main" id="{00000000-0008-0000-0300-000006000000}"/>
                </a:ext>
              </a:extLst>
            </p:cNvPr>
            <p:cNvSpPr txBox="1"/>
            <p:nvPr/>
          </p:nvSpPr>
          <p:spPr>
            <a:xfrm>
              <a:off x="515917" y="505464"/>
              <a:ext cx="28552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41" name="文字方塊 6">
              <a:extLst>
                <a:ext uri="{FF2B5EF4-FFF2-40B4-BE49-F238E27FC236}">
                  <a16:creationId xmlns:a16="http://schemas.microsoft.com/office/drawing/2014/main" id="{00000000-0008-0000-0300-000007000000}"/>
                </a:ext>
              </a:extLst>
            </p:cNvPr>
            <p:cNvSpPr txBox="1"/>
            <p:nvPr/>
          </p:nvSpPr>
          <p:spPr>
            <a:xfrm>
              <a:off x="463163" y="174287"/>
              <a:ext cx="325730" cy="27590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altLang="zh-TW" sz="1100">
                  <a:latin typeface="新細明體" panose="02020500000000000000" pitchFamily="18" charset="-120"/>
                  <a:ea typeface="新細明體" panose="02020500000000000000" pitchFamily="18" charset="-120"/>
                </a:rPr>
                <a:t>α</a:t>
              </a:r>
              <a:endParaRPr lang="zh-TW" altLang="en-US" sz="1100"/>
            </a:p>
          </p:txBody>
        </p:sp>
        <p:sp>
          <p:nvSpPr>
            <p:cNvPr id="42" name="文字方塊 7">
              <a:extLst>
                <a:ext uri="{FF2B5EF4-FFF2-40B4-BE49-F238E27FC236}">
                  <a16:creationId xmlns:a16="http://schemas.microsoft.com/office/drawing/2014/main" id="{00000000-0008-0000-0300-000008000000}"/>
                </a:ext>
              </a:extLst>
            </p:cNvPr>
            <p:cNvSpPr txBox="1"/>
            <p:nvPr/>
          </p:nvSpPr>
          <p:spPr>
            <a:xfrm>
              <a:off x="171553" y="42486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43" name="文字方塊 8">
              <a:extLst>
                <a:ext uri="{FF2B5EF4-FFF2-40B4-BE49-F238E27FC236}">
                  <a16:creationId xmlns:a16="http://schemas.microsoft.com/office/drawing/2014/main" id="{00000000-0008-0000-0300-000009000000}"/>
                </a:ext>
              </a:extLst>
            </p:cNvPr>
            <p:cNvSpPr txBox="1"/>
            <p:nvPr/>
          </p:nvSpPr>
          <p:spPr>
            <a:xfrm>
              <a:off x="0" y="40988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9">
              <a:extLst>
                <a:ext uri="{FF2B5EF4-FFF2-40B4-BE49-F238E27FC236}">
                  <a16:creationId xmlns:a16="http://schemas.microsoft.com/office/drawing/2014/main" id="{00000000-0008-0000-0300-00000A000000}"/>
                </a:ext>
              </a:extLst>
            </p:cNvPr>
            <p:cNvSpPr txBox="1"/>
            <p:nvPr/>
          </p:nvSpPr>
          <p:spPr>
            <a:xfrm>
              <a:off x="486611" y="0"/>
              <a:ext cx="21731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4" name="圖表 33">
            <a:extLst>
              <a:ext uri="{FF2B5EF4-FFF2-40B4-BE49-F238E27FC236}">
                <a16:creationId xmlns:a16="http://schemas.microsoft.com/office/drawing/2014/main" id="{3D19505C-BED8-48AE-94BD-0B4DC4DE5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397443"/>
              </p:ext>
            </p:extLst>
          </p:nvPr>
        </p:nvGraphicFramePr>
        <p:xfrm>
          <a:off x="3421742" y="2363229"/>
          <a:ext cx="5988958" cy="304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5" name="圖片 34">
            <a:extLst>
              <a:ext uri="{FF2B5EF4-FFF2-40B4-BE49-F238E27FC236}">
                <a16:creationId xmlns:a16="http://schemas.microsoft.com/office/drawing/2014/main" id="{00000000-0008-0000-0300-000038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5" t="59757" r="23110" b="4560"/>
          <a:stretch/>
        </p:blipFill>
        <p:spPr bwMode="auto">
          <a:xfrm rot="16200000">
            <a:off x="2960015" y="5685068"/>
            <a:ext cx="1343085" cy="7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00000000-0008-0000-0300-000039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7" t="17684" r="25412" b="5259"/>
          <a:stretch/>
        </p:blipFill>
        <p:spPr bwMode="auto">
          <a:xfrm rot="5400000">
            <a:off x="5891109" y="5340127"/>
            <a:ext cx="1343397" cy="14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00000000-0008-0000-0300-00003A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9" t="26812" r="23927" b="25468"/>
          <a:stretch/>
        </p:blipFill>
        <p:spPr bwMode="auto">
          <a:xfrm>
            <a:off x="4016485" y="5402467"/>
            <a:ext cx="1822506" cy="133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5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2CE5DE70-00CD-4C35-8057-1F5011268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9"/>
          <a:stretch/>
        </p:blipFill>
        <p:spPr bwMode="auto">
          <a:xfrm>
            <a:off x="393215" y="2363228"/>
            <a:ext cx="3028527" cy="26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溫室流體分析－斜頂溫室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936108"/>
              </p:ext>
            </p:extLst>
          </p:nvPr>
        </p:nvGraphicFramePr>
        <p:xfrm>
          <a:off x="485678" y="894055"/>
          <a:ext cx="7343172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屋斜角</a:t>
                      </a:r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α</a:t>
                      </a:r>
                    </a:p>
                    <a:p>
                      <a:pPr algn="ctr" fontAlgn="ctr"/>
                      <a:r>
                        <a:rPr lang="el-GR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度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肩高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h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跨距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w</a:t>
                      </a:r>
                    </a:p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SP1100_30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1073.1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514.6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-85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44.3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8F9F73-D8C5-4A34-978C-E654CFB8BAE7}"/>
              </a:ext>
            </a:extLst>
          </p:cNvPr>
          <p:cNvGrpSpPr/>
          <p:nvPr/>
        </p:nvGrpSpPr>
        <p:grpSpPr>
          <a:xfrm>
            <a:off x="2390775" y="1467178"/>
            <a:ext cx="1171575" cy="671785"/>
            <a:chOff x="0" y="0"/>
            <a:chExt cx="1345271" cy="77002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00000000-0008-0000-0300-000004000000}"/>
                </a:ext>
              </a:extLst>
            </p:cNvPr>
            <p:cNvGrpSpPr/>
            <p:nvPr/>
          </p:nvGrpSpPr>
          <p:grpSpPr>
            <a:xfrm>
              <a:off x="219910" y="65315"/>
              <a:ext cx="912935" cy="654095"/>
              <a:chOff x="219910" y="65315"/>
              <a:chExt cx="1628775" cy="1475307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0000000-0008-0000-0300-000002000000}"/>
                  </a:ext>
                </a:extLst>
              </p:cNvPr>
              <p:cNvSpPr/>
              <p:nvPr/>
            </p:nvSpPr>
            <p:spPr>
              <a:xfrm>
                <a:off x="219910" y="788147"/>
                <a:ext cx="1628775" cy="7524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  <p:sp>
            <p:nvSpPr>
              <p:cNvPr id="46" name="直角三角形 45">
                <a:extLst>
                  <a:ext uri="{FF2B5EF4-FFF2-40B4-BE49-F238E27FC236}">
                    <a16:creationId xmlns:a16="http://schemas.microsoft.com/office/drawing/2014/main" id="{00000000-0008-0000-0300-000003000000}"/>
                  </a:ext>
                </a:extLst>
              </p:cNvPr>
              <p:cNvSpPr/>
              <p:nvPr/>
            </p:nvSpPr>
            <p:spPr>
              <a:xfrm flipH="1">
                <a:off x="256030" y="65315"/>
                <a:ext cx="1592650" cy="722832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</p:grpSp>
        <p:sp>
          <p:nvSpPr>
            <p:cNvPr id="26" name="文字方塊 4">
              <a:extLst>
                <a:ext uri="{FF2B5EF4-FFF2-40B4-BE49-F238E27FC236}">
                  <a16:creationId xmlns:a16="http://schemas.microsoft.com/office/drawing/2014/main" id="{00000000-0008-0000-0300-000005000000}"/>
                </a:ext>
              </a:extLst>
            </p:cNvPr>
            <p:cNvSpPr txBox="1"/>
            <p:nvPr/>
          </p:nvSpPr>
          <p:spPr>
            <a:xfrm>
              <a:off x="1085065" y="329450"/>
              <a:ext cx="26020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5">
              <a:extLst>
                <a:ext uri="{FF2B5EF4-FFF2-40B4-BE49-F238E27FC236}">
                  <a16:creationId xmlns:a16="http://schemas.microsoft.com/office/drawing/2014/main" id="{00000000-0008-0000-0300-000006000000}"/>
                </a:ext>
              </a:extLst>
            </p:cNvPr>
            <p:cNvSpPr txBox="1"/>
            <p:nvPr/>
          </p:nvSpPr>
          <p:spPr>
            <a:xfrm>
              <a:off x="515917" y="505464"/>
              <a:ext cx="28552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41" name="文字方塊 6">
              <a:extLst>
                <a:ext uri="{FF2B5EF4-FFF2-40B4-BE49-F238E27FC236}">
                  <a16:creationId xmlns:a16="http://schemas.microsoft.com/office/drawing/2014/main" id="{00000000-0008-0000-0300-000007000000}"/>
                </a:ext>
              </a:extLst>
            </p:cNvPr>
            <p:cNvSpPr txBox="1"/>
            <p:nvPr/>
          </p:nvSpPr>
          <p:spPr>
            <a:xfrm>
              <a:off x="463163" y="174287"/>
              <a:ext cx="325730" cy="27590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altLang="zh-TW" sz="1100">
                  <a:latin typeface="新細明體" panose="02020500000000000000" pitchFamily="18" charset="-120"/>
                  <a:ea typeface="新細明體" panose="02020500000000000000" pitchFamily="18" charset="-120"/>
                </a:rPr>
                <a:t>α</a:t>
              </a:r>
              <a:endParaRPr lang="zh-TW" altLang="en-US" sz="1100"/>
            </a:p>
          </p:txBody>
        </p:sp>
        <p:sp>
          <p:nvSpPr>
            <p:cNvPr id="42" name="文字方塊 7">
              <a:extLst>
                <a:ext uri="{FF2B5EF4-FFF2-40B4-BE49-F238E27FC236}">
                  <a16:creationId xmlns:a16="http://schemas.microsoft.com/office/drawing/2014/main" id="{00000000-0008-0000-0300-000008000000}"/>
                </a:ext>
              </a:extLst>
            </p:cNvPr>
            <p:cNvSpPr txBox="1"/>
            <p:nvPr/>
          </p:nvSpPr>
          <p:spPr>
            <a:xfrm>
              <a:off x="171553" y="42486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43" name="文字方塊 8">
              <a:extLst>
                <a:ext uri="{FF2B5EF4-FFF2-40B4-BE49-F238E27FC236}">
                  <a16:creationId xmlns:a16="http://schemas.microsoft.com/office/drawing/2014/main" id="{00000000-0008-0000-0300-000009000000}"/>
                </a:ext>
              </a:extLst>
            </p:cNvPr>
            <p:cNvSpPr txBox="1"/>
            <p:nvPr/>
          </p:nvSpPr>
          <p:spPr>
            <a:xfrm>
              <a:off x="0" y="40988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9">
              <a:extLst>
                <a:ext uri="{FF2B5EF4-FFF2-40B4-BE49-F238E27FC236}">
                  <a16:creationId xmlns:a16="http://schemas.microsoft.com/office/drawing/2014/main" id="{00000000-0008-0000-0300-00000A000000}"/>
                </a:ext>
              </a:extLst>
            </p:cNvPr>
            <p:cNvSpPr txBox="1"/>
            <p:nvPr/>
          </p:nvSpPr>
          <p:spPr>
            <a:xfrm>
              <a:off x="486611" y="0"/>
              <a:ext cx="21731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3" name="圖表 52">
            <a:extLst>
              <a:ext uri="{FF2B5EF4-FFF2-40B4-BE49-F238E27FC236}">
                <a16:creationId xmlns:a16="http://schemas.microsoft.com/office/drawing/2014/main" id="{3D19505C-BED8-48AE-94BD-0B4DC4DE5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75585"/>
              </p:ext>
            </p:extLst>
          </p:nvPr>
        </p:nvGraphicFramePr>
        <p:xfrm>
          <a:off x="3449045" y="2276475"/>
          <a:ext cx="6237880" cy="312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4" name="圖片 53">
            <a:extLst>
              <a:ext uri="{FF2B5EF4-FFF2-40B4-BE49-F238E27FC236}">
                <a16:creationId xmlns:a16="http://schemas.microsoft.com/office/drawing/2014/main" id="{F9FB2510-B7E4-48C3-850D-F7183AF9C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0" t="66102" r="24487" b="3768"/>
          <a:stretch/>
        </p:blipFill>
        <p:spPr bwMode="auto">
          <a:xfrm rot="16200000">
            <a:off x="2977839" y="5683756"/>
            <a:ext cx="1343398" cy="7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E1F5C31E-FE34-4E01-A8BE-FA36AA4DE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6" t="27776" r="22841" b="25271"/>
          <a:stretch/>
        </p:blipFill>
        <p:spPr bwMode="auto">
          <a:xfrm>
            <a:off x="4027640" y="5402468"/>
            <a:ext cx="1811350" cy="133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F5996D85-28E6-4491-B23B-07903BE46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7" t="17583" r="28208" b="3347"/>
          <a:stretch/>
        </p:blipFill>
        <p:spPr bwMode="auto">
          <a:xfrm rot="5400000">
            <a:off x="5892500" y="5336648"/>
            <a:ext cx="1331090" cy="143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297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88942"/>
            <a:ext cx="5598570" cy="188124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溫室流體分析－斜頂溫室風壓比較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0000000-0008-0000-0300-00000B000000}"/>
              </a:ext>
            </a:extLst>
          </p:cNvPr>
          <p:cNvGrpSpPr/>
          <p:nvPr/>
        </p:nvGrpSpPr>
        <p:grpSpPr>
          <a:xfrm>
            <a:off x="5520779" y="44116"/>
            <a:ext cx="1259145" cy="805961"/>
            <a:chOff x="0" y="0"/>
            <a:chExt cx="1345271" cy="77002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0000000-0008-0000-0300-000004000000}"/>
                </a:ext>
              </a:extLst>
            </p:cNvPr>
            <p:cNvGrpSpPr/>
            <p:nvPr/>
          </p:nvGrpSpPr>
          <p:grpSpPr>
            <a:xfrm>
              <a:off x="219910" y="65315"/>
              <a:ext cx="912935" cy="654095"/>
              <a:chOff x="219910" y="65315"/>
              <a:chExt cx="1628775" cy="1475307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0000000-0008-0000-0300-000002000000}"/>
                  </a:ext>
                </a:extLst>
              </p:cNvPr>
              <p:cNvSpPr/>
              <p:nvPr/>
            </p:nvSpPr>
            <p:spPr>
              <a:xfrm>
                <a:off x="219910" y="788147"/>
                <a:ext cx="1628775" cy="7524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00000000-0008-0000-0300-000003000000}"/>
                  </a:ext>
                </a:extLst>
              </p:cNvPr>
              <p:cNvSpPr/>
              <p:nvPr/>
            </p:nvSpPr>
            <p:spPr>
              <a:xfrm flipH="1">
                <a:off x="256030" y="65315"/>
                <a:ext cx="1592650" cy="722832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TW" altLang="en-US" sz="1100"/>
              </a:p>
            </p:txBody>
          </p:sp>
        </p:grpSp>
        <p:sp>
          <p:nvSpPr>
            <p:cNvPr id="21" name="文字方塊 4">
              <a:extLst>
                <a:ext uri="{FF2B5EF4-FFF2-40B4-BE49-F238E27FC236}">
                  <a16:creationId xmlns:a16="http://schemas.microsoft.com/office/drawing/2014/main" id="{00000000-0008-0000-0300-000005000000}"/>
                </a:ext>
              </a:extLst>
            </p:cNvPr>
            <p:cNvSpPr txBox="1"/>
            <p:nvPr/>
          </p:nvSpPr>
          <p:spPr>
            <a:xfrm>
              <a:off x="1085065" y="329450"/>
              <a:ext cx="26020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2" name="文字方塊 5">
              <a:extLst>
                <a:ext uri="{FF2B5EF4-FFF2-40B4-BE49-F238E27FC236}">
                  <a16:creationId xmlns:a16="http://schemas.microsoft.com/office/drawing/2014/main" id="{00000000-0008-0000-0300-000006000000}"/>
                </a:ext>
              </a:extLst>
            </p:cNvPr>
            <p:cNvSpPr txBox="1"/>
            <p:nvPr/>
          </p:nvSpPr>
          <p:spPr>
            <a:xfrm>
              <a:off x="515917" y="505464"/>
              <a:ext cx="28552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23" name="文字方塊 6">
              <a:extLst>
                <a:ext uri="{FF2B5EF4-FFF2-40B4-BE49-F238E27FC236}">
                  <a16:creationId xmlns:a16="http://schemas.microsoft.com/office/drawing/2014/main" id="{00000000-0008-0000-0300-000007000000}"/>
                </a:ext>
              </a:extLst>
            </p:cNvPr>
            <p:cNvSpPr txBox="1"/>
            <p:nvPr/>
          </p:nvSpPr>
          <p:spPr>
            <a:xfrm>
              <a:off x="463163" y="174287"/>
              <a:ext cx="325730" cy="27590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altLang="zh-TW" sz="1100">
                  <a:latin typeface="新細明體" panose="02020500000000000000" pitchFamily="18" charset="-120"/>
                  <a:ea typeface="新細明體" panose="02020500000000000000" pitchFamily="18" charset="-120"/>
                </a:rPr>
                <a:t>α</a:t>
              </a:r>
              <a:endParaRPr lang="zh-TW" altLang="en-US" sz="1100"/>
            </a:p>
          </p:txBody>
        </p:sp>
        <p:sp>
          <p:nvSpPr>
            <p:cNvPr id="28" name="文字方塊 7">
              <a:extLst>
                <a:ext uri="{FF2B5EF4-FFF2-40B4-BE49-F238E27FC236}">
                  <a16:creationId xmlns:a16="http://schemas.microsoft.com/office/drawing/2014/main" id="{00000000-0008-0000-0300-000008000000}"/>
                </a:ext>
              </a:extLst>
            </p:cNvPr>
            <p:cNvSpPr txBox="1"/>
            <p:nvPr/>
          </p:nvSpPr>
          <p:spPr>
            <a:xfrm>
              <a:off x="171553" y="42486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h</a:t>
              </a:r>
              <a:endParaRPr lang="zh-TW" altLang="en-US" sz="1100"/>
            </a:p>
          </p:txBody>
        </p:sp>
        <p:sp>
          <p:nvSpPr>
            <p:cNvPr id="29" name="文字方塊 8">
              <a:extLst>
                <a:ext uri="{FF2B5EF4-FFF2-40B4-BE49-F238E27FC236}">
                  <a16:creationId xmlns:a16="http://schemas.microsoft.com/office/drawing/2014/main" id="{00000000-0008-0000-0300-000009000000}"/>
                </a:ext>
              </a:extLst>
            </p:cNvPr>
            <p:cNvSpPr txBox="1"/>
            <p:nvPr/>
          </p:nvSpPr>
          <p:spPr>
            <a:xfrm>
              <a:off x="0" y="409888"/>
              <a:ext cx="258789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30" name="文字方塊 9">
              <a:extLst>
                <a:ext uri="{FF2B5EF4-FFF2-40B4-BE49-F238E27FC236}">
                  <a16:creationId xmlns:a16="http://schemas.microsoft.com/office/drawing/2014/main" id="{00000000-0008-0000-0300-00000A000000}"/>
                </a:ext>
              </a:extLst>
            </p:cNvPr>
            <p:cNvSpPr txBox="1"/>
            <p:nvPr/>
          </p:nvSpPr>
          <p:spPr>
            <a:xfrm>
              <a:off x="486611" y="0"/>
              <a:ext cx="217316" cy="2527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3C2AD7-EDC8-4DCA-965C-88A42B725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34714"/>
              </p:ext>
            </p:extLst>
          </p:nvPr>
        </p:nvGraphicFramePr>
        <p:xfrm>
          <a:off x="1643050" y="1077949"/>
          <a:ext cx="8905900" cy="2336136"/>
        </p:xfrm>
        <a:graphic>
          <a:graphicData uri="http://schemas.openxmlformats.org/drawingml/2006/table">
            <a:tbl>
              <a:tblPr/>
              <a:tblGrid>
                <a:gridCol w="890590">
                  <a:extLst>
                    <a:ext uri="{9D8B030D-6E8A-4147-A177-3AD203B41FA5}">
                      <a16:colId xmlns:a16="http://schemas.microsoft.com/office/drawing/2014/main" val="550396232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3249325640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1086368777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579149825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97092337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2279073919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4193303993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1255337106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1630570545"/>
                    </a:ext>
                  </a:extLst>
                </a:gridCol>
                <a:gridCol w="890590">
                  <a:extLst>
                    <a:ext uri="{9D8B030D-6E8A-4147-A177-3AD203B41FA5}">
                      <a16:colId xmlns:a16="http://schemas.microsoft.com/office/drawing/2014/main" val="1222538746"/>
                    </a:ext>
                  </a:extLst>
                </a:gridCol>
              </a:tblGrid>
              <a:tr h="32962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屋斜角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α</a:t>
                      </a:r>
                      <a:b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度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肩高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跨距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751834"/>
                  </a:ext>
                </a:extLst>
              </a:tr>
              <a:tr h="524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SP1100_12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-49.5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-81.3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95273"/>
                  </a:ext>
                </a:extLst>
              </a:tr>
              <a:tr h="492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SP1100_20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-86.9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04172"/>
                  </a:ext>
                </a:extLst>
              </a:tr>
              <a:tr h="492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SP1100_23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-86.1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08036"/>
                  </a:ext>
                </a:extLst>
              </a:tr>
              <a:tr h="492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SP1100_30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1073.1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514.6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43456"/>
                  </a:ext>
                </a:extLst>
              </a:tr>
            </a:tbl>
          </a:graphicData>
        </a:graphic>
      </p:graphicFrame>
      <p:graphicFrame>
        <p:nvGraphicFramePr>
          <p:cNvPr id="95" name="圖表 94">
            <a:extLst>
              <a:ext uri="{FF2B5EF4-FFF2-40B4-BE49-F238E27FC236}">
                <a16:creationId xmlns:a16="http://schemas.microsoft.com/office/drawing/2014/main" id="{5D8C5B0F-7751-473B-AFEA-828937031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344349"/>
              </p:ext>
            </p:extLst>
          </p:nvPr>
        </p:nvGraphicFramePr>
        <p:xfrm>
          <a:off x="1643050" y="3573594"/>
          <a:ext cx="9047793" cy="3171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40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02672"/>
            <a:ext cx="5503178" cy="17439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溫室流體分析－溫室風壓總比較</a:t>
            </a: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146337BA-ACEB-4317-AB5E-B7AC3121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469046"/>
              </p:ext>
            </p:extLst>
          </p:nvPr>
        </p:nvGraphicFramePr>
        <p:xfrm>
          <a:off x="85458" y="616743"/>
          <a:ext cx="11989749" cy="6168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8AB407A1-8D1F-4C8E-B130-6274498796C5}"/>
              </a:ext>
            </a:extLst>
          </p:cNvPr>
          <p:cNvSpPr txBox="1"/>
          <p:nvPr/>
        </p:nvSpPr>
        <p:spPr>
          <a:xfrm>
            <a:off x="5921059" y="155078"/>
            <a:ext cx="2497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圓頂溫室  </a:t>
            </a:r>
            <a:r>
              <a:rPr lang="en-US" altLang="zh-TW" dirty="0"/>
              <a:t>UBP</a:t>
            </a:r>
            <a:r>
              <a:rPr lang="zh-TW" altLang="en-US" dirty="0"/>
              <a:t>型 </a:t>
            </a:r>
            <a:r>
              <a:rPr lang="en-US" altLang="zh-TW" dirty="0"/>
              <a:t>UTP</a:t>
            </a:r>
            <a:r>
              <a:rPr lang="zh-TW" altLang="en-US" dirty="0"/>
              <a:t>型</a:t>
            </a:r>
            <a:endParaRPr lang="en-US" altLang="zh-TW" dirty="0"/>
          </a:p>
          <a:p>
            <a:r>
              <a:rPr lang="zh-TW" altLang="en-US" dirty="0"/>
              <a:t>山型溫室  </a:t>
            </a:r>
            <a:r>
              <a:rPr lang="en-US" altLang="zh-TW" dirty="0"/>
              <a:t>UP</a:t>
            </a:r>
            <a:r>
              <a:rPr lang="zh-TW" altLang="en-US" dirty="0"/>
              <a:t>型</a:t>
            </a:r>
            <a:endParaRPr lang="en-US" altLang="zh-TW" dirty="0"/>
          </a:p>
          <a:p>
            <a:r>
              <a:rPr lang="zh-TW" altLang="en-US" dirty="0"/>
              <a:t>斜頂溫室  </a:t>
            </a:r>
            <a:r>
              <a:rPr lang="en-US" altLang="zh-TW" dirty="0"/>
              <a:t>SP</a:t>
            </a:r>
            <a:r>
              <a:rPr lang="zh-TW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123737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524EB3-7A44-4A15-AA39-BEC601B34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2643"/>
              </p:ext>
            </p:extLst>
          </p:nvPr>
        </p:nvGraphicFramePr>
        <p:xfrm>
          <a:off x="635000" y="1238250"/>
          <a:ext cx="19304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135803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62482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63456423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中鋼內銷盤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9639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日期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價格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　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69795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20200801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24.247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元</a:t>
                      </a:r>
                      <a:r>
                        <a:rPr lang="en-US" altLang="zh-TW" sz="1100" u="none" strike="noStrike" dirty="0">
                          <a:effectLst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</a:rPr>
                        <a:t>公斤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7489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F9F78E7-EC61-4891-8649-A23F9CEF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26469"/>
              </p:ext>
            </p:extLst>
          </p:nvPr>
        </p:nvGraphicFramePr>
        <p:xfrm>
          <a:off x="635000" y="2781300"/>
          <a:ext cx="19304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427318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664646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0247050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中鋼內銷盤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8918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日期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價格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　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0071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20200801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32.873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元</a:t>
                      </a:r>
                      <a:r>
                        <a:rPr lang="en-US" altLang="zh-TW" sz="1100" u="none" strike="noStrike" dirty="0">
                          <a:effectLst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</a:rPr>
                        <a:t>公斤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46557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8041C12-2A86-40DF-9650-62074B66947B}"/>
              </a:ext>
            </a:extLst>
          </p:cNvPr>
          <p:cNvSpPr txBox="1"/>
          <p:nvPr/>
        </p:nvSpPr>
        <p:spPr>
          <a:xfrm>
            <a:off x="815370" y="24119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熱浸鍍鋅鋼捲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632415-796B-4722-854D-CF41372CB2C3}"/>
              </a:ext>
            </a:extLst>
          </p:cNvPr>
          <p:cNvSpPr txBox="1"/>
          <p:nvPr/>
        </p:nvSpPr>
        <p:spPr>
          <a:xfrm>
            <a:off x="1277034" y="868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鋼板</a:t>
            </a:r>
          </a:p>
        </p:txBody>
      </p:sp>
    </p:spTree>
    <p:extLst>
      <p:ext uri="{BB962C8B-B14F-4D97-AF65-F5344CB8AC3E}">
        <p14:creationId xmlns:p14="http://schemas.microsoft.com/office/powerpoint/2010/main" val="98607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52926"/>
            <a:ext cx="4074695" cy="160421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材料結構分析－圓管材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0B95C6-F919-46B6-A902-E33DDB372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11975"/>
              </p:ext>
            </p:extLst>
          </p:nvPr>
        </p:nvGraphicFramePr>
        <p:xfrm>
          <a:off x="837488" y="568909"/>
          <a:ext cx="9861841" cy="620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476">
                  <a:extLst>
                    <a:ext uri="{9D8B030D-6E8A-4147-A177-3AD203B41FA5}">
                      <a16:colId xmlns:a16="http://schemas.microsoft.com/office/drawing/2014/main" val="1161505195"/>
                    </a:ext>
                  </a:extLst>
                </a:gridCol>
                <a:gridCol w="304099">
                  <a:extLst>
                    <a:ext uri="{9D8B030D-6E8A-4147-A177-3AD203B41FA5}">
                      <a16:colId xmlns:a16="http://schemas.microsoft.com/office/drawing/2014/main" val="2264291084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104784617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130903451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351703094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419527261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3517302842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3372305539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3667676994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1973564119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561147793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2235797321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1908051064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2079628962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2353645644"/>
                    </a:ext>
                  </a:extLst>
                </a:gridCol>
                <a:gridCol w="534549">
                  <a:extLst>
                    <a:ext uri="{9D8B030D-6E8A-4147-A177-3AD203B41FA5}">
                      <a16:colId xmlns:a16="http://schemas.microsoft.com/office/drawing/2014/main" val="3402732127"/>
                    </a:ext>
                  </a:extLst>
                </a:gridCol>
                <a:gridCol w="883790">
                  <a:extLst>
                    <a:ext uri="{9D8B030D-6E8A-4147-A177-3AD203B41FA5}">
                      <a16:colId xmlns:a16="http://schemas.microsoft.com/office/drawing/2014/main" val="968339101"/>
                    </a:ext>
                  </a:extLst>
                </a:gridCol>
                <a:gridCol w="883790">
                  <a:extLst>
                    <a:ext uri="{9D8B030D-6E8A-4147-A177-3AD203B41FA5}">
                      <a16:colId xmlns:a16="http://schemas.microsoft.com/office/drawing/2014/main" val="1347134538"/>
                    </a:ext>
                  </a:extLst>
                </a:gridCol>
              </a:tblGrid>
              <a:tr h="3209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編號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形狀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公稱尺寸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(")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外徑尺寸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厚度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截面積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</a:t>
                      </a:r>
                      <a:r>
                        <a:rPr lang="en-US" sz="1000" u="none" strike="noStrike" baseline="30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單位重量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kg/m)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材質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斷面模數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cm</a:t>
                      </a:r>
                      <a:r>
                        <a:rPr lang="en-US" sz="1000" u="none" strike="noStrike" baseline="30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/m)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轉動慣量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Ix(kg*m</a:t>
                      </a:r>
                      <a:r>
                        <a:rPr lang="en-US" sz="1000" u="none" strike="noStrike" baseline="30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面慣性矩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Lx(cm</a:t>
                      </a:r>
                      <a:r>
                        <a:rPr lang="en-US" sz="1000" u="none" strike="noStrike" baseline="30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降伏強度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MPa)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抗拉強度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MPa)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最大應力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MPa)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最大變量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單價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NT/m)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最大應力圖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最大變量圖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65639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TW" sz="1000" u="none" strike="noStrike">
                          <a:effectLst/>
                        </a:rPr>
                        <a:t>1/2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98.52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0.43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185.7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2.76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25.6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1897476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TW" sz="1000" u="none" strike="noStrike">
                          <a:effectLst/>
                        </a:rPr>
                        <a:t>1/2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98.52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0.48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185.7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2.76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25.6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6497693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TW" sz="1000" u="none" strike="noStrike">
                          <a:effectLst/>
                        </a:rPr>
                        <a:t>1/2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21.2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109.7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0.86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0.52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169.7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2.52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28.3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0091900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TW" sz="1000" u="none" strike="noStrike">
                          <a:effectLst/>
                        </a:rPr>
                        <a:t>1/2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120.64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0.95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0.56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156.8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2.34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1273882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TW" sz="1000" u="none" strike="noStrike">
                          <a:effectLst/>
                        </a:rPr>
                        <a:t>1/2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136.57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1.07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0.62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141.7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2.12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35.2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8885349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TW" sz="1000" u="none" strike="noStrike">
                          <a:effectLst/>
                        </a:rPr>
                        <a:t>3/4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26.6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125.66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0.99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0.99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1.34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32.5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7507083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    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33.5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179.26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2.26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63.9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0.59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46.4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6839634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 1/4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42.2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252.58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1.99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5.11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36.8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65.4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6232757"/>
                  </a:ext>
                </a:extLst>
              </a:tr>
              <a:tr h="63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 1/2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48.1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289.65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2.28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SGCC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7.71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28.4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75.0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041294"/>
                  </a:ext>
                </a:extLst>
              </a:tr>
              <a:tr h="15024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1471953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994" y="6080745"/>
            <a:ext cx="591514" cy="4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14" y="6085475"/>
            <a:ext cx="631635" cy="5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77" y="5449088"/>
            <a:ext cx="596092" cy="4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11" y="5420423"/>
            <a:ext cx="623932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994" y="4849526"/>
            <a:ext cx="597008" cy="4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7" y="4786293"/>
            <a:ext cx="62296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25" y="4154877"/>
            <a:ext cx="595177" cy="4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14" y="4154877"/>
            <a:ext cx="623932" cy="5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99" y="953763"/>
            <a:ext cx="623932" cy="5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0000000-0008-0000-0100-00000B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56" y="978402"/>
            <a:ext cx="591514" cy="4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0000000-0008-0000-0100-000016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99" y="1604963"/>
            <a:ext cx="623932" cy="5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56" y="1629602"/>
            <a:ext cx="591514" cy="4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0000000-0008-0000-0100-000018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14" y="3520747"/>
            <a:ext cx="616229" cy="5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0000000-0008-0000-0100-000019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45" y="3539151"/>
            <a:ext cx="582357" cy="47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0000000-0008-0000-0100-00001A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99" y="2256163"/>
            <a:ext cx="621044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0000000-0008-0000-0100-00001B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56" y="2268001"/>
            <a:ext cx="590598" cy="4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0000000-0008-0000-0100-00001C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74" y="2888456"/>
            <a:ext cx="622969" cy="5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0000000-0008-0000-0100-00001D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500" y="2900752"/>
            <a:ext cx="587851" cy="47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52926"/>
            <a:ext cx="4074695" cy="160421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材料結構分析－型管材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920DE85-8C47-42F0-A449-19908724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2593"/>
              </p:ext>
            </p:extLst>
          </p:nvPr>
        </p:nvGraphicFramePr>
        <p:xfrm>
          <a:off x="605634" y="512762"/>
          <a:ext cx="10594973" cy="6313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259">
                  <a:extLst>
                    <a:ext uri="{9D8B030D-6E8A-4147-A177-3AD203B41FA5}">
                      <a16:colId xmlns:a16="http://schemas.microsoft.com/office/drawing/2014/main" val="275498125"/>
                    </a:ext>
                  </a:extLst>
                </a:gridCol>
                <a:gridCol w="482618">
                  <a:extLst>
                    <a:ext uri="{9D8B030D-6E8A-4147-A177-3AD203B41FA5}">
                      <a16:colId xmlns:a16="http://schemas.microsoft.com/office/drawing/2014/main" val="4218095773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3537242349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1685883493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1644677264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259973162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2744346256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4190294440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443149277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2284288249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1222588135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2381947838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2590468752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2642978922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3372666111"/>
                    </a:ext>
                  </a:extLst>
                </a:gridCol>
                <a:gridCol w="565568">
                  <a:extLst>
                    <a:ext uri="{9D8B030D-6E8A-4147-A177-3AD203B41FA5}">
                      <a16:colId xmlns:a16="http://schemas.microsoft.com/office/drawing/2014/main" val="2764220531"/>
                    </a:ext>
                  </a:extLst>
                </a:gridCol>
                <a:gridCol w="935072">
                  <a:extLst>
                    <a:ext uri="{9D8B030D-6E8A-4147-A177-3AD203B41FA5}">
                      <a16:colId xmlns:a16="http://schemas.microsoft.com/office/drawing/2014/main" val="201335284"/>
                    </a:ext>
                  </a:extLst>
                </a:gridCol>
                <a:gridCol w="935072">
                  <a:extLst>
                    <a:ext uri="{9D8B030D-6E8A-4147-A177-3AD203B41FA5}">
                      <a16:colId xmlns:a16="http://schemas.microsoft.com/office/drawing/2014/main" val="1384531012"/>
                    </a:ext>
                  </a:extLst>
                </a:gridCol>
              </a:tblGrid>
              <a:tr h="2162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編號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形狀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高度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寬度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厚度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截面積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</a:t>
                      </a:r>
                      <a:r>
                        <a:rPr lang="en-US" sz="1000" u="none" strike="noStrike" baseline="30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單位重量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kg/m)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材質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斷面模數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cm</a:t>
                      </a:r>
                      <a:r>
                        <a:rPr lang="en-US" sz="1000" u="none" strike="noStrike" baseline="30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/m)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轉動慣量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Ix(kg*m</a:t>
                      </a:r>
                      <a:r>
                        <a:rPr lang="en-US" sz="1000" u="none" strike="noStrike" baseline="30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面慣性矩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Lx(cm</a:t>
                      </a:r>
                      <a:r>
                        <a:rPr lang="en-US" sz="1000" u="none" strike="noStrike" baseline="30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降伏強度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MPa)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抗拉強度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MPa)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最大應力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MPa)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最大變量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mm)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單價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NT/m)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最大應力圖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最大變量圖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0901697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122.29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0.95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3.23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233.42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2.81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9861199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122.29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0.95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135.6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5174252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264.04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2.06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7.54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133.43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1.43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49.9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7405904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264.04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2.06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5.84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42.5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0.24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49.9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0461093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297.54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27.47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103.89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56.3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288820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297.54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8.84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41.71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56.3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7987633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419.89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3.28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37.97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55.94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79.5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989076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419.89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3.28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12.03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26.48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0.16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79.5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7481901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392.84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3.06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0.26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15.38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4861799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1111.04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8.67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34.9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209.19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210.2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517515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1111.04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8.67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70.22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6.33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210.2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6677900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1200.64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9.36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32.1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192.38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4.53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227.0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6292945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1070.08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8.35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143.74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5.28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202.5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3352472"/>
                  </a:ext>
                </a:extLst>
              </a:tr>
              <a:tr h="429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976.64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7.62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30.9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0.65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185.27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0.01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184.8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5217807"/>
                  </a:ext>
                </a:extLst>
              </a:tr>
            </a:tbl>
          </a:graphicData>
        </a:graphic>
      </p:graphicFrame>
      <p:pic>
        <p:nvPicPr>
          <p:cNvPr id="24" name="圖片 23">
            <a:extLst>
              <a:ext uri="{FF2B5EF4-FFF2-40B4-BE49-F238E27FC236}">
                <a16:creationId xmlns:a16="http://schemas.microsoft.com/office/drawing/2014/main" id="{00000000-0008-0000-0200-000020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0546" y="1325472"/>
            <a:ext cx="195986" cy="3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00000000-0008-0000-0200-00002D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58" y="6456418"/>
            <a:ext cx="184159" cy="3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00000000-0008-0000-0200-00003A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284" y="1325256"/>
            <a:ext cx="386774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00000000-0008-0000-0200-00003B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690" y="1293439"/>
            <a:ext cx="380268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00000000-0008-0000-0200-00003C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194" y="1740183"/>
            <a:ext cx="382632" cy="30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00000000-0008-0000-0200-00003D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734" y="1728188"/>
            <a:ext cx="383224" cy="3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0000000-0008-0000-0200-00003E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18" y="2208135"/>
            <a:ext cx="386182" cy="3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00000000-0008-0000-0200-00003F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680" y="2142818"/>
            <a:ext cx="393278" cy="3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00000000-0008-0000-0200-000040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292" y="2620450"/>
            <a:ext cx="382042" cy="30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0000000-0008-0000-0200-000041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680" y="2588697"/>
            <a:ext cx="381450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00000000-0008-0000-0200-00004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292" y="3044733"/>
            <a:ext cx="383226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00000000-0008-0000-0200-00004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312" y="3029870"/>
            <a:ext cx="383818" cy="30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00000000-0008-0000-0200-000044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07" y="3446396"/>
            <a:ext cx="378494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0000000-0008-0000-0200-00004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312" y="3439597"/>
            <a:ext cx="376718" cy="30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00000000-0008-0000-0200-000046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07" y="3870087"/>
            <a:ext cx="382042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00000000-0008-0000-0200-000047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61" y="3889130"/>
            <a:ext cx="386182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00000000-0008-0000-0200-000048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07" y="4287810"/>
            <a:ext cx="383226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00000000-0008-0000-0200-000049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312" y="4338055"/>
            <a:ext cx="386774" cy="30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00000000-0008-0000-0200-00004A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65" y="4729994"/>
            <a:ext cx="375536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00000000-0008-0000-0200-00004B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72" y="4739148"/>
            <a:ext cx="379086" cy="30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0000000-0008-0000-0200-00004C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07" y="5152611"/>
            <a:ext cx="393791" cy="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00000000-0008-0000-0200-00004D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167" y="5173932"/>
            <a:ext cx="393791" cy="3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00000000-0008-0000-0200-00004E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974" y="6428078"/>
            <a:ext cx="387714" cy="3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00000000-0008-0000-0200-00004F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48" y="6426951"/>
            <a:ext cx="398653" cy="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00000000-0008-0000-0200-000050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58" y="5602724"/>
            <a:ext cx="393791" cy="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00000000-0008-0000-0200-000051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804" y="5597816"/>
            <a:ext cx="390145" cy="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00000000-0008-0000-0200-00005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07" y="6040277"/>
            <a:ext cx="392576" cy="3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00000000-0008-0000-0200-00005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734" y="6028018"/>
            <a:ext cx="385891" cy="3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00000000-0008-0000-0200-000054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312" y="886905"/>
            <a:ext cx="371131" cy="2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00000000-0008-0000-0200-00005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194" y="889622"/>
            <a:ext cx="389140" cy="3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4C578985-AAE3-4B3D-ACB5-775ACE6E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44" y="889622"/>
            <a:ext cx="195989" cy="3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434A8624-DEE3-4418-9545-3C7B93C3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2" y="1766798"/>
            <a:ext cx="257934" cy="2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20841F01-C646-4161-9057-FD27B367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4930" y="2186485"/>
            <a:ext cx="256918" cy="25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6C37C591-115D-4FE9-9EF2-9435DCB6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94" y="2620450"/>
            <a:ext cx="209190" cy="3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7758B8A-4287-4F55-A0B4-0957D70B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8880" y="3045320"/>
            <a:ext cx="183803" cy="2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94AA7E8B-1278-4402-B15A-FB0E4E48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94" y="3459926"/>
            <a:ext cx="209190" cy="3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5D0BA67E-F8A1-4FAE-9D85-632371FE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8437" y="3907824"/>
            <a:ext cx="182787" cy="29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D1C7F762-94EE-4557-BCF6-8FF6FF2A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32" y="4287810"/>
            <a:ext cx="216299" cy="3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23152BFB-305C-4FC7-807F-2C240FE5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76" y="5614988"/>
            <a:ext cx="155610" cy="2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BFE00BC0-ED9A-445B-83D0-BC4BB493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48" y="6000875"/>
            <a:ext cx="121759" cy="39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A60D396C-0538-4C4D-90B0-26C8F8AD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86" y="4728063"/>
            <a:ext cx="195989" cy="37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7790DB80-572F-4444-A1E8-23435D64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2787" y="5144614"/>
            <a:ext cx="195988" cy="37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46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355092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UBP520_300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-253.9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-960.6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-955.8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-406.2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-64.2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2" name="圖表 21">
            <a:extLst>
              <a:ext uri="{FF2B5EF4-FFF2-40B4-BE49-F238E27FC236}">
                <a16:creationId xmlns:a16="http://schemas.microsoft.com/office/drawing/2014/main" id="{31E9CC22-5E85-4024-AE77-FCD1B5573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359596"/>
              </p:ext>
            </p:extLst>
          </p:nvPr>
        </p:nvGraphicFramePr>
        <p:xfrm>
          <a:off x="3466673" y="1477276"/>
          <a:ext cx="8611027" cy="3884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3" name="圖片 22">
            <a:extLst>
              <a:ext uri="{FF2B5EF4-FFF2-40B4-BE49-F238E27FC236}">
                <a16:creationId xmlns:a16="http://schemas.microsoft.com/office/drawing/2014/main" id="{83176027-18E6-4F85-B2ED-10CEE0ED4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7" t="43654" r="22875" b="2353"/>
          <a:stretch/>
        </p:blipFill>
        <p:spPr>
          <a:xfrm rot="16200000">
            <a:off x="3141186" y="5478972"/>
            <a:ext cx="1495993" cy="126206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51CE039-E9D5-4FCE-9BB0-965362DA66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5" t="27143" r="12503" b="27857"/>
          <a:stretch/>
        </p:blipFill>
        <p:spPr>
          <a:xfrm>
            <a:off x="4520214" y="5362010"/>
            <a:ext cx="5195285" cy="138883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C74D05-1248-42EB-907B-EDA5802AB8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45" t="47867" r="24436" b="5033"/>
          <a:stretch/>
        </p:blipFill>
        <p:spPr>
          <a:xfrm rot="5400000">
            <a:off x="9664018" y="5413490"/>
            <a:ext cx="1388836" cy="128587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9F27DCA-09B8-4591-AF6F-629492589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13" y="2355804"/>
            <a:ext cx="3026657" cy="24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108884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UBP620_300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891.3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-333.2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-889.6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-33.4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108.3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-900.8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-449.8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-78.4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57.2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00000000-0008-0000-0500-0000AD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3"/>
          <a:stretch/>
        </p:blipFill>
        <p:spPr bwMode="auto">
          <a:xfrm>
            <a:off x="398655" y="2355805"/>
            <a:ext cx="3026657" cy="24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圖表 46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751558"/>
              </p:ext>
            </p:extLst>
          </p:nvPr>
        </p:nvGraphicFramePr>
        <p:xfrm>
          <a:off x="2975733" y="1556819"/>
          <a:ext cx="8232032" cy="366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圖片 47">
            <a:extLst>
              <a:ext uri="{FF2B5EF4-FFF2-40B4-BE49-F238E27FC236}">
                <a16:creationId xmlns:a16="http://schemas.microsoft.com/office/drawing/2014/main" id="{00000000-0008-0000-0500-0000AE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9" t="43741" r="30327" b="3110"/>
          <a:stretch/>
        </p:blipFill>
        <p:spPr bwMode="auto">
          <a:xfrm rot="16200000">
            <a:off x="3195125" y="5498615"/>
            <a:ext cx="1495993" cy="11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00000000-0008-0000-0500-0000B0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9" t="49260" r="27400" b="3458"/>
          <a:stretch/>
        </p:blipFill>
        <p:spPr bwMode="auto">
          <a:xfrm rot="5400000">
            <a:off x="9639678" y="5403966"/>
            <a:ext cx="1436154" cy="1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00000000-0008-0000-0500-0000AF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1" t="31568" r="14897" b="30903"/>
          <a:stretch/>
        </p:blipFill>
        <p:spPr bwMode="auto">
          <a:xfrm>
            <a:off x="4520215" y="5365810"/>
            <a:ext cx="5195283" cy="14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圖片 70">
            <a:extLst>
              <a:ext uri="{FF2B5EF4-FFF2-40B4-BE49-F238E27FC236}">
                <a16:creationId xmlns:a16="http://schemas.microsoft.com/office/drawing/2014/main" id="{00000000-0008-0000-0500-0000B1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2"/>
          <a:stretch/>
        </p:blipFill>
        <p:spPr bwMode="auto">
          <a:xfrm>
            <a:off x="398655" y="2365978"/>
            <a:ext cx="3026657" cy="24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573422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UBP680_300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→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873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-349.3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-844.6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-80.4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71.4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-879.9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-478.2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-63.9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55.8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9" name="圖表 68">
            <a:extLst>
              <a:ext uri="{FF2B5EF4-FFF2-40B4-BE49-F238E27FC236}">
                <a16:creationId xmlns:a16="http://schemas.microsoft.com/office/drawing/2014/main" id="{526E8376-8F2F-428C-9F4E-EC930A9D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74099"/>
              </p:ext>
            </p:extLst>
          </p:nvPr>
        </p:nvGraphicFramePr>
        <p:xfrm>
          <a:off x="3325377" y="1684561"/>
          <a:ext cx="7814351" cy="366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圖片 73">
            <a:extLst>
              <a:ext uri="{FF2B5EF4-FFF2-40B4-BE49-F238E27FC236}">
                <a16:creationId xmlns:a16="http://schemas.microsoft.com/office/drawing/2014/main" id="{00000000-0008-0000-0500-0000B2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8" t="49696" r="31125" b="3378"/>
          <a:stretch/>
        </p:blipFill>
        <p:spPr bwMode="auto">
          <a:xfrm rot="16200000">
            <a:off x="3188653" y="5494265"/>
            <a:ext cx="1470838" cy="11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00000000-0008-0000-0500-0000B3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7" t="33263" r="15163" b="32552"/>
          <a:stretch/>
        </p:blipFill>
        <p:spPr bwMode="auto">
          <a:xfrm>
            <a:off x="4520215" y="5345464"/>
            <a:ext cx="5195283" cy="142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00000000-0008-0000-0500-0000B4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50079" r="27276" b="3804"/>
          <a:stretch/>
        </p:blipFill>
        <p:spPr bwMode="auto">
          <a:xfrm rot="5400000">
            <a:off x="9660784" y="5401541"/>
            <a:ext cx="1396667" cy="1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>
            <a:extLst>
              <a:ext uri="{FF2B5EF4-FFF2-40B4-BE49-F238E27FC236}">
                <a16:creationId xmlns:a16="http://schemas.microsoft.com/office/drawing/2014/main" id="{D6F3F2D8-025B-4FEA-98C8-FE7CB08DC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7"/>
          <a:stretch/>
        </p:blipFill>
        <p:spPr bwMode="auto">
          <a:xfrm>
            <a:off x="398655" y="2365978"/>
            <a:ext cx="3046176" cy="24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673365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UBP680_350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→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1067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-287.4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-1118.9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-92.4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111.4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-1203.1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-591.3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-74.3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61.1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6" name="圖表 45">
            <a:extLst>
              <a:ext uri="{FF2B5EF4-FFF2-40B4-BE49-F238E27FC236}">
                <a16:creationId xmlns:a16="http://schemas.microsoft.com/office/drawing/2014/main" id="{526E8376-8F2F-428C-9F4E-EC930A9D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117904"/>
              </p:ext>
            </p:extLst>
          </p:nvPr>
        </p:nvGraphicFramePr>
        <p:xfrm>
          <a:off x="3343261" y="1722638"/>
          <a:ext cx="7658113" cy="3581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圖片 47">
            <a:extLst>
              <a:ext uri="{FF2B5EF4-FFF2-40B4-BE49-F238E27FC236}">
                <a16:creationId xmlns:a16="http://schemas.microsoft.com/office/drawing/2014/main" id="{D19F56AD-F1BC-4894-9F42-BE76B702B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9" t="41812" r="30773" b="1854"/>
          <a:stretch/>
        </p:blipFill>
        <p:spPr bwMode="auto">
          <a:xfrm rot="16200000">
            <a:off x="3173009" y="5409588"/>
            <a:ext cx="1456775" cy="1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85B8EDE9-F39A-4C66-BAEC-3EDAD965D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32532" r="14772" b="33208"/>
          <a:stretch/>
        </p:blipFill>
        <p:spPr bwMode="auto">
          <a:xfrm>
            <a:off x="4524603" y="5352506"/>
            <a:ext cx="5182733" cy="14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FA5CFBEA-BD8B-4A65-9136-05F2B0651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41703" r="27175" b="3702"/>
          <a:stretch/>
        </p:blipFill>
        <p:spPr bwMode="auto">
          <a:xfrm rot="5400000">
            <a:off x="9635730" y="5424114"/>
            <a:ext cx="1427725" cy="12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4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>
            <a:extLst>
              <a:ext uri="{FF2B5EF4-FFF2-40B4-BE49-F238E27FC236}">
                <a16:creationId xmlns:a16="http://schemas.microsoft.com/office/drawing/2014/main" id="{00000000-0008-0000-0500-0000F1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2"/>
          <a:stretch/>
        </p:blipFill>
        <p:spPr bwMode="auto">
          <a:xfrm>
            <a:off x="398656" y="2365977"/>
            <a:ext cx="3046176" cy="248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150"/>
            <a:ext cx="4686300" cy="7519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溫室流體分析－圓頂溫室</a:t>
            </a: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C8FBBF6-57B1-4590-B96A-A3E69AB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71394"/>
              </p:ext>
            </p:extLst>
          </p:nvPr>
        </p:nvGraphicFramePr>
        <p:xfrm>
          <a:off x="485775" y="897144"/>
          <a:ext cx="10515599" cy="1303357"/>
        </p:xfrm>
        <a:graphic>
          <a:graphicData uri="http://schemas.openxmlformats.org/drawingml/2006/table">
            <a:tbl>
              <a:tblPr/>
              <a:tblGrid>
                <a:gridCol w="7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9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68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溫室代號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風向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寬度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弦高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柱高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平均風壓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(Pa)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最大風速</a:t>
                      </a:r>
                      <a:b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m/s)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UTP960_350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→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1247.7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-101.3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-1265.3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178.4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380.9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-1289.4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-465.2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-62.5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66.2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A6EFF8C-6385-4AC5-9966-3CF8EC38047F}"/>
              </a:ext>
            </a:extLst>
          </p:cNvPr>
          <p:cNvGrpSpPr/>
          <p:nvPr/>
        </p:nvGrpSpPr>
        <p:grpSpPr>
          <a:xfrm>
            <a:off x="2221539" y="1409907"/>
            <a:ext cx="1385888" cy="812800"/>
            <a:chOff x="0" y="0"/>
            <a:chExt cx="1386383" cy="813291"/>
          </a:xfrm>
        </p:grpSpPr>
        <p:sp>
          <p:nvSpPr>
            <p:cNvPr id="5" name="文字方塊 151">
              <a:extLst>
                <a:ext uri="{FF2B5EF4-FFF2-40B4-BE49-F238E27FC236}">
                  <a16:creationId xmlns:a16="http://schemas.microsoft.com/office/drawing/2014/main" id="{03B7A1A6-1FC3-4957-990B-7AF22788FD2A}"/>
                </a:ext>
              </a:extLst>
            </p:cNvPr>
            <p:cNvSpPr txBox="1"/>
            <p:nvPr/>
          </p:nvSpPr>
          <p:spPr>
            <a:xfrm>
              <a:off x="0" y="173604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s</a:t>
              </a:r>
              <a:endParaRPr lang="zh-TW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7BD0D6-9FD3-4590-A1D9-3ECAF87ED700}"/>
                </a:ext>
              </a:extLst>
            </p:cNvPr>
            <p:cNvSpPr/>
            <p:nvPr/>
          </p:nvSpPr>
          <p:spPr>
            <a:xfrm>
              <a:off x="382438" y="411126"/>
              <a:ext cx="857121" cy="34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7" name="文字方塊 153">
              <a:extLst>
                <a:ext uri="{FF2B5EF4-FFF2-40B4-BE49-F238E27FC236}">
                  <a16:creationId xmlns:a16="http://schemas.microsoft.com/office/drawing/2014/main" id="{AC5A69C4-9BB6-4358-BB0D-568809020F02}"/>
                </a:ext>
              </a:extLst>
            </p:cNvPr>
            <p:cNvSpPr txBox="1"/>
            <p:nvPr/>
          </p:nvSpPr>
          <p:spPr>
            <a:xfrm>
              <a:off x="242201" y="147001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b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8" name="文字方塊 154">
              <a:extLst>
                <a:ext uri="{FF2B5EF4-FFF2-40B4-BE49-F238E27FC236}">
                  <a16:creationId xmlns:a16="http://schemas.microsoft.com/office/drawing/2014/main" id="{C2974517-49EF-45FA-9D68-21C4BA4A9CD9}"/>
                </a:ext>
              </a:extLst>
            </p:cNvPr>
            <p:cNvSpPr txBox="1"/>
            <p:nvPr/>
          </p:nvSpPr>
          <p:spPr>
            <a:xfrm>
              <a:off x="660348" y="536384"/>
              <a:ext cx="268071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w</a:t>
              </a:r>
              <a:endParaRPr lang="zh-TW" altLang="en-US" sz="1100"/>
            </a:p>
          </p:txBody>
        </p:sp>
        <p:sp>
          <p:nvSpPr>
            <p:cNvPr id="9" name="文字方塊 155">
              <a:extLst>
                <a:ext uri="{FF2B5EF4-FFF2-40B4-BE49-F238E27FC236}">
                  <a16:creationId xmlns:a16="http://schemas.microsoft.com/office/drawing/2014/main" id="{163C6583-BBD2-4CF3-8DDC-971BA321F7B4}"/>
                </a:ext>
              </a:extLst>
            </p:cNvPr>
            <p:cNvSpPr txBox="1"/>
            <p:nvPr/>
          </p:nvSpPr>
          <p:spPr>
            <a:xfrm>
              <a:off x="347051" y="446193"/>
              <a:ext cx="231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/>
                <a:t>t</a:t>
              </a:r>
              <a:endParaRPr lang="zh-TW" altLang="en-US" sz="1100"/>
            </a:p>
          </p:txBody>
        </p:sp>
        <p:sp>
          <p:nvSpPr>
            <p:cNvPr id="10" name="文字方塊 156">
              <a:extLst>
                <a:ext uri="{FF2B5EF4-FFF2-40B4-BE49-F238E27FC236}">
                  <a16:creationId xmlns:a16="http://schemas.microsoft.com/office/drawing/2014/main" id="{A1D95040-1C70-4FE2-AD33-A7609AD30A10}"/>
                </a:ext>
              </a:extLst>
            </p:cNvPr>
            <p:cNvSpPr txBox="1"/>
            <p:nvPr/>
          </p:nvSpPr>
          <p:spPr>
            <a:xfrm>
              <a:off x="175973" y="436347"/>
              <a:ext cx="242967" cy="2769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a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57">
              <a:extLst>
                <a:ext uri="{FF2B5EF4-FFF2-40B4-BE49-F238E27FC236}">
                  <a16:creationId xmlns:a16="http://schemas.microsoft.com/office/drawing/2014/main" id="{2707A710-EF80-4F8E-868B-B52D3600A20F}"/>
                </a:ext>
              </a:extLst>
            </p:cNvPr>
            <p:cNvSpPr txBox="1"/>
            <p:nvPr/>
          </p:nvSpPr>
          <p:spPr>
            <a:xfrm>
              <a:off x="456988" y="0"/>
              <a:ext cx="187913" cy="2425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c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58">
              <a:extLst>
                <a:ext uri="{FF2B5EF4-FFF2-40B4-BE49-F238E27FC236}">
                  <a16:creationId xmlns:a16="http://schemas.microsoft.com/office/drawing/2014/main" id="{C4B91092-33B2-42CA-A0AE-6BB7BA2B6749}"/>
                </a:ext>
              </a:extLst>
            </p:cNvPr>
            <p:cNvSpPr txBox="1"/>
            <p:nvPr/>
          </p:nvSpPr>
          <p:spPr>
            <a:xfrm>
              <a:off x="624042" y="57153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d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BE446B5-1325-4F5B-B23A-2BD69C690EF1}"/>
                </a:ext>
              </a:extLst>
            </p:cNvPr>
            <p:cNvCxnSpPr/>
            <p:nvPr/>
          </p:nvCxnSpPr>
          <p:spPr>
            <a:xfrm flipH="1">
              <a:off x="175978" y="205154"/>
              <a:ext cx="36683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941E6E-1322-4AF2-B86C-0D1D429F2296}"/>
                </a:ext>
              </a:extLst>
            </p:cNvPr>
            <p:cNvCxnSpPr/>
            <p:nvPr/>
          </p:nvCxnSpPr>
          <p:spPr>
            <a:xfrm flipH="1">
              <a:off x="183306" y="416170"/>
              <a:ext cx="160210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A9C9E4-5576-45A0-B013-3DC5F813D89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7267" y="197827"/>
              <a:ext cx="0" cy="216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弦 162">
              <a:extLst>
                <a:ext uri="{FF2B5EF4-FFF2-40B4-BE49-F238E27FC236}">
                  <a16:creationId xmlns:a16="http://schemas.microsoft.com/office/drawing/2014/main" id="{D4487D00-081A-438A-BA30-5171A32B02D6}"/>
                </a:ext>
              </a:extLst>
            </p:cNvPr>
            <p:cNvSpPr/>
            <p:nvPr/>
          </p:nvSpPr>
          <p:spPr>
            <a:xfrm>
              <a:off x="388459" y="227136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弦 163">
              <a:extLst>
                <a:ext uri="{FF2B5EF4-FFF2-40B4-BE49-F238E27FC236}">
                  <a16:creationId xmlns:a16="http://schemas.microsoft.com/office/drawing/2014/main" id="{7617F0E5-4E2F-4F74-8AB3-278C08F15AEB}"/>
                </a:ext>
              </a:extLst>
            </p:cNvPr>
            <p:cNvSpPr/>
            <p:nvPr/>
          </p:nvSpPr>
          <p:spPr>
            <a:xfrm>
              <a:off x="811955" y="225671"/>
              <a:ext cx="411774" cy="351693"/>
            </a:xfrm>
            <a:prstGeom prst="chord">
              <a:avLst>
                <a:gd name="adj1" fmla="val 10689853"/>
                <a:gd name="adj2" fmla="val 949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zh-TW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字方塊 164">
              <a:extLst>
                <a:ext uri="{FF2B5EF4-FFF2-40B4-BE49-F238E27FC236}">
                  <a16:creationId xmlns:a16="http://schemas.microsoft.com/office/drawing/2014/main" id="{01FBB54A-F66A-485A-8DD2-04C3C8FC3F9D}"/>
                </a:ext>
              </a:extLst>
            </p:cNvPr>
            <p:cNvSpPr txBox="1"/>
            <p:nvPr/>
          </p:nvSpPr>
          <p:spPr>
            <a:xfrm>
              <a:off x="754462" y="4836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e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65">
              <a:extLst>
                <a:ext uri="{FF2B5EF4-FFF2-40B4-BE49-F238E27FC236}">
                  <a16:creationId xmlns:a16="http://schemas.microsoft.com/office/drawing/2014/main" id="{D5466903-AB93-4ADA-8ECA-C9C9BB059FB8}"/>
                </a:ext>
              </a:extLst>
            </p:cNvPr>
            <p:cNvSpPr txBox="1"/>
            <p:nvPr/>
          </p:nvSpPr>
          <p:spPr>
            <a:xfrm>
              <a:off x="914188" y="10260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f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66">
              <a:extLst>
                <a:ext uri="{FF2B5EF4-FFF2-40B4-BE49-F238E27FC236}">
                  <a16:creationId xmlns:a16="http://schemas.microsoft.com/office/drawing/2014/main" id="{0130E5A1-4ABE-4540-B1D1-1FC4027D92CD}"/>
                </a:ext>
              </a:extLst>
            </p:cNvPr>
            <p:cNvSpPr txBox="1"/>
            <p:nvPr/>
          </p:nvSpPr>
          <p:spPr>
            <a:xfrm>
              <a:off x="1117877" y="67411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g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167">
              <a:extLst>
                <a:ext uri="{FF2B5EF4-FFF2-40B4-BE49-F238E27FC236}">
                  <a16:creationId xmlns:a16="http://schemas.microsoft.com/office/drawing/2014/main" id="{4582AFD7-92C0-494D-B6CE-90AC2CE344A4}"/>
                </a:ext>
              </a:extLst>
            </p:cNvPr>
            <p:cNvSpPr txBox="1"/>
            <p:nvPr/>
          </p:nvSpPr>
          <p:spPr>
            <a:xfrm>
              <a:off x="1182353" y="468927"/>
              <a:ext cx="204030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100">
                  <a:solidFill>
                    <a:srgbClr val="FF0000"/>
                  </a:solidFill>
                </a:rPr>
                <a:t>h</a:t>
              </a:r>
              <a:endParaRPr lang="zh-TW" altLang="en-US" sz="11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1" name="圖表 50">
            <a:extLst>
              <a:ext uri="{FF2B5EF4-FFF2-40B4-BE49-F238E27FC236}">
                <a16:creationId xmlns:a16="http://schemas.microsoft.com/office/drawing/2014/main" id="{526E8376-8F2F-428C-9F4E-EC930A9D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342114"/>
              </p:ext>
            </p:extLst>
          </p:nvPr>
        </p:nvGraphicFramePr>
        <p:xfrm>
          <a:off x="3179689" y="1770727"/>
          <a:ext cx="7821685" cy="349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3" name="圖片 52">
            <a:extLst>
              <a:ext uri="{FF2B5EF4-FFF2-40B4-BE49-F238E27FC236}">
                <a16:creationId xmlns:a16="http://schemas.microsoft.com/office/drawing/2014/main" id="{00000000-0008-0000-0500-0000F2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2" t="43196" r="30817" b="3215"/>
          <a:stretch/>
        </p:blipFill>
        <p:spPr bwMode="auto">
          <a:xfrm rot="16200000">
            <a:off x="3169885" y="5442727"/>
            <a:ext cx="1427724" cy="12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00000000-0008-0000-0500-0000F3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8" t="26975" r="17457" b="26744"/>
          <a:stretch/>
        </p:blipFill>
        <p:spPr bwMode="auto">
          <a:xfrm>
            <a:off x="4516479" y="5370402"/>
            <a:ext cx="5189454" cy="13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616" t="50191" r="23592" b="2671"/>
          <a:stretch/>
        </p:blipFill>
        <p:spPr>
          <a:xfrm rot="5400000">
            <a:off x="9632536" y="5430444"/>
            <a:ext cx="1423185" cy="12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3359</Words>
  <Application>Microsoft Office PowerPoint</Application>
  <PresentationFormat>寬螢幕</PresentationFormat>
  <Paragraphs>1436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溫室分析技術知識庫</vt:lpstr>
      <vt:lpstr>PowerPoint 簡報</vt:lpstr>
      <vt:lpstr>材料結構分析－圓管材</vt:lpstr>
      <vt:lpstr>材料結構分析－型管材</vt:lpstr>
      <vt:lpstr>溫室流體分析－圓頂溫室</vt:lpstr>
      <vt:lpstr>溫室流體分析－圓頂溫室</vt:lpstr>
      <vt:lpstr>溫室流體分析－圓頂溫室</vt:lpstr>
      <vt:lpstr>溫室流體分析－圓頂溫室</vt:lpstr>
      <vt:lpstr>溫室流體分析－圓頂溫室</vt:lpstr>
      <vt:lpstr>溫室流體分析－圓頂溫室</vt:lpstr>
      <vt:lpstr>溫室流體分析－圓頂溫室</vt:lpstr>
      <vt:lpstr>溫室流體分析－圓頂溫室</vt:lpstr>
      <vt:lpstr>溫室流體分析－圓頂溫室 UBP型風壓比較</vt:lpstr>
      <vt:lpstr>溫室流體分析－圓頂溫室 UTP型風壓比較</vt:lpstr>
      <vt:lpstr>溫室流體分析－山型溫室</vt:lpstr>
      <vt:lpstr>溫室流體分析－山型溫室</vt:lpstr>
      <vt:lpstr>溫室流體分析－山型溫室</vt:lpstr>
      <vt:lpstr>溫室流體分析－山型溫室</vt:lpstr>
      <vt:lpstr>溫室流體分析－山型溫室</vt:lpstr>
      <vt:lpstr>溫室流體分析－山型溫室</vt:lpstr>
      <vt:lpstr>溫室流體分析－山型溫室風壓比較</vt:lpstr>
      <vt:lpstr>溫室流體分析－斜頂溫室</vt:lpstr>
      <vt:lpstr>溫室流體分析－斜頂溫室</vt:lpstr>
      <vt:lpstr>溫室流體分析－斜頂溫室</vt:lpstr>
      <vt:lpstr>溫室流體分析－斜頂溫室</vt:lpstr>
      <vt:lpstr>溫室流體分析－斜頂溫室風壓比較</vt:lpstr>
      <vt:lpstr>溫室流體分析－溫室風壓總比較</vt:lpstr>
      <vt:lpstr>PowerPoint 簡報</vt:lpstr>
    </vt:vector>
  </TitlesOfParts>
  <Company>mirdc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黃金川</dc:creator>
  <cp:lastModifiedBy>邱宜靜</cp:lastModifiedBy>
  <cp:revision>55</cp:revision>
  <dcterms:created xsi:type="dcterms:W3CDTF">2020-07-16T14:18:48Z</dcterms:created>
  <dcterms:modified xsi:type="dcterms:W3CDTF">2020-07-17T08:34:12Z</dcterms:modified>
</cp:coreProperties>
</file>