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56" r:id="rId2"/>
    <p:sldId id="317" r:id="rId3"/>
    <p:sldId id="439" r:id="rId4"/>
    <p:sldId id="442" r:id="rId5"/>
    <p:sldId id="446" r:id="rId6"/>
    <p:sldId id="444" r:id="rId7"/>
    <p:sldId id="447" r:id="rId8"/>
    <p:sldId id="441" r:id="rId9"/>
    <p:sldId id="454" r:id="rId10"/>
    <p:sldId id="453" r:id="rId11"/>
    <p:sldId id="449" r:id="rId12"/>
    <p:sldId id="450" r:id="rId13"/>
    <p:sldId id="448" r:id="rId14"/>
    <p:sldId id="445" r:id="rId15"/>
    <p:sldId id="440" r:id="rId16"/>
    <p:sldId id="289" r:id="rId17"/>
  </p:sldIdLst>
  <p:sldSz cx="9144000" cy="6858000" type="screen4x3"/>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6271"/>
    <a:srgbClr val="2F5597"/>
    <a:srgbClr val="5B9BD5"/>
    <a:srgbClr val="EF5B43"/>
    <a:srgbClr val="F2B973"/>
    <a:srgbClr val="5ABB93"/>
    <a:srgbClr val="EC9255"/>
    <a:srgbClr val="FFC000"/>
    <a:srgbClr val="FCECE8"/>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2" autoAdjust="0"/>
    <p:restoredTop sz="94660"/>
  </p:normalViewPr>
  <p:slideViewPr>
    <p:cSldViewPr snapToGrid="0">
      <p:cViewPr varScale="1">
        <p:scale>
          <a:sx n="84" d="100"/>
          <a:sy n="84" d="100"/>
        </p:scale>
        <p:origin x="1392" y="77"/>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4225D6-E215-4F50-8D42-BF803560036A}" type="datetimeFigureOut">
              <a:rPr lang="zh-TW" altLang="en-US" smtClean="0"/>
              <a:t>2020/10/11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A9C49D-7B4B-437C-A3BF-904E84538FC9}" type="slidenum">
              <a:rPr lang="zh-TW" altLang="en-US" smtClean="0"/>
              <a:t>‹#›</a:t>
            </a:fld>
            <a:endParaRPr lang="zh-TW" altLang="en-US"/>
          </a:p>
        </p:txBody>
      </p:sp>
    </p:spTree>
    <p:extLst>
      <p:ext uri="{BB962C8B-B14F-4D97-AF65-F5344CB8AC3E}">
        <p14:creationId xmlns:p14="http://schemas.microsoft.com/office/powerpoint/2010/main" val="2994501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EC95207-2905-4C76-99C8-EBCC5A929AC2}" type="datetimeFigureOut">
              <a:rPr lang="zh-CN" altLang="en-US" smtClean="0"/>
              <a:pPr/>
              <a:t>2020/10/11</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FF16FC0-CA49-47D6-AC8D-5A2A6DC11E89}" type="slidenum">
              <a:rPr lang="zh-CN" altLang="en-US" smtClean="0"/>
              <a:pPr/>
              <a:t>‹#›</a:t>
            </a:fld>
            <a:endParaRPr lang="zh-CN" altLang="en-US" dirty="0"/>
          </a:p>
        </p:txBody>
      </p:sp>
    </p:spTree>
    <p:extLst>
      <p:ext uri="{BB962C8B-B14F-4D97-AF65-F5344CB8AC3E}">
        <p14:creationId xmlns:p14="http://schemas.microsoft.com/office/powerpoint/2010/main" val="418543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a:t>
            </a:fld>
            <a:endParaRPr lang="zh-CN" altLang="en-US"/>
          </a:p>
        </p:txBody>
      </p:sp>
    </p:spTree>
    <p:extLst>
      <p:ext uri="{BB962C8B-B14F-4D97-AF65-F5344CB8AC3E}">
        <p14:creationId xmlns:p14="http://schemas.microsoft.com/office/powerpoint/2010/main" val="140208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10</a:t>
            </a:fld>
            <a:endParaRPr lang="zh-CN" altLang="en-US"/>
          </a:p>
        </p:txBody>
      </p:sp>
    </p:spTree>
    <p:extLst>
      <p:ext uri="{BB962C8B-B14F-4D97-AF65-F5344CB8AC3E}">
        <p14:creationId xmlns:p14="http://schemas.microsoft.com/office/powerpoint/2010/main" val="81977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11</a:t>
            </a:fld>
            <a:endParaRPr lang="zh-CN" altLang="en-US"/>
          </a:p>
        </p:txBody>
      </p:sp>
    </p:spTree>
    <p:extLst>
      <p:ext uri="{BB962C8B-B14F-4D97-AF65-F5344CB8AC3E}">
        <p14:creationId xmlns:p14="http://schemas.microsoft.com/office/powerpoint/2010/main" val="241931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12</a:t>
            </a:fld>
            <a:endParaRPr lang="zh-CN" altLang="en-US"/>
          </a:p>
        </p:txBody>
      </p:sp>
    </p:spTree>
    <p:extLst>
      <p:ext uri="{BB962C8B-B14F-4D97-AF65-F5344CB8AC3E}">
        <p14:creationId xmlns:p14="http://schemas.microsoft.com/office/powerpoint/2010/main" val="3226360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13</a:t>
            </a:fld>
            <a:endParaRPr lang="zh-CN" altLang="en-US"/>
          </a:p>
        </p:txBody>
      </p:sp>
    </p:spTree>
    <p:extLst>
      <p:ext uri="{BB962C8B-B14F-4D97-AF65-F5344CB8AC3E}">
        <p14:creationId xmlns:p14="http://schemas.microsoft.com/office/powerpoint/2010/main" val="46026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14</a:t>
            </a:fld>
            <a:endParaRPr lang="zh-CN" altLang="en-US"/>
          </a:p>
        </p:txBody>
      </p:sp>
    </p:spTree>
    <p:extLst>
      <p:ext uri="{BB962C8B-B14F-4D97-AF65-F5344CB8AC3E}">
        <p14:creationId xmlns:p14="http://schemas.microsoft.com/office/powerpoint/2010/main" val="1429483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15</a:t>
            </a:fld>
            <a:endParaRPr lang="zh-CN" altLang="en-US"/>
          </a:p>
        </p:txBody>
      </p:sp>
    </p:spTree>
    <p:extLst>
      <p:ext uri="{BB962C8B-B14F-4D97-AF65-F5344CB8AC3E}">
        <p14:creationId xmlns:p14="http://schemas.microsoft.com/office/powerpoint/2010/main" val="2108376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16</a:t>
            </a:fld>
            <a:endParaRPr lang="zh-CN" altLang="en-US"/>
          </a:p>
        </p:txBody>
      </p:sp>
    </p:spTree>
    <p:extLst>
      <p:ext uri="{BB962C8B-B14F-4D97-AF65-F5344CB8AC3E}">
        <p14:creationId xmlns:p14="http://schemas.microsoft.com/office/powerpoint/2010/main" val="280546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a:t>
            </a:fld>
            <a:endParaRPr lang="zh-CN" altLang="en-US"/>
          </a:p>
        </p:txBody>
      </p:sp>
    </p:spTree>
    <p:extLst>
      <p:ext uri="{BB962C8B-B14F-4D97-AF65-F5344CB8AC3E}">
        <p14:creationId xmlns:p14="http://schemas.microsoft.com/office/powerpoint/2010/main" val="28532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3</a:t>
            </a:fld>
            <a:endParaRPr lang="zh-CN" altLang="en-US"/>
          </a:p>
        </p:txBody>
      </p:sp>
    </p:spTree>
    <p:extLst>
      <p:ext uri="{BB962C8B-B14F-4D97-AF65-F5344CB8AC3E}">
        <p14:creationId xmlns:p14="http://schemas.microsoft.com/office/powerpoint/2010/main" val="145850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4</a:t>
            </a:fld>
            <a:endParaRPr lang="zh-CN" altLang="en-US"/>
          </a:p>
        </p:txBody>
      </p:sp>
    </p:spTree>
    <p:extLst>
      <p:ext uri="{BB962C8B-B14F-4D97-AF65-F5344CB8AC3E}">
        <p14:creationId xmlns:p14="http://schemas.microsoft.com/office/powerpoint/2010/main" val="245313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5</a:t>
            </a:fld>
            <a:endParaRPr lang="zh-CN" altLang="en-US"/>
          </a:p>
        </p:txBody>
      </p:sp>
    </p:spTree>
    <p:extLst>
      <p:ext uri="{BB962C8B-B14F-4D97-AF65-F5344CB8AC3E}">
        <p14:creationId xmlns:p14="http://schemas.microsoft.com/office/powerpoint/2010/main" val="116902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6</a:t>
            </a:fld>
            <a:endParaRPr lang="zh-CN" altLang="en-US"/>
          </a:p>
        </p:txBody>
      </p:sp>
    </p:spTree>
    <p:extLst>
      <p:ext uri="{BB962C8B-B14F-4D97-AF65-F5344CB8AC3E}">
        <p14:creationId xmlns:p14="http://schemas.microsoft.com/office/powerpoint/2010/main" val="112847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7</a:t>
            </a:fld>
            <a:endParaRPr lang="zh-CN" altLang="en-US"/>
          </a:p>
        </p:txBody>
      </p:sp>
    </p:spTree>
    <p:extLst>
      <p:ext uri="{BB962C8B-B14F-4D97-AF65-F5344CB8AC3E}">
        <p14:creationId xmlns:p14="http://schemas.microsoft.com/office/powerpoint/2010/main" val="1465831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8</a:t>
            </a:fld>
            <a:endParaRPr lang="zh-CN" altLang="en-US"/>
          </a:p>
        </p:txBody>
      </p:sp>
    </p:spTree>
    <p:extLst>
      <p:ext uri="{BB962C8B-B14F-4D97-AF65-F5344CB8AC3E}">
        <p14:creationId xmlns:p14="http://schemas.microsoft.com/office/powerpoint/2010/main" val="1246070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9</a:t>
            </a:fld>
            <a:endParaRPr lang="zh-CN" altLang="en-US"/>
          </a:p>
        </p:txBody>
      </p:sp>
    </p:spTree>
    <p:extLst>
      <p:ext uri="{BB962C8B-B14F-4D97-AF65-F5344CB8AC3E}">
        <p14:creationId xmlns:p14="http://schemas.microsoft.com/office/powerpoint/2010/main" val="233162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7" name="日期版面配置區 6"/>
          <p:cNvSpPr>
            <a:spLocks noGrp="1"/>
          </p:cNvSpPr>
          <p:nvPr>
            <p:ph type="dt" sz="half" idx="10"/>
          </p:nvPr>
        </p:nvSpPr>
        <p:spPr/>
        <p:txBody>
          <a:bodyPr/>
          <a:lstStyle/>
          <a:p>
            <a:fld id="{CC572900-7A2B-43CC-B5D1-116A9ECE11BF}" type="datetime1">
              <a:rPr lang="zh-CN" altLang="en-US" smtClean="0"/>
              <a:t>2020/10/11</a:t>
            </a:fld>
            <a:endParaRPr lang="zh-CN" altLang="en-US" dirty="0"/>
          </a:p>
        </p:txBody>
      </p:sp>
      <p:sp>
        <p:nvSpPr>
          <p:cNvPr id="8" name="頁尾版面配置區 7"/>
          <p:cNvSpPr>
            <a:spLocks noGrp="1"/>
          </p:cNvSpPr>
          <p:nvPr>
            <p:ph type="ftr" sz="quarter" idx="11"/>
          </p:nvPr>
        </p:nvSpPr>
        <p:spPr/>
        <p:txBody>
          <a:bodyPr/>
          <a:lstStyle/>
          <a:p>
            <a:endParaRPr lang="zh-CN" altLang="en-US" dirty="0"/>
          </a:p>
        </p:txBody>
      </p:sp>
      <p:sp>
        <p:nvSpPr>
          <p:cNvPr id="9" name="投影片編號版面配置區 8"/>
          <p:cNvSpPr>
            <a:spLocks noGrp="1"/>
          </p:cNvSpPr>
          <p:nvPr>
            <p:ph type="sldNum" sz="quarter" idx="12"/>
          </p:nvPr>
        </p:nvSpPr>
        <p:spPr>
          <a:xfrm>
            <a:off x="7086600" y="6756072"/>
            <a:ext cx="2057400" cy="365125"/>
          </a:xfrm>
        </p:spPr>
        <p:txBody>
          <a:bodyPr/>
          <a:lstStyle/>
          <a:p>
            <a:fld id="{A3BD52BC-4BCA-490D-94CE-02C0A355447E}" type="slidenum">
              <a:rPr lang="zh-CN" altLang="en-US" smtClean="0"/>
              <a:pPr/>
              <a:t>‹#›</a:t>
            </a:fld>
            <a:endParaRPr lang="zh-CN" altLang="en-US" dirty="0"/>
          </a:p>
        </p:txBody>
      </p:sp>
      <p:grpSp>
        <p:nvGrpSpPr>
          <p:cNvPr id="10" name="组合 46">
            <a:extLst>
              <a:ext uri="{FF2B5EF4-FFF2-40B4-BE49-F238E27FC236}">
                <a16:creationId xmlns:a16="http://schemas.microsoft.com/office/drawing/2014/main" id="{34D87088-2935-4609-9A63-1E69A2E764A6}"/>
              </a:ext>
            </a:extLst>
          </p:cNvPr>
          <p:cNvGrpSpPr/>
          <p:nvPr userDrawn="1"/>
        </p:nvGrpSpPr>
        <p:grpSpPr>
          <a:xfrm>
            <a:off x="0" y="412845"/>
            <a:ext cx="794348" cy="201922"/>
            <a:chOff x="2006150" y="1190660"/>
            <a:chExt cx="1932917" cy="101043"/>
          </a:xfrm>
        </p:grpSpPr>
        <p:sp>
          <p:nvSpPr>
            <p:cNvPr id="11" name="矩形 10">
              <a:extLst>
                <a:ext uri="{FF2B5EF4-FFF2-40B4-BE49-F238E27FC236}">
                  <a16:creationId xmlns:a16="http://schemas.microsoft.com/office/drawing/2014/main" id="{22E8A4F0-1878-4A15-BA9D-5032AB811D83}"/>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0BB245C0-1E6A-4271-AD97-5B325EC76206}"/>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E0E9A4C5-549E-4304-8F0E-1F6C5F74AFBE}"/>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E1117FDC-E054-45B4-8E0F-58D2FDC24A84}"/>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3503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日期版面配置區 6"/>
          <p:cNvSpPr>
            <a:spLocks noGrp="1"/>
          </p:cNvSpPr>
          <p:nvPr>
            <p:ph type="dt" sz="half" idx="10"/>
          </p:nvPr>
        </p:nvSpPr>
        <p:spPr/>
        <p:txBody>
          <a:bodyPr/>
          <a:lstStyle/>
          <a:p>
            <a:fld id="{FDF54311-8572-4C05-AC6F-5E72EEF472C7}" type="datetime1">
              <a:rPr lang="zh-CN" altLang="en-US" smtClean="0"/>
              <a:t>2020/10/11</a:t>
            </a:fld>
            <a:endParaRPr lang="zh-CN" altLang="en-US" dirty="0"/>
          </a:p>
        </p:txBody>
      </p:sp>
      <p:sp>
        <p:nvSpPr>
          <p:cNvPr id="8" name="頁尾版面配置區 7"/>
          <p:cNvSpPr>
            <a:spLocks noGrp="1"/>
          </p:cNvSpPr>
          <p:nvPr>
            <p:ph type="ftr" sz="quarter" idx="11"/>
          </p:nvPr>
        </p:nvSpPr>
        <p:spPr/>
        <p:txBody>
          <a:bodyPr/>
          <a:lstStyle/>
          <a:p>
            <a:endParaRPr lang="zh-CN" altLang="en-US" dirty="0"/>
          </a:p>
        </p:txBody>
      </p:sp>
      <p:grpSp>
        <p:nvGrpSpPr>
          <p:cNvPr id="10" name="组合 46">
            <a:extLst>
              <a:ext uri="{FF2B5EF4-FFF2-40B4-BE49-F238E27FC236}">
                <a16:creationId xmlns:a16="http://schemas.microsoft.com/office/drawing/2014/main" id="{CFD288FD-9018-4729-934E-FD2D5BEE8B3A}"/>
              </a:ext>
            </a:extLst>
          </p:cNvPr>
          <p:cNvGrpSpPr/>
          <p:nvPr userDrawn="1"/>
        </p:nvGrpSpPr>
        <p:grpSpPr>
          <a:xfrm>
            <a:off x="0" y="412845"/>
            <a:ext cx="794348" cy="201922"/>
            <a:chOff x="2006150" y="1190660"/>
            <a:chExt cx="1932917" cy="101043"/>
          </a:xfrm>
        </p:grpSpPr>
        <p:sp>
          <p:nvSpPr>
            <p:cNvPr id="11" name="矩形 10">
              <a:extLst>
                <a:ext uri="{FF2B5EF4-FFF2-40B4-BE49-F238E27FC236}">
                  <a16:creationId xmlns:a16="http://schemas.microsoft.com/office/drawing/2014/main" id="{64D00FD8-0024-4F7A-9415-3A7C6146AE30}"/>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C62E7228-C7BD-496A-9AD7-5F1B9226A39B}"/>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A3908198-79CA-4AB1-A3A0-FD529C476F9E}"/>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AD1F042C-5273-4B05-A51C-661FFAC73E48}"/>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5" name="投影片編號版面配置區 8">
            <a:extLst>
              <a:ext uri="{FF2B5EF4-FFF2-40B4-BE49-F238E27FC236}">
                <a16:creationId xmlns:a16="http://schemas.microsoft.com/office/drawing/2014/main" id="{2B419B07-6E95-49F5-9A97-25716C765000}"/>
              </a:ext>
            </a:extLst>
          </p:cNvPr>
          <p:cNvSpPr>
            <a:spLocks noGrp="1"/>
          </p:cNvSpPr>
          <p:nvPr>
            <p:ph type="sldNum" sz="quarter" idx="12"/>
          </p:nvPr>
        </p:nvSpPr>
        <p:spPr>
          <a:xfrm>
            <a:off x="7086600" y="6538913"/>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283723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grpSp>
        <p:nvGrpSpPr>
          <p:cNvPr id="8" name="组合 46">
            <a:extLst>
              <a:ext uri="{FF2B5EF4-FFF2-40B4-BE49-F238E27FC236}">
                <a16:creationId xmlns:a16="http://schemas.microsoft.com/office/drawing/2014/main" id="{17E9FD27-9061-4DF7-851A-B8C99DC45DA0}"/>
              </a:ext>
            </a:extLst>
          </p:cNvPr>
          <p:cNvGrpSpPr/>
          <p:nvPr userDrawn="1"/>
        </p:nvGrpSpPr>
        <p:grpSpPr>
          <a:xfrm>
            <a:off x="0" y="412845"/>
            <a:ext cx="794348" cy="201922"/>
            <a:chOff x="2006150" y="1190660"/>
            <a:chExt cx="1932917" cy="101043"/>
          </a:xfrm>
        </p:grpSpPr>
        <p:sp>
          <p:nvSpPr>
            <p:cNvPr id="9" name="矩形 8">
              <a:extLst>
                <a:ext uri="{FF2B5EF4-FFF2-40B4-BE49-F238E27FC236}">
                  <a16:creationId xmlns:a16="http://schemas.microsoft.com/office/drawing/2014/main" id="{332F0BAD-FEA6-40D6-9B0B-D778F7AF3416}"/>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0D82E0D4-F23C-48D6-9A02-72F89F5CAEBE}"/>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D40B89AC-E244-44C6-88D6-18498FB0DBA2}"/>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5656A28C-C87F-40DD-BDD4-1B20FD08155E}"/>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3" name="投影片編號版面配置區 8">
            <a:extLst>
              <a:ext uri="{FF2B5EF4-FFF2-40B4-BE49-F238E27FC236}">
                <a16:creationId xmlns:a16="http://schemas.microsoft.com/office/drawing/2014/main" id="{E14E6F0A-E68A-4E25-8681-6CB3C090232B}"/>
              </a:ext>
            </a:extLst>
          </p:cNvPr>
          <p:cNvSpPr>
            <a:spLocks noGrp="1"/>
          </p:cNvSpPr>
          <p:nvPr>
            <p:ph type="sldNum" sz="quarter" idx="12"/>
          </p:nvPr>
        </p:nvSpPr>
        <p:spPr>
          <a:xfrm>
            <a:off x="7086600" y="6538913"/>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92837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日期版面配置區 6"/>
          <p:cNvSpPr>
            <a:spLocks noGrp="1"/>
          </p:cNvSpPr>
          <p:nvPr>
            <p:ph type="dt" sz="half" idx="10"/>
          </p:nvPr>
        </p:nvSpPr>
        <p:spPr/>
        <p:txBody>
          <a:bodyPr/>
          <a:lstStyle/>
          <a:p>
            <a:fld id="{CFCE1CFF-38D7-4ADD-8F95-1C1BC3FD40D0}" type="datetime1">
              <a:rPr lang="zh-CN" altLang="en-US" smtClean="0"/>
              <a:t>2020/10/11</a:t>
            </a:fld>
            <a:endParaRPr lang="zh-CN" altLang="en-US" dirty="0"/>
          </a:p>
        </p:txBody>
      </p:sp>
      <p:sp>
        <p:nvSpPr>
          <p:cNvPr id="8" name="頁尾版面配置區 7"/>
          <p:cNvSpPr>
            <a:spLocks noGrp="1"/>
          </p:cNvSpPr>
          <p:nvPr>
            <p:ph type="ftr" sz="quarter" idx="11"/>
          </p:nvPr>
        </p:nvSpPr>
        <p:spPr/>
        <p:txBody>
          <a:bodyPr/>
          <a:lstStyle/>
          <a:p>
            <a:endParaRPr lang="zh-CN" altLang="en-US" dirty="0"/>
          </a:p>
        </p:txBody>
      </p:sp>
      <p:grpSp>
        <p:nvGrpSpPr>
          <p:cNvPr id="10" name="组合 46">
            <a:extLst>
              <a:ext uri="{FF2B5EF4-FFF2-40B4-BE49-F238E27FC236}">
                <a16:creationId xmlns:a16="http://schemas.microsoft.com/office/drawing/2014/main" id="{6AA87CF9-2CA8-4242-AABB-8DB1F2E57C52}"/>
              </a:ext>
            </a:extLst>
          </p:cNvPr>
          <p:cNvGrpSpPr/>
          <p:nvPr userDrawn="1"/>
        </p:nvGrpSpPr>
        <p:grpSpPr>
          <a:xfrm>
            <a:off x="0" y="412845"/>
            <a:ext cx="794348" cy="201922"/>
            <a:chOff x="2006150" y="1190660"/>
            <a:chExt cx="1932917" cy="101043"/>
          </a:xfrm>
        </p:grpSpPr>
        <p:sp>
          <p:nvSpPr>
            <p:cNvPr id="11" name="矩形 10">
              <a:extLst>
                <a:ext uri="{FF2B5EF4-FFF2-40B4-BE49-F238E27FC236}">
                  <a16:creationId xmlns:a16="http://schemas.microsoft.com/office/drawing/2014/main" id="{E8535409-C0F6-48F8-AEDF-E0F53D401CFF}"/>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077A0F5B-1617-438C-832E-C7667A2F1FDE}"/>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9123A536-B177-4B19-B1F4-9279593AC77A}"/>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4C3C95EE-CA43-4846-8633-BF44F4939E79}"/>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6" name="投影片編號版面配置區 8">
            <a:extLst>
              <a:ext uri="{FF2B5EF4-FFF2-40B4-BE49-F238E27FC236}">
                <a16:creationId xmlns:a16="http://schemas.microsoft.com/office/drawing/2014/main" id="{0B1F8A37-6EC2-4869-AACC-80A915B4B56D}"/>
              </a:ext>
            </a:extLst>
          </p:cNvPr>
          <p:cNvSpPr>
            <a:spLocks noGrp="1"/>
          </p:cNvSpPr>
          <p:nvPr>
            <p:ph type="sldNum" sz="quarter" idx="12"/>
          </p:nvPr>
        </p:nvSpPr>
        <p:spPr>
          <a:xfrm>
            <a:off x="7086600" y="6756072"/>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350421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7" name="日期版面配置區 6"/>
          <p:cNvSpPr>
            <a:spLocks noGrp="1"/>
          </p:cNvSpPr>
          <p:nvPr>
            <p:ph type="dt" sz="half" idx="10"/>
          </p:nvPr>
        </p:nvSpPr>
        <p:spPr/>
        <p:txBody>
          <a:bodyPr/>
          <a:lstStyle/>
          <a:p>
            <a:fld id="{CB85CE41-A07D-4E1C-AA3E-1F3F4AD4DEF3}" type="datetime1">
              <a:rPr lang="zh-CN" altLang="en-US" smtClean="0"/>
              <a:t>2020/10/11</a:t>
            </a:fld>
            <a:endParaRPr lang="zh-CN" altLang="en-US" dirty="0"/>
          </a:p>
        </p:txBody>
      </p:sp>
      <p:sp>
        <p:nvSpPr>
          <p:cNvPr id="8" name="頁尾版面配置區 7"/>
          <p:cNvSpPr>
            <a:spLocks noGrp="1"/>
          </p:cNvSpPr>
          <p:nvPr>
            <p:ph type="ftr" sz="quarter" idx="11"/>
          </p:nvPr>
        </p:nvSpPr>
        <p:spPr/>
        <p:txBody>
          <a:bodyPr/>
          <a:lstStyle/>
          <a:p>
            <a:endParaRPr lang="zh-CN" altLang="en-US" dirty="0"/>
          </a:p>
        </p:txBody>
      </p:sp>
      <p:grpSp>
        <p:nvGrpSpPr>
          <p:cNvPr id="10" name="组合 46">
            <a:extLst>
              <a:ext uri="{FF2B5EF4-FFF2-40B4-BE49-F238E27FC236}">
                <a16:creationId xmlns:a16="http://schemas.microsoft.com/office/drawing/2014/main" id="{F886802C-120B-4F77-8A6E-C89F6E4A4D86}"/>
              </a:ext>
            </a:extLst>
          </p:cNvPr>
          <p:cNvGrpSpPr/>
          <p:nvPr userDrawn="1"/>
        </p:nvGrpSpPr>
        <p:grpSpPr>
          <a:xfrm>
            <a:off x="0" y="412845"/>
            <a:ext cx="794348" cy="201922"/>
            <a:chOff x="2006150" y="1190660"/>
            <a:chExt cx="1932917" cy="101043"/>
          </a:xfrm>
        </p:grpSpPr>
        <p:sp>
          <p:nvSpPr>
            <p:cNvPr id="11" name="矩形 10">
              <a:extLst>
                <a:ext uri="{FF2B5EF4-FFF2-40B4-BE49-F238E27FC236}">
                  <a16:creationId xmlns:a16="http://schemas.microsoft.com/office/drawing/2014/main" id="{6102F903-C4AE-480D-9AB1-99121B257E86}"/>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F2B7DF4F-7657-4F05-9AC1-18978C40CA7F}"/>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FD0C776E-8868-4D55-8959-2BA3B6310570}"/>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07049C70-CB99-4B41-BDC5-9CBBCD660147}"/>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5" name="投影片編號版面配置區 8">
            <a:extLst>
              <a:ext uri="{FF2B5EF4-FFF2-40B4-BE49-F238E27FC236}">
                <a16:creationId xmlns:a16="http://schemas.microsoft.com/office/drawing/2014/main" id="{BFD34895-AD3A-4F1F-91BC-FD5950C38839}"/>
              </a:ext>
            </a:extLst>
          </p:cNvPr>
          <p:cNvSpPr>
            <a:spLocks noGrp="1"/>
          </p:cNvSpPr>
          <p:nvPr>
            <p:ph type="sldNum" sz="quarter" idx="12"/>
          </p:nvPr>
        </p:nvSpPr>
        <p:spPr>
          <a:xfrm>
            <a:off x="7086600" y="6538913"/>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60779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日期版面配置區 7"/>
          <p:cNvSpPr>
            <a:spLocks noGrp="1"/>
          </p:cNvSpPr>
          <p:nvPr>
            <p:ph type="dt" sz="half" idx="10"/>
          </p:nvPr>
        </p:nvSpPr>
        <p:spPr/>
        <p:txBody>
          <a:bodyPr/>
          <a:lstStyle/>
          <a:p>
            <a:fld id="{639B2FFC-8CDB-4CB1-9595-0BCFDF295BC0}" type="datetime1">
              <a:rPr lang="zh-CN" altLang="en-US" smtClean="0"/>
              <a:t>2020/10/11</a:t>
            </a:fld>
            <a:endParaRPr lang="zh-CN" altLang="en-US" dirty="0"/>
          </a:p>
        </p:txBody>
      </p:sp>
      <p:sp>
        <p:nvSpPr>
          <p:cNvPr id="9" name="頁尾版面配置區 8"/>
          <p:cNvSpPr>
            <a:spLocks noGrp="1"/>
          </p:cNvSpPr>
          <p:nvPr>
            <p:ph type="ftr" sz="quarter" idx="11"/>
          </p:nvPr>
        </p:nvSpPr>
        <p:spPr/>
        <p:txBody>
          <a:bodyPr/>
          <a:lstStyle/>
          <a:p>
            <a:endParaRPr lang="zh-CN" altLang="en-US" dirty="0"/>
          </a:p>
        </p:txBody>
      </p:sp>
      <p:grpSp>
        <p:nvGrpSpPr>
          <p:cNvPr id="11" name="组合 46">
            <a:extLst>
              <a:ext uri="{FF2B5EF4-FFF2-40B4-BE49-F238E27FC236}">
                <a16:creationId xmlns:a16="http://schemas.microsoft.com/office/drawing/2014/main" id="{5D0A2C1D-7C06-4AE2-9297-B57502FDC2DB}"/>
              </a:ext>
            </a:extLst>
          </p:cNvPr>
          <p:cNvGrpSpPr/>
          <p:nvPr userDrawn="1"/>
        </p:nvGrpSpPr>
        <p:grpSpPr>
          <a:xfrm>
            <a:off x="0" y="412845"/>
            <a:ext cx="794348" cy="201922"/>
            <a:chOff x="2006150" y="1190660"/>
            <a:chExt cx="1932917" cy="101043"/>
          </a:xfrm>
        </p:grpSpPr>
        <p:sp>
          <p:nvSpPr>
            <p:cNvPr id="12" name="矩形 11">
              <a:extLst>
                <a:ext uri="{FF2B5EF4-FFF2-40B4-BE49-F238E27FC236}">
                  <a16:creationId xmlns:a16="http://schemas.microsoft.com/office/drawing/2014/main" id="{D0D21E8D-1578-479E-BCAA-908D4E9274DE}"/>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D3383B25-0243-4D5B-9256-68912F1D0583}"/>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EE0662FD-3185-413C-B354-70EE43339FFE}"/>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B6F7013E-E0FD-4794-84D6-80EAFBFB2334}"/>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6" name="投影片編號版面配置區 8">
            <a:extLst>
              <a:ext uri="{FF2B5EF4-FFF2-40B4-BE49-F238E27FC236}">
                <a16:creationId xmlns:a16="http://schemas.microsoft.com/office/drawing/2014/main" id="{CA0041A4-E09E-4FD6-9C96-06F50A2FFEB1}"/>
              </a:ext>
            </a:extLst>
          </p:cNvPr>
          <p:cNvSpPr>
            <a:spLocks noGrp="1"/>
          </p:cNvSpPr>
          <p:nvPr>
            <p:ph type="sldNum" sz="quarter" idx="12"/>
          </p:nvPr>
        </p:nvSpPr>
        <p:spPr>
          <a:xfrm>
            <a:off x="7086600" y="6538913"/>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809758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0" name="日期版面配置區 9"/>
          <p:cNvSpPr>
            <a:spLocks noGrp="1"/>
          </p:cNvSpPr>
          <p:nvPr>
            <p:ph type="dt" sz="half" idx="10"/>
          </p:nvPr>
        </p:nvSpPr>
        <p:spPr/>
        <p:txBody>
          <a:bodyPr/>
          <a:lstStyle/>
          <a:p>
            <a:fld id="{13FFABCE-6397-4FBD-B17C-80AF677191D6}" type="datetime1">
              <a:rPr lang="zh-CN" altLang="en-US" smtClean="0"/>
              <a:t>2020/10/11</a:t>
            </a:fld>
            <a:endParaRPr lang="zh-CN" altLang="en-US" dirty="0"/>
          </a:p>
        </p:txBody>
      </p:sp>
      <p:sp>
        <p:nvSpPr>
          <p:cNvPr id="11" name="頁尾版面配置區 10"/>
          <p:cNvSpPr>
            <a:spLocks noGrp="1"/>
          </p:cNvSpPr>
          <p:nvPr>
            <p:ph type="ftr" sz="quarter" idx="11"/>
          </p:nvPr>
        </p:nvSpPr>
        <p:spPr/>
        <p:txBody>
          <a:bodyPr/>
          <a:lstStyle/>
          <a:p>
            <a:endParaRPr lang="zh-CN" altLang="en-US" dirty="0"/>
          </a:p>
        </p:txBody>
      </p:sp>
      <p:grpSp>
        <p:nvGrpSpPr>
          <p:cNvPr id="13" name="组合 46">
            <a:extLst>
              <a:ext uri="{FF2B5EF4-FFF2-40B4-BE49-F238E27FC236}">
                <a16:creationId xmlns:a16="http://schemas.microsoft.com/office/drawing/2014/main" id="{E3552C29-A597-4665-9138-0EAA7BD16A77}"/>
              </a:ext>
            </a:extLst>
          </p:cNvPr>
          <p:cNvGrpSpPr/>
          <p:nvPr userDrawn="1"/>
        </p:nvGrpSpPr>
        <p:grpSpPr>
          <a:xfrm>
            <a:off x="0" y="412845"/>
            <a:ext cx="794348" cy="201922"/>
            <a:chOff x="2006150" y="1190660"/>
            <a:chExt cx="1932917" cy="101043"/>
          </a:xfrm>
        </p:grpSpPr>
        <p:sp>
          <p:nvSpPr>
            <p:cNvPr id="14" name="矩形 13">
              <a:extLst>
                <a:ext uri="{FF2B5EF4-FFF2-40B4-BE49-F238E27FC236}">
                  <a16:creationId xmlns:a16="http://schemas.microsoft.com/office/drawing/2014/main" id="{6C776AFC-F33D-4F61-AF26-C034669DEBD6}"/>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96EF48C-4F15-4143-AA6D-E635BE9AD3D2}"/>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4B69AB1D-CDA1-48B2-A1F9-A925167CF8E5}"/>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4212B297-8501-456B-BD7D-2FE891300A94}"/>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8" name="投影片編號版面配置區 8">
            <a:extLst>
              <a:ext uri="{FF2B5EF4-FFF2-40B4-BE49-F238E27FC236}">
                <a16:creationId xmlns:a16="http://schemas.microsoft.com/office/drawing/2014/main" id="{76249096-6EC3-44FA-8766-936CA695AC8D}"/>
              </a:ext>
            </a:extLst>
          </p:cNvPr>
          <p:cNvSpPr>
            <a:spLocks noGrp="1"/>
          </p:cNvSpPr>
          <p:nvPr>
            <p:ph type="sldNum" sz="quarter" idx="12"/>
          </p:nvPr>
        </p:nvSpPr>
        <p:spPr>
          <a:xfrm>
            <a:off x="7086600" y="6538913"/>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22595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6" name="日期版面配置區 5"/>
          <p:cNvSpPr>
            <a:spLocks noGrp="1"/>
          </p:cNvSpPr>
          <p:nvPr>
            <p:ph type="dt" sz="half" idx="10"/>
          </p:nvPr>
        </p:nvSpPr>
        <p:spPr/>
        <p:txBody>
          <a:bodyPr/>
          <a:lstStyle/>
          <a:p>
            <a:fld id="{87DBB192-A8A7-45EF-8A2E-2EC25F76E48F}" type="datetime1">
              <a:rPr lang="zh-CN" altLang="en-US" smtClean="0"/>
              <a:t>2020/10/11</a:t>
            </a:fld>
            <a:endParaRPr lang="zh-CN" altLang="en-US" dirty="0"/>
          </a:p>
        </p:txBody>
      </p:sp>
      <p:sp>
        <p:nvSpPr>
          <p:cNvPr id="7" name="頁尾版面配置區 6"/>
          <p:cNvSpPr>
            <a:spLocks noGrp="1"/>
          </p:cNvSpPr>
          <p:nvPr>
            <p:ph type="ftr" sz="quarter" idx="11"/>
          </p:nvPr>
        </p:nvSpPr>
        <p:spPr/>
        <p:txBody>
          <a:bodyPr/>
          <a:lstStyle/>
          <a:p>
            <a:endParaRPr lang="zh-CN" altLang="en-US" dirty="0"/>
          </a:p>
        </p:txBody>
      </p:sp>
      <p:grpSp>
        <p:nvGrpSpPr>
          <p:cNvPr id="9" name="组合 46">
            <a:extLst>
              <a:ext uri="{FF2B5EF4-FFF2-40B4-BE49-F238E27FC236}">
                <a16:creationId xmlns:a16="http://schemas.microsoft.com/office/drawing/2014/main" id="{C1306692-3792-4DBE-931E-F05E347BF721}"/>
              </a:ext>
            </a:extLst>
          </p:cNvPr>
          <p:cNvGrpSpPr/>
          <p:nvPr userDrawn="1"/>
        </p:nvGrpSpPr>
        <p:grpSpPr>
          <a:xfrm>
            <a:off x="0" y="412845"/>
            <a:ext cx="794348" cy="201922"/>
            <a:chOff x="2006150" y="1190660"/>
            <a:chExt cx="1932917" cy="101043"/>
          </a:xfrm>
        </p:grpSpPr>
        <p:sp>
          <p:nvSpPr>
            <p:cNvPr id="10" name="矩形 9">
              <a:extLst>
                <a:ext uri="{FF2B5EF4-FFF2-40B4-BE49-F238E27FC236}">
                  <a16:creationId xmlns:a16="http://schemas.microsoft.com/office/drawing/2014/main" id="{A3A3FB00-EB40-4BC9-8CEC-EFFEC7EED9D3}"/>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A742B67B-D9BE-4E3B-A142-C329D5D0BD64}"/>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F4990D73-9614-4E23-82A8-60AAD37CBEF0}"/>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D53865AA-6A1C-4478-87D0-9E95762AA33B}"/>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4" name="投影片編號版面配置區 8">
            <a:extLst>
              <a:ext uri="{FF2B5EF4-FFF2-40B4-BE49-F238E27FC236}">
                <a16:creationId xmlns:a16="http://schemas.microsoft.com/office/drawing/2014/main" id="{F83CFA00-2B18-49AB-A4B2-1E0E174EFE38}"/>
              </a:ext>
            </a:extLst>
          </p:cNvPr>
          <p:cNvSpPr>
            <a:spLocks noGrp="1"/>
          </p:cNvSpPr>
          <p:nvPr>
            <p:ph type="sldNum" sz="quarter" idx="12"/>
          </p:nvPr>
        </p:nvSpPr>
        <p:spPr>
          <a:xfrm>
            <a:off x="7086600" y="6538913"/>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322207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版面配置區 4"/>
          <p:cNvSpPr>
            <a:spLocks noGrp="1"/>
          </p:cNvSpPr>
          <p:nvPr>
            <p:ph type="dt" sz="half" idx="10"/>
          </p:nvPr>
        </p:nvSpPr>
        <p:spPr/>
        <p:txBody>
          <a:bodyPr/>
          <a:lstStyle/>
          <a:p>
            <a:fld id="{735A00A9-BF72-4F3A-B1CF-EDE6E73A1CE0}" type="datetime1">
              <a:rPr lang="zh-CN" altLang="en-US" smtClean="0"/>
              <a:t>2020/10/11</a:t>
            </a:fld>
            <a:endParaRPr lang="zh-CN" altLang="en-US" dirty="0"/>
          </a:p>
        </p:txBody>
      </p:sp>
      <p:sp>
        <p:nvSpPr>
          <p:cNvPr id="6" name="頁尾版面配置區 5"/>
          <p:cNvSpPr>
            <a:spLocks noGrp="1"/>
          </p:cNvSpPr>
          <p:nvPr>
            <p:ph type="ftr" sz="quarter" idx="11"/>
          </p:nvPr>
        </p:nvSpPr>
        <p:spPr/>
        <p:txBody>
          <a:bodyPr/>
          <a:lstStyle/>
          <a:p>
            <a:endParaRPr lang="zh-CN" altLang="en-US" dirty="0"/>
          </a:p>
        </p:txBody>
      </p:sp>
      <p:grpSp>
        <p:nvGrpSpPr>
          <p:cNvPr id="8" name="组合 46">
            <a:extLst>
              <a:ext uri="{FF2B5EF4-FFF2-40B4-BE49-F238E27FC236}">
                <a16:creationId xmlns:a16="http://schemas.microsoft.com/office/drawing/2014/main" id="{D711A761-E827-429C-AC51-26BC479EC64F}"/>
              </a:ext>
            </a:extLst>
          </p:cNvPr>
          <p:cNvGrpSpPr/>
          <p:nvPr userDrawn="1"/>
        </p:nvGrpSpPr>
        <p:grpSpPr>
          <a:xfrm>
            <a:off x="0" y="412845"/>
            <a:ext cx="794348" cy="201922"/>
            <a:chOff x="2006150" y="1190660"/>
            <a:chExt cx="1932917" cy="101043"/>
          </a:xfrm>
        </p:grpSpPr>
        <p:sp>
          <p:nvSpPr>
            <p:cNvPr id="9" name="矩形 8">
              <a:extLst>
                <a:ext uri="{FF2B5EF4-FFF2-40B4-BE49-F238E27FC236}">
                  <a16:creationId xmlns:a16="http://schemas.microsoft.com/office/drawing/2014/main" id="{31E1E0EE-1381-41C2-9118-D147CB7D78C4}"/>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F1D8068-CF0F-4DF6-B8B6-C33E0DE18AEA}"/>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B51F413A-2D19-4AB8-ABA4-F02E28A4A5EA}"/>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E733519C-148C-498A-B58A-4C55FBD0A2CD}"/>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3" name="投影片編號版面配置區 8">
            <a:extLst>
              <a:ext uri="{FF2B5EF4-FFF2-40B4-BE49-F238E27FC236}">
                <a16:creationId xmlns:a16="http://schemas.microsoft.com/office/drawing/2014/main" id="{C7F002E9-F387-4AAF-85D1-3DF4440DD90D}"/>
              </a:ext>
            </a:extLst>
          </p:cNvPr>
          <p:cNvSpPr>
            <a:spLocks noGrp="1"/>
          </p:cNvSpPr>
          <p:nvPr>
            <p:ph type="sldNum" sz="quarter" idx="12"/>
          </p:nvPr>
        </p:nvSpPr>
        <p:spPr>
          <a:xfrm>
            <a:off x="7086600" y="6538913"/>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5314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8" name="日期版面配置區 7"/>
          <p:cNvSpPr>
            <a:spLocks noGrp="1"/>
          </p:cNvSpPr>
          <p:nvPr>
            <p:ph type="dt" sz="half" idx="10"/>
          </p:nvPr>
        </p:nvSpPr>
        <p:spPr/>
        <p:txBody>
          <a:bodyPr/>
          <a:lstStyle/>
          <a:p>
            <a:fld id="{35BA511E-A75D-4A76-8A20-1D45EE2984EC}" type="datetime1">
              <a:rPr lang="zh-CN" altLang="en-US" smtClean="0"/>
              <a:t>2020/10/11</a:t>
            </a:fld>
            <a:endParaRPr lang="zh-CN" altLang="en-US" dirty="0"/>
          </a:p>
        </p:txBody>
      </p:sp>
      <p:sp>
        <p:nvSpPr>
          <p:cNvPr id="9" name="頁尾版面配置區 8"/>
          <p:cNvSpPr>
            <a:spLocks noGrp="1"/>
          </p:cNvSpPr>
          <p:nvPr>
            <p:ph type="ftr" sz="quarter" idx="11"/>
          </p:nvPr>
        </p:nvSpPr>
        <p:spPr/>
        <p:txBody>
          <a:bodyPr/>
          <a:lstStyle/>
          <a:p>
            <a:endParaRPr lang="zh-CN" altLang="en-US" dirty="0"/>
          </a:p>
        </p:txBody>
      </p:sp>
      <p:grpSp>
        <p:nvGrpSpPr>
          <p:cNvPr id="11" name="组合 46">
            <a:extLst>
              <a:ext uri="{FF2B5EF4-FFF2-40B4-BE49-F238E27FC236}">
                <a16:creationId xmlns:a16="http://schemas.microsoft.com/office/drawing/2014/main" id="{9EB10E80-251B-4B9B-B426-5BF6BEBC6BA0}"/>
              </a:ext>
            </a:extLst>
          </p:cNvPr>
          <p:cNvGrpSpPr/>
          <p:nvPr userDrawn="1"/>
        </p:nvGrpSpPr>
        <p:grpSpPr>
          <a:xfrm>
            <a:off x="0" y="412845"/>
            <a:ext cx="794348" cy="201922"/>
            <a:chOff x="2006150" y="1190660"/>
            <a:chExt cx="1932917" cy="101043"/>
          </a:xfrm>
        </p:grpSpPr>
        <p:sp>
          <p:nvSpPr>
            <p:cNvPr id="12" name="矩形 11">
              <a:extLst>
                <a:ext uri="{FF2B5EF4-FFF2-40B4-BE49-F238E27FC236}">
                  <a16:creationId xmlns:a16="http://schemas.microsoft.com/office/drawing/2014/main" id="{38C97FDC-4667-4405-AEA0-577341CE565C}"/>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87A97C73-E3D3-44B1-B8F7-F4BAC8D861C6}"/>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CEAFA27B-79CE-489A-B421-E821F62CE265}"/>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A83DCD30-270E-47EB-96CD-7EE143D20475}"/>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6" name="投影片編號版面配置區 8">
            <a:extLst>
              <a:ext uri="{FF2B5EF4-FFF2-40B4-BE49-F238E27FC236}">
                <a16:creationId xmlns:a16="http://schemas.microsoft.com/office/drawing/2014/main" id="{685C6D6D-E751-4012-BBDE-505CC32F08C8}"/>
              </a:ext>
            </a:extLst>
          </p:cNvPr>
          <p:cNvSpPr>
            <a:spLocks noGrp="1"/>
          </p:cNvSpPr>
          <p:nvPr>
            <p:ph type="sldNum" sz="quarter" idx="12"/>
          </p:nvPr>
        </p:nvSpPr>
        <p:spPr>
          <a:xfrm>
            <a:off x="7086600" y="6538913"/>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29774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8" name="日期版面配置區 7"/>
          <p:cNvSpPr>
            <a:spLocks noGrp="1"/>
          </p:cNvSpPr>
          <p:nvPr>
            <p:ph type="dt" sz="half" idx="10"/>
          </p:nvPr>
        </p:nvSpPr>
        <p:spPr/>
        <p:txBody>
          <a:bodyPr/>
          <a:lstStyle/>
          <a:p>
            <a:fld id="{D54C209E-19E4-4D5A-91CF-65E400D4CE84}" type="datetime1">
              <a:rPr lang="zh-CN" altLang="en-US" smtClean="0"/>
              <a:t>2020/10/11</a:t>
            </a:fld>
            <a:endParaRPr lang="zh-CN" altLang="en-US" dirty="0"/>
          </a:p>
        </p:txBody>
      </p:sp>
      <p:sp>
        <p:nvSpPr>
          <p:cNvPr id="9" name="頁尾版面配置區 8"/>
          <p:cNvSpPr>
            <a:spLocks noGrp="1"/>
          </p:cNvSpPr>
          <p:nvPr>
            <p:ph type="ftr" sz="quarter" idx="11"/>
          </p:nvPr>
        </p:nvSpPr>
        <p:spPr/>
        <p:txBody>
          <a:bodyPr/>
          <a:lstStyle/>
          <a:p>
            <a:endParaRPr lang="zh-CN" altLang="en-US" dirty="0"/>
          </a:p>
        </p:txBody>
      </p:sp>
      <p:grpSp>
        <p:nvGrpSpPr>
          <p:cNvPr id="11" name="组合 46">
            <a:extLst>
              <a:ext uri="{FF2B5EF4-FFF2-40B4-BE49-F238E27FC236}">
                <a16:creationId xmlns:a16="http://schemas.microsoft.com/office/drawing/2014/main" id="{90529FD1-D5B4-4381-806D-2C0C8C83E302}"/>
              </a:ext>
            </a:extLst>
          </p:cNvPr>
          <p:cNvGrpSpPr/>
          <p:nvPr userDrawn="1"/>
        </p:nvGrpSpPr>
        <p:grpSpPr>
          <a:xfrm>
            <a:off x="0" y="412845"/>
            <a:ext cx="794348" cy="201922"/>
            <a:chOff x="2006150" y="1190660"/>
            <a:chExt cx="1932917" cy="101043"/>
          </a:xfrm>
        </p:grpSpPr>
        <p:sp>
          <p:nvSpPr>
            <p:cNvPr id="12" name="矩形 11">
              <a:extLst>
                <a:ext uri="{FF2B5EF4-FFF2-40B4-BE49-F238E27FC236}">
                  <a16:creationId xmlns:a16="http://schemas.microsoft.com/office/drawing/2014/main" id="{C1935EE1-80CB-4BD5-8372-289C4CD9B774}"/>
                </a:ext>
              </a:extLst>
            </p:cNvPr>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4FAD310A-C379-4DE6-9472-EDB42353C81D}"/>
                </a:ext>
              </a:extLst>
            </p:cNvPr>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BD5492B7-EF49-47F0-9AC2-D50AB5C6320A}"/>
                </a:ext>
              </a:extLst>
            </p:cNvPr>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C198633F-0502-42C0-A8EE-FEE7BFB15A28}"/>
                </a:ext>
              </a:extLst>
            </p:cNvPr>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6" name="投影片編號版面配置區 8">
            <a:extLst>
              <a:ext uri="{FF2B5EF4-FFF2-40B4-BE49-F238E27FC236}">
                <a16:creationId xmlns:a16="http://schemas.microsoft.com/office/drawing/2014/main" id="{6CF8E529-14CE-4CE1-A224-920EFED7A844}"/>
              </a:ext>
            </a:extLst>
          </p:cNvPr>
          <p:cNvSpPr>
            <a:spLocks noGrp="1"/>
          </p:cNvSpPr>
          <p:nvPr>
            <p:ph type="sldNum" sz="quarter" idx="12"/>
          </p:nvPr>
        </p:nvSpPr>
        <p:spPr>
          <a:xfrm>
            <a:off x="7086600" y="6538913"/>
            <a:ext cx="2057400" cy="365125"/>
          </a:xfrm>
        </p:spPr>
        <p:txBody>
          <a:body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43677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9D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407E6-528F-4B31-988F-53C2A23BA223}" type="datetime1">
              <a:rPr lang="zh-CN" altLang="en-US" smtClean="0"/>
              <a:t>2020/10/11</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7086600" y="653891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6876832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codertw.com/%E7%A8%8B%E5%BC%8F%E8%AA%9E%E8%A8%80/511298/" TargetMode="External"/><Relationship Id="rId3" Type="http://schemas.openxmlformats.org/officeDocument/2006/relationships/hyperlink" Target="https://zh.wikipedia.org/wiki/%E6%8E%A8%E8%96%A6%E7%B3%BB%E7%B5%B1" TargetMode="External"/><Relationship Id="rId7" Type="http://schemas.openxmlformats.org/officeDocument/2006/relationships/hyperlink" Target="https://kknews.cc/zh-tw/tech/p4zra4e.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zh.wikipedia.org/wiki/%E5%8D%94%E5%90%8C%E9%81%8E%E6%BF%BE" TargetMode="External"/><Relationship Id="rId5" Type="http://schemas.openxmlformats.org/officeDocument/2006/relationships/hyperlink" Target="https://www.thenewslens.com/article/117821" TargetMode="External"/><Relationship Id="rId4" Type="http://schemas.openxmlformats.org/officeDocument/2006/relationships/hyperlink" Target="https://medium.com/if-lab-ai/%E5%B0%B1%E9%80%99%E6%A8%A3%E6%87%82ai-%E6%8E%A8%E8%96%A6%E7%B3%BB%E7%B5%B1%E7%B3%BB%E5%88%971-%E4%BB%80%E9%BA%BC%E6%98%AF%E6%8E%A8%E8%96%A6%E7%B3%BB%E7%B5%B1-f1e08b36aa6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863335" y="857250"/>
            <a:ext cx="874568" cy="51435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任意多边形 5"/>
          <p:cNvSpPr/>
          <p:nvPr/>
        </p:nvSpPr>
        <p:spPr>
          <a:xfrm>
            <a:off x="1740405" y="857250"/>
            <a:ext cx="872066" cy="51435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 name="任意多边形 6"/>
          <p:cNvSpPr/>
          <p:nvPr/>
        </p:nvSpPr>
        <p:spPr>
          <a:xfrm>
            <a:off x="2605922" y="857250"/>
            <a:ext cx="872066" cy="51435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0" name="组合 19"/>
          <p:cNvGrpSpPr/>
          <p:nvPr/>
        </p:nvGrpSpPr>
        <p:grpSpPr>
          <a:xfrm>
            <a:off x="3865589" y="3630922"/>
            <a:ext cx="5152881" cy="37283"/>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8" name="椭圆 7"/>
          <p:cNvSpPr/>
          <p:nvPr/>
        </p:nvSpPr>
        <p:spPr>
          <a:xfrm>
            <a:off x="1631115" y="2466070"/>
            <a:ext cx="1925864" cy="1925864"/>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8" name="文本框 27"/>
          <p:cNvSpPr txBox="1"/>
          <p:nvPr/>
        </p:nvSpPr>
        <p:spPr>
          <a:xfrm>
            <a:off x="4209402" y="2511307"/>
            <a:ext cx="4888199" cy="830997"/>
          </a:xfrm>
          <a:prstGeom prst="rect">
            <a:avLst/>
          </a:prstGeom>
          <a:noFill/>
          <a:effectLst/>
        </p:spPr>
        <p:txBody>
          <a:bodyPr wrap="square" rtlCol="0">
            <a:spAutoFit/>
          </a:bodyPr>
          <a:lstStyle/>
          <a:p>
            <a:r>
              <a:rPr lang="zh-TW" altLang="en-US" sz="4800" dirty="0" smtClean="0">
                <a:solidFill>
                  <a:srgbClr val="858976"/>
                </a:solidFill>
                <a:latin typeface="Times New Roman" panose="02020603050405020304" pitchFamily="18" charset="0"/>
                <a:ea typeface="微軟正黑體" panose="020B0604030504040204" pitchFamily="34" charset="-120"/>
                <a:cs typeface="Times New Roman" panose="02020603050405020304" pitchFamily="18" charset="0"/>
              </a:rPr>
              <a:t>推 薦 系 統 簡 介</a:t>
            </a:r>
            <a:endParaRPr lang="zh-CN" altLang="en-US" sz="4800" dirty="0">
              <a:solidFill>
                <a:srgbClr val="858976"/>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9" name="文本框 28"/>
          <p:cNvSpPr txBox="1"/>
          <p:nvPr/>
        </p:nvSpPr>
        <p:spPr>
          <a:xfrm>
            <a:off x="4339116" y="4391934"/>
            <a:ext cx="2368982" cy="923330"/>
          </a:xfrm>
          <a:prstGeom prst="rect">
            <a:avLst/>
          </a:prstGeom>
          <a:noFill/>
          <a:effectLst/>
        </p:spPr>
        <p:txBody>
          <a:bodyPr wrap="none" rtlCol="0">
            <a:spAutoFit/>
          </a:bodyPr>
          <a:lstStyle/>
          <a:p>
            <a:r>
              <a:rPr lang="zh-TW" altLang="en-US" dirty="0" smtClean="0">
                <a:solidFill>
                  <a:srgbClr val="858976"/>
                </a:solidFill>
                <a:latin typeface="Times New Roman" panose="02020603050405020304" pitchFamily="18" charset="0"/>
                <a:ea typeface="微軟正黑體" panose="020B0604030504040204" pitchFamily="34" charset="-120"/>
                <a:cs typeface="Times New Roman" panose="02020603050405020304" pitchFamily="18" charset="0"/>
              </a:rPr>
              <a:t>製  作  人 </a:t>
            </a:r>
            <a:r>
              <a:rPr lang="zh-TW" altLang="en-US" dirty="0">
                <a:solidFill>
                  <a:srgbClr val="858976"/>
                </a:solidFill>
                <a:latin typeface="Times New Roman" panose="02020603050405020304" pitchFamily="18" charset="0"/>
                <a:ea typeface="微軟正黑體" panose="020B0604030504040204" pitchFamily="34" charset="-120"/>
                <a:cs typeface="Times New Roman" panose="02020603050405020304" pitchFamily="18" charset="0"/>
              </a:rPr>
              <a:t>：邱宜靜</a:t>
            </a:r>
            <a:endParaRPr lang="en-US" altLang="zh-TW" dirty="0">
              <a:solidFill>
                <a:srgbClr val="858976"/>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TW" dirty="0">
              <a:solidFill>
                <a:srgbClr val="858976"/>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dirty="0">
                <a:solidFill>
                  <a:srgbClr val="858976"/>
                </a:solidFill>
                <a:latin typeface="Times New Roman" panose="02020603050405020304" pitchFamily="18" charset="0"/>
                <a:ea typeface="微軟正黑體" panose="020B0604030504040204" pitchFamily="34" charset="-120"/>
                <a:cs typeface="Times New Roman" panose="02020603050405020304" pitchFamily="18" charset="0"/>
              </a:rPr>
              <a:t>日       期 ：</a:t>
            </a:r>
            <a:r>
              <a:rPr lang="en-US" altLang="zh-TW" dirty="0" smtClean="0">
                <a:solidFill>
                  <a:srgbClr val="858976"/>
                </a:solidFill>
                <a:latin typeface="Times New Roman" panose="02020603050405020304" pitchFamily="18" charset="0"/>
                <a:ea typeface="微軟正黑體" panose="020B0604030504040204" pitchFamily="34" charset="-120"/>
                <a:cs typeface="Times New Roman" panose="02020603050405020304" pitchFamily="18" charset="0"/>
              </a:rPr>
              <a:t>2020.10.11</a:t>
            </a:r>
            <a:endParaRPr lang="en-US" altLang="zh-TW" dirty="0">
              <a:solidFill>
                <a:srgbClr val="858976"/>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p:cNvSpPr>
            <a:spLocks noGrp="1"/>
          </p:cNvSpPr>
          <p:nvPr>
            <p:ph type="sldNum" sz="quarter" idx="12"/>
          </p:nvPr>
        </p:nvSpPr>
        <p:spPr>
          <a:xfrm>
            <a:off x="6457950" y="6356351"/>
            <a:ext cx="2057400" cy="365125"/>
          </a:xfrm>
        </p:spPr>
        <p:txBody>
          <a:bodyPr/>
          <a:lstStyle/>
          <a:p>
            <a:fld id="{A3BD52BC-4BCA-490D-94CE-02C0A355447E}" type="slidenum">
              <a:rPr lang="zh-CN" altLang="en-US" smtClean="0"/>
              <a:t>1</a:t>
            </a:fld>
            <a:endParaRPr lang="zh-CN" altLang="en-US" dirty="0"/>
          </a:p>
        </p:txBody>
      </p:sp>
      <p:sp>
        <p:nvSpPr>
          <p:cNvPr id="17" name="矩形 16"/>
          <p:cNvSpPr/>
          <p:nvPr/>
        </p:nvSpPr>
        <p:spPr>
          <a:xfrm>
            <a:off x="-3605" y="0"/>
            <a:ext cx="872066" cy="6869648"/>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8" name="任意多边形 4"/>
          <p:cNvSpPr/>
          <p:nvPr/>
        </p:nvSpPr>
        <p:spPr>
          <a:xfrm>
            <a:off x="868461" y="-5824"/>
            <a:ext cx="874554" cy="2405396"/>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9" name="任意多边形 4"/>
          <p:cNvSpPr/>
          <p:nvPr/>
        </p:nvSpPr>
        <p:spPr>
          <a:xfrm>
            <a:off x="864885" y="4464252"/>
            <a:ext cx="873018" cy="2405396"/>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5" name="任意多边形 5"/>
          <p:cNvSpPr/>
          <p:nvPr/>
        </p:nvSpPr>
        <p:spPr>
          <a:xfrm>
            <a:off x="1739453" y="-11648"/>
            <a:ext cx="872066" cy="6869648"/>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任意多边形 6"/>
          <p:cNvSpPr/>
          <p:nvPr/>
        </p:nvSpPr>
        <p:spPr>
          <a:xfrm>
            <a:off x="2605922" y="0"/>
            <a:ext cx="872066"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4" name="圖片 3" descr="畫面剪輯"/>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85238" y1="21118" x2="87619" y2="27329"/>
                        <a14:backgroundMark x1="69048" y1="14286" x2="74762" y2="13043"/>
                      </a14:backgroundRemoval>
                    </a14:imgEffect>
                  </a14:imgLayer>
                </a14:imgProps>
              </a:ext>
              <a:ext uri="{28A0092B-C50C-407E-A947-70E740481C1C}">
                <a14:useLocalDpi xmlns:a14="http://schemas.microsoft.com/office/drawing/2010/main" val="0"/>
              </a:ext>
            </a:extLst>
          </a:blip>
          <a:stretch>
            <a:fillRect/>
          </a:stretch>
        </p:blipFill>
        <p:spPr>
          <a:xfrm>
            <a:off x="1823785" y="2832642"/>
            <a:ext cx="1540523" cy="1181067"/>
          </a:xfrm>
          <a:prstGeom prst="rect">
            <a:avLst/>
          </a:prstGeom>
        </p:spPr>
      </p:pic>
    </p:spTree>
    <p:extLst>
      <p:ext uri="{BB962C8B-B14F-4D97-AF65-F5344CB8AC3E}">
        <p14:creationId xmlns:p14="http://schemas.microsoft.com/office/powerpoint/2010/main" val="419263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p:stCondLst>
                              <p:cond delay="1000"/>
                            </p:stCondLst>
                            <p:childTnLst>
                              <p:par>
                                <p:cTn id="15" presetID="16" presetClass="entr" presetSubtype="37"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outVertical)">
                                      <p:cBhvr>
                                        <p:cTn id="17" dur="500"/>
                                        <p:tgtEl>
                                          <p:spTgt spid="20"/>
                                        </p:tgtEl>
                                      </p:cBhvr>
                                    </p:animEffect>
                                  </p:childTnLst>
                                </p:cTn>
                              </p:par>
                            </p:childTnLst>
                          </p:cTn>
                        </p:par>
                        <p:par>
                          <p:cTn id="18" fill="hold">
                            <p:stCondLst>
                              <p:cond delay="1500"/>
                            </p:stCondLst>
                            <p:childTnLst>
                              <p:par>
                                <p:cTn id="19" presetID="37"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900" decel="100000" fill="hold"/>
                                        <p:tgtEl>
                                          <p:spTgt spid="28"/>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25" presetID="22" presetClass="entr" presetSubtype="1" fill="hold" grpId="0" nodeType="withEffect">
                                  <p:stCondLst>
                                    <p:cond delay="75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par>
                                <p:cTn id="28" presetID="22" presetClass="entr" presetSubtype="1"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par>
                                <p:cTn id="31" presetID="22" presetClass="entr" presetSubtype="1" fill="hold" grpId="0" nodeType="withEffect">
                                  <p:stCondLst>
                                    <p:cond delay="50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2750"/>
                            </p:stCondLst>
                            <p:childTnLst>
                              <p:par>
                                <p:cTn id="38" presetID="22" presetClass="entr" presetSubtype="1"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8" grpId="0"/>
      <p:bldP spid="17" grpId="0" animBg="1"/>
      <p:bldP spid="18" grpId="0" animBg="1"/>
      <p:bldP spid="19"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12"/>
          <p:cNvSpPr>
            <a:spLocks noGrp="1"/>
          </p:cNvSpPr>
          <p:nvPr>
            <p:ph type="sldNum" sz="quarter" idx="12"/>
          </p:nvPr>
        </p:nvSpPr>
        <p:spPr>
          <a:xfrm>
            <a:off x="6457950" y="6356351"/>
            <a:ext cx="2057400" cy="365125"/>
          </a:xfrm>
        </p:spPr>
        <p:txBody>
          <a:bodyPr/>
          <a:lstStyle/>
          <a:p>
            <a:fld id="{A3BD52BC-4BCA-490D-94CE-02C0A355447E}" type="slidenum">
              <a:rPr lang="zh-CN" altLang="en-US" smtClean="0"/>
              <a:t>10</a:t>
            </a:fld>
            <a:endParaRPr lang="zh-CN" altLang="en-US" dirty="0"/>
          </a:p>
        </p:txBody>
      </p:sp>
      <p:sp>
        <p:nvSpPr>
          <p:cNvPr id="15" name="椭圆 10">
            <a:extLst>
              <a:ext uri="{FF2B5EF4-FFF2-40B4-BE49-F238E27FC236}">
                <a16:creationId xmlns:a16="http://schemas.microsoft.com/office/drawing/2014/main" id="{C9EE6DF6-8C80-4684-9B66-87EAC9C24739}"/>
              </a:ext>
            </a:extLst>
          </p:cNvPr>
          <p:cNvSpPr/>
          <p:nvPr/>
        </p:nvSpPr>
        <p:spPr>
          <a:xfrm>
            <a:off x="-945587" y="1678053"/>
            <a:ext cx="826494" cy="826494"/>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椭圆 11">
            <a:extLst>
              <a:ext uri="{FF2B5EF4-FFF2-40B4-BE49-F238E27FC236}">
                <a16:creationId xmlns:a16="http://schemas.microsoft.com/office/drawing/2014/main" id="{D61758A7-3F26-43F7-8388-B12368D41A84}"/>
              </a:ext>
            </a:extLst>
          </p:cNvPr>
          <p:cNvSpPr/>
          <p:nvPr/>
        </p:nvSpPr>
        <p:spPr>
          <a:xfrm>
            <a:off x="-988293" y="4157535"/>
            <a:ext cx="826494" cy="826494"/>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椭圆 12">
            <a:extLst>
              <a:ext uri="{FF2B5EF4-FFF2-40B4-BE49-F238E27FC236}">
                <a16:creationId xmlns:a16="http://schemas.microsoft.com/office/drawing/2014/main" id="{F6FBCD59-4C1C-4D3D-A616-0A75670E7E8E}"/>
              </a:ext>
            </a:extLst>
          </p:cNvPr>
          <p:cNvSpPr/>
          <p:nvPr/>
        </p:nvSpPr>
        <p:spPr>
          <a:xfrm>
            <a:off x="-966940" y="2504547"/>
            <a:ext cx="826494" cy="826494"/>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椭圆 13">
            <a:extLst>
              <a:ext uri="{FF2B5EF4-FFF2-40B4-BE49-F238E27FC236}">
                <a16:creationId xmlns:a16="http://schemas.microsoft.com/office/drawing/2014/main" id="{50497490-89AC-4E93-B9D6-730B0960457C}"/>
              </a:ext>
            </a:extLst>
          </p:cNvPr>
          <p:cNvSpPr/>
          <p:nvPr/>
        </p:nvSpPr>
        <p:spPr>
          <a:xfrm>
            <a:off x="-988293" y="3331041"/>
            <a:ext cx="826494" cy="826494"/>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5" name="Freeform 5">
            <a:extLst>
              <a:ext uri="{FF2B5EF4-FFF2-40B4-BE49-F238E27FC236}">
                <a16:creationId xmlns:a16="http://schemas.microsoft.com/office/drawing/2014/main" id="{FCB69D19-3750-4E4C-9188-950A107CB4AC}"/>
              </a:ext>
            </a:extLst>
          </p:cNvPr>
          <p:cNvSpPr>
            <a:spLocks noEditPoints="1"/>
          </p:cNvSpPr>
          <p:nvPr/>
        </p:nvSpPr>
        <p:spPr bwMode="auto">
          <a:xfrm rot="925172">
            <a:off x="108133" y="983663"/>
            <a:ext cx="646925" cy="64758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C9255"/>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endParaRPr lang="zh-CN" altLang="en-US" sz="1349"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Freeform 26">
            <a:extLst>
              <a:ext uri="{FF2B5EF4-FFF2-40B4-BE49-F238E27FC236}">
                <a16:creationId xmlns:a16="http://schemas.microsoft.com/office/drawing/2014/main" id="{F9AEF8CE-BE5F-4CAD-9295-6F4369229D55}"/>
              </a:ext>
            </a:extLst>
          </p:cNvPr>
          <p:cNvSpPr>
            <a:spLocks noEditPoints="1"/>
          </p:cNvSpPr>
          <p:nvPr/>
        </p:nvSpPr>
        <p:spPr bwMode="auto">
          <a:xfrm>
            <a:off x="431595" y="1132870"/>
            <a:ext cx="242621" cy="22529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68544" tIns="34272" rIns="68544" bIns="34272" numCol="1" anchor="t" anchorCtr="0" compatLnSpc="1"/>
          <a:lstStyle/>
          <a:p>
            <a:endParaRPr lang="zh-CN" altLang="en-US" sz="1349" dirty="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30" name="直接连接符 26">
            <a:extLst>
              <a:ext uri="{FF2B5EF4-FFF2-40B4-BE49-F238E27FC236}">
                <a16:creationId xmlns:a16="http://schemas.microsoft.com/office/drawing/2014/main" id="{A5A7ED60-7B74-48F2-BB19-318603431AE0}"/>
              </a:ext>
            </a:extLst>
          </p:cNvPr>
          <p:cNvCxnSpPr>
            <a:cxnSpLocks/>
          </p:cNvCxnSpPr>
          <p:nvPr/>
        </p:nvCxnSpPr>
        <p:spPr>
          <a:xfrm>
            <a:off x="867806" y="1456052"/>
            <a:ext cx="2484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42">
            <a:extLst>
              <a:ext uri="{FF2B5EF4-FFF2-40B4-BE49-F238E27FC236}">
                <a16:creationId xmlns:a16="http://schemas.microsoft.com/office/drawing/2014/main" id="{5D7A163F-7EE1-4869-9C8E-7B3A0448F921}"/>
              </a:ext>
            </a:extLst>
          </p:cNvPr>
          <p:cNvSpPr txBox="1"/>
          <p:nvPr/>
        </p:nvSpPr>
        <p:spPr>
          <a:xfrm>
            <a:off x="937602" y="1046096"/>
            <a:ext cx="3241205" cy="32303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TW" altLang="en-US" sz="2099" b="0" dirty="0" smtClean="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協同過濾－典型缺點</a:t>
            </a:r>
            <a:endParaRPr lang="zh-CN"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8" name="组合 5"/>
          <p:cNvGrpSpPr/>
          <p:nvPr/>
        </p:nvGrpSpPr>
        <p:grpSpPr>
          <a:xfrm>
            <a:off x="2812691" y="2469248"/>
            <a:ext cx="5889504" cy="763009"/>
            <a:chOff x="3750254" y="1844858"/>
            <a:chExt cx="7852672" cy="681021"/>
          </a:xfrm>
        </p:grpSpPr>
        <p:sp>
          <p:nvSpPr>
            <p:cNvPr id="29" name="矩形 28"/>
            <p:cNvSpPr/>
            <p:nvPr/>
          </p:nvSpPr>
          <p:spPr bwMode="auto">
            <a:xfrm>
              <a:off x="3750254" y="1844858"/>
              <a:ext cx="7852672" cy="681021"/>
            </a:xfrm>
            <a:prstGeom prst="rect">
              <a:avLst/>
            </a:prstGeom>
            <a:solidFill>
              <a:srgbClr val="EBEAE2"/>
            </a:solidFill>
            <a:ln w="9525" cap="flat" cmpd="sng" algn="ctr">
              <a:solidFill>
                <a:srgbClr val="5ABB93"/>
              </a:solidFill>
              <a:prstDash val="solid"/>
              <a:round/>
              <a:headEnd type="none" w="med" len="med"/>
              <a:tailEnd type="none" w="med" len="med"/>
            </a:ln>
            <a:effectLst/>
          </p:spPr>
          <p:txBody>
            <a:bodyPr vert="horz" wrap="square" lIns="68580" tIns="34290" rIns="68580" bIns="34290" numCol="1" rtlCol="0"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2" name="TextBox 19"/>
            <p:cNvSpPr txBox="1"/>
            <p:nvPr/>
          </p:nvSpPr>
          <p:spPr>
            <a:xfrm>
              <a:off x="4186361" y="1906873"/>
              <a:ext cx="7200800" cy="521939"/>
            </a:xfrm>
            <a:prstGeom prst="rect">
              <a:avLst/>
            </a:prstGeom>
            <a:noFill/>
          </p:spPr>
          <p:txBody>
            <a:bodyPr wrap="square" rtlCol="0">
              <a:spAutoFit/>
            </a:bodyPr>
            <a:lstStyle/>
            <a:p>
              <a:pPr marL="285750" indent="-285750" algn="just">
                <a:buFont typeface="Arial" panose="020B0604020202020204" pitchFamily="34" charset="0"/>
                <a:buChar char="•"/>
              </a:pP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沒有</a:t>
              </a: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足夠的使用者與物品間的訊息</a:t>
              </a: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將</a:t>
              </a: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造成</a:t>
              </a: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推薦系統效果不</a:t>
              </a: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佳</a:t>
              </a:r>
              <a:endParaRPr lang="en-US" altLang="zh-CN"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nvGrpSpPr>
          <p:cNvPr id="33" name="组合 1"/>
          <p:cNvGrpSpPr/>
          <p:nvPr/>
        </p:nvGrpSpPr>
        <p:grpSpPr>
          <a:xfrm>
            <a:off x="986830" y="2469248"/>
            <a:ext cx="2091709" cy="600986"/>
            <a:chOff x="1315773" y="1844858"/>
            <a:chExt cx="2788945" cy="801314"/>
          </a:xfrm>
        </p:grpSpPr>
        <p:sp>
          <p:nvSpPr>
            <p:cNvPr id="34" name="右箭头 7"/>
            <p:cNvSpPr/>
            <p:nvPr/>
          </p:nvSpPr>
          <p:spPr bwMode="auto">
            <a:xfrm>
              <a:off x="3528654" y="2046227"/>
              <a:ext cx="576064" cy="461820"/>
            </a:xfrm>
            <a:prstGeom prst="rightArrow">
              <a:avLst/>
            </a:prstGeom>
            <a:solidFill>
              <a:srgbClr val="5ABB9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1315773" y="1844858"/>
              <a:ext cx="2481545" cy="801314"/>
            </a:xfrm>
            <a:prstGeom prst="rect">
              <a:avLst/>
            </a:prstGeom>
            <a:solidFill>
              <a:srgbClr val="5ABB93"/>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6" name="TextBox 18"/>
            <p:cNvSpPr txBox="1"/>
            <p:nvPr/>
          </p:nvSpPr>
          <p:spPr>
            <a:xfrm>
              <a:off x="1408520" y="1899923"/>
              <a:ext cx="2362472" cy="738662"/>
            </a:xfrm>
            <a:prstGeom prst="rect">
              <a:avLst/>
            </a:prstGeom>
            <a:noFill/>
          </p:spPr>
          <p:txBody>
            <a:bodyPr wrap="square" rtlCol="0">
              <a:spAutoFit/>
            </a:bodyPr>
            <a:lstStyle/>
            <a:p>
              <a:pPr algn="ctr"/>
              <a:r>
                <a:rPr lang="zh-TW" altLang="en-US" sz="1500" dirty="0">
                  <a:solidFill>
                    <a:schemeClr val="bg2"/>
                  </a:solidFill>
                  <a:latin typeface="微软雅黑" panose="020B0503020204020204" pitchFamily="34" charset="-122"/>
                  <a:ea typeface="微软雅黑" panose="020B0503020204020204" pitchFamily="34" charset="-122"/>
                </a:rPr>
                <a:t>冷啟動</a:t>
              </a:r>
              <a:r>
                <a:rPr lang="zh-TW" altLang="en-US" sz="1500" dirty="0" smtClean="0">
                  <a:solidFill>
                    <a:schemeClr val="bg2"/>
                  </a:solidFill>
                  <a:latin typeface="微软雅黑" panose="020B0503020204020204" pitchFamily="34" charset="-122"/>
                  <a:ea typeface="微软雅黑" panose="020B0503020204020204" pitchFamily="34" charset="-122"/>
                </a:rPr>
                <a:t>問題</a:t>
              </a:r>
              <a:endParaRPr lang="en-US" altLang="zh-TW" sz="1500" dirty="0" smtClean="0">
                <a:solidFill>
                  <a:schemeClr val="bg2"/>
                </a:solidFill>
                <a:latin typeface="微软雅黑" panose="020B0503020204020204" pitchFamily="34" charset="-122"/>
                <a:ea typeface="微软雅黑" panose="020B0503020204020204" pitchFamily="34" charset="-122"/>
              </a:endParaRPr>
            </a:p>
            <a:p>
              <a:pPr algn="ctr"/>
              <a:r>
                <a:rPr lang="zh-TW" altLang="en-US" sz="1500" dirty="0" smtClean="0">
                  <a:solidFill>
                    <a:schemeClr val="bg2"/>
                  </a:solidFill>
                  <a:latin typeface="微软雅黑" panose="020B0503020204020204" pitchFamily="34" charset="-122"/>
                  <a:ea typeface="微软雅黑" panose="020B0503020204020204" pitchFamily="34" charset="-122"/>
                </a:rPr>
                <a:t> </a:t>
              </a:r>
              <a:r>
                <a:rPr lang="en-US" altLang="zh-TW" sz="1500" dirty="0">
                  <a:solidFill>
                    <a:schemeClr val="bg2"/>
                  </a:solidFill>
                  <a:latin typeface="微软雅黑" panose="020B0503020204020204" pitchFamily="34" charset="-122"/>
                  <a:ea typeface="微软雅黑" panose="020B0503020204020204" pitchFamily="34" charset="-122"/>
                </a:rPr>
                <a:t>( Cold Start )</a:t>
              </a:r>
            </a:p>
          </p:txBody>
        </p:sp>
      </p:grpSp>
      <p:grpSp>
        <p:nvGrpSpPr>
          <p:cNvPr id="37" name="组合 2"/>
          <p:cNvGrpSpPr/>
          <p:nvPr/>
        </p:nvGrpSpPr>
        <p:grpSpPr>
          <a:xfrm>
            <a:off x="986830" y="4389375"/>
            <a:ext cx="2091709" cy="600986"/>
            <a:chOff x="1315773" y="2934407"/>
            <a:chExt cx="2788945" cy="801314"/>
          </a:xfrm>
        </p:grpSpPr>
        <p:sp>
          <p:nvSpPr>
            <p:cNvPr id="38" name="右箭头 10"/>
            <p:cNvSpPr/>
            <p:nvPr/>
          </p:nvSpPr>
          <p:spPr bwMode="auto">
            <a:xfrm>
              <a:off x="3528654" y="3135776"/>
              <a:ext cx="576064" cy="461820"/>
            </a:xfrm>
            <a:prstGeom prst="rightArrow">
              <a:avLst/>
            </a:prstGeom>
            <a:solidFill>
              <a:srgbClr val="75627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1315773" y="2934407"/>
              <a:ext cx="2481545" cy="801314"/>
            </a:xfrm>
            <a:prstGeom prst="rect">
              <a:avLst/>
            </a:prstGeom>
            <a:solidFill>
              <a:srgbClr val="75627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0" name="TextBox 20"/>
            <p:cNvSpPr txBox="1"/>
            <p:nvPr/>
          </p:nvSpPr>
          <p:spPr>
            <a:xfrm>
              <a:off x="1408520" y="2961376"/>
              <a:ext cx="2362472" cy="738663"/>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TW" altLang="en-US" sz="1500" dirty="0">
                  <a:solidFill>
                    <a:schemeClr val="bg2"/>
                  </a:solidFill>
                  <a:latin typeface="微软雅黑" panose="020B0503020204020204" pitchFamily="34" charset="-122"/>
                  <a:ea typeface="微软雅黑" panose="020B0503020204020204" pitchFamily="34" charset="-122"/>
                </a:rPr>
                <a:t>稀疏性問題 </a:t>
              </a:r>
              <a:r>
                <a:rPr lang="en-US" altLang="zh-TW" sz="1500" dirty="0">
                  <a:solidFill>
                    <a:schemeClr val="bg2"/>
                  </a:solidFill>
                  <a:latin typeface="微软雅黑" panose="020B0503020204020204" pitchFamily="34" charset="-122"/>
                  <a:ea typeface="微软雅黑" panose="020B0503020204020204" pitchFamily="34" charset="-122"/>
                </a:rPr>
                <a:t>( Sparsity )</a:t>
              </a:r>
              <a:endParaRPr lang="en-US" altLang="zh-TW" sz="1500" dirty="0">
                <a:solidFill>
                  <a:schemeClr val="bg2"/>
                </a:solidFill>
                <a:latin typeface="微软雅黑" panose="020B0503020204020204" pitchFamily="34" charset="-122"/>
                <a:ea typeface="微软雅黑" panose="020B0503020204020204" pitchFamily="34" charset="-122"/>
              </a:endParaRPr>
            </a:p>
          </p:txBody>
        </p:sp>
      </p:grpSp>
      <p:grpSp>
        <p:nvGrpSpPr>
          <p:cNvPr id="41" name="组合 6"/>
          <p:cNvGrpSpPr/>
          <p:nvPr/>
        </p:nvGrpSpPr>
        <p:grpSpPr>
          <a:xfrm>
            <a:off x="2812691" y="4389376"/>
            <a:ext cx="5889504" cy="809857"/>
            <a:chOff x="3750254" y="2934406"/>
            <a:chExt cx="7852672" cy="1079808"/>
          </a:xfrm>
        </p:grpSpPr>
        <p:sp>
          <p:nvSpPr>
            <p:cNvPr id="42" name="矩形 41"/>
            <p:cNvSpPr/>
            <p:nvPr/>
          </p:nvSpPr>
          <p:spPr bwMode="auto">
            <a:xfrm>
              <a:off x="3750254" y="2934406"/>
              <a:ext cx="7852672" cy="1079808"/>
            </a:xfrm>
            <a:prstGeom prst="rect">
              <a:avLst/>
            </a:prstGeom>
            <a:noFill/>
            <a:ln w="9525" cap="flat" cmpd="sng" algn="ctr">
              <a:solidFill>
                <a:srgbClr val="756271"/>
              </a:solidFill>
              <a:prstDash val="solid"/>
              <a:round/>
              <a:headEnd type="none" w="med" len="med"/>
              <a:tailEnd type="none" w="med" len="med"/>
            </a:ln>
            <a:effectLst/>
          </p:spPr>
          <p:txBody>
            <a:bodyPr vert="horz" wrap="square" lIns="68580" tIns="34290" rIns="68580" bIns="34290" numCol="1" rtlCol="0"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3" name="TextBox 21"/>
            <p:cNvSpPr txBox="1"/>
            <p:nvPr/>
          </p:nvSpPr>
          <p:spPr>
            <a:xfrm>
              <a:off x="4186361" y="3141068"/>
              <a:ext cx="7200800" cy="779699"/>
            </a:xfrm>
            <a:prstGeom prst="rect">
              <a:avLst/>
            </a:prstGeom>
            <a:noFill/>
          </p:spPr>
          <p:txBody>
            <a:bodyPr wrap="square" rtlCol="0">
              <a:spAutoFit/>
            </a:bodyPr>
            <a:lstStyle/>
            <a:p>
              <a:pPr marL="285750" indent="-28575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為 </a:t>
              </a:r>
              <a:r>
                <a:rPr lang="en-US" altLang="zh-TW" sz="1600" dirty="0">
                  <a:latin typeface="Times New Roman" panose="02020603050405020304" pitchFamily="18" charset="0"/>
                  <a:ea typeface="微軟正黑體" panose="020B0604030504040204" pitchFamily="34" charset="-120"/>
                  <a:cs typeface="Times New Roman" panose="02020603050405020304" pitchFamily="18" charset="0"/>
                </a:rPr>
                <a:t>Model-based </a:t>
              </a: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的</a:t>
              </a: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缺點</a:t>
              </a:r>
              <a:endParaRPr lang="en-US" altLang="zh-TW" sz="1600" dirty="0" smtClean="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資料規模越大，稀疏性問題就更</a:t>
              </a: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嚴重</a:t>
              </a:r>
              <a:endPar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19127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par>
                                <p:cTn id="13" presetID="2" presetClass="entr" presetSubtype="8"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750" fill="hold"/>
                                        <p:tgtEl>
                                          <p:spTgt spid="33"/>
                                        </p:tgtEl>
                                        <p:attrNameLst>
                                          <p:attrName>ppt_x</p:attrName>
                                        </p:attrNameLst>
                                      </p:cBhvr>
                                      <p:tavLst>
                                        <p:tav tm="0">
                                          <p:val>
                                            <p:strVal val="0-#ppt_w/2"/>
                                          </p:val>
                                        </p:tav>
                                        <p:tav tm="100000">
                                          <p:val>
                                            <p:strVal val="#ppt_x"/>
                                          </p:val>
                                        </p:tav>
                                      </p:tavLst>
                                    </p:anim>
                                    <p:anim calcmode="lin" valueType="num">
                                      <p:cBhvr additive="base">
                                        <p:cTn id="16" dur="75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750" fill="hold"/>
                                        <p:tgtEl>
                                          <p:spTgt spid="37"/>
                                        </p:tgtEl>
                                        <p:attrNameLst>
                                          <p:attrName>ppt_x</p:attrName>
                                        </p:attrNameLst>
                                      </p:cBhvr>
                                      <p:tavLst>
                                        <p:tav tm="0">
                                          <p:val>
                                            <p:strVal val="0-#ppt_w/2"/>
                                          </p:val>
                                        </p:tav>
                                        <p:tav tm="100000">
                                          <p:val>
                                            <p:strVal val="#ppt_x"/>
                                          </p:val>
                                        </p:tav>
                                      </p:tavLst>
                                    </p:anim>
                                    <p:anim calcmode="lin" valueType="num">
                                      <p:cBhvr additive="base">
                                        <p:cTn id="20" dur="750" fill="hold"/>
                                        <p:tgtEl>
                                          <p:spTgt spid="37"/>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1000"/>
                                        <p:tgtEl>
                                          <p:spTgt spid="28"/>
                                        </p:tgtEl>
                                      </p:cBhvr>
                                    </p:animEffect>
                                  </p:childTnLst>
                                </p:cTn>
                              </p:par>
                              <p:par>
                                <p:cTn id="25" presetID="22" presetClass="entr" presetSubtype="8"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7898" y="2638121"/>
            <a:ext cx="4867375" cy="1635026"/>
          </a:xfrm>
          <a:prstGeom prst="rect">
            <a:avLst/>
          </a:prstGeom>
          <a:noFill/>
          <a:ln w="63500">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3" name="矩形 2"/>
          <p:cNvSpPr/>
          <p:nvPr/>
        </p:nvSpPr>
        <p:spPr>
          <a:xfrm>
            <a:off x="7441848" y="2638121"/>
            <a:ext cx="165920" cy="1637071"/>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1572225" y="1886133"/>
            <a:ext cx="1519827" cy="1415486"/>
            <a:chOff x="1164" y="687"/>
            <a:chExt cx="3219" cy="2998"/>
          </a:xfrm>
          <a:solidFill>
            <a:srgbClr val="2F5597"/>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grpSp>
      <p:sp>
        <p:nvSpPr>
          <p:cNvPr id="7" name="文本框 6"/>
          <p:cNvSpPr txBox="1"/>
          <p:nvPr/>
        </p:nvSpPr>
        <p:spPr>
          <a:xfrm>
            <a:off x="3565909" y="3040135"/>
            <a:ext cx="2723823" cy="854080"/>
          </a:xfrm>
          <a:prstGeom prst="rect">
            <a:avLst/>
          </a:prstGeom>
          <a:noFill/>
        </p:spPr>
        <p:txBody>
          <a:bodyPr wrap="none" rtlCol="0">
            <a:spAutoFit/>
          </a:bodyPr>
          <a:lstStyle/>
          <a:p>
            <a:r>
              <a:rPr lang="zh-TW" altLang="en-US" sz="4950" b="1" dirty="0">
                <a:solidFill>
                  <a:srgbClr val="2F5597"/>
                </a:solidFill>
                <a:latin typeface="微软雅黑" panose="020B0503020204020204" pitchFamily="34" charset="-122"/>
                <a:ea typeface="微软雅黑" panose="020B0503020204020204" pitchFamily="34" charset="-122"/>
              </a:rPr>
              <a:t>混合推薦</a:t>
            </a:r>
          </a:p>
        </p:txBody>
      </p:sp>
      <p:sp>
        <p:nvSpPr>
          <p:cNvPr id="13" name="投影片編號版面配置區 12"/>
          <p:cNvSpPr>
            <a:spLocks noGrp="1"/>
          </p:cNvSpPr>
          <p:nvPr>
            <p:ph type="sldNum" sz="quarter" idx="12"/>
          </p:nvPr>
        </p:nvSpPr>
        <p:spPr>
          <a:xfrm>
            <a:off x="6457950" y="6354306"/>
            <a:ext cx="2057400" cy="365125"/>
          </a:xfrm>
        </p:spPr>
        <p:txBody>
          <a:bodyPr/>
          <a:lstStyle/>
          <a:p>
            <a:fld id="{A3BD52BC-4BCA-490D-94CE-02C0A355447E}" type="slidenum">
              <a:rPr lang="zh-CN" altLang="en-US" smtClean="0"/>
              <a:t>11</a:t>
            </a:fld>
            <a:endParaRPr lang="zh-CN" altLang="en-US"/>
          </a:p>
        </p:txBody>
      </p:sp>
      <p:grpSp>
        <p:nvGrpSpPr>
          <p:cNvPr id="8" name="组合 7"/>
          <p:cNvGrpSpPr/>
          <p:nvPr/>
        </p:nvGrpSpPr>
        <p:grpSpPr>
          <a:xfrm rot="5400000">
            <a:off x="-1369046" y="2615079"/>
            <a:ext cx="1702519" cy="676844"/>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0823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12"/>
          <p:cNvSpPr>
            <a:spLocks noGrp="1"/>
          </p:cNvSpPr>
          <p:nvPr>
            <p:ph type="sldNum" sz="quarter" idx="12"/>
          </p:nvPr>
        </p:nvSpPr>
        <p:spPr>
          <a:xfrm>
            <a:off x="6457950" y="6356351"/>
            <a:ext cx="2057400" cy="365125"/>
          </a:xfrm>
        </p:spPr>
        <p:txBody>
          <a:bodyPr/>
          <a:lstStyle/>
          <a:p>
            <a:fld id="{A3BD52BC-4BCA-490D-94CE-02C0A355447E}" type="slidenum">
              <a:rPr lang="zh-CN" altLang="en-US" smtClean="0"/>
              <a:t>12</a:t>
            </a:fld>
            <a:endParaRPr lang="zh-CN" altLang="en-US" dirty="0"/>
          </a:p>
        </p:txBody>
      </p:sp>
      <p:sp>
        <p:nvSpPr>
          <p:cNvPr id="15" name="椭圆 10">
            <a:extLst>
              <a:ext uri="{FF2B5EF4-FFF2-40B4-BE49-F238E27FC236}">
                <a16:creationId xmlns:a16="http://schemas.microsoft.com/office/drawing/2014/main" id="{C9EE6DF6-8C80-4684-9B66-87EAC9C24739}"/>
              </a:ext>
            </a:extLst>
          </p:cNvPr>
          <p:cNvSpPr/>
          <p:nvPr/>
        </p:nvSpPr>
        <p:spPr>
          <a:xfrm>
            <a:off x="-945587" y="1678053"/>
            <a:ext cx="826494" cy="826494"/>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椭圆 11">
            <a:extLst>
              <a:ext uri="{FF2B5EF4-FFF2-40B4-BE49-F238E27FC236}">
                <a16:creationId xmlns:a16="http://schemas.microsoft.com/office/drawing/2014/main" id="{D61758A7-3F26-43F7-8388-B12368D41A84}"/>
              </a:ext>
            </a:extLst>
          </p:cNvPr>
          <p:cNvSpPr/>
          <p:nvPr/>
        </p:nvSpPr>
        <p:spPr>
          <a:xfrm>
            <a:off x="-988293" y="4157535"/>
            <a:ext cx="826494" cy="826494"/>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椭圆 12">
            <a:extLst>
              <a:ext uri="{FF2B5EF4-FFF2-40B4-BE49-F238E27FC236}">
                <a16:creationId xmlns:a16="http://schemas.microsoft.com/office/drawing/2014/main" id="{F6FBCD59-4C1C-4D3D-A616-0A75670E7E8E}"/>
              </a:ext>
            </a:extLst>
          </p:cNvPr>
          <p:cNvSpPr/>
          <p:nvPr/>
        </p:nvSpPr>
        <p:spPr>
          <a:xfrm>
            <a:off x="-966940" y="2504547"/>
            <a:ext cx="826494" cy="826494"/>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椭圆 13">
            <a:extLst>
              <a:ext uri="{FF2B5EF4-FFF2-40B4-BE49-F238E27FC236}">
                <a16:creationId xmlns:a16="http://schemas.microsoft.com/office/drawing/2014/main" id="{50497490-89AC-4E93-B9D6-730B0960457C}"/>
              </a:ext>
            </a:extLst>
          </p:cNvPr>
          <p:cNvSpPr/>
          <p:nvPr/>
        </p:nvSpPr>
        <p:spPr>
          <a:xfrm>
            <a:off x="-988293" y="3331041"/>
            <a:ext cx="826494" cy="826494"/>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5" name="Freeform 5">
            <a:extLst>
              <a:ext uri="{FF2B5EF4-FFF2-40B4-BE49-F238E27FC236}">
                <a16:creationId xmlns:a16="http://schemas.microsoft.com/office/drawing/2014/main" id="{FCB69D19-3750-4E4C-9188-950A107CB4AC}"/>
              </a:ext>
            </a:extLst>
          </p:cNvPr>
          <p:cNvSpPr>
            <a:spLocks noEditPoints="1"/>
          </p:cNvSpPr>
          <p:nvPr/>
        </p:nvSpPr>
        <p:spPr bwMode="auto">
          <a:xfrm rot="925172">
            <a:off x="108133" y="983663"/>
            <a:ext cx="646925" cy="64758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C9255"/>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endParaRPr lang="zh-CN" altLang="en-US" sz="1349"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Freeform 26">
            <a:extLst>
              <a:ext uri="{FF2B5EF4-FFF2-40B4-BE49-F238E27FC236}">
                <a16:creationId xmlns:a16="http://schemas.microsoft.com/office/drawing/2014/main" id="{F9AEF8CE-BE5F-4CAD-9295-6F4369229D55}"/>
              </a:ext>
            </a:extLst>
          </p:cNvPr>
          <p:cNvSpPr>
            <a:spLocks noEditPoints="1"/>
          </p:cNvSpPr>
          <p:nvPr/>
        </p:nvSpPr>
        <p:spPr bwMode="auto">
          <a:xfrm>
            <a:off x="431595" y="1132870"/>
            <a:ext cx="242621" cy="22529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68544" tIns="34272" rIns="68544" bIns="34272" numCol="1" anchor="t" anchorCtr="0" compatLnSpc="1"/>
          <a:lstStyle/>
          <a:p>
            <a:endParaRPr lang="zh-CN" altLang="en-US" sz="1349" dirty="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30" name="直接连接符 26">
            <a:extLst>
              <a:ext uri="{FF2B5EF4-FFF2-40B4-BE49-F238E27FC236}">
                <a16:creationId xmlns:a16="http://schemas.microsoft.com/office/drawing/2014/main" id="{A5A7ED60-7B74-48F2-BB19-318603431AE0}"/>
              </a:ext>
            </a:extLst>
          </p:cNvPr>
          <p:cNvCxnSpPr>
            <a:cxnSpLocks/>
          </p:cNvCxnSpPr>
          <p:nvPr/>
        </p:nvCxnSpPr>
        <p:spPr>
          <a:xfrm>
            <a:off x="867806" y="1456052"/>
            <a:ext cx="1800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42">
            <a:extLst>
              <a:ext uri="{FF2B5EF4-FFF2-40B4-BE49-F238E27FC236}">
                <a16:creationId xmlns:a16="http://schemas.microsoft.com/office/drawing/2014/main" id="{5D7A163F-7EE1-4869-9C8E-7B3A0448F921}"/>
              </a:ext>
            </a:extLst>
          </p:cNvPr>
          <p:cNvSpPr txBox="1"/>
          <p:nvPr/>
        </p:nvSpPr>
        <p:spPr>
          <a:xfrm>
            <a:off x="937603" y="1046096"/>
            <a:ext cx="1768528" cy="32303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TW" altLang="en-US" sz="2099" b="0" dirty="0" smtClean="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混合推薦</a:t>
            </a:r>
            <a:endParaRPr lang="zh-CN"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TextBox 6"/>
          <p:cNvSpPr txBox="1"/>
          <p:nvPr/>
        </p:nvSpPr>
        <p:spPr>
          <a:xfrm>
            <a:off x="937603" y="2600553"/>
            <a:ext cx="7291997"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分別運用「基於</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內容推薦」</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與「協同過濾」兩方法預測</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評分</a:t>
            </a:r>
            <a:endPar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再</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結合兩者評分得到最終評分</a:t>
            </a:r>
            <a:endParaRPr lang="en-US" altLang="zh-CN" sz="1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TextBox 7"/>
          <p:cNvSpPr txBox="1"/>
          <p:nvPr/>
        </p:nvSpPr>
        <p:spPr>
          <a:xfrm>
            <a:off x="552905" y="1781301"/>
            <a:ext cx="8492241" cy="677108"/>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900" dirty="0" smtClean="0">
                <a:latin typeface="Times New Roman" panose="02020603050405020304" pitchFamily="18" charset="0"/>
                <a:ea typeface="微軟正黑體" panose="020B0604030504040204" pitchFamily="34" charset="-120"/>
                <a:cs typeface="Times New Roman" panose="02020603050405020304" pitchFamily="18" charset="0"/>
              </a:rPr>
              <a:t>在</a:t>
            </a:r>
            <a:r>
              <a:rPr lang="zh-TW" altLang="en-US" sz="1900" b="1" dirty="0" smtClean="0">
                <a:latin typeface="Times New Roman" panose="02020603050405020304" pitchFamily="18" charset="0"/>
                <a:ea typeface="微軟正黑體" panose="020B0604030504040204" pitchFamily="34" charset="-120"/>
                <a:cs typeface="Times New Roman" panose="02020603050405020304" pitchFamily="18" charset="0"/>
              </a:rPr>
              <a:t>基於內容推薦</a:t>
            </a:r>
            <a:r>
              <a:rPr lang="zh-TW" altLang="en-US" sz="1900" dirty="0" smtClean="0">
                <a:latin typeface="Times New Roman" panose="02020603050405020304" pitchFamily="18" charset="0"/>
                <a:ea typeface="微軟正黑體" panose="020B0604030504040204" pitchFamily="34" charset="-120"/>
                <a:cs typeface="Times New Roman" panose="02020603050405020304" pitchFamily="18" charset="0"/>
              </a:rPr>
              <a:t>與</a:t>
            </a:r>
            <a:r>
              <a:rPr lang="zh-TW" altLang="en-US" sz="1900" b="1" dirty="0" smtClean="0">
                <a:latin typeface="Times New Roman" panose="02020603050405020304" pitchFamily="18" charset="0"/>
                <a:ea typeface="微軟正黑體" panose="020B0604030504040204" pitchFamily="34" charset="-120"/>
                <a:cs typeface="Times New Roman" panose="02020603050405020304" pitchFamily="18" charset="0"/>
              </a:rPr>
              <a:t>協同過濾</a:t>
            </a:r>
            <a:endParaRPr lang="en-US" altLang="zh-TW" sz="1900" b="1" dirty="0" smtClean="0">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900" dirty="0">
                <a:latin typeface="Times New Roman" panose="02020603050405020304" pitchFamily="18" charset="0"/>
                <a:ea typeface="微軟正黑體" panose="020B0604030504040204" pitchFamily="34" charset="-120"/>
                <a:cs typeface="Times New Roman" panose="02020603050405020304" pitchFamily="18" charset="0"/>
              </a:rPr>
              <a:t>可以下列四種方式結合，截長補短，使得即使在評分資料</a:t>
            </a:r>
            <a:r>
              <a:rPr lang="zh-TW" altLang="en-US" sz="1900" dirty="0" smtClean="0">
                <a:latin typeface="Times New Roman" panose="02020603050405020304" pitchFamily="18" charset="0"/>
                <a:ea typeface="微軟正黑體" panose="020B0604030504040204" pitchFamily="34" charset="-120"/>
                <a:cs typeface="Times New Roman" panose="02020603050405020304" pitchFamily="18" charset="0"/>
              </a:rPr>
              <a:t>稀少時，仍可適用</a:t>
            </a:r>
            <a:endParaRPr lang="en-US" altLang="zh-CN" sz="19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4" name="Oval 10"/>
          <p:cNvSpPr>
            <a:spLocks noChangeArrowheads="1"/>
          </p:cNvSpPr>
          <p:nvPr/>
        </p:nvSpPr>
        <p:spPr bwMode="auto">
          <a:xfrm>
            <a:off x="333611" y="2664455"/>
            <a:ext cx="453996" cy="453996"/>
          </a:xfrm>
          <a:prstGeom prst="ellipse">
            <a:avLst/>
          </a:prstGeom>
          <a:solidFill>
            <a:srgbClr val="5ABB93"/>
          </a:solidFill>
          <a:ln w="19050">
            <a:solidFill>
              <a:schemeClr val="bg2"/>
            </a:solidFill>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pPr algn="ctr"/>
            <a:r>
              <a:rPr lang="en-US" altLang="zh-CN"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rPr>
              <a:t>1</a:t>
            </a:r>
            <a:endParaRPr lang="zh-CN" altLang="en-US"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9" name="Oval 10"/>
          <p:cNvSpPr>
            <a:spLocks noChangeArrowheads="1"/>
          </p:cNvSpPr>
          <p:nvPr/>
        </p:nvSpPr>
        <p:spPr bwMode="auto">
          <a:xfrm>
            <a:off x="333611" y="3596190"/>
            <a:ext cx="453996" cy="453996"/>
          </a:xfrm>
          <a:prstGeom prst="ellipse">
            <a:avLst/>
          </a:prstGeom>
          <a:solidFill>
            <a:srgbClr val="756271"/>
          </a:solidFill>
          <a:ln w="19050">
            <a:solidFill>
              <a:schemeClr val="bg2"/>
            </a:solidFill>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pPr algn="ctr"/>
            <a:r>
              <a:rPr lang="en-US" altLang="zh-TW"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rPr>
              <a:t>2</a:t>
            </a:r>
            <a:endParaRPr lang="zh-CN" altLang="en-US"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0" name="Oval 10"/>
          <p:cNvSpPr>
            <a:spLocks noChangeArrowheads="1"/>
          </p:cNvSpPr>
          <p:nvPr/>
        </p:nvSpPr>
        <p:spPr bwMode="auto">
          <a:xfrm>
            <a:off x="333611" y="4656597"/>
            <a:ext cx="453996" cy="453996"/>
          </a:xfrm>
          <a:prstGeom prst="ellipse">
            <a:avLst/>
          </a:prstGeom>
          <a:solidFill>
            <a:srgbClr val="EF5B43"/>
          </a:solidFill>
          <a:ln w="19050">
            <a:solidFill>
              <a:schemeClr val="bg2"/>
            </a:solidFill>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pPr algn="ctr"/>
            <a:r>
              <a:rPr lang="en-US" altLang="zh-TW"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rPr>
              <a:t>3</a:t>
            </a:r>
            <a:endParaRPr lang="zh-CN" altLang="en-US"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1" name="TextBox 7"/>
          <p:cNvSpPr txBox="1"/>
          <p:nvPr/>
        </p:nvSpPr>
        <p:spPr>
          <a:xfrm>
            <a:off x="937602" y="3582882"/>
            <a:ext cx="7831493" cy="923330"/>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將「基於</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內容推薦」的使用</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者</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特徵</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加入「協同過濾」法內，以預測評分</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兩使用者間</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用來計算相似度的特徵不再僅限於共同評分過</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的產品，</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也可以</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包含使用者的</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基本資料</a:t>
            </a:r>
            <a:endParaRPr lang="en-US" altLang="zh-TW" sz="1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TextBox 10"/>
          <p:cNvSpPr txBox="1"/>
          <p:nvPr/>
        </p:nvSpPr>
        <p:spPr>
          <a:xfrm>
            <a:off x="937602" y="4734472"/>
            <a:ext cx="764754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將「協同過濾」的特徵加入「基於</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內容推薦」</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內預測評分</a:t>
            </a:r>
            <a:endParaRPr lang="en-US" altLang="zh-CN" sz="1800" b="1" dirty="0"/>
          </a:p>
        </p:txBody>
      </p:sp>
      <p:sp>
        <p:nvSpPr>
          <p:cNvPr id="23" name="Oval 10"/>
          <p:cNvSpPr>
            <a:spLocks noChangeArrowheads="1"/>
          </p:cNvSpPr>
          <p:nvPr/>
        </p:nvSpPr>
        <p:spPr bwMode="auto">
          <a:xfrm>
            <a:off x="325907" y="5526890"/>
            <a:ext cx="453996" cy="453996"/>
          </a:xfrm>
          <a:prstGeom prst="ellipse">
            <a:avLst/>
          </a:prstGeom>
          <a:solidFill>
            <a:srgbClr val="858976"/>
          </a:solidFill>
          <a:ln w="19050">
            <a:solidFill>
              <a:schemeClr val="bg2"/>
            </a:solidFill>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pPr algn="ctr"/>
            <a:r>
              <a:rPr lang="en-US" altLang="zh-TW" sz="2000" dirty="0">
                <a:solidFill>
                  <a:srgbClr val="F8F8F8"/>
                </a:solidFill>
                <a:latin typeface="微软雅黑" panose="020B0503020204020204" pitchFamily="34" charset="-122"/>
                <a:ea typeface="微软雅黑" panose="020B0503020204020204" pitchFamily="34" charset="-122"/>
              </a:rPr>
              <a:t>4</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24" name="TextBox 10"/>
          <p:cNvSpPr txBox="1"/>
          <p:nvPr/>
        </p:nvSpPr>
        <p:spPr>
          <a:xfrm>
            <a:off x="937603" y="5567088"/>
            <a:ext cx="764754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發展一套結合兩方法之特徵的預測模型</a:t>
            </a:r>
          </a:p>
        </p:txBody>
      </p:sp>
    </p:spTree>
    <p:extLst>
      <p:ext uri="{BB962C8B-B14F-4D97-AF65-F5344CB8AC3E}">
        <p14:creationId xmlns:p14="http://schemas.microsoft.com/office/powerpoint/2010/main" val="95885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25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22" presetClass="entr" presetSubtype="8" fill="hold" grpId="0" nodeType="withEffect">
                                  <p:stCondLst>
                                    <p:cond delay="25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par>
                          <p:cTn id="38" fill="hold">
                            <p:stCondLst>
                              <p:cond delay="42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1" grpId="0"/>
      <p:bldP spid="12" grpId="0"/>
      <p:bldP spid="14" grpId="0" animBg="1"/>
      <p:bldP spid="19" grpId="0" animBg="1"/>
      <p:bldP spid="20" grpId="0" animBg="1"/>
      <p:bldP spid="21" grpId="0"/>
      <p:bldP spid="22" grpId="0"/>
      <p:bldP spid="23"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7898" y="2638120"/>
            <a:ext cx="4867375" cy="1635027"/>
          </a:xfrm>
          <a:prstGeom prst="rect">
            <a:avLst/>
          </a:prstGeom>
          <a:noFill/>
          <a:ln w="63500">
            <a:solidFill>
              <a:srgbClr val="7562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1572225" y="1886133"/>
            <a:ext cx="1519827" cy="1415486"/>
            <a:chOff x="1164" y="687"/>
            <a:chExt cx="3219" cy="2998"/>
          </a:xfrm>
          <a:solidFill>
            <a:srgbClr val="756271"/>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grpSp>
      <p:sp>
        <p:nvSpPr>
          <p:cNvPr id="7" name="文本框 6"/>
          <p:cNvSpPr txBox="1"/>
          <p:nvPr/>
        </p:nvSpPr>
        <p:spPr>
          <a:xfrm>
            <a:off x="3850653" y="3028593"/>
            <a:ext cx="2021708" cy="854080"/>
          </a:xfrm>
          <a:prstGeom prst="rect">
            <a:avLst/>
          </a:prstGeom>
          <a:noFill/>
        </p:spPr>
        <p:txBody>
          <a:bodyPr wrap="none" rtlCol="0">
            <a:spAutoFit/>
          </a:bodyPr>
          <a:lstStyle/>
          <a:p>
            <a:pPr algn="ctr"/>
            <a:r>
              <a:rPr lang="zh-TW" altLang="en-US" sz="4950" b="1" dirty="0" smtClean="0">
                <a:solidFill>
                  <a:srgbClr val="756271"/>
                </a:solidFill>
                <a:latin typeface="微软雅黑" panose="020B0503020204020204" pitchFamily="34" charset="-122"/>
                <a:ea typeface="微软雅黑" panose="020B0503020204020204" pitchFamily="34" charset="-122"/>
              </a:rPr>
              <a:t>總   結</a:t>
            </a:r>
            <a:endParaRPr lang="zh-TW" altLang="en-US" sz="4950" b="1" dirty="0">
              <a:solidFill>
                <a:srgbClr val="756271"/>
              </a:solidFill>
              <a:latin typeface="微软雅黑" panose="020B0503020204020204" pitchFamily="34" charset="-122"/>
              <a:ea typeface="微软雅黑" panose="020B0503020204020204" pitchFamily="34" charset="-122"/>
            </a:endParaRPr>
          </a:p>
        </p:txBody>
      </p:sp>
      <p:sp>
        <p:nvSpPr>
          <p:cNvPr id="13" name="投影片編號版面配置區 12"/>
          <p:cNvSpPr>
            <a:spLocks noGrp="1"/>
          </p:cNvSpPr>
          <p:nvPr>
            <p:ph type="sldNum" sz="quarter" idx="12"/>
          </p:nvPr>
        </p:nvSpPr>
        <p:spPr>
          <a:xfrm>
            <a:off x="6457950" y="6354306"/>
            <a:ext cx="2057400" cy="365125"/>
          </a:xfrm>
        </p:spPr>
        <p:txBody>
          <a:bodyPr/>
          <a:lstStyle/>
          <a:p>
            <a:fld id="{A3BD52BC-4BCA-490D-94CE-02C0A355447E}" type="slidenum">
              <a:rPr lang="zh-CN" altLang="en-US" smtClean="0"/>
              <a:t>13</a:t>
            </a:fld>
            <a:endParaRPr lang="zh-CN" altLang="en-US"/>
          </a:p>
        </p:txBody>
      </p:sp>
      <p:grpSp>
        <p:nvGrpSpPr>
          <p:cNvPr id="8" name="组合 7"/>
          <p:cNvGrpSpPr/>
          <p:nvPr/>
        </p:nvGrpSpPr>
        <p:grpSpPr>
          <a:xfrm rot="5400000">
            <a:off x="-1369046" y="2615079"/>
            <a:ext cx="1702519" cy="676844"/>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8" name="矩形 17"/>
          <p:cNvSpPr/>
          <p:nvPr/>
        </p:nvSpPr>
        <p:spPr>
          <a:xfrm>
            <a:off x="7441848" y="2638121"/>
            <a:ext cx="165920" cy="1637071"/>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0141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25"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0" dur="1000" fill="hold"/>
                                        <p:tgtEl>
                                          <p:spTgt spid="7"/>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7"/>
                                        </p:tgtEl>
                                      </p:cBhvr>
                                    </p:animEffect>
                                  </p:childTnLst>
                                </p:cTn>
                              </p:par>
                            </p:childTnLst>
                          </p:cTn>
                        </p:par>
                        <p:par>
                          <p:cTn id="25" fill="hold">
                            <p:stCondLst>
                              <p:cond delay="3500"/>
                            </p:stCondLst>
                            <p:childTnLst>
                              <p:par>
                                <p:cTn id="26" presetID="16" presetClass="entr" presetSubtype="42"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arn(outHorizontal)">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12"/>
          <p:cNvSpPr>
            <a:spLocks noGrp="1"/>
          </p:cNvSpPr>
          <p:nvPr>
            <p:ph type="sldNum" sz="quarter" idx="12"/>
          </p:nvPr>
        </p:nvSpPr>
        <p:spPr>
          <a:xfrm>
            <a:off x="6457950" y="6356351"/>
            <a:ext cx="2057400" cy="365125"/>
          </a:xfrm>
        </p:spPr>
        <p:txBody>
          <a:bodyPr/>
          <a:lstStyle/>
          <a:p>
            <a:fld id="{A3BD52BC-4BCA-490D-94CE-02C0A355447E}" type="slidenum">
              <a:rPr lang="zh-CN" altLang="en-US" smtClean="0"/>
              <a:t>14</a:t>
            </a:fld>
            <a:endParaRPr lang="zh-CN" altLang="en-US" dirty="0"/>
          </a:p>
        </p:txBody>
      </p:sp>
      <p:sp>
        <p:nvSpPr>
          <p:cNvPr id="15" name="椭圆 10">
            <a:extLst>
              <a:ext uri="{FF2B5EF4-FFF2-40B4-BE49-F238E27FC236}">
                <a16:creationId xmlns:a16="http://schemas.microsoft.com/office/drawing/2014/main" id="{C9EE6DF6-8C80-4684-9B66-87EAC9C24739}"/>
              </a:ext>
            </a:extLst>
          </p:cNvPr>
          <p:cNvSpPr/>
          <p:nvPr/>
        </p:nvSpPr>
        <p:spPr>
          <a:xfrm>
            <a:off x="-945587" y="1678053"/>
            <a:ext cx="826494" cy="826494"/>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椭圆 11">
            <a:extLst>
              <a:ext uri="{FF2B5EF4-FFF2-40B4-BE49-F238E27FC236}">
                <a16:creationId xmlns:a16="http://schemas.microsoft.com/office/drawing/2014/main" id="{D61758A7-3F26-43F7-8388-B12368D41A84}"/>
              </a:ext>
            </a:extLst>
          </p:cNvPr>
          <p:cNvSpPr/>
          <p:nvPr/>
        </p:nvSpPr>
        <p:spPr>
          <a:xfrm>
            <a:off x="-988293" y="4157535"/>
            <a:ext cx="826494" cy="826494"/>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椭圆 12">
            <a:extLst>
              <a:ext uri="{FF2B5EF4-FFF2-40B4-BE49-F238E27FC236}">
                <a16:creationId xmlns:a16="http://schemas.microsoft.com/office/drawing/2014/main" id="{F6FBCD59-4C1C-4D3D-A616-0A75670E7E8E}"/>
              </a:ext>
            </a:extLst>
          </p:cNvPr>
          <p:cNvSpPr/>
          <p:nvPr/>
        </p:nvSpPr>
        <p:spPr>
          <a:xfrm>
            <a:off x="-966940" y="2504547"/>
            <a:ext cx="826494" cy="826494"/>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椭圆 13">
            <a:extLst>
              <a:ext uri="{FF2B5EF4-FFF2-40B4-BE49-F238E27FC236}">
                <a16:creationId xmlns:a16="http://schemas.microsoft.com/office/drawing/2014/main" id="{50497490-89AC-4E93-B9D6-730B0960457C}"/>
              </a:ext>
            </a:extLst>
          </p:cNvPr>
          <p:cNvSpPr/>
          <p:nvPr/>
        </p:nvSpPr>
        <p:spPr>
          <a:xfrm>
            <a:off x="-988293" y="3331041"/>
            <a:ext cx="826494" cy="826494"/>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5" name="Freeform 5">
            <a:extLst>
              <a:ext uri="{FF2B5EF4-FFF2-40B4-BE49-F238E27FC236}">
                <a16:creationId xmlns:a16="http://schemas.microsoft.com/office/drawing/2014/main" id="{FCB69D19-3750-4E4C-9188-950A107CB4AC}"/>
              </a:ext>
            </a:extLst>
          </p:cNvPr>
          <p:cNvSpPr>
            <a:spLocks noEditPoints="1"/>
          </p:cNvSpPr>
          <p:nvPr/>
        </p:nvSpPr>
        <p:spPr bwMode="auto">
          <a:xfrm rot="925172">
            <a:off x="108133" y="983663"/>
            <a:ext cx="646925" cy="64758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C9255"/>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endParaRPr lang="zh-CN" altLang="en-US" sz="1349"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Freeform 26">
            <a:extLst>
              <a:ext uri="{FF2B5EF4-FFF2-40B4-BE49-F238E27FC236}">
                <a16:creationId xmlns:a16="http://schemas.microsoft.com/office/drawing/2014/main" id="{F9AEF8CE-BE5F-4CAD-9295-6F4369229D55}"/>
              </a:ext>
            </a:extLst>
          </p:cNvPr>
          <p:cNvSpPr>
            <a:spLocks noEditPoints="1"/>
          </p:cNvSpPr>
          <p:nvPr/>
        </p:nvSpPr>
        <p:spPr bwMode="auto">
          <a:xfrm>
            <a:off x="431595" y="1132870"/>
            <a:ext cx="242621" cy="22529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68544" tIns="34272" rIns="68544" bIns="34272" numCol="1" anchor="t" anchorCtr="0" compatLnSpc="1"/>
          <a:lstStyle/>
          <a:p>
            <a:endParaRPr lang="zh-CN" altLang="en-US" sz="1349" dirty="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30" name="直接连接符 26">
            <a:extLst>
              <a:ext uri="{FF2B5EF4-FFF2-40B4-BE49-F238E27FC236}">
                <a16:creationId xmlns:a16="http://schemas.microsoft.com/office/drawing/2014/main" id="{A5A7ED60-7B74-48F2-BB19-318603431AE0}"/>
              </a:ext>
            </a:extLst>
          </p:cNvPr>
          <p:cNvCxnSpPr>
            <a:cxnSpLocks/>
          </p:cNvCxnSpPr>
          <p:nvPr/>
        </p:nvCxnSpPr>
        <p:spPr>
          <a:xfrm>
            <a:off x="867806" y="1456052"/>
            <a:ext cx="648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42">
            <a:extLst>
              <a:ext uri="{FF2B5EF4-FFF2-40B4-BE49-F238E27FC236}">
                <a16:creationId xmlns:a16="http://schemas.microsoft.com/office/drawing/2014/main" id="{5D7A163F-7EE1-4869-9C8E-7B3A0448F921}"/>
              </a:ext>
            </a:extLst>
          </p:cNvPr>
          <p:cNvSpPr txBox="1"/>
          <p:nvPr/>
        </p:nvSpPr>
        <p:spPr>
          <a:xfrm>
            <a:off x="937603" y="1046096"/>
            <a:ext cx="598589" cy="32303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TW" altLang="en-US" sz="2099" b="0" dirty="0" smtClean="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總結</a:t>
            </a:r>
            <a:endParaRPr lang="zh-CN"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4" name="矩形 23"/>
          <p:cNvSpPr/>
          <p:nvPr/>
        </p:nvSpPr>
        <p:spPr bwMode="auto">
          <a:xfrm>
            <a:off x="5080561" y="2149777"/>
            <a:ext cx="3407732" cy="3298166"/>
          </a:xfrm>
          <a:prstGeom prst="rect">
            <a:avLst/>
          </a:prstGeom>
          <a:solidFill>
            <a:schemeClr val="bg2">
              <a:lumMod val="95000"/>
            </a:schemeClr>
          </a:solidFill>
          <a:ln w="14288" cap="flat">
            <a:solidFill>
              <a:srgbClr val="B3B3B3"/>
            </a:solidFill>
            <a:prstDash val="solid"/>
            <a:miter lim="800000"/>
          </a:ln>
        </p:spPr>
        <p:txBody>
          <a:bodyPr vert="horz" wrap="square" lIns="68580" tIns="34290" rIns="68580" bIns="34290" numCol="1"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a:xfrm>
            <a:off x="5223668" y="2380304"/>
            <a:ext cx="3121517" cy="2585323"/>
          </a:xfrm>
          <a:prstGeom prst="rect">
            <a:avLst/>
          </a:prstGeom>
          <a:noFill/>
        </p:spPr>
        <p:txBody>
          <a:bodyPr wrap="square" rtlCol="0">
            <a:spAutoFit/>
          </a:bodyPr>
          <a:lstStyle/>
          <a:p>
            <a:pPr algn="just"/>
            <a:r>
              <a:rPr lang="zh-TW" altLang="en-US" dirty="0">
                <a:solidFill>
                  <a:srgbClr val="595959"/>
                </a:solidFill>
                <a:latin typeface="Times New Roman" panose="02020603050405020304" pitchFamily="18" charset="0"/>
                <a:ea typeface="微軟正黑體" panose="020B0604030504040204" pitchFamily="34" charset="-120"/>
                <a:cs typeface="Times New Roman" panose="02020603050405020304" pitchFamily="18" charset="0"/>
              </a:rPr>
              <a:t>綜上所述，推薦系統是一個龐大的資訊系統</a:t>
            </a:r>
            <a:r>
              <a:rPr lang="zh-TW" altLang="en-US" dirty="0" smtClean="0">
                <a:solidFill>
                  <a:srgbClr val="595959"/>
                </a:solidFill>
                <a:latin typeface="Times New Roman" panose="02020603050405020304" pitchFamily="18" charset="0"/>
                <a:ea typeface="微軟正黑體" panose="020B0604030504040204" pitchFamily="34" charset="-120"/>
                <a:cs typeface="Times New Roman" panose="02020603050405020304" pitchFamily="18" charset="0"/>
              </a:rPr>
              <a:t>，不僅</a:t>
            </a:r>
            <a:r>
              <a:rPr lang="zh-TW" altLang="en-US" dirty="0">
                <a:solidFill>
                  <a:srgbClr val="595959"/>
                </a:solidFill>
                <a:latin typeface="Times New Roman" panose="02020603050405020304" pitchFamily="18" charset="0"/>
                <a:ea typeface="微軟正黑體" panose="020B0604030504040204" pitchFamily="34" charset="-120"/>
                <a:cs typeface="Times New Roman" panose="02020603050405020304" pitchFamily="18" charset="0"/>
              </a:rPr>
              <a:t>僅只依賴於推薦引擎的工作，而且依賴於業務系統、日誌系統等諸多方面，並結合了網路安全、資料探勘等多個研究領域，能夠為企業和使用者帶來價值，是一個值得深入研究的領域。</a:t>
            </a:r>
            <a:endParaRPr lang="zh-CN" altLang="en-US" dirty="0">
              <a:solidFill>
                <a:srgbClr val="595959"/>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8" name="Freeform 5"/>
          <p:cNvSpPr>
            <a:spLocks noEditPoints="1"/>
          </p:cNvSpPr>
          <p:nvPr/>
        </p:nvSpPr>
        <p:spPr bwMode="auto">
          <a:xfrm>
            <a:off x="653569" y="2632789"/>
            <a:ext cx="2084682" cy="2073761"/>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rgbClr val="5ABB93"/>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pPr>
              <a:spcBef>
                <a:spcPct val="20000"/>
              </a:spcBef>
              <a:buChar char="•"/>
            </a:pP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29" name="Freeform 6"/>
          <p:cNvSpPr>
            <a:spLocks noEditPoints="1"/>
          </p:cNvSpPr>
          <p:nvPr/>
        </p:nvSpPr>
        <p:spPr bwMode="auto">
          <a:xfrm>
            <a:off x="2826019" y="2627828"/>
            <a:ext cx="2084681" cy="2083686"/>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rgbClr val="75627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pPr>
              <a:spcBef>
                <a:spcPct val="20000"/>
              </a:spcBef>
              <a:buChar char="•"/>
            </a:pP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32" name="Freeform 7"/>
          <p:cNvSpPr>
            <a:spLocks noEditPoints="1"/>
          </p:cNvSpPr>
          <p:nvPr/>
        </p:nvSpPr>
        <p:spPr bwMode="auto">
          <a:xfrm>
            <a:off x="2385114" y="2283153"/>
            <a:ext cx="794044" cy="794044"/>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rgbClr val="EF5B43"/>
          </a:solidFill>
          <a:ln>
            <a:noFill/>
          </a:ln>
        </p:spPr>
        <p:txBody>
          <a:bodyPr vert="horz" wrap="square" lIns="68580" tIns="34290" rIns="68580" bIns="34290" numCol="1" anchor="t" anchorCtr="0" compatLnSpc="1"/>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Freeform 8"/>
          <p:cNvSpPr>
            <a:spLocks noEditPoints="1"/>
          </p:cNvSpPr>
          <p:nvPr/>
        </p:nvSpPr>
        <p:spPr bwMode="auto">
          <a:xfrm>
            <a:off x="3458142" y="4764405"/>
            <a:ext cx="496427" cy="496427"/>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rgbClr val="858976"/>
          </a:solidFill>
          <a:ln>
            <a:noFill/>
          </a:ln>
        </p:spPr>
        <p:txBody>
          <a:bodyPr vert="horz" wrap="square" lIns="68580" tIns="34290" rIns="68580" bIns="34290" numCol="1" anchor="t" anchorCtr="0" compatLnSpc="1"/>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4" name="Freeform 9"/>
          <p:cNvSpPr>
            <a:spLocks noEditPoints="1"/>
          </p:cNvSpPr>
          <p:nvPr/>
        </p:nvSpPr>
        <p:spPr bwMode="auto">
          <a:xfrm>
            <a:off x="1866194" y="4813652"/>
            <a:ext cx="420236" cy="421427"/>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rgbClr val="858976"/>
          </a:solidFill>
          <a:ln>
            <a:noFill/>
          </a:ln>
        </p:spPr>
        <p:txBody>
          <a:bodyPr vert="horz" wrap="square" lIns="68580" tIns="34290" rIns="68580" bIns="34290" numCol="1" anchor="t" anchorCtr="0" compatLnSpc="1"/>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 name="Freeform 10"/>
          <p:cNvSpPr>
            <a:spLocks noEditPoints="1"/>
          </p:cNvSpPr>
          <p:nvPr/>
        </p:nvSpPr>
        <p:spPr bwMode="auto">
          <a:xfrm>
            <a:off x="2287134" y="4320610"/>
            <a:ext cx="961900" cy="96309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rgbClr val="F2B973"/>
          </a:solidFill>
          <a:ln>
            <a:noFill/>
          </a:ln>
        </p:spPr>
        <p:txBody>
          <a:bodyPr vert="horz" wrap="square" lIns="68580" tIns="34290" rIns="68580" bIns="34290" numCol="1" anchor="t" anchorCtr="0" compatLnSpc="1"/>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1138721" y="3675128"/>
            <a:ext cx="992579" cy="415498"/>
          </a:xfrm>
          <a:prstGeom prst="rect">
            <a:avLst/>
          </a:prstGeom>
        </p:spPr>
        <p:txBody>
          <a:bodyPr wrap="none">
            <a:spAutoFit/>
          </a:bodyPr>
          <a:lstStyle/>
          <a:p>
            <a:pPr algn="ctr"/>
            <a:r>
              <a:rPr lang="zh-TW" altLang="en-US" sz="2100" dirty="0" smtClean="0">
                <a:solidFill>
                  <a:srgbClr val="5ABB93"/>
                </a:solidFill>
                <a:latin typeface="微软雅黑" panose="020B0503020204020204" pitchFamily="34" charset="-122"/>
                <a:ea typeface="微软雅黑" panose="020B0503020204020204" pitchFamily="34" charset="-122"/>
              </a:rPr>
              <a:t>使用者</a:t>
            </a:r>
            <a:endParaRPr lang="zh-CN" altLang="en-US" sz="2100" dirty="0">
              <a:solidFill>
                <a:srgbClr val="5ABB93"/>
              </a:solidFill>
              <a:latin typeface="微软雅黑" panose="020B0503020204020204" pitchFamily="34" charset="-122"/>
              <a:ea typeface="微软雅黑" panose="020B0503020204020204" pitchFamily="34" charset="-122"/>
            </a:endParaRPr>
          </a:p>
        </p:txBody>
      </p:sp>
      <p:sp>
        <p:nvSpPr>
          <p:cNvPr id="37" name="矩形 36"/>
          <p:cNvSpPr/>
          <p:nvPr/>
        </p:nvSpPr>
        <p:spPr>
          <a:xfrm>
            <a:off x="3225873" y="3675128"/>
            <a:ext cx="1261884" cy="415498"/>
          </a:xfrm>
          <a:prstGeom prst="rect">
            <a:avLst/>
          </a:prstGeom>
        </p:spPr>
        <p:txBody>
          <a:bodyPr wrap="none">
            <a:spAutoFit/>
          </a:bodyPr>
          <a:lstStyle/>
          <a:p>
            <a:pPr algn="ctr"/>
            <a:r>
              <a:rPr lang="zh-TW" altLang="en-US" sz="2100" dirty="0" smtClean="0">
                <a:solidFill>
                  <a:srgbClr val="756271"/>
                </a:solidFill>
                <a:latin typeface="微软雅黑" panose="020B0503020204020204" pitchFamily="34" charset="-122"/>
                <a:ea typeface="微软雅黑" panose="020B0503020204020204" pitchFamily="34" charset="-122"/>
              </a:rPr>
              <a:t>演算方法</a:t>
            </a:r>
            <a:endParaRPr lang="zh-CN" altLang="en-US" sz="2100" dirty="0">
              <a:solidFill>
                <a:srgbClr val="756271"/>
              </a:solidFill>
              <a:latin typeface="微软雅黑" panose="020B0503020204020204" pitchFamily="34" charset="-122"/>
              <a:ea typeface="微软雅黑" panose="020B0503020204020204" pitchFamily="34" charset="-122"/>
            </a:endParaRPr>
          </a:p>
        </p:txBody>
      </p:sp>
      <p:sp>
        <p:nvSpPr>
          <p:cNvPr id="38" name="Freeform 19"/>
          <p:cNvSpPr>
            <a:spLocks noEditPoints="1"/>
          </p:cNvSpPr>
          <p:nvPr/>
        </p:nvSpPr>
        <p:spPr bwMode="auto">
          <a:xfrm>
            <a:off x="3655077" y="3147751"/>
            <a:ext cx="596426" cy="488093"/>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rgbClr val="756271"/>
          </a:solidFill>
          <a:ln>
            <a:noFill/>
          </a:ln>
        </p:spPr>
        <p:txBody>
          <a:bodyPr vert="horz" wrap="square" lIns="68571" tIns="34286" rIns="68571" bIns="34286" numCol="1"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5539306" y="2095779"/>
            <a:ext cx="2490242" cy="105983"/>
          </a:xfrm>
          <a:prstGeom prst="rect">
            <a:avLst/>
          </a:prstGeom>
          <a:solidFill>
            <a:srgbClr val="5ABB93"/>
          </a:solidFill>
          <a:ln w="9525" cap="flat" cmpd="sng" algn="ctr">
            <a:noFill/>
            <a:prstDash val="solid"/>
            <a:round/>
            <a:headEnd type="none" w="med" len="med"/>
            <a:tailEnd type="none" w="med" len="med"/>
          </a:ln>
          <a:effectLst/>
        </p:spPr>
        <p:txBody>
          <a:bodyPr vert="horz" wrap="square" lIns="68571" tIns="34286" rIns="68571" bIns="34286" numCol="1" rtlCol="0"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0" name="Freeform 11"/>
          <p:cNvSpPr>
            <a:spLocks noEditPoints="1"/>
          </p:cNvSpPr>
          <p:nvPr/>
        </p:nvSpPr>
        <p:spPr bwMode="auto">
          <a:xfrm>
            <a:off x="1351798" y="3181475"/>
            <a:ext cx="720290" cy="452398"/>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rgbClr val="5ABB93"/>
          </a:solidFill>
          <a:ln>
            <a:noFill/>
          </a:ln>
        </p:spPr>
        <p:txBody>
          <a:bodyPr vert="horz" wrap="square" lIns="68571" tIns="34286" rIns="68571" bIns="34286" numCol="1"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083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500" fill="hold"/>
                                        <p:tgtEl>
                                          <p:spTgt spid="28"/>
                                        </p:tgtEl>
                                        <p:attrNameLst>
                                          <p:attrName>ppt_x</p:attrName>
                                        </p:attrNameLst>
                                      </p:cBhvr>
                                      <p:tavLst>
                                        <p:tav tm="0">
                                          <p:val>
                                            <p:strVal val="0-#ppt_w/2"/>
                                          </p:val>
                                        </p:tav>
                                        <p:tav tm="100000">
                                          <p:val>
                                            <p:strVal val="#ppt_x"/>
                                          </p:val>
                                        </p:tav>
                                      </p:tavLst>
                                    </p:anim>
                                    <p:anim calcmode="lin" valueType="num">
                                      <p:cBhvr additive="base">
                                        <p:cTn id="16" dur="1500" fill="hold"/>
                                        <p:tgtEl>
                                          <p:spTgt spid="28"/>
                                        </p:tgtEl>
                                        <p:attrNameLst>
                                          <p:attrName>ppt_y</p:attrName>
                                        </p:attrNameLst>
                                      </p:cBhvr>
                                      <p:tavLst>
                                        <p:tav tm="0">
                                          <p:val>
                                            <p:strVal val="#ppt_y"/>
                                          </p:val>
                                        </p:tav>
                                        <p:tav tm="100000">
                                          <p:val>
                                            <p:strVal val="#ppt_y"/>
                                          </p:val>
                                        </p:tav>
                                      </p:tavLst>
                                    </p:anim>
                                  </p:childTnLst>
                                </p:cTn>
                              </p:par>
                              <p:par>
                                <p:cTn id="17" presetID="8" presetClass="emph" presetSubtype="0" fill="hold" grpId="1" nodeType="withEffect">
                                  <p:stCondLst>
                                    <p:cond delay="0"/>
                                  </p:stCondLst>
                                  <p:childTnLst>
                                    <p:animRot by="21600000">
                                      <p:cBhvr>
                                        <p:cTn id="18" dur="2250" fill="hold"/>
                                        <p:tgtEl>
                                          <p:spTgt spid="28"/>
                                        </p:tgtEl>
                                        <p:attrNameLst>
                                          <p:attrName>r</p:attrName>
                                        </p:attrNameLst>
                                      </p:cBhvr>
                                    </p:animRot>
                                  </p:childTnLst>
                                </p:cTn>
                              </p:par>
                              <p:par>
                                <p:cTn id="19" presetID="2" presetClass="entr" presetSubtype="2"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1500" fill="hold"/>
                                        <p:tgtEl>
                                          <p:spTgt spid="29"/>
                                        </p:tgtEl>
                                        <p:attrNameLst>
                                          <p:attrName>ppt_x</p:attrName>
                                        </p:attrNameLst>
                                      </p:cBhvr>
                                      <p:tavLst>
                                        <p:tav tm="0">
                                          <p:val>
                                            <p:strVal val="1+#ppt_w/2"/>
                                          </p:val>
                                        </p:tav>
                                        <p:tav tm="100000">
                                          <p:val>
                                            <p:strVal val="#ppt_x"/>
                                          </p:val>
                                        </p:tav>
                                      </p:tavLst>
                                    </p:anim>
                                    <p:anim calcmode="lin" valueType="num">
                                      <p:cBhvr additive="base">
                                        <p:cTn id="22" dur="1500" fill="hold"/>
                                        <p:tgtEl>
                                          <p:spTgt spid="29"/>
                                        </p:tgtEl>
                                        <p:attrNameLst>
                                          <p:attrName>ppt_y</p:attrName>
                                        </p:attrNameLst>
                                      </p:cBhvr>
                                      <p:tavLst>
                                        <p:tav tm="0">
                                          <p:val>
                                            <p:strVal val="#ppt_y"/>
                                          </p:val>
                                        </p:tav>
                                        <p:tav tm="100000">
                                          <p:val>
                                            <p:strVal val="#ppt_y"/>
                                          </p:val>
                                        </p:tav>
                                      </p:tavLst>
                                    </p:anim>
                                  </p:childTnLst>
                                </p:cTn>
                              </p:par>
                              <p:par>
                                <p:cTn id="23" presetID="8" presetClass="emph" presetSubtype="0" fill="hold" grpId="1" nodeType="withEffect">
                                  <p:stCondLst>
                                    <p:cond delay="0"/>
                                  </p:stCondLst>
                                  <p:childTnLst>
                                    <p:animRot by="-21600000">
                                      <p:cBhvr>
                                        <p:cTn id="24" dur="2250" fill="hold"/>
                                        <p:tgtEl>
                                          <p:spTgt spid="29"/>
                                        </p:tgtEl>
                                        <p:attrNameLst>
                                          <p:attrName>r</p:attrName>
                                        </p:attrNameLst>
                                      </p:cBhvr>
                                    </p:animRot>
                                  </p:childTnLst>
                                </p:cTn>
                              </p:par>
                              <p:par>
                                <p:cTn id="25" presetID="10" presetClass="entr" presetSubtype="0" fill="hold" grpId="0" nodeType="withEffect">
                                  <p:stCondLst>
                                    <p:cond delay="15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1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par>
                          <p:cTn id="37" fill="hold">
                            <p:stCondLst>
                              <p:cond delay="3250"/>
                            </p:stCondLst>
                            <p:childTnLst>
                              <p:par>
                                <p:cTn id="38" presetID="31" presetClass="entr" presetSubtype="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p:cTn id="40" dur="1000" fill="hold"/>
                                        <p:tgtEl>
                                          <p:spTgt spid="32"/>
                                        </p:tgtEl>
                                        <p:attrNameLst>
                                          <p:attrName>ppt_w</p:attrName>
                                        </p:attrNameLst>
                                      </p:cBhvr>
                                      <p:tavLst>
                                        <p:tav tm="0">
                                          <p:val>
                                            <p:fltVal val="0"/>
                                          </p:val>
                                        </p:tav>
                                        <p:tav tm="100000">
                                          <p:val>
                                            <p:strVal val="#ppt_w"/>
                                          </p:val>
                                        </p:tav>
                                      </p:tavLst>
                                    </p:anim>
                                    <p:anim calcmode="lin" valueType="num">
                                      <p:cBhvr>
                                        <p:cTn id="41" dur="1000" fill="hold"/>
                                        <p:tgtEl>
                                          <p:spTgt spid="32"/>
                                        </p:tgtEl>
                                        <p:attrNameLst>
                                          <p:attrName>ppt_h</p:attrName>
                                        </p:attrNameLst>
                                      </p:cBhvr>
                                      <p:tavLst>
                                        <p:tav tm="0">
                                          <p:val>
                                            <p:fltVal val="0"/>
                                          </p:val>
                                        </p:tav>
                                        <p:tav tm="100000">
                                          <p:val>
                                            <p:strVal val="#ppt_h"/>
                                          </p:val>
                                        </p:tav>
                                      </p:tavLst>
                                    </p:anim>
                                    <p:anim calcmode="lin" valueType="num">
                                      <p:cBhvr>
                                        <p:cTn id="42" dur="1000" fill="hold"/>
                                        <p:tgtEl>
                                          <p:spTgt spid="32"/>
                                        </p:tgtEl>
                                        <p:attrNameLst>
                                          <p:attrName>style.rotation</p:attrName>
                                        </p:attrNameLst>
                                      </p:cBhvr>
                                      <p:tavLst>
                                        <p:tav tm="0">
                                          <p:val>
                                            <p:fltVal val="90"/>
                                          </p:val>
                                        </p:tav>
                                        <p:tav tm="100000">
                                          <p:val>
                                            <p:fltVal val="0"/>
                                          </p:val>
                                        </p:tav>
                                      </p:tavLst>
                                    </p:anim>
                                    <p:animEffect transition="in" filter="fade">
                                      <p:cBhvr>
                                        <p:cTn id="43" dur="1000"/>
                                        <p:tgtEl>
                                          <p:spTgt spid="32"/>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1000" fill="hold"/>
                                        <p:tgtEl>
                                          <p:spTgt spid="35"/>
                                        </p:tgtEl>
                                        <p:attrNameLst>
                                          <p:attrName>ppt_w</p:attrName>
                                        </p:attrNameLst>
                                      </p:cBhvr>
                                      <p:tavLst>
                                        <p:tav tm="0">
                                          <p:val>
                                            <p:fltVal val="0"/>
                                          </p:val>
                                        </p:tav>
                                        <p:tav tm="100000">
                                          <p:val>
                                            <p:strVal val="#ppt_w"/>
                                          </p:val>
                                        </p:tav>
                                      </p:tavLst>
                                    </p:anim>
                                    <p:anim calcmode="lin" valueType="num">
                                      <p:cBhvr>
                                        <p:cTn id="47" dur="1000" fill="hold"/>
                                        <p:tgtEl>
                                          <p:spTgt spid="35"/>
                                        </p:tgtEl>
                                        <p:attrNameLst>
                                          <p:attrName>ppt_h</p:attrName>
                                        </p:attrNameLst>
                                      </p:cBhvr>
                                      <p:tavLst>
                                        <p:tav tm="0">
                                          <p:val>
                                            <p:fltVal val="0"/>
                                          </p:val>
                                        </p:tav>
                                        <p:tav tm="100000">
                                          <p:val>
                                            <p:strVal val="#ppt_h"/>
                                          </p:val>
                                        </p:tav>
                                      </p:tavLst>
                                    </p:anim>
                                    <p:anim calcmode="lin" valueType="num">
                                      <p:cBhvr>
                                        <p:cTn id="48" dur="1000" fill="hold"/>
                                        <p:tgtEl>
                                          <p:spTgt spid="35"/>
                                        </p:tgtEl>
                                        <p:attrNameLst>
                                          <p:attrName>style.rotation</p:attrName>
                                        </p:attrNameLst>
                                      </p:cBhvr>
                                      <p:tavLst>
                                        <p:tav tm="0">
                                          <p:val>
                                            <p:fltVal val="90"/>
                                          </p:val>
                                        </p:tav>
                                        <p:tav tm="100000">
                                          <p:val>
                                            <p:fltVal val="0"/>
                                          </p:val>
                                        </p:tav>
                                      </p:tavLst>
                                    </p:anim>
                                    <p:animEffect transition="in" filter="fade">
                                      <p:cBhvr>
                                        <p:cTn id="49" dur="1000"/>
                                        <p:tgtEl>
                                          <p:spTgt spid="35"/>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1000" fill="hold"/>
                                        <p:tgtEl>
                                          <p:spTgt spid="34"/>
                                        </p:tgtEl>
                                        <p:attrNameLst>
                                          <p:attrName>ppt_w</p:attrName>
                                        </p:attrNameLst>
                                      </p:cBhvr>
                                      <p:tavLst>
                                        <p:tav tm="0">
                                          <p:val>
                                            <p:fltVal val="0"/>
                                          </p:val>
                                        </p:tav>
                                        <p:tav tm="100000">
                                          <p:val>
                                            <p:strVal val="#ppt_w"/>
                                          </p:val>
                                        </p:tav>
                                      </p:tavLst>
                                    </p:anim>
                                    <p:anim calcmode="lin" valueType="num">
                                      <p:cBhvr>
                                        <p:cTn id="53" dur="1000" fill="hold"/>
                                        <p:tgtEl>
                                          <p:spTgt spid="34"/>
                                        </p:tgtEl>
                                        <p:attrNameLst>
                                          <p:attrName>ppt_h</p:attrName>
                                        </p:attrNameLst>
                                      </p:cBhvr>
                                      <p:tavLst>
                                        <p:tav tm="0">
                                          <p:val>
                                            <p:fltVal val="0"/>
                                          </p:val>
                                        </p:tav>
                                        <p:tav tm="100000">
                                          <p:val>
                                            <p:strVal val="#ppt_h"/>
                                          </p:val>
                                        </p:tav>
                                      </p:tavLst>
                                    </p:anim>
                                    <p:anim calcmode="lin" valueType="num">
                                      <p:cBhvr>
                                        <p:cTn id="54" dur="1000" fill="hold"/>
                                        <p:tgtEl>
                                          <p:spTgt spid="34"/>
                                        </p:tgtEl>
                                        <p:attrNameLst>
                                          <p:attrName>style.rotation</p:attrName>
                                        </p:attrNameLst>
                                      </p:cBhvr>
                                      <p:tavLst>
                                        <p:tav tm="0">
                                          <p:val>
                                            <p:fltVal val="90"/>
                                          </p:val>
                                        </p:tav>
                                        <p:tav tm="100000">
                                          <p:val>
                                            <p:fltVal val="0"/>
                                          </p:val>
                                        </p:tav>
                                      </p:tavLst>
                                    </p:anim>
                                    <p:animEffect transition="in" filter="fade">
                                      <p:cBhvr>
                                        <p:cTn id="55" dur="1000"/>
                                        <p:tgtEl>
                                          <p:spTgt spid="34"/>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p:cTn id="58" dur="1000" fill="hold"/>
                                        <p:tgtEl>
                                          <p:spTgt spid="33"/>
                                        </p:tgtEl>
                                        <p:attrNameLst>
                                          <p:attrName>ppt_w</p:attrName>
                                        </p:attrNameLst>
                                      </p:cBhvr>
                                      <p:tavLst>
                                        <p:tav tm="0">
                                          <p:val>
                                            <p:fltVal val="0"/>
                                          </p:val>
                                        </p:tav>
                                        <p:tav tm="100000">
                                          <p:val>
                                            <p:strVal val="#ppt_w"/>
                                          </p:val>
                                        </p:tav>
                                      </p:tavLst>
                                    </p:anim>
                                    <p:anim calcmode="lin" valueType="num">
                                      <p:cBhvr>
                                        <p:cTn id="59" dur="1000" fill="hold"/>
                                        <p:tgtEl>
                                          <p:spTgt spid="33"/>
                                        </p:tgtEl>
                                        <p:attrNameLst>
                                          <p:attrName>ppt_h</p:attrName>
                                        </p:attrNameLst>
                                      </p:cBhvr>
                                      <p:tavLst>
                                        <p:tav tm="0">
                                          <p:val>
                                            <p:fltVal val="0"/>
                                          </p:val>
                                        </p:tav>
                                        <p:tav tm="100000">
                                          <p:val>
                                            <p:strVal val="#ppt_h"/>
                                          </p:val>
                                        </p:tav>
                                      </p:tavLst>
                                    </p:anim>
                                    <p:anim calcmode="lin" valueType="num">
                                      <p:cBhvr>
                                        <p:cTn id="60" dur="1000" fill="hold"/>
                                        <p:tgtEl>
                                          <p:spTgt spid="33"/>
                                        </p:tgtEl>
                                        <p:attrNameLst>
                                          <p:attrName>style.rotation</p:attrName>
                                        </p:attrNameLst>
                                      </p:cBhvr>
                                      <p:tavLst>
                                        <p:tav tm="0">
                                          <p:val>
                                            <p:fltVal val="90"/>
                                          </p:val>
                                        </p:tav>
                                        <p:tav tm="100000">
                                          <p:val>
                                            <p:fltVal val="0"/>
                                          </p:val>
                                        </p:tav>
                                      </p:tavLst>
                                    </p:anim>
                                    <p:animEffect transition="in" filter="fade">
                                      <p:cBhvr>
                                        <p:cTn id="61" dur="1000"/>
                                        <p:tgtEl>
                                          <p:spTgt spid="33"/>
                                        </p:tgtEl>
                                      </p:cBhvr>
                                    </p:animEffect>
                                  </p:childTnLst>
                                </p:cTn>
                              </p:par>
                            </p:childTnLst>
                          </p:cTn>
                        </p:par>
                        <p:par>
                          <p:cTn id="62" fill="hold">
                            <p:stCondLst>
                              <p:cond delay="425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4750"/>
                            </p:stCondLst>
                            <p:childTnLst>
                              <p:par>
                                <p:cTn id="67" presetID="14" presetClass="entr" presetSubtype="10"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randombar(horizontal)">
                                      <p:cBhvr>
                                        <p:cTn id="69" dur="500"/>
                                        <p:tgtEl>
                                          <p:spTgt spid="24"/>
                                        </p:tgtEl>
                                      </p:cBhvr>
                                    </p:animEffect>
                                  </p:childTnLst>
                                </p:cTn>
                              </p:par>
                            </p:childTnLst>
                          </p:cTn>
                        </p:par>
                        <p:par>
                          <p:cTn id="70" fill="hold">
                            <p:stCondLst>
                              <p:cond delay="5250"/>
                            </p:stCondLst>
                            <p:childTnLst>
                              <p:par>
                                <p:cTn id="71" presetID="22" presetClass="entr" presetSubtype="1"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wipe(up)">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4" grpId="0" animBg="1"/>
      <p:bldP spid="27" grpId="0"/>
      <p:bldP spid="28" grpId="0" animBg="1"/>
      <p:bldP spid="28" grpId="1" animBg="1"/>
      <p:bldP spid="29" grpId="0" animBg="1"/>
      <p:bldP spid="29" grpId="1" animBg="1"/>
      <p:bldP spid="32" grpId="0" animBg="1"/>
      <p:bldP spid="33" grpId="0" animBg="1"/>
      <p:bldP spid="34" grpId="0" animBg="1"/>
      <p:bldP spid="35" grpId="0" animBg="1"/>
      <p:bldP spid="36" grpId="0"/>
      <p:bldP spid="37" grpId="0"/>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12"/>
          <p:cNvSpPr>
            <a:spLocks noGrp="1"/>
          </p:cNvSpPr>
          <p:nvPr>
            <p:ph type="sldNum" sz="quarter" idx="12"/>
          </p:nvPr>
        </p:nvSpPr>
        <p:spPr>
          <a:xfrm>
            <a:off x="6457950" y="6356351"/>
            <a:ext cx="2057400" cy="365125"/>
          </a:xfrm>
        </p:spPr>
        <p:txBody>
          <a:bodyPr/>
          <a:lstStyle/>
          <a:p>
            <a:fld id="{A3BD52BC-4BCA-490D-94CE-02C0A355447E}" type="slidenum">
              <a:rPr lang="zh-CN" altLang="en-US" smtClean="0"/>
              <a:t>15</a:t>
            </a:fld>
            <a:endParaRPr lang="zh-CN" altLang="en-US" dirty="0"/>
          </a:p>
        </p:txBody>
      </p:sp>
      <p:sp>
        <p:nvSpPr>
          <p:cNvPr id="15" name="椭圆 10">
            <a:extLst>
              <a:ext uri="{FF2B5EF4-FFF2-40B4-BE49-F238E27FC236}">
                <a16:creationId xmlns:a16="http://schemas.microsoft.com/office/drawing/2014/main" id="{C9EE6DF6-8C80-4684-9B66-87EAC9C24739}"/>
              </a:ext>
            </a:extLst>
          </p:cNvPr>
          <p:cNvSpPr/>
          <p:nvPr/>
        </p:nvSpPr>
        <p:spPr>
          <a:xfrm>
            <a:off x="-945587" y="1678053"/>
            <a:ext cx="826494" cy="826494"/>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椭圆 11">
            <a:extLst>
              <a:ext uri="{FF2B5EF4-FFF2-40B4-BE49-F238E27FC236}">
                <a16:creationId xmlns:a16="http://schemas.microsoft.com/office/drawing/2014/main" id="{D61758A7-3F26-43F7-8388-B12368D41A84}"/>
              </a:ext>
            </a:extLst>
          </p:cNvPr>
          <p:cNvSpPr/>
          <p:nvPr/>
        </p:nvSpPr>
        <p:spPr>
          <a:xfrm>
            <a:off x="-988293" y="4157535"/>
            <a:ext cx="826494" cy="826494"/>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椭圆 12">
            <a:extLst>
              <a:ext uri="{FF2B5EF4-FFF2-40B4-BE49-F238E27FC236}">
                <a16:creationId xmlns:a16="http://schemas.microsoft.com/office/drawing/2014/main" id="{F6FBCD59-4C1C-4D3D-A616-0A75670E7E8E}"/>
              </a:ext>
            </a:extLst>
          </p:cNvPr>
          <p:cNvSpPr/>
          <p:nvPr/>
        </p:nvSpPr>
        <p:spPr>
          <a:xfrm>
            <a:off x="-966940" y="2504547"/>
            <a:ext cx="826494" cy="826494"/>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椭圆 13">
            <a:extLst>
              <a:ext uri="{FF2B5EF4-FFF2-40B4-BE49-F238E27FC236}">
                <a16:creationId xmlns:a16="http://schemas.microsoft.com/office/drawing/2014/main" id="{50497490-89AC-4E93-B9D6-730B0960457C}"/>
              </a:ext>
            </a:extLst>
          </p:cNvPr>
          <p:cNvSpPr/>
          <p:nvPr/>
        </p:nvSpPr>
        <p:spPr>
          <a:xfrm>
            <a:off x="-988293" y="3331041"/>
            <a:ext cx="826494" cy="826494"/>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5" name="Freeform 5">
            <a:extLst>
              <a:ext uri="{FF2B5EF4-FFF2-40B4-BE49-F238E27FC236}">
                <a16:creationId xmlns:a16="http://schemas.microsoft.com/office/drawing/2014/main" id="{FCB69D19-3750-4E4C-9188-950A107CB4AC}"/>
              </a:ext>
            </a:extLst>
          </p:cNvPr>
          <p:cNvSpPr>
            <a:spLocks noEditPoints="1"/>
          </p:cNvSpPr>
          <p:nvPr/>
        </p:nvSpPr>
        <p:spPr bwMode="auto">
          <a:xfrm rot="925172">
            <a:off x="108133" y="983663"/>
            <a:ext cx="646925" cy="64758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C9255"/>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endParaRPr lang="zh-CN" altLang="en-US" sz="1349"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Freeform 26">
            <a:extLst>
              <a:ext uri="{FF2B5EF4-FFF2-40B4-BE49-F238E27FC236}">
                <a16:creationId xmlns:a16="http://schemas.microsoft.com/office/drawing/2014/main" id="{F9AEF8CE-BE5F-4CAD-9295-6F4369229D55}"/>
              </a:ext>
            </a:extLst>
          </p:cNvPr>
          <p:cNvSpPr>
            <a:spLocks noEditPoints="1"/>
          </p:cNvSpPr>
          <p:nvPr/>
        </p:nvSpPr>
        <p:spPr bwMode="auto">
          <a:xfrm>
            <a:off x="431595" y="1132870"/>
            <a:ext cx="242621" cy="22529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68544" tIns="34272" rIns="68544" bIns="34272" numCol="1" anchor="t" anchorCtr="0" compatLnSpc="1"/>
          <a:lstStyle/>
          <a:p>
            <a:endParaRPr lang="zh-CN" altLang="en-US" sz="1349" dirty="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30" name="直接连接符 26">
            <a:extLst>
              <a:ext uri="{FF2B5EF4-FFF2-40B4-BE49-F238E27FC236}">
                <a16:creationId xmlns:a16="http://schemas.microsoft.com/office/drawing/2014/main" id="{A5A7ED60-7B74-48F2-BB19-318603431AE0}"/>
              </a:ext>
            </a:extLst>
          </p:cNvPr>
          <p:cNvCxnSpPr>
            <a:cxnSpLocks/>
          </p:cNvCxnSpPr>
          <p:nvPr/>
        </p:nvCxnSpPr>
        <p:spPr>
          <a:xfrm>
            <a:off x="867806" y="1456052"/>
            <a:ext cx="1224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42">
            <a:extLst>
              <a:ext uri="{FF2B5EF4-FFF2-40B4-BE49-F238E27FC236}">
                <a16:creationId xmlns:a16="http://schemas.microsoft.com/office/drawing/2014/main" id="{5D7A163F-7EE1-4869-9C8E-7B3A0448F921}"/>
              </a:ext>
            </a:extLst>
          </p:cNvPr>
          <p:cNvSpPr txBox="1"/>
          <p:nvPr/>
        </p:nvSpPr>
        <p:spPr>
          <a:xfrm>
            <a:off x="937602" y="1046096"/>
            <a:ext cx="1155893" cy="32303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TW" altLang="en-US" sz="2099" b="0" dirty="0" smtClean="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參考文</a:t>
            </a:r>
            <a:r>
              <a:rPr lang="zh-TW"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獻</a:t>
            </a:r>
            <a:endParaRPr lang="zh-CN"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TextBox 6"/>
          <p:cNvSpPr txBox="1"/>
          <p:nvPr/>
        </p:nvSpPr>
        <p:spPr>
          <a:xfrm>
            <a:off x="674216" y="1890875"/>
            <a:ext cx="8095720" cy="3093154"/>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pPr marL="342900" indent="-342900">
              <a:lnSpc>
                <a:spcPts val="3500"/>
              </a:lnSpc>
              <a:buFont typeface="+mj-lt"/>
              <a:buAutoNum type="arabicPeriod"/>
            </a:pPr>
            <a:r>
              <a:rPr lang="zh-TW" altLang="en-US" dirty="0" smtClean="0">
                <a:latin typeface="Times New Roman" panose="02020603050405020304" pitchFamily="18" charset="0"/>
                <a:ea typeface="微軟正黑體" panose="020B0604030504040204" pitchFamily="34" charset="-120"/>
                <a:cs typeface="Times New Roman" panose="02020603050405020304" pitchFamily="18" charset="0"/>
                <a:hlinkClick r:id="rId3"/>
              </a:rPr>
              <a:t>推薦系統－維基百科</a:t>
            </a:r>
            <a:endParaRPr lang="en-US" altLang="zh-TW" dirty="0" smtClean="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ts val="3500"/>
              </a:lnSpc>
              <a:buFont typeface="+mj-lt"/>
              <a:buAutoNum type="arabicPeriod"/>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hlinkClick r:id="rId4"/>
              </a:rPr>
              <a:t>就這樣懂</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hlinkClick r:id="rId4"/>
              </a:rPr>
              <a:t>AI —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hlinkClick r:id="rId4"/>
              </a:rPr>
              <a:t>推薦系統系列</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hlinkClick r:id="rId4"/>
              </a:rPr>
              <a:t>1</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hlinkClick r:id="rId4"/>
              </a:rPr>
              <a:t>：什麼是推薦</a:t>
            </a:r>
            <a:r>
              <a:rPr lang="zh-TW" altLang="en-US" dirty="0" smtClean="0">
                <a:latin typeface="Times New Roman" panose="02020603050405020304" pitchFamily="18" charset="0"/>
                <a:ea typeface="微軟正黑體" panose="020B0604030504040204" pitchFamily="34" charset="-120"/>
                <a:cs typeface="Times New Roman" panose="02020603050405020304" pitchFamily="18" charset="0"/>
                <a:hlinkClick r:id="rId4"/>
              </a:rPr>
              <a:t>系統</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ts val="35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hlinkClick r:id="rId5"/>
              </a:rPr>
              <a:t>Netflix</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hlinkClick r:id="rId5"/>
              </a:rPr>
              <a:t>與</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hlinkClick r:id="rId5"/>
              </a:rPr>
              <a:t>YouTube</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hlinkClick r:id="rId5"/>
              </a:rPr>
              <a:t>的「推薦系統」如何挑選影片給我</a:t>
            </a:r>
            <a:r>
              <a:rPr lang="zh-TW" altLang="en-US" dirty="0" smtClean="0">
                <a:latin typeface="Times New Roman" panose="02020603050405020304" pitchFamily="18" charset="0"/>
                <a:ea typeface="微軟正黑體" panose="020B0604030504040204" pitchFamily="34" charset="-120"/>
                <a:cs typeface="Times New Roman" panose="02020603050405020304" pitchFamily="18" charset="0"/>
                <a:hlinkClick r:id="rId5"/>
              </a:rPr>
              <a:t>？</a:t>
            </a:r>
            <a:endParaRPr lang="en-US" altLang="zh-TW" dirty="0" smtClean="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ts val="3500"/>
              </a:lnSpc>
              <a:buFont typeface="+mj-lt"/>
              <a:buAutoNum type="arabicPeriod"/>
            </a:pPr>
            <a:r>
              <a:rPr lang="zh-TW" altLang="en-US" dirty="0" smtClean="0">
                <a:latin typeface="Times New Roman" panose="02020603050405020304" pitchFamily="18" charset="0"/>
                <a:ea typeface="微軟正黑體" panose="020B0604030504040204" pitchFamily="34" charset="-120"/>
                <a:cs typeface="Times New Roman" panose="02020603050405020304" pitchFamily="18" charset="0"/>
                <a:hlinkClick r:id="rId6"/>
              </a:rPr>
              <a:t>協同過濾－維基百科</a:t>
            </a:r>
            <a:endParaRPr lang="en-US" altLang="zh-TW" dirty="0" smtClean="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ts val="3500"/>
              </a:lnSpc>
              <a:buFont typeface="+mj-lt"/>
              <a:buAutoNum type="arabicPeriod"/>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hlinkClick r:id="rId7"/>
              </a:rPr>
              <a:t>協同過濾推薦算法</a:t>
            </a:r>
            <a:r>
              <a:rPr lang="zh-TW" altLang="en-US" dirty="0" smtClean="0">
                <a:latin typeface="Times New Roman" panose="02020603050405020304" pitchFamily="18" charset="0"/>
                <a:ea typeface="微軟正黑體" panose="020B0604030504040204" pitchFamily="34" charset="-120"/>
                <a:cs typeface="Times New Roman" panose="02020603050405020304" pitchFamily="18" charset="0"/>
                <a:hlinkClick r:id="rId7"/>
              </a:rPr>
              <a:t>總結</a:t>
            </a:r>
            <a:endParaRPr lang="en-US" altLang="zh-TW" dirty="0" smtClean="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ts val="3500"/>
              </a:lnSpc>
              <a:buFont typeface="+mj-lt"/>
              <a:buAutoNum type="arabicPeriod"/>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hlinkClick r:id="rId8"/>
              </a:rPr>
              <a:t>推薦系統綜述：初識推薦系統</a:t>
            </a:r>
            <a:endParaRPr lang="zh-TW" altLang="en-US"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buFont typeface="+mj-lt"/>
              <a:buAutoNum type="arabicPeriod"/>
            </a:pPr>
            <a:endParaRPr lang="zh-TW"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10686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6"/>
          <p:cNvSpPr txBox="1">
            <a:spLocks noChangeArrowheads="1"/>
          </p:cNvSpPr>
          <p:nvPr/>
        </p:nvSpPr>
        <p:spPr bwMode="auto">
          <a:xfrm>
            <a:off x="925152" y="4224969"/>
            <a:ext cx="74728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514337" fontAlgn="base">
              <a:spcBef>
                <a:spcPct val="0"/>
              </a:spcBef>
              <a:spcAft>
                <a:spcPct val="0"/>
              </a:spcAft>
              <a:defRPr/>
            </a:pPr>
            <a:r>
              <a:rPr lang="en-US" altLang="zh-CN" sz="3600" spc="300" dirty="0">
                <a:solidFill>
                  <a:srgbClr val="543C4F"/>
                </a:solidFill>
                <a:latin typeface="Times New Roman" panose="02020603050405020304" pitchFamily="18" charset="0"/>
                <a:ea typeface="微软雅黑 Light"/>
                <a:cs typeface="Times New Roman" panose="02020603050405020304" pitchFamily="18" charset="0"/>
              </a:rPr>
              <a:t>THANK YOU FOR WATCHING</a:t>
            </a:r>
          </a:p>
        </p:txBody>
      </p:sp>
      <p:grpSp>
        <p:nvGrpSpPr>
          <p:cNvPr id="34" name="Group 4"/>
          <p:cNvGrpSpPr>
            <a:grpSpLocks noChangeAspect="1"/>
          </p:cNvGrpSpPr>
          <p:nvPr/>
        </p:nvGrpSpPr>
        <p:grpSpPr bwMode="auto">
          <a:xfrm>
            <a:off x="5040628" y="1310082"/>
            <a:ext cx="1567151" cy="2467109"/>
            <a:chOff x="2207" y="-324"/>
            <a:chExt cx="1461" cy="2300"/>
          </a:xfrm>
        </p:grpSpPr>
        <p:sp>
          <p:nvSpPr>
            <p:cNvPr id="35" name="Freeform 5"/>
            <p:cNvSpPr/>
            <p:nvPr/>
          </p:nvSpPr>
          <p:spPr bwMode="auto">
            <a:xfrm>
              <a:off x="2362" y="-55"/>
              <a:ext cx="1046" cy="1722"/>
            </a:xfrm>
            <a:custGeom>
              <a:avLst/>
              <a:gdLst>
                <a:gd name="T0" fmla="*/ 694 w 694"/>
                <a:gd name="T1" fmla="*/ 1143 h 1143"/>
                <a:gd name="T2" fmla="*/ 0 w 694"/>
                <a:gd name="T3" fmla="*/ 917 h 1143"/>
                <a:gd name="T4" fmla="*/ 0 w 694"/>
                <a:gd name="T5" fmla="*/ 129 h 1143"/>
                <a:gd name="T6" fmla="*/ 0 w 694"/>
                <a:gd name="T7" fmla="*/ 0 h 1143"/>
                <a:gd name="T8" fmla="*/ 6 w 694"/>
                <a:gd name="T9" fmla="*/ 3 h 1143"/>
                <a:gd name="T10" fmla="*/ 51 w 694"/>
                <a:gd name="T11" fmla="*/ 22 h 1143"/>
                <a:gd name="T12" fmla="*/ 694 w 694"/>
                <a:gd name="T13" fmla="*/ 231 h 1143"/>
                <a:gd name="T14" fmla="*/ 694 w 694"/>
                <a:gd name="T15" fmla="*/ 1143 h 1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143">
                  <a:moveTo>
                    <a:pt x="694" y="1143"/>
                  </a:moveTo>
                  <a:cubicBezTo>
                    <a:pt x="0" y="917"/>
                    <a:pt x="0" y="917"/>
                    <a:pt x="0" y="917"/>
                  </a:cubicBezTo>
                  <a:cubicBezTo>
                    <a:pt x="0" y="129"/>
                    <a:pt x="0" y="129"/>
                    <a:pt x="0" y="129"/>
                  </a:cubicBezTo>
                  <a:cubicBezTo>
                    <a:pt x="0" y="0"/>
                    <a:pt x="0" y="0"/>
                    <a:pt x="0" y="0"/>
                  </a:cubicBezTo>
                  <a:cubicBezTo>
                    <a:pt x="2" y="1"/>
                    <a:pt x="4" y="2"/>
                    <a:pt x="6" y="3"/>
                  </a:cubicBezTo>
                  <a:cubicBezTo>
                    <a:pt x="25" y="15"/>
                    <a:pt x="50" y="22"/>
                    <a:pt x="51" y="22"/>
                  </a:cubicBezTo>
                  <a:cubicBezTo>
                    <a:pt x="694" y="231"/>
                    <a:pt x="694" y="231"/>
                    <a:pt x="694" y="231"/>
                  </a:cubicBezTo>
                  <a:lnTo>
                    <a:pt x="694" y="114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36" name="Freeform 6"/>
            <p:cNvSpPr/>
            <p:nvPr/>
          </p:nvSpPr>
          <p:spPr bwMode="auto">
            <a:xfrm>
              <a:off x="2315" y="-324"/>
              <a:ext cx="1353" cy="2048"/>
            </a:xfrm>
            <a:custGeom>
              <a:avLst/>
              <a:gdLst>
                <a:gd name="T0" fmla="*/ 886 w 897"/>
                <a:gd name="T1" fmla="*/ 244 h 1360"/>
                <a:gd name="T2" fmla="*/ 161 w 897"/>
                <a:gd name="T3" fmla="*/ 7 h 1360"/>
                <a:gd name="T4" fmla="*/ 158 w 897"/>
                <a:gd name="T5" fmla="*/ 7 h 1360"/>
                <a:gd name="T6" fmla="*/ 118 w 897"/>
                <a:gd name="T7" fmla="*/ 0 h 1360"/>
                <a:gd name="T8" fmla="*/ 1 w 897"/>
                <a:gd name="T9" fmla="*/ 110 h 1360"/>
                <a:gd name="T10" fmla="*/ 0 w 897"/>
                <a:gd name="T11" fmla="*/ 114 h 1360"/>
                <a:gd name="T12" fmla="*/ 0 w 897"/>
                <a:gd name="T13" fmla="*/ 119 h 1360"/>
                <a:gd name="T14" fmla="*/ 0 w 897"/>
                <a:gd name="T15" fmla="*/ 308 h 1360"/>
                <a:gd name="T16" fmla="*/ 0 w 897"/>
                <a:gd name="T17" fmla="*/ 1107 h 1360"/>
                <a:gd name="T18" fmla="*/ 11 w 897"/>
                <a:gd name="T19" fmla="*/ 1122 h 1360"/>
                <a:gd name="T20" fmla="*/ 736 w 897"/>
                <a:gd name="T21" fmla="*/ 1359 h 1360"/>
                <a:gd name="T22" fmla="*/ 741 w 897"/>
                <a:gd name="T23" fmla="*/ 1360 h 1360"/>
                <a:gd name="T24" fmla="*/ 750 w 897"/>
                <a:gd name="T25" fmla="*/ 1357 h 1360"/>
                <a:gd name="T26" fmla="*/ 757 w 897"/>
                <a:gd name="T27" fmla="*/ 1344 h 1360"/>
                <a:gd name="T28" fmla="*/ 757 w 897"/>
                <a:gd name="T29" fmla="*/ 1179 h 1360"/>
                <a:gd name="T30" fmla="*/ 882 w 897"/>
                <a:gd name="T31" fmla="*/ 1219 h 1360"/>
                <a:gd name="T32" fmla="*/ 897 w 897"/>
                <a:gd name="T33" fmla="*/ 1204 h 1360"/>
                <a:gd name="T34" fmla="*/ 897 w 897"/>
                <a:gd name="T35" fmla="*/ 259 h 1360"/>
                <a:gd name="T36" fmla="*/ 886 w 897"/>
                <a:gd name="T37" fmla="*/ 244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7" h="1360">
                  <a:moveTo>
                    <a:pt x="886" y="244"/>
                  </a:moveTo>
                  <a:cubicBezTo>
                    <a:pt x="161" y="7"/>
                    <a:pt x="161" y="7"/>
                    <a:pt x="161" y="7"/>
                  </a:cubicBezTo>
                  <a:cubicBezTo>
                    <a:pt x="160" y="7"/>
                    <a:pt x="159" y="7"/>
                    <a:pt x="158" y="7"/>
                  </a:cubicBezTo>
                  <a:cubicBezTo>
                    <a:pt x="144" y="3"/>
                    <a:pt x="131" y="0"/>
                    <a:pt x="118" y="0"/>
                  </a:cubicBezTo>
                  <a:cubicBezTo>
                    <a:pt x="55" y="0"/>
                    <a:pt x="6" y="48"/>
                    <a:pt x="1" y="110"/>
                  </a:cubicBezTo>
                  <a:cubicBezTo>
                    <a:pt x="1" y="111"/>
                    <a:pt x="0" y="113"/>
                    <a:pt x="0" y="114"/>
                  </a:cubicBezTo>
                  <a:cubicBezTo>
                    <a:pt x="0" y="119"/>
                    <a:pt x="0" y="119"/>
                    <a:pt x="0" y="119"/>
                  </a:cubicBezTo>
                  <a:cubicBezTo>
                    <a:pt x="0" y="308"/>
                    <a:pt x="0" y="308"/>
                    <a:pt x="0" y="308"/>
                  </a:cubicBezTo>
                  <a:cubicBezTo>
                    <a:pt x="0" y="1107"/>
                    <a:pt x="0" y="1107"/>
                    <a:pt x="0" y="1107"/>
                  </a:cubicBezTo>
                  <a:cubicBezTo>
                    <a:pt x="0" y="1114"/>
                    <a:pt x="5" y="1120"/>
                    <a:pt x="11" y="1122"/>
                  </a:cubicBezTo>
                  <a:cubicBezTo>
                    <a:pt x="736" y="1359"/>
                    <a:pt x="736" y="1359"/>
                    <a:pt x="736" y="1359"/>
                  </a:cubicBezTo>
                  <a:cubicBezTo>
                    <a:pt x="738" y="1359"/>
                    <a:pt x="739" y="1360"/>
                    <a:pt x="741" y="1360"/>
                  </a:cubicBezTo>
                  <a:cubicBezTo>
                    <a:pt x="744" y="1360"/>
                    <a:pt x="748" y="1359"/>
                    <a:pt x="750" y="1357"/>
                  </a:cubicBezTo>
                  <a:cubicBezTo>
                    <a:pt x="754" y="1354"/>
                    <a:pt x="757" y="1349"/>
                    <a:pt x="757" y="1344"/>
                  </a:cubicBezTo>
                  <a:cubicBezTo>
                    <a:pt x="757" y="1179"/>
                    <a:pt x="757" y="1179"/>
                    <a:pt x="757" y="1179"/>
                  </a:cubicBezTo>
                  <a:cubicBezTo>
                    <a:pt x="879" y="1219"/>
                    <a:pt x="879" y="1219"/>
                    <a:pt x="882" y="1219"/>
                  </a:cubicBezTo>
                  <a:cubicBezTo>
                    <a:pt x="890" y="1219"/>
                    <a:pt x="897" y="1212"/>
                    <a:pt x="897" y="1204"/>
                  </a:cubicBezTo>
                  <a:cubicBezTo>
                    <a:pt x="897" y="259"/>
                    <a:pt x="897" y="259"/>
                    <a:pt x="897" y="259"/>
                  </a:cubicBezTo>
                  <a:cubicBezTo>
                    <a:pt x="897" y="252"/>
                    <a:pt x="893" y="246"/>
                    <a:pt x="886" y="244"/>
                  </a:cubicBezTo>
                  <a:close/>
                </a:path>
              </a:pathLst>
            </a:custGeom>
            <a:solidFill>
              <a:srgbClr val="7562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2282" y="186"/>
              <a:ext cx="543" cy="1659"/>
            </a:xfrm>
            <a:custGeom>
              <a:avLst/>
              <a:gdLst>
                <a:gd name="T0" fmla="*/ 12 w 360"/>
                <a:gd name="T1" fmla="*/ 1101 h 1101"/>
                <a:gd name="T2" fmla="*/ 9 w 360"/>
                <a:gd name="T3" fmla="*/ 1100 h 1101"/>
                <a:gd name="T4" fmla="*/ 1 w 360"/>
                <a:gd name="T5" fmla="*/ 1086 h 1101"/>
                <a:gd name="T6" fmla="*/ 337 w 360"/>
                <a:gd name="T7" fmla="*/ 9 h 1101"/>
                <a:gd name="T8" fmla="*/ 351 w 360"/>
                <a:gd name="T9" fmla="*/ 2 h 1101"/>
                <a:gd name="T10" fmla="*/ 359 w 360"/>
                <a:gd name="T11" fmla="*/ 16 h 1101"/>
                <a:gd name="T12" fmla="*/ 23 w 360"/>
                <a:gd name="T13" fmla="*/ 1093 h 1101"/>
                <a:gd name="T14" fmla="*/ 12 w 360"/>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101">
                  <a:moveTo>
                    <a:pt x="12" y="1101"/>
                  </a:moveTo>
                  <a:cubicBezTo>
                    <a:pt x="11" y="1101"/>
                    <a:pt x="10" y="1101"/>
                    <a:pt x="9" y="1100"/>
                  </a:cubicBezTo>
                  <a:cubicBezTo>
                    <a:pt x="3" y="1098"/>
                    <a:pt x="0" y="1092"/>
                    <a:pt x="1" y="1086"/>
                  </a:cubicBezTo>
                  <a:cubicBezTo>
                    <a:pt x="337" y="9"/>
                    <a:pt x="337" y="9"/>
                    <a:pt x="337" y="9"/>
                  </a:cubicBezTo>
                  <a:cubicBezTo>
                    <a:pt x="339" y="3"/>
                    <a:pt x="345" y="0"/>
                    <a:pt x="351" y="2"/>
                  </a:cubicBezTo>
                  <a:cubicBezTo>
                    <a:pt x="357" y="3"/>
                    <a:pt x="360" y="10"/>
                    <a:pt x="359" y="16"/>
                  </a:cubicBezTo>
                  <a:cubicBezTo>
                    <a:pt x="23" y="1093"/>
                    <a:pt x="23" y="1093"/>
                    <a:pt x="23" y="1093"/>
                  </a:cubicBezTo>
                  <a:cubicBezTo>
                    <a:pt x="21" y="1098"/>
                    <a:pt x="17" y="1101"/>
                    <a:pt x="12"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38" name="Freeform 8"/>
            <p:cNvSpPr/>
            <p:nvPr/>
          </p:nvSpPr>
          <p:spPr bwMode="auto">
            <a:xfrm>
              <a:off x="2540" y="266"/>
              <a:ext cx="544" cy="1658"/>
            </a:xfrm>
            <a:custGeom>
              <a:avLst/>
              <a:gdLst>
                <a:gd name="T0" fmla="*/ 13 w 361"/>
                <a:gd name="T1" fmla="*/ 1101 h 1101"/>
                <a:gd name="T2" fmla="*/ 10 w 361"/>
                <a:gd name="T3" fmla="*/ 1101 h 1101"/>
                <a:gd name="T4" fmla="*/ 2 w 361"/>
                <a:gd name="T5" fmla="*/ 1087 h 1101"/>
                <a:gd name="T6" fmla="*/ 338 w 361"/>
                <a:gd name="T7" fmla="*/ 9 h 1101"/>
                <a:gd name="T8" fmla="*/ 352 w 361"/>
                <a:gd name="T9" fmla="*/ 2 h 1101"/>
                <a:gd name="T10" fmla="*/ 359 w 361"/>
                <a:gd name="T11" fmla="*/ 16 h 1101"/>
                <a:gd name="T12" fmla="*/ 24 w 361"/>
                <a:gd name="T13" fmla="*/ 1093 h 1101"/>
                <a:gd name="T14" fmla="*/ 13 w 361"/>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101">
                  <a:moveTo>
                    <a:pt x="13" y="1101"/>
                  </a:moveTo>
                  <a:cubicBezTo>
                    <a:pt x="12" y="1101"/>
                    <a:pt x="11" y="1101"/>
                    <a:pt x="10" y="1101"/>
                  </a:cubicBezTo>
                  <a:cubicBezTo>
                    <a:pt x="4" y="1099"/>
                    <a:pt x="0" y="1093"/>
                    <a:pt x="2" y="1087"/>
                  </a:cubicBezTo>
                  <a:cubicBezTo>
                    <a:pt x="338" y="9"/>
                    <a:pt x="338" y="9"/>
                    <a:pt x="338" y="9"/>
                  </a:cubicBezTo>
                  <a:cubicBezTo>
                    <a:pt x="340" y="4"/>
                    <a:pt x="346" y="0"/>
                    <a:pt x="352" y="2"/>
                  </a:cubicBezTo>
                  <a:cubicBezTo>
                    <a:pt x="358" y="4"/>
                    <a:pt x="361" y="10"/>
                    <a:pt x="359" y="16"/>
                  </a:cubicBezTo>
                  <a:cubicBezTo>
                    <a:pt x="24" y="1093"/>
                    <a:pt x="24" y="1093"/>
                    <a:pt x="24" y="1093"/>
                  </a:cubicBezTo>
                  <a:cubicBezTo>
                    <a:pt x="22" y="1098"/>
                    <a:pt x="18" y="1101"/>
                    <a:pt x="13"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39" name="Freeform 9"/>
            <p:cNvSpPr/>
            <p:nvPr/>
          </p:nvSpPr>
          <p:spPr bwMode="auto">
            <a:xfrm>
              <a:off x="2763" y="293"/>
              <a:ext cx="288" cy="115"/>
            </a:xfrm>
            <a:custGeom>
              <a:avLst/>
              <a:gdLst>
                <a:gd name="T0" fmla="*/ 179 w 191"/>
                <a:gd name="T1" fmla="*/ 76 h 76"/>
                <a:gd name="T2" fmla="*/ 175 w 191"/>
                <a:gd name="T3" fmla="*/ 75 h 76"/>
                <a:gd name="T4" fmla="*/ 9 w 191"/>
                <a:gd name="T5" fmla="*/ 24 h 76"/>
                <a:gd name="T6" fmla="*/ 2 w 191"/>
                <a:gd name="T7" fmla="*/ 10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5" y="75"/>
                  </a:cubicBezTo>
                  <a:cubicBezTo>
                    <a:pt x="9" y="24"/>
                    <a:pt x="9" y="24"/>
                    <a:pt x="9" y="24"/>
                  </a:cubicBezTo>
                  <a:cubicBezTo>
                    <a:pt x="3" y="22"/>
                    <a:pt x="0" y="15"/>
                    <a:pt x="2" y="10"/>
                  </a:cubicBezTo>
                  <a:cubicBezTo>
                    <a:pt x="3" y="4"/>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0" name="Freeform 10"/>
            <p:cNvSpPr/>
            <p:nvPr/>
          </p:nvSpPr>
          <p:spPr bwMode="auto">
            <a:xfrm>
              <a:off x="2709" y="468"/>
              <a:ext cx="288" cy="113"/>
            </a:xfrm>
            <a:custGeom>
              <a:avLst/>
              <a:gdLst>
                <a:gd name="T0" fmla="*/ 179 w 191"/>
                <a:gd name="T1" fmla="*/ 75 h 75"/>
                <a:gd name="T2" fmla="*/ 175 w 191"/>
                <a:gd name="T3" fmla="*/ 75 h 75"/>
                <a:gd name="T4" fmla="*/ 9 w 191"/>
                <a:gd name="T5" fmla="*/ 23 h 75"/>
                <a:gd name="T6" fmla="*/ 2 w 191"/>
                <a:gd name="T7" fmla="*/ 9 h 75"/>
                <a:gd name="T8" fmla="*/ 16 w 191"/>
                <a:gd name="T9" fmla="*/ 2 h 75"/>
                <a:gd name="T10" fmla="*/ 182 w 191"/>
                <a:gd name="T11" fmla="*/ 53 h 75"/>
                <a:gd name="T12" fmla="*/ 190 w 191"/>
                <a:gd name="T13" fmla="*/ 67 h 75"/>
                <a:gd name="T14" fmla="*/ 179 w 191"/>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5">
                  <a:moveTo>
                    <a:pt x="179" y="75"/>
                  </a:moveTo>
                  <a:cubicBezTo>
                    <a:pt x="178" y="75"/>
                    <a:pt x="177" y="75"/>
                    <a:pt x="175"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1"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1" name="Freeform 11"/>
            <p:cNvSpPr/>
            <p:nvPr/>
          </p:nvSpPr>
          <p:spPr bwMode="auto">
            <a:xfrm>
              <a:off x="2655" y="641"/>
              <a:ext cx="288" cy="115"/>
            </a:xfrm>
            <a:custGeom>
              <a:avLst/>
              <a:gdLst>
                <a:gd name="T0" fmla="*/ 179 w 191"/>
                <a:gd name="T1" fmla="*/ 76 h 76"/>
                <a:gd name="T2" fmla="*/ 176 w 191"/>
                <a:gd name="T3" fmla="*/ 75 h 76"/>
                <a:gd name="T4" fmla="*/ 9 w 191"/>
                <a:gd name="T5" fmla="*/ 23 h 76"/>
                <a:gd name="T6" fmla="*/ 2 w 191"/>
                <a:gd name="T7" fmla="*/ 9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2" name="Freeform 12"/>
            <p:cNvSpPr/>
            <p:nvPr/>
          </p:nvSpPr>
          <p:spPr bwMode="auto">
            <a:xfrm>
              <a:off x="2600" y="814"/>
              <a:ext cx="290"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3" name="Freeform 13"/>
            <p:cNvSpPr/>
            <p:nvPr/>
          </p:nvSpPr>
          <p:spPr bwMode="auto">
            <a:xfrm>
              <a:off x="2546" y="989"/>
              <a:ext cx="289"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5"/>
                    <a:pt x="176" y="75"/>
                  </a:cubicBezTo>
                  <a:cubicBezTo>
                    <a:pt x="9" y="23"/>
                    <a:pt x="9" y="23"/>
                    <a:pt x="9" y="23"/>
                  </a:cubicBezTo>
                  <a:cubicBezTo>
                    <a:pt x="3" y="21"/>
                    <a:pt x="0" y="15"/>
                    <a:pt x="2" y="9"/>
                  </a:cubicBezTo>
                  <a:cubicBezTo>
                    <a:pt x="4" y="3"/>
                    <a:pt x="10" y="0"/>
                    <a:pt x="16" y="2"/>
                  </a:cubicBezTo>
                  <a:cubicBezTo>
                    <a:pt x="182" y="54"/>
                    <a:pt x="182" y="54"/>
                    <a:pt x="182" y="54"/>
                  </a:cubicBezTo>
                  <a:cubicBezTo>
                    <a:pt x="188" y="55"/>
                    <a:pt x="192" y="62"/>
                    <a:pt x="190" y="68"/>
                  </a:cubicBezTo>
                  <a:cubicBezTo>
                    <a:pt x="188" y="72"/>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4" name="Freeform 14"/>
            <p:cNvSpPr/>
            <p:nvPr/>
          </p:nvSpPr>
          <p:spPr bwMode="auto">
            <a:xfrm>
              <a:off x="2492" y="1162"/>
              <a:ext cx="289" cy="115"/>
            </a:xfrm>
            <a:custGeom>
              <a:avLst/>
              <a:gdLst>
                <a:gd name="T0" fmla="*/ 179 w 192"/>
                <a:gd name="T1" fmla="*/ 76 h 76"/>
                <a:gd name="T2" fmla="*/ 176 w 192"/>
                <a:gd name="T3" fmla="*/ 75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4"/>
                    <a:pt x="9" y="24"/>
                    <a:pt x="9" y="24"/>
                  </a:cubicBezTo>
                  <a:cubicBezTo>
                    <a:pt x="3" y="22"/>
                    <a:pt x="0" y="15"/>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5" name="Freeform 15"/>
            <p:cNvSpPr/>
            <p:nvPr/>
          </p:nvSpPr>
          <p:spPr bwMode="auto">
            <a:xfrm>
              <a:off x="2438" y="1337"/>
              <a:ext cx="289" cy="113"/>
            </a:xfrm>
            <a:custGeom>
              <a:avLst/>
              <a:gdLst>
                <a:gd name="T0" fmla="*/ 179 w 192"/>
                <a:gd name="T1" fmla="*/ 75 h 75"/>
                <a:gd name="T2" fmla="*/ 176 w 192"/>
                <a:gd name="T3" fmla="*/ 75 h 75"/>
                <a:gd name="T4" fmla="*/ 9 w 192"/>
                <a:gd name="T5" fmla="*/ 23 h 75"/>
                <a:gd name="T6" fmla="*/ 2 w 192"/>
                <a:gd name="T7" fmla="*/ 9 h 75"/>
                <a:gd name="T8" fmla="*/ 16 w 192"/>
                <a:gd name="T9" fmla="*/ 2 h 75"/>
                <a:gd name="T10" fmla="*/ 182 w 192"/>
                <a:gd name="T11" fmla="*/ 53 h 75"/>
                <a:gd name="T12" fmla="*/ 190 w 192"/>
                <a:gd name="T13" fmla="*/ 67 h 75"/>
                <a:gd name="T14" fmla="*/ 179 w 19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5">
                  <a:moveTo>
                    <a:pt x="179" y="75"/>
                  </a:moveTo>
                  <a:cubicBezTo>
                    <a:pt x="178" y="75"/>
                    <a:pt x="177" y="75"/>
                    <a:pt x="176"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2"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6" name="Freeform 16"/>
            <p:cNvSpPr/>
            <p:nvPr/>
          </p:nvSpPr>
          <p:spPr bwMode="auto">
            <a:xfrm>
              <a:off x="2383" y="1510"/>
              <a:ext cx="290"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7" name="Freeform 17"/>
            <p:cNvSpPr/>
            <p:nvPr/>
          </p:nvSpPr>
          <p:spPr bwMode="auto">
            <a:xfrm>
              <a:off x="2329" y="1683"/>
              <a:ext cx="289"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2213" y="1378"/>
              <a:ext cx="858" cy="507"/>
            </a:xfrm>
            <a:custGeom>
              <a:avLst/>
              <a:gdLst>
                <a:gd name="T0" fmla="*/ 24 w 569"/>
                <a:gd name="T1" fmla="*/ 335 h 337"/>
                <a:gd name="T2" fmla="*/ 17 w 569"/>
                <a:gd name="T3" fmla="*/ 333 h 337"/>
                <a:gd name="T4" fmla="*/ 7 w 569"/>
                <a:gd name="T5" fmla="*/ 319 h 337"/>
                <a:gd name="T6" fmla="*/ 517 w 569"/>
                <a:gd name="T7" fmla="*/ 4 h 337"/>
                <a:gd name="T8" fmla="*/ 552 w 569"/>
                <a:gd name="T9" fmla="*/ 4 h 337"/>
                <a:gd name="T10" fmla="*/ 562 w 569"/>
                <a:gd name="T11" fmla="*/ 19 h 337"/>
                <a:gd name="T12" fmla="*/ 52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2" y="335"/>
                    <a:pt x="19" y="334"/>
                    <a:pt x="17" y="333"/>
                  </a:cubicBezTo>
                  <a:cubicBezTo>
                    <a:pt x="5" y="329"/>
                    <a:pt x="0" y="323"/>
                    <a:pt x="7" y="319"/>
                  </a:cubicBezTo>
                  <a:cubicBezTo>
                    <a:pt x="517" y="4"/>
                    <a:pt x="517" y="4"/>
                    <a:pt x="517" y="4"/>
                  </a:cubicBezTo>
                  <a:cubicBezTo>
                    <a:pt x="524" y="0"/>
                    <a:pt x="540" y="0"/>
                    <a:pt x="552" y="4"/>
                  </a:cubicBezTo>
                  <a:cubicBezTo>
                    <a:pt x="564" y="8"/>
                    <a:pt x="569" y="15"/>
                    <a:pt x="562" y="19"/>
                  </a:cubicBezTo>
                  <a:cubicBezTo>
                    <a:pt x="52" y="333"/>
                    <a:pt x="52" y="333"/>
                    <a:pt x="52"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9" name="Freeform 19"/>
            <p:cNvSpPr/>
            <p:nvPr/>
          </p:nvSpPr>
          <p:spPr bwMode="auto">
            <a:xfrm>
              <a:off x="2484" y="1468"/>
              <a:ext cx="858" cy="508"/>
            </a:xfrm>
            <a:custGeom>
              <a:avLst/>
              <a:gdLst>
                <a:gd name="T0" fmla="*/ 24 w 569"/>
                <a:gd name="T1" fmla="*/ 335 h 337"/>
                <a:gd name="T2" fmla="*/ 17 w 569"/>
                <a:gd name="T3" fmla="*/ 333 h 337"/>
                <a:gd name="T4" fmla="*/ 6 w 569"/>
                <a:gd name="T5" fmla="*/ 318 h 337"/>
                <a:gd name="T6" fmla="*/ 517 w 569"/>
                <a:gd name="T7" fmla="*/ 4 h 337"/>
                <a:gd name="T8" fmla="*/ 552 w 569"/>
                <a:gd name="T9" fmla="*/ 4 h 337"/>
                <a:gd name="T10" fmla="*/ 562 w 569"/>
                <a:gd name="T11" fmla="*/ 19 h 337"/>
                <a:gd name="T12" fmla="*/ 51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1" y="335"/>
                    <a:pt x="19" y="334"/>
                    <a:pt x="17" y="333"/>
                  </a:cubicBezTo>
                  <a:cubicBezTo>
                    <a:pt x="4" y="329"/>
                    <a:pt x="0" y="322"/>
                    <a:pt x="6" y="318"/>
                  </a:cubicBezTo>
                  <a:cubicBezTo>
                    <a:pt x="517" y="4"/>
                    <a:pt x="517" y="4"/>
                    <a:pt x="517" y="4"/>
                  </a:cubicBezTo>
                  <a:cubicBezTo>
                    <a:pt x="524" y="0"/>
                    <a:pt x="539" y="0"/>
                    <a:pt x="552" y="4"/>
                  </a:cubicBezTo>
                  <a:cubicBezTo>
                    <a:pt x="564" y="8"/>
                    <a:pt x="569" y="15"/>
                    <a:pt x="562" y="19"/>
                  </a:cubicBezTo>
                  <a:cubicBezTo>
                    <a:pt x="51" y="333"/>
                    <a:pt x="51" y="333"/>
                    <a:pt x="51"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0" name="Freeform 20"/>
            <p:cNvSpPr/>
            <p:nvPr/>
          </p:nvSpPr>
          <p:spPr bwMode="auto">
            <a:xfrm>
              <a:off x="2879" y="14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8"/>
                    <a:pt x="193" y="78"/>
                    <a:pt x="191" y="77"/>
                  </a:cubicBezTo>
                  <a:cubicBezTo>
                    <a:pt x="17" y="19"/>
                    <a:pt x="17" y="19"/>
                    <a:pt x="17" y="19"/>
                  </a:cubicBezTo>
                  <a:cubicBezTo>
                    <a:pt x="4" y="15"/>
                    <a:pt x="0" y="8"/>
                    <a:pt x="6" y="4"/>
                  </a:cubicBezTo>
                  <a:cubicBezTo>
                    <a:pt x="13" y="0"/>
                    <a:pt x="28" y="0"/>
                    <a:pt x="41" y="4"/>
                  </a:cubicBezTo>
                  <a:cubicBezTo>
                    <a:pt x="215" y="62"/>
                    <a:pt x="215" y="62"/>
                    <a:pt x="215" y="62"/>
                  </a:cubicBezTo>
                  <a:cubicBezTo>
                    <a:pt x="227" y="66"/>
                    <a:pt x="232" y="73"/>
                    <a:pt x="225" y="77"/>
                  </a:cubicBezTo>
                  <a:cubicBezTo>
                    <a:pt x="220" y="80"/>
                    <a:pt x="208"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1" name="Freeform 21"/>
            <p:cNvSpPr/>
            <p:nvPr/>
          </p:nvSpPr>
          <p:spPr bwMode="auto">
            <a:xfrm>
              <a:off x="2781" y="151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8"/>
                    <a:pt x="193" y="77"/>
                    <a:pt x="191" y="77"/>
                  </a:cubicBezTo>
                  <a:cubicBezTo>
                    <a:pt x="17" y="19"/>
                    <a:pt x="17" y="19"/>
                    <a:pt x="17" y="19"/>
                  </a:cubicBezTo>
                  <a:cubicBezTo>
                    <a:pt x="4" y="15"/>
                    <a:pt x="0" y="8"/>
                    <a:pt x="6" y="4"/>
                  </a:cubicBezTo>
                  <a:cubicBezTo>
                    <a:pt x="13" y="0"/>
                    <a:pt x="29" y="0"/>
                    <a:pt x="41" y="4"/>
                  </a:cubicBezTo>
                  <a:cubicBezTo>
                    <a:pt x="215" y="62"/>
                    <a:pt x="215" y="62"/>
                    <a:pt x="215" y="62"/>
                  </a:cubicBezTo>
                  <a:cubicBezTo>
                    <a:pt x="227" y="66"/>
                    <a:pt x="232" y="73"/>
                    <a:pt x="225" y="77"/>
                  </a:cubicBezTo>
                  <a:cubicBezTo>
                    <a:pt x="220" y="80"/>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2" name="Freeform 22"/>
            <p:cNvSpPr/>
            <p:nvPr/>
          </p:nvSpPr>
          <p:spPr bwMode="auto">
            <a:xfrm>
              <a:off x="2683" y="1570"/>
              <a:ext cx="350" cy="122"/>
            </a:xfrm>
            <a:custGeom>
              <a:avLst/>
              <a:gdLst>
                <a:gd name="T0" fmla="*/ 198 w 232"/>
                <a:gd name="T1" fmla="*/ 78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8"/>
                  </a:moveTo>
                  <a:cubicBezTo>
                    <a:pt x="196" y="78"/>
                    <a:pt x="193" y="77"/>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8" y="66"/>
                    <a:pt x="232" y="73"/>
                    <a:pt x="226" y="77"/>
                  </a:cubicBezTo>
                  <a:cubicBezTo>
                    <a:pt x="220" y="80"/>
                    <a:pt x="209" y="81"/>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3" name="Freeform 23"/>
            <p:cNvSpPr/>
            <p:nvPr/>
          </p:nvSpPr>
          <p:spPr bwMode="auto">
            <a:xfrm>
              <a:off x="2585" y="1631"/>
              <a:ext cx="350" cy="120"/>
            </a:xfrm>
            <a:custGeom>
              <a:avLst/>
              <a:gdLst>
                <a:gd name="T0" fmla="*/ 198 w 232"/>
                <a:gd name="T1" fmla="*/ 78 h 80"/>
                <a:gd name="T2" fmla="*/ 191 w 232"/>
                <a:gd name="T3" fmla="*/ 76 h 80"/>
                <a:gd name="T4" fmla="*/ 17 w 232"/>
                <a:gd name="T5" fmla="*/ 19 h 80"/>
                <a:gd name="T6" fmla="*/ 7 w 232"/>
                <a:gd name="T7" fmla="*/ 4 h 80"/>
                <a:gd name="T8" fmla="*/ 41 w 232"/>
                <a:gd name="T9" fmla="*/ 4 h 80"/>
                <a:gd name="T10" fmla="*/ 215 w 232"/>
                <a:gd name="T11" fmla="*/ 62 h 80"/>
                <a:gd name="T12" fmla="*/ 226 w 232"/>
                <a:gd name="T13" fmla="*/ 77 h 80"/>
                <a:gd name="T14" fmla="*/ 198 w 232"/>
                <a:gd name="T15" fmla="*/ 7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0">
                  <a:moveTo>
                    <a:pt x="198" y="78"/>
                  </a:moveTo>
                  <a:cubicBezTo>
                    <a:pt x="196" y="78"/>
                    <a:pt x="194" y="77"/>
                    <a:pt x="191" y="76"/>
                  </a:cubicBezTo>
                  <a:cubicBezTo>
                    <a:pt x="17" y="19"/>
                    <a:pt x="17" y="19"/>
                    <a:pt x="17" y="19"/>
                  </a:cubicBezTo>
                  <a:cubicBezTo>
                    <a:pt x="5" y="14"/>
                    <a:pt x="0" y="8"/>
                    <a:pt x="7" y="4"/>
                  </a:cubicBezTo>
                  <a:cubicBezTo>
                    <a:pt x="14" y="0"/>
                    <a:pt x="29" y="0"/>
                    <a:pt x="41" y="4"/>
                  </a:cubicBezTo>
                  <a:cubicBezTo>
                    <a:pt x="215" y="62"/>
                    <a:pt x="215" y="62"/>
                    <a:pt x="215" y="62"/>
                  </a:cubicBezTo>
                  <a:cubicBezTo>
                    <a:pt x="228" y="66"/>
                    <a:pt x="232" y="72"/>
                    <a:pt x="226" y="77"/>
                  </a:cubicBezTo>
                  <a:cubicBezTo>
                    <a:pt x="220" y="80"/>
                    <a:pt x="209" y="80"/>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4" name="Freeform 24"/>
            <p:cNvSpPr/>
            <p:nvPr/>
          </p:nvSpPr>
          <p:spPr bwMode="auto">
            <a:xfrm>
              <a:off x="2487" y="1689"/>
              <a:ext cx="352" cy="122"/>
            </a:xfrm>
            <a:custGeom>
              <a:avLst/>
              <a:gdLst>
                <a:gd name="T0" fmla="*/ 199 w 233"/>
                <a:gd name="T1" fmla="*/ 79 h 81"/>
                <a:gd name="T2" fmla="*/ 192 w 233"/>
                <a:gd name="T3" fmla="*/ 77 h 81"/>
                <a:gd name="T4" fmla="*/ 17 w 233"/>
                <a:gd name="T5" fmla="*/ 19 h 81"/>
                <a:gd name="T6" fmla="*/ 7 w 233"/>
                <a:gd name="T7" fmla="*/ 5 h 81"/>
                <a:gd name="T8" fmla="*/ 42 w 233"/>
                <a:gd name="T9" fmla="*/ 5 h 81"/>
                <a:gd name="T10" fmla="*/ 216 w 233"/>
                <a:gd name="T11" fmla="*/ 63 h 81"/>
                <a:gd name="T12" fmla="*/ 226 w 233"/>
                <a:gd name="T13" fmla="*/ 77 h 81"/>
                <a:gd name="T14" fmla="*/ 199 w 233"/>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1">
                  <a:moveTo>
                    <a:pt x="199" y="79"/>
                  </a:moveTo>
                  <a:cubicBezTo>
                    <a:pt x="196" y="79"/>
                    <a:pt x="194" y="78"/>
                    <a:pt x="192" y="77"/>
                  </a:cubicBezTo>
                  <a:cubicBezTo>
                    <a:pt x="17" y="19"/>
                    <a:pt x="17" y="19"/>
                    <a:pt x="17" y="19"/>
                  </a:cubicBezTo>
                  <a:cubicBezTo>
                    <a:pt x="5" y="15"/>
                    <a:pt x="0" y="9"/>
                    <a:pt x="7" y="5"/>
                  </a:cubicBezTo>
                  <a:cubicBezTo>
                    <a:pt x="14" y="0"/>
                    <a:pt x="29" y="0"/>
                    <a:pt x="42" y="5"/>
                  </a:cubicBezTo>
                  <a:cubicBezTo>
                    <a:pt x="216" y="63"/>
                    <a:pt x="216" y="63"/>
                    <a:pt x="216" y="63"/>
                  </a:cubicBezTo>
                  <a:cubicBezTo>
                    <a:pt x="228" y="67"/>
                    <a:pt x="233" y="73"/>
                    <a:pt x="226" y="77"/>
                  </a:cubicBezTo>
                  <a:cubicBezTo>
                    <a:pt x="221" y="81"/>
                    <a:pt x="209" y="81"/>
                    <a:pt x="199"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5" name="Freeform 25"/>
            <p:cNvSpPr/>
            <p:nvPr/>
          </p:nvSpPr>
          <p:spPr bwMode="auto">
            <a:xfrm>
              <a:off x="2391" y="17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9"/>
                    <a:pt x="193" y="78"/>
                    <a:pt x="191" y="77"/>
                  </a:cubicBezTo>
                  <a:cubicBezTo>
                    <a:pt x="17" y="19"/>
                    <a:pt x="17" y="19"/>
                    <a:pt x="17" y="19"/>
                  </a:cubicBezTo>
                  <a:cubicBezTo>
                    <a:pt x="4" y="15"/>
                    <a:pt x="0" y="9"/>
                    <a:pt x="6" y="4"/>
                  </a:cubicBezTo>
                  <a:cubicBezTo>
                    <a:pt x="13" y="0"/>
                    <a:pt x="28" y="0"/>
                    <a:pt x="41" y="4"/>
                  </a:cubicBezTo>
                  <a:cubicBezTo>
                    <a:pt x="215" y="62"/>
                    <a:pt x="215" y="62"/>
                    <a:pt x="215" y="62"/>
                  </a:cubicBezTo>
                  <a:cubicBezTo>
                    <a:pt x="227" y="67"/>
                    <a:pt x="232" y="73"/>
                    <a:pt x="225"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6" name="Freeform 26"/>
            <p:cNvSpPr/>
            <p:nvPr/>
          </p:nvSpPr>
          <p:spPr bwMode="auto">
            <a:xfrm>
              <a:off x="2293" y="1810"/>
              <a:ext cx="350" cy="122"/>
            </a:xfrm>
            <a:custGeom>
              <a:avLst/>
              <a:gdLst>
                <a:gd name="T0" fmla="*/ 198 w 232"/>
                <a:gd name="T1" fmla="*/ 79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9"/>
                    <a:pt x="193" y="78"/>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7" y="66"/>
                    <a:pt x="232" y="73"/>
                    <a:pt x="226"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7" name="Freeform 27"/>
            <p:cNvSpPr/>
            <p:nvPr/>
          </p:nvSpPr>
          <p:spPr bwMode="auto">
            <a:xfrm>
              <a:off x="2207" y="192"/>
              <a:ext cx="582" cy="1695"/>
            </a:xfrm>
            <a:custGeom>
              <a:avLst/>
              <a:gdLst>
                <a:gd name="T0" fmla="*/ 26 w 386"/>
                <a:gd name="T1" fmla="*/ 1125 h 1125"/>
                <a:gd name="T2" fmla="*/ 19 w 386"/>
                <a:gd name="T3" fmla="*/ 1124 h 1125"/>
                <a:gd name="T4" fmla="*/ 4 w 386"/>
                <a:gd name="T5" fmla="*/ 1096 h 1125"/>
                <a:gd name="T6" fmla="*/ 340 w 386"/>
                <a:gd name="T7" fmla="*/ 19 h 1125"/>
                <a:gd name="T8" fmla="*/ 368 w 386"/>
                <a:gd name="T9" fmla="*/ 4 h 1125"/>
                <a:gd name="T10" fmla="*/ 383 w 386"/>
                <a:gd name="T11" fmla="*/ 32 h 1125"/>
                <a:gd name="T12" fmla="*/ 47 w 386"/>
                <a:gd name="T13" fmla="*/ 1110 h 1125"/>
                <a:gd name="T14" fmla="*/ 26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6" y="1125"/>
                  </a:moveTo>
                  <a:cubicBezTo>
                    <a:pt x="23" y="1125"/>
                    <a:pt x="21" y="1125"/>
                    <a:pt x="19" y="1124"/>
                  </a:cubicBezTo>
                  <a:cubicBezTo>
                    <a:pt x="7" y="1121"/>
                    <a:pt x="0" y="1108"/>
                    <a:pt x="4" y="1096"/>
                  </a:cubicBezTo>
                  <a:cubicBezTo>
                    <a:pt x="340" y="19"/>
                    <a:pt x="340" y="19"/>
                    <a:pt x="340" y="19"/>
                  </a:cubicBezTo>
                  <a:cubicBezTo>
                    <a:pt x="343" y="7"/>
                    <a:pt x="356" y="0"/>
                    <a:pt x="368" y="4"/>
                  </a:cubicBezTo>
                  <a:cubicBezTo>
                    <a:pt x="380" y="8"/>
                    <a:pt x="386" y="20"/>
                    <a:pt x="383" y="32"/>
                  </a:cubicBezTo>
                  <a:cubicBezTo>
                    <a:pt x="47" y="1110"/>
                    <a:pt x="47" y="1110"/>
                    <a:pt x="47" y="1110"/>
                  </a:cubicBezTo>
                  <a:cubicBezTo>
                    <a:pt x="44" y="1119"/>
                    <a:pt x="35" y="1125"/>
                    <a:pt x="26"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8" name="Freeform 28"/>
            <p:cNvSpPr/>
            <p:nvPr/>
          </p:nvSpPr>
          <p:spPr bwMode="auto">
            <a:xfrm>
              <a:off x="2466" y="274"/>
              <a:ext cx="582" cy="1694"/>
            </a:xfrm>
            <a:custGeom>
              <a:avLst/>
              <a:gdLst>
                <a:gd name="T0" fmla="*/ 25 w 386"/>
                <a:gd name="T1" fmla="*/ 1125 h 1125"/>
                <a:gd name="T2" fmla="*/ 19 w 386"/>
                <a:gd name="T3" fmla="*/ 1124 h 1125"/>
                <a:gd name="T4" fmla="*/ 4 w 386"/>
                <a:gd name="T5" fmla="*/ 1096 h 1125"/>
                <a:gd name="T6" fmla="*/ 340 w 386"/>
                <a:gd name="T7" fmla="*/ 18 h 1125"/>
                <a:gd name="T8" fmla="*/ 368 w 386"/>
                <a:gd name="T9" fmla="*/ 4 h 1125"/>
                <a:gd name="T10" fmla="*/ 383 w 386"/>
                <a:gd name="T11" fmla="*/ 32 h 1125"/>
                <a:gd name="T12" fmla="*/ 47 w 386"/>
                <a:gd name="T13" fmla="*/ 1109 h 1125"/>
                <a:gd name="T14" fmla="*/ 25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5" y="1125"/>
                  </a:moveTo>
                  <a:cubicBezTo>
                    <a:pt x="23" y="1125"/>
                    <a:pt x="21" y="1125"/>
                    <a:pt x="19" y="1124"/>
                  </a:cubicBezTo>
                  <a:cubicBezTo>
                    <a:pt x="7" y="1120"/>
                    <a:pt x="0" y="1108"/>
                    <a:pt x="4" y="1096"/>
                  </a:cubicBezTo>
                  <a:cubicBezTo>
                    <a:pt x="340" y="18"/>
                    <a:pt x="340" y="18"/>
                    <a:pt x="340" y="18"/>
                  </a:cubicBezTo>
                  <a:cubicBezTo>
                    <a:pt x="343" y="7"/>
                    <a:pt x="356" y="0"/>
                    <a:pt x="368" y="4"/>
                  </a:cubicBezTo>
                  <a:cubicBezTo>
                    <a:pt x="380" y="7"/>
                    <a:pt x="386" y="20"/>
                    <a:pt x="383" y="32"/>
                  </a:cubicBezTo>
                  <a:cubicBezTo>
                    <a:pt x="47" y="1109"/>
                    <a:pt x="47" y="1109"/>
                    <a:pt x="47" y="1109"/>
                  </a:cubicBezTo>
                  <a:cubicBezTo>
                    <a:pt x="44" y="1119"/>
                    <a:pt x="35" y="1125"/>
                    <a:pt x="25"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59" name="Freeform 29"/>
            <p:cNvSpPr/>
            <p:nvPr/>
          </p:nvSpPr>
          <p:spPr bwMode="auto">
            <a:xfrm>
              <a:off x="2689" y="301"/>
              <a:ext cx="326" cy="150"/>
            </a:xfrm>
            <a:custGeom>
              <a:avLst/>
              <a:gdLst>
                <a:gd name="T0" fmla="*/ 191 w 216"/>
                <a:gd name="T1" fmla="*/ 100 h 100"/>
                <a:gd name="T2" fmla="*/ 185 w 216"/>
                <a:gd name="T3" fmla="*/ 99 h 100"/>
                <a:gd name="T4" fmla="*/ 18 w 216"/>
                <a:gd name="T5" fmla="*/ 47 h 100"/>
                <a:gd name="T6" fmla="*/ 3 w 216"/>
                <a:gd name="T7" fmla="*/ 18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99"/>
                    <a:pt x="185" y="99"/>
                  </a:cubicBezTo>
                  <a:cubicBezTo>
                    <a:pt x="18" y="47"/>
                    <a:pt x="18" y="47"/>
                    <a:pt x="18" y="47"/>
                  </a:cubicBezTo>
                  <a:cubicBezTo>
                    <a:pt x="6" y="43"/>
                    <a:pt x="0" y="30"/>
                    <a:pt x="3" y="18"/>
                  </a:cubicBezTo>
                  <a:cubicBezTo>
                    <a:pt x="7" y="7"/>
                    <a:pt x="20" y="0"/>
                    <a:pt x="32" y="4"/>
                  </a:cubicBezTo>
                  <a:cubicBezTo>
                    <a:pt x="198" y="56"/>
                    <a:pt x="198" y="56"/>
                    <a:pt x="198" y="56"/>
                  </a:cubicBezTo>
                  <a:cubicBezTo>
                    <a:pt x="210" y="59"/>
                    <a:pt x="216" y="72"/>
                    <a:pt x="213" y="84"/>
                  </a:cubicBezTo>
                  <a:cubicBezTo>
                    <a:pt x="210" y="93"/>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60" name="Freeform 30"/>
            <p:cNvSpPr/>
            <p:nvPr/>
          </p:nvSpPr>
          <p:spPr bwMode="auto">
            <a:xfrm>
              <a:off x="2635" y="474"/>
              <a:ext cx="326" cy="151"/>
            </a:xfrm>
            <a:custGeom>
              <a:avLst/>
              <a:gdLst>
                <a:gd name="T0" fmla="*/ 191 w 216"/>
                <a:gd name="T1" fmla="*/ 100 h 100"/>
                <a:gd name="T2" fmla="*/ 185 w 216"/>
                <a:gd name="T3" fmla="*/ 99 h 100"/>
                <a:gd name="T4" fmla="*/ 18 w 216"/>
                <a:gd name="T5" fmla="*/ 47 h 100"/>
                <a:gd name="T6" fmla="*/ 3 w 216"/>
                <a:gd name="T7" fmla="*/ 19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100"/>
                    <a:pt x="185" y="99"/>
                  </a:cubicBezTo>
                  <a:cubicBezTo>
                    <a:pt x="18" y="47"/>
                    <a:pt x="18" y="47"/>
                    <a:pt x="18" y="47"/>
                  </a:cubicBezTo>
                  <a:cubicBezTo>
                    <a:pt x="6" y="43"/>
                    <a:pt x="0" y="31"/>
                    <a:pt x="3" y="19"/>
                  </a:cubicBezTo>
                  <a:cubicBezTo>
                    <a:pt x="7" y="7"/>
                    <a:pt x="20" y="0"/>
                    <a:pt x="32" y="4"/>
                  </a:cubicBezTo>
                  <a:cubicBezTo>
                    <a:pt x="198" y="56"/>
                    <a:pt x="198" y="56"/>
                    <a:pt x="198" y="56"/>
                  </a:cubicBezTo>
                  <a:cubicBezTo>
                    <a:pt x="210" y="60"/>
                    <a:pt x="216"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61" name="Freeform 31"/>
            <p:cNvSpPr/>
            <p:nvPr/>
          </p:nvSpPr>
          <p:spPr bwMode="auto">
            <a:xfrm>
              <a:off x="2581" y="649"/>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6" y="43"/>
                    <a:pt x="0" y="30"/>
                    <a:pt x="4" y="18"/>
                  </a:cubicBezTo>
                  <a:cubicBezTo>
                    <a:pt x="7" y="6"/>
                    <a:pt x="20" y="0"/>
                    <a:pt x="32" y="4"/>
                  </a:cubicBezTo>
                  <a:cubicBezTo>
                    <a:pt x="198" y="55"/>
                    <a:pt x="198" y="55"/>
                    <a:pt x="198" y="55"/>
                  </a:cubicBezTo>
                  <a:cubicBezTo>
                    <a:pt x="210" y="59"/>
                    <a:pt x="217" y="72"/>
                    <a:pt x="213" y="84"/>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62" name="Freeform 32"/>
            <p:cNvSpPr/>
            <p:nvPr/>
          </p:nvSpPr>
          <p:spPr bwMode="auto">
            <a:xfrm>
              <a:off x="2526" y="822"/>
              <a:ext cx="328" cy="150"/>
            </a:xfrm>
            <a:custGeom>
              <a:avLst/>
              <a:gdLst>
                <a:gd name="T0" fmla="*/ 191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1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1" y="100"/>
                  </a:moveTo>
                  <a:cubicBezTo>
                    <a:pt x="189" y="100"/>
                    <a:pt x="187" y="99"/>
                    <a:pt x="185" y="99"/>
                  </a:cubicBezTo>
                  <a:cubicBezTo>
                    <a:pt x="18" y="47"/>
                    <a:pt x="18" y="47"/>
                    <a:pt x="18" y="47"/>
                  </a:cubicBezTo>
                  <a:cubicBezTo>
                    <a:pt x="6" y="43"/>
                    <a:pt x="0" y="31"/>
                    <a:pt x="4" y="19"/>
                  </a:cubicBezTo>
                  <a:cubicBezTo>
                    <a:pt x="7" y="7"/>
                    <a:pt x="20" y="0"/>
                    <a:pt x="32" y="4"/>
                  </a:cubicBezTo>
                  <a:cubicBezTo>
                    <a:pt x="198" y="56"/>
                    <a:pt x="198" y="56"/>
                    <a:pt x="198" y="56"/>
                  </a:cubicBezTo>
                  <a:cubicBezTo>
                    <a:pt x="210" y="59"/>
                    <a:pt x="217"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63" name="Freeform 33"/>
            <p:cNvSpPr/>
            <p:nvPr/>
          </p:nvSpPr>
          <p:spPr bwMode="auto">
            <a:xfrm>
              <a:off x="2472" y="997"/>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3 h 99"/>
                <a:gd name="T10" fmla="*/ 198 w 217"/>
                <a:gd name="T11" fmla="*/ 55 h 99"/>
                <a:gd name="T12" fmla="*/ 213 w 217"/>
                <a:gd name="T13" fmla="*/ 83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7" y="43"/>
                    <a:pt x="0" y="30"/>
                    <a:pt x="4" y="18"/>
                  </a:cubicBezTo>
                  <a:cubicBezTo>
                    <a:pt x="7" y="6"/>
                    <a:pt x="20" y="0"/>
                    <a:pt x="32" y="3"/>
                  </a:cubicBezTo>
                  <a:cubicBezTo>
                    <a:pt x="198" y="55"/>
                    <a:pt x="198" y="55"/>
                    <a:pt x="198" y="55"/>
                  </a:cubicBezTo>
                  <a:cubicBezTo>
                    <a:pt x="210" y="59"/>
                    <a:pt x="217" y="71"/>
                    <a:pt x="213" y="83"/>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64" name="Freeform 34"/>
            <p:cNvSpPr/>
            <p:nvPr/>
          </p:nvSpPr>
          <p:spPr bwMode="auto">
            <a:xfrm>
              <a:off x="2418" y="1170"/>
              <a:ext cx="327" cy="150"/>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8" y="47"/>
                    <a:pt x="18" y="47"/>
                    <a:pt x="18" y="47"/>
                  </a:cubicBezTo>
                  <a:cubicBezTo>
                    <a:pt x="7" y="43"/>
                    <a:pt x="0" y="30"/>
                    <a:pt x="4" y="19"/>
                  </a:cubicBezTo>
                  <a:cubicBezTo>
                    <a:pt x="7" y="7"/>
                    <a:pt x="20" y="0"/>
                    <a:pt x="32" y="4"/>
                  </a:cubicBezTo>
                  <a:cubicBezTo>
                    <a:pt x="198" y="56"/>
                    <a:pt x="198" y="56"/>
                    <a:pt x="198" y="56"/>
                  </a:cubicBezTo>
                  <a:cubicBezTo>
                    <a:pt x="210" y="59"/>
                    <a:pt x="217" y="72"/>
                    <a:pt x="213" y="84"/>
                  </a:cubicBezTo>
                  <a:cubicBezTo>
                    <a:pt x="210" y="93"/>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65" name="Freeform 35"/>
            <p:cNvSpPr/>
            <p:nvPr/>
          </p:nvSpPr>
          <p:spPr bwMode="auto">
            <a:xfrm>
              <a:off x="2364" y="1343"/>
              <a:ext cx="327" cy="151"/>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100"/>
                    <a:pt x="185" y="99"/>
                  </a:cubicBezTo>
                  <a:cubicBezTo>
                    <a:pt x="18" y="47"/>
                    <a:pt x="18" y="47"/>
                    <a:pt x="18" y="47"/>
                  </a:cubicBezTo>
                  <a:cubicBezTo>
                    <a:pt x="7" y="43"/>
                    <a:pt x="0" y="31"/>
                    <a:pt x="4" y="19"/>
                  </a:cubicBezTo>
                  <a:cubicBezTo>
                    <a:pt x="7" y="7"/>
                    <a:pt x="20" y="0"/>
                    <a:pt x="32" y="4"/>
                  </a:cubicBezTo>
                  <a:cubicBezTo>
                    <a:pt x="198" y="56"/>
                    <a:pt x="198" y="56"/>
                    <a:pt x="198" y="56"/>
                  </a:cubicBezTo>
                  <a:cubicBezTo>
                    <a:pt x="210" y="60"/>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66" name="Freeform 36"/>
            <p:cNvSpPr/>
            <p:nvPr/>
          </p:nvSpPr>
          <p:spPr bwMode="auto">
            <a:xfrm>
              <a:off x="2309" y="1518"/>
              <a:ext cx="328" cy="149"/>
            </a:xfrm>
            <a:custGeom>
              <a:avLst/>
              <a:gdLst>
                <a:gd name="T0" fmla="*/ 192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2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2" y="99"/>
                  </a:moveTo>
                  <a:cubicBezTo>
                    <a:pt x="189" y="99"/>
                    <a:pt x="187" y="99"/>
                    <a:pt x="185" y="98"/>
                  </a:cubicBezTo>
                  <a:cubicBezTo>
                    <a:pt x="18" y="46"/>
                    <a:pt x="18" y="46"/>
                    <a:pt x="18" y="46"/>
                  </a:cubicBezTo>
                  <a:cubicBezTo>
                    <a:pt x="7" y="43"/>
                    <a:pt x="0" y="30"/>
                    <a:pt x="4" y="18"/>
                  </a:cubicBezTo>
                  <a:cubicBezTo>
                    <a:pt x="7" y="6"/>
                    <a:pt x="20" y="0"/>
                    <a:pt x="32" y="4"/>
                  </a:cubicBezTo>
                  <a:cubicBezTo>
                    <a:pt x="198" y="55"/>
                    <a:pt x="198" y="55"/>
                    <a:pt x="198" y="55"/>
                  </a:cubicBezTo>
                  <a:cubicBezTo>
                    <a:pt x="210" y="59"/>
                    <a:pt x="217" y="72"/>
                    <a:pt x="213" y="84"/>
                  </a:cubicBezTo>
                  <a:cubicBezTo>
                    <a:pt x="210" y="93"/>
                    <a:pt x="201" y="99"/>
                    <a:pt x="192"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67" name="Freeform 37"/>
            <p:cNvSpPr/>
            <p:nvPr/>
          </p:nvSpPr>
          <p:spPr bwMode="auto">
            <a:xfrm>
              <a:off x="2255" y="1691"/>
              <a:ext cx="327" cy="151"/>
            </a:xfrm>
            <a:custGeom>
              <a:avLst/>
              <a:gdLst>
                <a:gd name="T0" fmla="*/ 192 w 217"/>
                <a:gd name="T1" fmla="*/ 100 h 100"/>
                <a:gd name="T2" fmla="*/ 185 w 217"/>
                <a:gd name="T3" fmla="*/ 99 h 100"/>
                <a:gd name="T4" fmla="*/ 19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9" y="47"/>
                    <a:pt x="19" y="47"/>
                    <a:pt x="19" y="47"/>
                  </a:cubicBezTo>
                  <a:cubicBezTo>
                    <a:pt x="7" y="43"/>
                    <a:pt x="0" y="31"/>
                    <a:pt x="4" y="19"/>
                  </a:cubicBezTo>
                  <a:cubicBezTo>
                    <a:pt x="7" y="7"/>
                    <a:pt x="20" y="0"/>
                    <a:pt x="32" y="4"/>
                  </a:cubicBezTo>
                  <a:cubicBezTo>
                    <a:pt x="198" y="56"/>
                    <a:pt x="198" y="56"/>
                    <a:pt x="198" y="56"/>
                  </a:cubicBezTo>
                  <a:cubicBezTo>
                    <a:pt x="210" y="59"/>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68" name="Freeform 38"/>
            <p:cNvSpPr/>
            <p:nvPr/>
          </p:nvSpPr>
          <p:spPr bwMode="auto">
            <a:xfrm>
              <a:off x="2364" y="-278"/>
              <a:ext cx="1257" cy="1844"/>
            </a:xfrm>
            <a:custGeom>
              <a:avLst/>
              <a:gdLst>
                <a:gd name="T0" fmla="*/ 725 w 834"/>
                <a:gd name="T1" fmla="*/ 368 h 1224"/>
                <a:gd name="T2" fmla="*/ 725 w 834"/>
                <a:gd name="T3" fmla="*/ 1224 h 1224"/>
                <a:gd name="T4" fmla="*/ 802 w 834"/>
                <a:gd name="T5" fmla="*/ 1178 h 1224"/>
                <a:gd name="T6" fmla="*/ 834 w 834"/>
                <a:gd name="T7" fmla="*/ 1184 h 1224"/>
                <a:gd name="T8" fmla="*/ 834 w 834"/>
                <a:gd name="T9" fmla="*/ 239 h 1224"/>
                <a:gd name="T10" fmla="*/ 128 w 834"/>
                <a:gd name="T11" fmla="*/ 9 h 1224"/>
                <a:gd name="T12" fmla="*/ 127 w 834"/>
                <a:gd name="T13" fmla="*/ 9 h 1224"/>
                <a:gd name="T14" fmla="*/ 86 w 834"/>
                <a:gd name="T15" fmla="*/ 0 h 1224"/>
                <a:gd name="T16" fmla="*/ 0 w 834"/>
                <a:gd name="T17" fmla="*/ 84 h 1224"/>
                <a:gd name="T18" fmla="*/ 20 w 834"/>
                <a:gd name="T19" fmla="*/ 124 h 1224"/>
                <a:gd name="T20" fmla="*/ 59 w 834"/>
                <a:gd name="T21" fmla="*/ 140 h 1224"/>
                <a:gd name="T22" fmla="*/ 714 w 834"/>
                <a:gd name="T23" fmla="*/ 353 h 1224"/>
                <a:gd name="T24" fmla="*/ 725 w 834"/>
                <a:gd name="T25" fmla="*/ 36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4" h="1224">
                  <a:moveTo>
                    <a:pt x="725" y="368"/>
                  </a:moveTo>
                  <a:cubicBezTo>
                    <a:pt x="725" y="1224"/>
                    <a:pt x="725" y="1224"/>
                    <a:pt x="725" y="1224"/>
                  </a:cubicBezTo>
                  <a:cubicBezTo>
                    <a:pt x="740" y="1197"/>
                    <a:pt x="768" y="1178"/>
                    <a:pt x="802" y="1178"/>
                  </a:cubicBezTo>
                  <a:cubicBezTo>
                    <a:pt x="812" y="1178"/>
                    <a:pt x="822" y="1180"/>
                    <a:pt x="834" y="1184"/>
                  </a:cubicBezTo>
                  <a:cubicBezTo>
                    <a:pt x="834" y="239"/>
                    <a:pt x="834" y="239"/>
                    <a:pt x="834" y="239"/>
                  </a:cubicBezTo>
                  <a:cubicBezTo>
                    <a:pt x="128" y="9"/>
                    <a:pt x="128" y="9"/>
                    <a:pt x="128" y="9"/>
                  </a:cubicBezTo>
                  <a:cubicBezTo>
                    <a:pt x="128" y="9"/>
                    <a:pt x="128" y="9"/>
                    <a:pt x="127" y="9"/>
                  </a:cubicBezTo>
                  <a:cubicBezTo>
                    <a:pt x="112" y="3"/>
                    <a:pt x="99" y="0"/>
                    <a:pt x="86" y="0"/>
                  </a:cubicBezTo>
                  <a:cubicBezTo>
                    <a:pt x="39" y="0"/>
                    <a:pt x="2" y="37"/>
                    <a:pt x="0" y="84"/>
                  </a:cubicBezTo>
                  <a:cubicBezTo>
                    <a:pt x="1" y="94"/>
                    <a:pt x="7" y="116"/>
                    <a:pt x="20" y="124"/>
                  </a:cubicBezTo>
                  <a:cubicBezTo>
                    <a:pt x="37" y="134"/>
                    <a:pt x="59" y="140"/>
                    <a:pt x="59" y="140"/>
                  </a:cubicBezTo>
                  <a:cubicBezTo>
                    <a:pt x="714" y="353"/>
                    <a:pt x="714" y="353"/>
                    <a:pt x="714" y="353"/>
                  </a:cubicBezTo>
                  <a:cubicBezTo>
                    <a:pt x="720" y="355"/>
                    <a:pt x="725" y="361"/>
                    <a:pt x="725" y="368"/>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783"/>
              <a:endParaRPr lang="zh-CN" altLang="en-US" sz="1350" dirty="0">
                <a:solidFill>
                  <a:prstClr val="black"/>
                </a:solidFill>
                <a:latin typeface="微软雅黑" panose="020B0503020204020204" pitchFamily="34" charset="-122"/>
                <a:ea typeface="微软雅黑" panose="020B0503020204020204" pitchFamily="34" charset="-122"/>
              </a:endParaRPr>
            </a:p>
          </p:txBody>
        </p:sp>
      </p:grpSp>
      <p:sp>
        <p:nvSpPr>
          <p:cNvPr id="2" name="投影片編號版面配置區 1"/>
          <p:cNvSpPr>
            <a:spLocks noGrp="1"/>
          </p:cNvSpPr>
          <p:nvPr>
            <p:ph type="sldNum" sz="quarter" idx="12"/>
          </p:nvPr>
        </p:nvSpPr>
        <p:spPr>
          <a:xfrm>
            <a:off x="6457950" y="6356351"/>
            <a:ext cx="2057400" cy="365125"/>
          </a:xfrm>
        </p:spPr>
        <p:txBody>
          <a:bodyPr/>
          <a:lstStyle/>
          <a:p>
            <a:fld id="{A3BD52BC-4BCA-490D-94CE-02C0A355447E}" type="slidenum">
              <a:rPr lang="zh-CN" altLang="en-US" smtClean="0"/>
              <a:t>16</a:t>
            </a:fld>
            <a:endParaRPr lang="zh-CN" altLang="en-US"/>
          </a:p>
        </p:txBody>
      </p:sp>
      <p:pic>
        <p:nvPicPr>
          <p:cNvPr id="69" name="圖片 68" descr="畫面剪輯"/>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l="11871" r="11986"/>
          <a:stretch/>
        </p:blipFill>
        <p:spPr>
          <a:xfrm flipH="1">
            <a:off x="2658174" y="2196828"/>
            <a:ext cx="1226470" cy="1436627"/>
          </a:xfrm>
          <a:prstGeom prst="rect">
            <a:avLst/>
          </a:prstGeom>
        </p:spPr>
      </p:pic>
    </p:spTree>
    <p:extLst>
      <p:ext uri="{BB962C8B-B14F-4D97-AF65-F5344CB8AC3E}">
        <p14:creationId xmlns:p14="http://schemas.microsoft.com/office/powerpoint/2010/main" val="23719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 y="1808522"/>
            <a:ext cx="3570955" cy="3240959"/>
            <a:chOff x="0" y="0"/>
            <a:chExt cx="4761273" cy="6866577"/>
          </a:xfrm>
          <a:solidFill>
            <a:srgbClr val="5ABB93"/>
          </a:solidFill>
        </p:grpSpPr>
        <p:sp>
          <p:nvSpPr>
            <p:cNvPr id="3" name="矩形 2"/>
            <p:cNvSpPr/>
            <p:nvPr/>
          </p:nvSpPr>
          <p:spPr>
            <a:xfrm>
              <a:off x="0" y="0"/>
              <a:ext cx="4224063"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矩形 3"/>
            <p:cNvSpPr/>
            <p:nvPr/>
          </p:nvSpPr>
          <p:spPr>
            <a:xfrm>
              <a:off x="4530216" y="0"/>
              <a:ext cx="231057" cy="6866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nvGrpSpPr>
          <p:cNvPr id="5" name="组合 18"/>
          <p:cNvGrpSpPr/>
          <p:nvPr/>
        </p:nvGrpSpPr>
        <p:grpSpPr>
          <a:xfrm>
            <a:off x="990913" y="2372293"/>
            <a:ext cx="1186220" cy="1181867"/>
            <a:chOff x="1709739" y="2636838"/>
            <a:chExt cx="1590160" cy="1584325"/>
          </a:xfrm>
          <a:solidFill>
            <a:srgbClr val="EBE9D0"/>
          </a:solidFill>
          <a:effectLst/>
        </p:grpSpPr>
        <p:sp>
          <p:nvSpPr>
            <p:cNvPr id="6"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457090">
                <a:defRPr/>
              </a:pPr>
              <a:endParaRPr lang="zh-HK" altLang="en-US" sz="135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457090">
                <a:defRPr/>
              </a:pPr>
              <a:endParaRPr lang="zh-HK" altLang="en-US" sz="135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457090">
                <a:defRPr/>
              </a:pPr>
              <a:endParaRPr lang="zh-HK" altLang="en-US" sz="135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9"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457090">
                <a:defRPr/>
              </a:pPr>
              <a:endParaRPr lang="zh-HK" altLang="en-US" sz="135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0"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457090">
                <a:defRPr/>
              </a:pPr>
              <a:endParaRPr lang="zh-HK" altLang="en-US" sz="135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457090">
                <a:defRPr/>
              </a:pPr>
              <a:endParaRPr lang="zh-HK" altLang="en-US" sz="135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457090">
                <a:defRPr/>
              </a:pPr>
              <a:endParaRPr lang="zh-HK" altLang="en-US" sz="135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3"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457090">
                <a:defRPr/>
              </a:pPr>
              <a:endParaRPr lang="zh-HK" altLang="en-US" sz="1350"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4"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457090">
                <a:defRPr/>
              </a:pPr>
              <a:endParaRPr lang="zh-HK" altLang="en-US" sz="1350" b="1"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15" name="文本框 14"/>
          <p:cNvSpPr txBox="1"/>
          <p:nvPr/>
        </p:nvSpPr>
        <p:spPr>
          <a:xfrm>
            <a:off x="695173" y="3832758"/>
            <a:ext cx="1902954" cy="715581"/>
          </a:xfrm>
          <a:prstGeom prst="rect">
            <a:avLst/>
          </a:prstGeom>
          <a:noFill/>
          <a:effectLst/>
        </p:spPr>
        <p:txBody>
          <a:bodyPr wrap="square" rtlCol="0">
            <a:spAutoFit/>
          </a:bodyPr>
          <a:lstStyle/>
          <a:p>
            <a:pPr algn="dist"/>
            <a:r>
              <a:rPr lang="zh-TW" altLang="en-US" sz="4050" b="1" dirty="0">
                <a:solidFill>
                  <a:srgbClr val="EBE9D0"/>
                </a:solidFill>
                <a:latin typeface="Times New Roman" panose="02020603050405020304" pitchFamily="18" charset="0"/>
                <a:ea typeface="微軟正黑體" panose="020B0604030504040204" pitchFamily="34" charset="-120"/>
                <a:cs typeface="Times New Roman" panose="02020603050405020304" pitchFamily="18" charset="0"/>
              </a:rPr>
              <a:t>目錄</a:t>
            </a:r>
            <a:endParaRPr lang="zh-CN" altLang="en-US" sz="4050" b="1" dirty="0">
              <a:solidFill>
                <a:srgbClr val="EBE9D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7" name="文本框 36"/>
          <p:cNvSpPr txBox="1"/>
          <p:nvPr/>
        </p:nvSpPr>
        <p:spPr>
          <a:xfrm>
            <a:off x="4917351" y="814961"/>
            <a:ext cx="2262158" cy="507831"/>
          </a:xfrm>
          <a:prstGeom prst="rect">
            <a:avLst/>
          </a:prstGeom>
          <a:noFill/>
        </p:spPr>
        <p:txBody>
          <a:bodyPr wrap="none" rtlCol="0">
            <a:spAutoFit/>
          </a:bodyPr>
          <a:lstStyle/>
          <a:p>
            <a:r>
              <a:rPr lang="zh-TW" altLang="en-US" sz="2700" b="1" dirty="0" smtClean="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rPr>
              <a:t>推薦系統簡介</a:t>
            </a:r>
            <a:endParaRPr lang="zh-CN" altLang="en-US" sz="2700" b="1" dirty="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46" name="组合 45"/>
          <p:cNvGrpSpPr/>
          <p:nvPr/>
        </p:nvGrpSpPr>
        <p:grpSpPr>
          <a:xfrm rot="5400000">
            <a:off x="-1369046" y="2615079"/>
            <a:ext cx="1702519" cy="676844"/>
            <a:chOff x="5604327" y="1072832"/>
            <a:chExt cx="3149600" cy="1117600"/>
          </a:xfrm>
        </p:grpSpPr>
        <p:sp>
          <p:nvSpPr>
            <p:cNvPr id="47" name="矩形 46"/>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8" name="矩形 47"/>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9" name="矩形 48"/>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0" name="矩形 49"/>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16" name="投影片編號版面配置區 15"/>
          <p:cNvSpPr>
            <a:spLocks noGrp="1"/>
          </p:cNvSpPr>
          <p:nvPr>
            <p:ph type="sldNum" sz="quarter" idx="12"/>
          </p:nvPr>
        </p:nvSpPr>
        <p:spPr>
          <a:xfrm>
            <a:off x="6457950" y="6356351"/>
            <a:ext cx="2057400" cy="365125"/>
          </a:xfrm>
        </p:spPr>
        <p:txBody>
          <a:bodyPr/>
          <a:lstStyle/>
          <a:p>
            <a:fld id="{A3BD52BC-4BCA-490D-94CE-02C0A355447E}" type="slidenum">
              <a:rPr lang="zh-CN" altLang="en-US" smtClean="0"/>
              <a:t>2</a:t>
            </a:fld>
            <a:endParaRPr lang="zh-CN" altLang="en-US"/>
          </a:p>
        </p:txBody>
      </p:sp>
      <p:grpSp>
        <p:nvGrpSpPr>
          <p:cNvPr id="41" name="组合 55"/>
          <p:cNvGrpSpPr/>
          <p:nvPr/>
        </p:nvGrpSpPr>
        <p:grpSpPr>
          <a:xfrm>
            <a:off x="3863220" y="661494"/>
            <a:ext cx="848213" cy="848217"/>
            <a:chOff x="5722376" y="2450564"/>
            <a:chExt cx="769275" cy="769278"/>
          </a:xfrm>
        </p:grpSpPr>
        <p:sp>
          <p:nvSpPr>
            <p:cNvPr id="42" name="椭圆 17"/>
            <p:cNvSpPr/>
            <p:nvPr/>
          </p:nvSpPr>
          <p:spPr>
            <a:xfrm>
              <a:off x="5722376" y="2450564"/>
              <a:ext cx="769275" cy="769278"/>
            </a:xfrm>
            <a:prstGeom prst="ellipse">
              <a:avLst/>
            </a:prstGeom>
            <a:solidFill>
              <a:srgbClr val="F2B9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3" name="矩形 42"/>
            <p:cNvSpPr/>
            <p:nvPr/>
          </p:nvSpPr>
          <p:spPr>
            <a:xfrm>
              <a:off x="5722376" y="2597939"/>
              <a:ext cx="729702" cy="474526"/>
            </a:xfrm>
            <a:prstGeom prst="rect">
              <a:avLst/>
            </a:prstGeom>
          </p:spPr>
          <p:txBody>
            <a:bodyPr wrap="square">
              <a:spAutoFit/>
            </a:bodyPr>
            <a:lstStyle/>
            <a:p>
              <a:pPr algn="ctr"/>
              <a:r>
                <a:rPr lang="en-US" altLang="zh-CN"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0</a:t>
              </a:r>
              <a:r>
                <a:rPr lang="en-US" altLang="zh-TW"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1</a:t>
              </a:r>
              <a:endParaRPr lang="zh-CN" altLang="en-US"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26" name="文本框 36">
            <a:extLst>
              <a:ext uri="{FF2B5EF4-FFF2-40B4-BE49-F238E27FC236}">
                <a16:creationId xmlns:a16="http://schemas.microsoft.com/office/drawing/2014/main" id="{757396DD-D3BD-43BC-AFE5-9B3EEE78E257}"/>
              </a:ext>
            </a:extLst>
          </p:cNvPr>
          <p:cNvSpPr txBox="1"/>
          <p:nvPr/>
        </p:nvSpPr>
        <p:spPr>
          <a:xfrm>
            <a:off x="4917351" y="2080953"/>
            <a:ext cx="2262158" cy="507831"/>
          </a:xfrm>
          <a:prstGeom prst="rect">
            <a:avLst/>
          </a:prstGeom>
          <a:noFill/>
        </p:spPr>
        <p:txBody>
          <a:bodyPr wrap="none" rtlCol="0">
            <a:spAutoFit/>
          </a:bodyPr>
          <a:lstStyle/>
          <a:p>
            <a:r>
              <a:rPr lang="zh-TW" altLang="en-US" sz="2700" b="1" dirty="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rPr>
              <a:t>基於內容推薦</a:t>
            </a:r>
            <a:endParaRPr lang="zh-CN" altLang="en-US" sz="2700" b="1" dirty="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7" name="组合 55">
            <a:extLst>
              <a:ext uri="{FF2B5EF4-FFF2-40B4-BE49-F238E27FC236}">
                <a16:creationId xmlns:a16="http://schemas.microsoft.com/office/drawing/2014/main" id="{4DFD983E-A663-4C06-AF7A-7558C6B4B243}"/>
              </a:ext>
            </a:extLst>
          </p:cNvPr>
          <p:cNvGrpSpPr/>
          <p:nvPr/>
        </p:nvGrpSpPr>
        <p:grpSpPr>
          <a:xfrm>
            <a:off x="3863220" y="1879760"/>
            <a:ext cx="848213" cy="848217"/>
            <a:chOff x="5722376" y="2450564"/>
            <a:chExt cx="769275" cy="769278"/>
          </a:xfrm>
        </p:grpSpPr>
        <p:sp>
          <p:nvSpPr>
            <p:cNvPr id="28" name="椭圆 17">
              <a:extLst>
                <a:ext uri="{FF2B5EF4-FFF2-40B4-BE49-F238E27FC236}">
                  <a16:creationId xmlns:a16="http://schemas.microsoft.com/office/drawing/2014/main" id="{E4C0C1EA-475F-4759-96AD-5D8DDFCE0333}"/>
                </a:ext>
              </a:extLst>
            </p:cNvPr>
            <p:cNvSpPr/>
            <p:nvPr/>
          </p:nvSpPr>
          <p:spPr>
            <a:xfrm>
              <a:off x="5722376" y="2450564"/>
              <a:ext cx="769275" cy="769278"/>
            </a:xfrm>
            <a:prstGeom prst="ellipse">
              <a:avLst/>
            </a:prstGeom>
            <a:solidFill>
              <a:srgbClr val="EF5B4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9" name="矩形 28">
              <a:extLst>
                <a:ext uri="{FF2B5EF4-FFF2-40B4-BE49-F238E27FC236}">
                  <a16:creationId xmlns:a16="http://schemas.microsoft.com/office/drawing/2014/main" id="{C60B2425-9051-4EDA-8463-ABE8F0D57654}"/>
                </a:ext>
              </a:extLst>
            </p:cNvPr>
            <p:cNvSpPr/>
            <p:nvPr/>
          </p:nvSpPr>
          <p:spPr>
            <a:xfrm>
              <a:off x="5722376" y="2597939"/>
              <a:ext cx="729702" cy="474526"/>
            </a:xfrm>
            <a:prstGeom prst="rect">
              <a:avLst/>
            </a:prstGeom>
          </p:spPr>
          <p:txBody>
            <a:bodyPr wrap="square">
              <a:spAutoFit/>
            </a:bodyPr>
            <a:lstStyle/>
            <a:p>
              <a:pPr algn="ctr"/>
              <a:r>
                <a:rPr lang="en-US" altLang="zh-CN"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02</a:t>
              </a:r>
              <a:endParaRPr lang="zh-CN" altLang="en-US"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30" name="文本框 36">
            <a:extLst>
              <a:ext uri="{FF2B5EF4-FFF2-40B4-BE49-F238E27FC236}">
                <a16:creationId xmlns:a16="http://schemas.microsoft.com/office/drawing/2014/main" id="{489D9D34-EF43-407F-B50D-E6F787D1C590}"/>
              </a:ext>
            </a:extLst>
          </p:cNvPr>
          <p:cNvSpPr txBox="1"/>
          <p:nvPr/>
        </p:nvSpPr>
        <p:spPr>
          <a:xfrm>
            <a:off x="4917351" y="4531982"/>
            <a:ext cx="1569660" cy="507831"/>
          </a:xfrm>
          <a:prstGeom prst="rect">
            <a:avLst/>
          </a:prstGeom>
          <a:noFill/>
        </p:spPr>
        <p:txBody>
          <a:bodyPr wrap="none" rtlCol="0">
            <a:spAutoFit/>
          </a:bodyPr>
          <a:lstStyle/>
          <a:p>
            <a:r>
              <a:rPr lang="zh-TW" altLang="en-US" sz="2700" b="1" dirty="0" smtClean="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rPr>
              <a:t>混合推薦</a:t>
            </a:r>
            <a:endParaRPr lang="zh-CN" altLang="en-US" sz="2700" b="1" dirty="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31" name="组合 55">
            <a:extLst>
              <a:ext uri="{FF2B5EF4-FFF2-40B4-BE49-F238E27FC236}">
                <a16:creationId xmlns:a16="http://schemas.microsoft.com/office/drawing/2014/main" id="{530A19B9-D454-406E-B8B9-3A5D196BE868}"/>
              </a:ext>
            </a:extLst>
          </p:cNvPr>
          <p:cNvGrpSpPr/>
          <p:nvPr/>
        </p:nvGrpSpPr>
        <p:grpSpPr>
          <a:xfrm>
            <a:off x="3863220" y="3095667"/>
            <a:ext cx="848213" cy="848217"/>
            <a:chOff x="5722376" y="2450564"/>
            <a:chExt cx="769275" cy="769278"/>
          </a:xfrm>
        </p:grpSpPr>
        <p:sp>
          <p:nvSpPr>
            <p:cNvPr id="32" name="椭圆 17">
              <a:extLst>
                <a:ext uri="{FF2B5EF4-FFF2-40B4-BE49-F238E27FC236}">
                  <a16:creationId xmlns:a16="http://schemas.microsoft.com/office/drawing/2014/main" id="{C80FD868-4EF0-4C3F-91B5-3BEE5F1B81CC}"/>
                </a:ext>
              </a:extLst>
            </p:cNvPr>
            <p:cNvSpPr/>
            <p:nvPr/>
          </p:nvSpPr>
          <p:spPr>
            <a:xfrm>
              <a:off x="5722376" y="2450564"/>
              <a:ext cx="769275" cy="769278"/>
            </a:xfrm>
            <a:prstGeom prst="ellipse">
              <a:avLst/>
            </a:prstGeom>
            <a:solidFill>
              <a:srgbClr val="5B9BD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3" name="矩形 32">
              <a:extLst>
                <a:ext uri="{FF2B5EF4-FFF2-40B4-BE49-F238E27FC236}">
                  <a16:creationId xmlns:a16="http://schemas.microsoft.com/office/drawing/2014/main" id="{B9BCACAB-65DC-437A-98E5-A5E1E5EE8D54}"/>
                </a:ext>
              </a:extLst>
            </p:cNvPr>
            <p:cNvSpPr/>
            <p:nvPr/>
          </p:nvSpPr>
          <p:spPr>
            <a:xfrm>
              <a:off x="5722376" y="2597939"/>
              <a:ext cx="729702" cy="474526"/>
            </a:xfrm>
            <a:prstGeom prst="rect">
              <a:avLst/>
            </a:prstGeom>
          </p:spPr>
          <p:txBody>
            <a:bodyPr wrap="square">
              <a:spAutoFit/>
            </a:bodyPr>
            <a:lstStyle/>
            <a:p>
              <a:pPr algn="ctr"/>
              <a:r>
                <a:rPr lang="en-US" altLang="zh-CN"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03</a:t>
              </a:r>
              <a:endParaRPr lang="zh-CN" altLang="en-US"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nvGrpSpPr>
          <p:cNvPr id="34" name="组合 55">
            <a:extLst>
              <a:ext uri="{FF2B5EF4-FFF2-40B4-BE49-F238E27FC236}">
                <a16:creationId xmlns:a16="http://schemas.microsoft.com/office/drawing/2014/main" id="{EC6E611F-98A5-4F97-B48F-B7A0EFC6DA20}"/>
              </a:ext>
            </a:extLst>
          </p:cNvPr>
          <p:cNvGrpSpPr/>
          <p:nvPr/>
        </p:nvGrpSpPr>
        <p:grpSpPr>
          <a:xfrm>
            <a:off x="3863511" y="4311574"/>
            <a:ext cx="848213" cy="848217"/>
            <a:chOff x="5722376" y="2450564"/>
            <a:chExt cx="769275" cy="769278"/>
          </a:xfrm>
        </p:grpSpPr>
        <p:sp>
          <p:nvSpPr>
            <p:cNvPr id="35" name="椭圆 17">
              <a:extLst>
                <a:ext uri="{FF2B5EF4-FFF2-40B4-BE49-F238E27FC236}">
                  <a16:creationId xmlns:a16="http://schemas.microsoft.com/office/drawing/2014/main" id="{A23DDDC4-329B-4639-8D58-97A2B023C008}"/>
                </a:ext>
              </a:extLst>
            </p:cNvPr>
            <p:cNvSpPr/>
            <p:nvPr/>
          </p:nvSpPr>
          <p:spPr>
            <a:xfrm>
              <a:off x="5722376" y="2450564"/>
              <a:ext cx="769275" cy="769278"/>
            </a:xfrm>
            <a:prstGeom prst="ellipse">
              <a:avLst/>
            </a:prstGeom>
            <a:solidFill>
              <a:schemeClr val="accent5">
                <a:lumMod val="7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6" name="矩形 35">
              <a:extLst>
                <a:ext uri="{FF2B5EF4-FFF2-40B4-BE49-F238E27FC236}">
                  <a16:creationId xmlns:a16="http://schemas.microsoft.com/office/drawing/2014/main" id="{81707E9A-44BC-4194-9C7F-12C5C3CD9A31}"/>
                </a:ext>
              </a:extLst>
            </p:cNvPr>
            <p:cNvSpPr/>
            <p:nvPr/>
          </p:nvSpPr>
          <p:spPr>
            <a:xfrm>
              <a:off x="5722376" y="2597939"/>
              <a:ext cx="729702" cy="474526"/>
            </a:xfrm>
            <a:prstGeom prst="rect">
              <a:avLst/>
            </a:prstGeom>
          </p:spPr>
          <p:txBody>
            <a:bodyPr wrap="square">
              <a:spAutoFit/>
            </a:bodyPr>
            <a:lstStyle/>
            <a:p>
              <a:pPr algn="ctr"/>
              <a:r>
                <a:rPr lang="en-US" altLang="zh-CN"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0</a:t>
              </a:r>
              <a:r>
                <a:rPr lang="en-US" altLang="zh-TW"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4</a:t>
              </a:r>
              <a:endParaRPr lang="zh-CN" altLang="en-US"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38" name="文本框 36">
            <a:extLst>
              <a:ext uri="{FF2B5EF4-FFF2-40B4-BE49-F238E27FC236}">
                <a16:creationId xmlns:a16="http://schemas.microsoft.com/office/drawing/2014/main" id="{8DB71B9F-AA02-450A-8BC3-42DE8AD6B7C4}"/>
              </a:ext>
            </a:extLst>
          </p:cNvPr>
          <p:cNvSpPr txBox="1"/>
          <p:nvPr/>
        </p:nvSpPr>
        <p:spPr>
          <a:xfrm>
            <a:off x="4917351" y="3277512"/>
            <a:ext cx="1569660" cy="507831"/>
          </a:xfrm>
          <a:prstGeom prst="rect">
            <a:avLst/>
          </a:prstGeom>
          <a:noFill/>
        </p:spPr>
        <p:txBody>
          <a:bodyPr wrap="none" rtlCol="0">
            <a:spAutoFit/>
          </a:bodyPr>
          <a:lstStyle/>
          <a:p>
            <a:r>
              <a:rPr lang="zh-TW" altLang="en-US" sz="2700" b="1" dirty="0" smtClean="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rPr>
              <a:t>協同過濾</a:t>
            </a:r>
            <a:endParaRPr lang="zh-CN" altLang="en-US" sz="2700" b="1" dirty="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9" name="文本框 36">
            <a:extLst>
              <a:ext uri="{FF2B5EF4-FFF2-40B4-BE49-F238E27FC236}">
                <a16:creationId xmlns:a16="http://schemas.microsoft.com/office/drawing/2014/main" id="{489D9D34-EF43-407F-B50D-E6F787D1C590}"/>
              </a:ext>
            </a:extLst>
          </p:cNvPr>
          <p:cNvSpPr txBox="1"/>
          <p:nvPr/>
        </p:nvSpPr>
        <p:spPr>
          <a:xfrm>
            <a:off x="4892351" y="5666285"/>
            <a:ext cx="877163" cy="507831"/>
          </a:xfrm>
          <a:prstGeom prst="rect">
            <a:avLst/>
          </a:prstGeom>
          <a:noFill/>
        </p:spPr>
        <p:txBody>
          <a:bodyPr wrap="none" rtlCol="0">
            <a:spAutoFit/>
          </a:bodyPr>
          <a:lstStyle/>
          <a:p>
            <a:r>
              <a:rPr lang="zh-TW" altLang="en-US" sz="2700" b="1" dirty="0" smtClean="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rPr>
              <a:t>總結</a:t>
            </a:r>
            <a:endParaRPr lang="zh-CN" altLang="en-US" sz="2700" b="1" dirty="0">
              <a:solidFill>
                <a:schemeClr val="tx1">
                  <a:lumMod val="65000"/>
                  <a:lumOff val="3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40" name="组合 55">
            <a:extLst>
              <a:ext uri="{FF2B5EF4-FFF2-40B4-BE49-F238E27FC236}">
                <a16:creationId xmlns:a16="http://schemas.microsoft.com/office/drawing/2014/main" id="{EC6E611F-98A5-4F97-B48F-B7A0EFC6DA20}"/>
              </a:ext>
            </a:extLst>
          </p:cNvPr>
          <p:cNvGrpSpPr/>
          <p:nvPr/>
        </p:nvGrpSpPr>
        <p:grpSpPr>
          <a:xfrm>
            <a:off x="3863511" y="5508134"/>
            <a:ext cx="848213" cy="848217"/>
            <a:chOff x="5722376" y="2450564"/>
            <a:chExt cx="769275" cy="769278"/>
          </a:xfrm>
        </p:grpSpPr>
        <p:sp>
          <p:nvSpPr>
            <p:cNvPr id="44" name="椭圆 17">
              <a:extLst>
                <a:ext uri="{FF2B5EF4-FFF2-40B4-BE49-F238E27FC236}">
                  <a16:creationId xmlns:a16="http://schemas.microsoft.com/office/drawing/2014/main" id="{A23DDDC4-329B-4639-8D58-97A2B023C008}"/>
                </a:ext>
              </a:extLst>
            </p:cNvPr>
            <p:cNvSpPr/>
            <p:nvPr/>
          </p:nvSpPr>
          <p:spPr>
            <a:xfrm>
              <a:off x="5722376" y="2450564"/>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5" name="矩形 44">
              <a:extLst>
                <a:ext uri="{FF2B5EF4-FFF2-40B4-BE49-F238E27FC236}">
                  <a16:creationId xmlns:a16="http://schemas.microsoft.com/office/drawing/2014/main" id="{81707E9A-44BC-4194-9C7F-12C5C3CD9A31}"/>
                </a:ext>
              </a:extLst>
            </p:cNvPr>
            <p:cNvSpPr/>
            <p:nvPr/>
          </p:nvSpPr>
          <p:spPr>
            <a:xfrm>
              <a:off x="5722376" y="2597939"/>
              <a:ext cx="729702" cy="474526"/>
            </a:xfrm>
            <a:prstGeom prst="rect">
              <a:avLst/>
            </a:prstGeom>
          </p:spPr>
          <p:txBody>
            <a:bodyPr wrap="square">
              <a:spAutoFit/>
            </a:bodyPr>
            <a:lstStyle/>
            <a:p>
              <a:pPr algn="ctr"/>
              <a:r>
                <a:rPr lang="en-US" altLang="zh-CN" sz="2800" b="1" dirty="0" smtClean="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0</a:t>
              </a:r>
              <a:r>
                <a:rPr lang="en-US" altLang="zh-TW" sz="2800" b="1" dirty="0" smtClean="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rPr>
                <a:t>5</a:t>
              </a:r>
              <a:endParaRPr lang="zh-CN" altLang="en-US" sz="2800" b="1"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293537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par>
                          <p:cTn id="19" fill="hold">
                            <p:stCondLst>
                              <p:cond delay="15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5"/>
                                        </p:tgtEl>
                                        <p:attrNameLst>
                                          <p:attrName>style.visibility</p:attrName>
                                        </p:attrNameLst>
                                      </p:cBhvr>
                                      <p:to>
                                        <p:strVal val="visible"/>
                                      </p:to>
                                    </p:set>
                                    <p:anim by="(-#ppt_w*2)" calcmode="lin" valueType="num">
                                      <p:cBhvr rctx="PPT">
                                        <p:cTn id="22" dur="500" autoRev="1" fill="hold">
                                          <p:stCondLst>
                                            <p:cond delay="0"/>
                                          </p:stCondLst>
                                        </p:cTn>
                                        <p:tgtEl>
                                          <p:spTgt spid="15"/>
                                        </p:tgtEl>
                                        <p:attrNameLst>
                                          <p:attrName>ppt_w</p:attrName>
                                        </p:attrNameLst>
                                      </p:cBhvr>
                                    </p:anim>
                                    <p:anim by="(#ppt_w*0.50)" calcmode="lin" valueType="num">
                                      <p:cBhvr>
                                        <p:cTn id="23" dur="500" decel="50000" autoRev="1" fill="hold">
                                          <p:stCondLst>
                                            <p:cond delay="0"/>
                                          </p:stCondLst>
                                        </p:cTn>
                                        <p:tgtEl>
                                          <p:spTgt spid="15"/>
                                        </p:tgtEl>
                                        <p:attrNameLst>
                                          <p:attrName>ppt_x</p:attrName>
                                        </p:attrNameLst>
                                      </p:cBhvr>
                                    </p:anim>
                                    <p:anim from="(-#ppt_h/2)" to="(#ppt_y)" calcmode="lin" valueType="num">
                                      <p:cBhvr>
                                        <p:cTn id="24" dur="1000" fill="hold">
                                          <p:stCondLst>
                                            <p:cond delay="0"/>
                                          </p:stCondLst>
                                        </p:cTn>
                                        <p:tgtEl>
                                          <p:spTgt spid="15"/>
                                        </p:tgtEl>
                                        <p:attrNameLst>
                                          <p:attrName>ppt_y</p:attrName>
                                        </p:attrNameLst>
                                      </p:cBhvr>
                                    </p:anim>
                                    <p:animRot by="21600000">
                                      <p:cBhvr>
                                        <p:cTn id="25" dur="1000" fill="hold">
                                          <p:stCondLst>
                                            <p:cond delay="0"/>
                                          </p:stCondLst>
                                        </p:cTn>
                                        <p:tgtEl>
                                          <p:spTgt spid="15"/>
                                        </p:tgtEl>
                                        <p:attrNameLst>
                                          <p:attrName>r</p:attrName>
                                        </p:attrNameLst>
                                      </p:cBhvr>
                                    </p:animRot>
                                  </p:childTnLst>
                                </p:cTn>
                              </p:par>
                            </p:childTnLst>
                          </p:cTn>
                        </p:par>
                        <p:par>
                          <p:cTn id="26" fill="hold">
                            <p:stCondLst>
                              <p:cond delay="2600"/>
                            </p:stCondLst>
                            <p:childTnLst>
                              <p:par>
                                <p:cTn id="27" presetID="22" presetClass="entr" presetSubtype="8"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par>
                                <p:cTn id="30" presetID="10" presetClass="entr" presetSubtype="0" fill="hold" nodeType="withEffect">
                                  <p:stCondLst>
                                    <p:cond delay="25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par>
                          <p:cTn id="33" fill="hold">
                            <p:stCondLst>
                              <p:cond delay="335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par>
                                <p:cTn id="37" presetID="10" presetClass="entr" presetSubtype="0" fill="hold" nodeType="withEffect">
                                  <p:stCondLst>
                                    <p:cond delay="25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4100"/>
                            </p:stCondLst>
                            <p:childTnLst>
                              <p:par>
                                <p:cTn id="41" presetID="22" presetClass="entr" presetSubtype="8"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par>
                                <p:cTn id="44" presetID="10" presetClass="entr" presetSubtype="0" fill="hold" nodeType="withEffect">
                                  <p:stCondLst>
                                    <p:cond delay="25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25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par>
                          <p:cTn id="50" fill="hold">
                            <p:stCondLst>
                              <p:cond delay="4850"/>
                            </p:stCondLst>
                            <p:childTnLst>
                              <p:par>
                                <p:cTn id="51" presetID="22" presetClass="entr" presetSubtype="8"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par>
                          <p:cTn id="54" fill="hold">
                            <p:stCondLst>
                              <p:cond delay="5350"/>
                            </p:stCondLst>
                            <p:childTnLst>
                              <p:par>
                                <p:cTn id="55" presetID="22" presetClass="entr" presetSubtype="8"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par>
                                <p:cTn id="58" presetID="10" presetClass="entr" presetSubtype="0" fill="hold" nodeType="withEffect">
                                  <p:stCondLst>
                                    <p:cond delay="25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7" grpId="0"/>
      <p:bldP spid="26" grpId="0"/>
      <p:bldP spid="30"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7898" y="2638121"/>
            <a:ext cx="4867375" cy="1635026"/>
          </a:xfrm>
          <a:prstGeom prst="rect">
            <a:avLst/>
          </a:prstGeom>
          <a:noFill/>
          <a:ln w="63500">
            <a:solidFill>
              <a:srgbClr val="F2B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3" name="矩形 2"/>
          <p:cNvSpPr/>
          <p:nvPr/>
        </p:nvSpPr>
        <p:spPr>
          <a:xfrm>
            <a:off x="7441848" y="2638121"/>
            <a:ext cx="165920" cy="1637071"/>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1572225" y="1886133"/>
            <a:ext cx="1519827" cy="1415486"/>
            <a:chOff x="1164" y="687"/>
            <a:chExt cx="3219" cy="2998"/>
          </a:xfrm>
          <a:solidFill>
            <a:srgbClr val="F2B97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grpSp>
      <p:sp>
        <p:nvSpPr>
          <p:cNvPr id="7" name="文本框 6"/>
          <p:cNvSpPr txBox="1"/>
          <p:nvPr/>
        </p:nvSpPr>
        <p:spPr>
          <a:xfrm>
            <a:off x="2898397" y="3040135"/>
            <a:ext cx="3993401" cy="854080"/>
          </a:xfrm>
          <a:prstGeom prst="rect">
            <a:avLst/>
          </a:prstGeom>
          <a:noFill/>
        </p:spPr>
        <p:txBody>
          <a:bodyPr wrap="none" rtlCol="0">
            <a:spAutoFit/>
          </a:bodyPr>
          <a:lstStyle/>
          <a:p>
            <a:r>
              <a:rPr lang="zh-TW" altLang="en-US" sz="4950" b="1" dirty="0" smtClean="0">
                <a:solidFill>
                  <a:srgbClr val="F2B973"/>
                </a:solidFill>
                <a:latin typeface="微软雅黑" panose="020B0503020204020204" pitchFamily="34" charset="-122"/>
                <a:ea typeface="微软雅黑" panose="020B0503020204020204" pitchFamily="34" charset="-122"/>
              </a:rPr>
              <a:t>推薦系統簡介</a:t>
            </a:r>
            <a:endParaRPr lang="zh-CN" altLang="en-US" sz="4950" b="1" dirty="0">
              <a:solidFill>
                <a:srgbClr val="F2B973"/>
              </a:solidFill>
              <a:latin typeface="微软雅黑" panose="020B0503020204020204" pitchFamily="34" charset="-122"/>
              <a:ea typeface="微软雅黑" panose="020B0503020204020204" pitchFamily="34" charset="-122"/>
            </a:endParaRPr>
          </a:p>
        </p:txBody>
      </p:sp>
      <p:sp>
        <p:nvSpPr>
          <p:cNvPr id="13" name="投影片編號版面配置區 12"/>
          <p:cNvSpPr>
            <a:spLocks noGrp="1"/>
          </p:cNvSpPr>
          <p:nvPr>
            <p:ph type="sldNum" sz="quarter" idx="12"/>
          </p:nvPr>
        </p:nvSpPr>
        <p:spPr>
          <a:xfrm>
            <a:off x="6457950" y="6354306"/>
            <a:ext cx="2057400" cy="365125"/>
          </a:xfrm>
        </p:spPr>
        <p:txBody>
          <a:bodyPr/>
          <a:lstStyle/>
          <a:p>
            <a:fld id="{A3BD52BC-4BCA-490D-94CE-02C0A355447E}" type="slidenum">
              <a:rPr lang="zh-CN" altLang="en-US" smtClean="0"/>
              <a:t>3</a:t>
            </a:fld>
            <a:endParaRPr lang="zh-CN" altLang="en-US"/>
          </a:p>
        </p:txBody>
      </p:sp>
      <p:grpSp>
        <p:nvGrpSpPr>
          <p:cNvPr id="8" name="组合 7"/>
          <p:cNvGrpSpPr/>
          <p:nvPr/>
        </p:nvGrpSpPr>
        <p:grpSpPr>
          <a:xfrm rot="5400000">
            <a:off x="-1369046" y="2615079"/>
            <a:ext cx="1702519" cy="676844"/>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66442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12"/>
          <p:cNvSpPr>
            <a:spLocks noGrp="1"/>
          </p:cNvSpPr>
          <p:nvPr>
            <p:ph type="sldNum" sz="quarter" idx="12"/>
          </p:nvPr>
        </p:nvSpPr>
        <p:spPr>
          <a:xfrm>
            <a:off x="6457950" y="6356351"/>
            <a:ext cx="2057400" cy="365125"/>
          </a:xfrm>
        </p:spPr>
        <p:txBody>
          <a:bodyPr/>
          <a:lstStyle/>
          <a:p>
            <a:fld id="{A3BD52BC-4BCA-490D-94CE-02C0A355447E}" type="slidenum">
              <a:rPr lang="zh-CN" altLang="en-US" smtClean="0"/>
              <a:t>4</a:t>
            </a:fld>
            <a:endParaRPr lang="zh-CN" altLang="en-US" dirty="0"/>
          </a:p>
        </p:txBody>
      </p:sp>
      <p:sp>
        <p:nvSpPr>
          <p:cNvPr id="15" name="椭圆 10">
            <a:extLst>
              <a:ext uri="{FF2B5EF4-FFF2-40B4-BE49-F238E27FC236}">
                <a16:creationId xmlns:a16="http://schemas.microsoft.com/office/drawing/2014/main" id="{C9EE6DF6-8C80-4684-9B66-87EAC9C24739}"/>
              </a:ext>
            </a:extLst>
          </p:cNvPr>
          <p:cNvSpPr/>
          <p:nvPr/>
        </p:nvSpPr>
        <p:spPr>
          <a:xfrm>
            <a:off x="-945587" y="1678053"/>
            <a:ext cx="826494" cy="826494"/>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椭圆 11">
            <a:extLst>
              <a:ext uri="{FF2B5EF4-FFF2-40B4-BE49-F238E27FC236}">
                <a16:creationId xmlns:a16="http://schemas.microsoft.com/office/drawing/2014/main" id="{D61758A7-3F26-43F7-8388-B12368D41A84}"/>
              </a:ext>
            </a:extLst>
          </p:cNvPr>
          <p:cNvSpPr/>
          <p:nvPr/>
        </p:nvSpPr>
        <p:spPr>
          <a:xfrm>
            <a:off x="-988293" y="4157535"/>
            <a:ext cx="826494" cy="826494"/>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椭圆 12">
            <a:extLst>
              <a:ext uri="{FF2B5EF4-FFF2-40B4-BE49-F238E27FC236}">
                <a16:creationId xmlns:a16="http://schemas.microsoft.com/office/drawing/2014/main" id="{F6FBCD59-4C1C-4D3D-A616-0A75670E7E8E}"/>
              </a:ext>
            </a:extLst>
          </p:cNvPr>
          <p:cNvSpPr/>
          <p:nvPr/>
        </p:nvSpPr>
        <p:spPr>
          <a:xfrm>
            <a:off x="-966940" y="2504547"/>
            <a:ext cx="826494" cy="826494"/>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椭圆 13">
            <a:extLst>
              <a:ext uri="{FF2B5EF4-FFF2-40B4-BE49-F238E27FC236}">
                <a16:creationId xmlns:a16="http://schemas.microsoft.com/office/drawing/2014/main" id="{50497490-89AC-4E93-B9D6-730B0960457C}"/>
              </a:ext>
            </a:extLst>
          </p:cNvPr>
          <p:cNvSpPr/>
          <p:nvPr/>
        </p:nvSpPr>
        <p:spPr>
          <a:xfrm>
            <a:off x="-988293" y="3331041"/>
            <a:ext cx="826494" cy="826494"/>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5" name="Freeform 5">
            <a:extLst>
              <a:ext uri="{FF2B5EF4-FFF2-40B4-BE49-F238E27FC236}">
                <a16:creationId xmlns:a16="http://schemas.microsoft.com/office/drawing/2014/main" id="{FCB69D19-3750-4E4C-9188-950A107CB4AC}"/>
              </a:ext>
            </a:extLst>
          </p:cNvPr>
          <p:cNvSpPr>
            <a:spLocks noEditPoints="1"/>
          </p:cNvSpPr>
          <p:nvPr/>
        </p:nvSpPr>
        <p:spPr bwMode="auto">
          <a:xfrm rot="925172">
            <a:off x="108133" y="983663"/>
            <a:ext cx="646925" cy="64758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C9255"/>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endParaRPr lang="zh-CN" altLang="en-US" sz="1349"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Freeform 26">
            <a:extLst>
              <a:ext uri="{FF2B5EF4-FFF2-40B4-BE49-F238E27FC236}">
                <a16:creationId xmlns:a16="http://schemas.microsoft.com/office/drawing/2014/main" id="{F9AEF8CE-BE5F-4CAD-9295-6F4369229D55}"/>
              </a:ext>
            </a:extLst>
          </p:cNvPr>
          <p:cNvSpPr>
            <a:spLocks noEditPoints="1"/>
          </p:cNvSpPr>
          <p:nvPr/>
        </p:nvSpPr>
        <p:spPr bwMode="auto">
          <a:xfrm>
            <a:off x="431595" y="1132870"/>
            <a:ext cx="242621" cy="22529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68544" tIns="34272" rIns="68544" bIns="34272" numCol="1" anchor="t" anchorCtr="0" compatLnSpc="1"/>
          <a:lstStyle/>
          <a:p>
            <a:endParaRPr lang="zh-CN" altLang="en-US" sz="1349" dirty="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TextBox 42"/>
          <p:cNvSpPr txBox="1"/>
          <p:nvPr/>
        </p:nvSpPr>
        <p:spPr>
          <a:xfrm>
            <a:off x="937604" y="1046095"/>
            <a:ext cx="1695136" cy="32303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dist"/>
            <a:r>
              <a:rPr lang="zh-TW" altLang="en-US" sz="2099" b="0" dirty="0" smtClean="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推薦系統簡介</a:t>
            </a:r>
            <a:endParaRPr lang="zh-CN"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35" name="直接连接符 26"/>
          <p:cNvCxnSpPr/>
          <p:nvPr/>
        </p:nvCxnSpPr>
        <p:spPr>
          <a:xfrm flipV="1">
            <a:off x="867806" y="1438579"/>
            <a:ext cx="1764934" cy="17472"/>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7" name="组合 1"/>
          <p:cNvGrpSpPr/>
          <p:nvPr/>
        </p:nvGrpSpPr>
        <p:grpSpPr>
          <a:xfrm>
            <a:off x="1089302" y="2231752"/>
            <a:ext cx="2030591" cy="2033783"/>
            <a:chOff x="1452403" y="1832669"/>
            <a:chExt cx="2707454" cy="2711710"/>
          </a:xfrm>
        </p:grpSpPr>
        <p:grpSp>
          <p:nvGrpSpPr>
            <p:cNvPr id="28" name="组合 51"/>
            <p:cNvGrpSpPr/>
            <p:nvPr/>
          </p:nvGrpSpPr>
          <p:grpSpPr>
            <a:xfrm>
              <a:off x="1452403" y="1832669"/>
              <a:ext cx="2707454" cy="2711710"/>
              <a:chOff x="1393278" y="1580877"/>
              <a:chExt cx="2707454" cy="2711710"/>
            </a:xfrm>
          </p:grpSpPr>
          <p:sp>
            <p:nvSpPr>
              <p:cNvPr id="31" name="Oval 5"/>
              <p:cNvSpPr>
                <a:spLocks noChangeArrowheads="1"/>
              </p:cNvSpPr>
              <p:nvPr/>
            </p:nvSpPr>
            <p:spPr bwMode="auto">
              <a:xfrm>
                <a:off x="1393278" y="1580877"/>
                <a:ext cx="2707454" cy="2711710"/>
              </a:xfrm>
              <a:prstGeom prst="ellipse">
                <a:avLst/>
              </a:prstGeom>
              <a:solidFill>
                <a:srgbClr val="5ABB9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sp>
            <p:nvSpPr>
              <p:cNvPr id="33" name="Oval 6"/>
              <p:cNvSpPr>
                <a:spLocks noChangeArrowheads="1"/>
              </p:cNvSpPr>
              <p:nvPr/>
            </p:nvSpPr>
            <p:spPr bwMode="auto">
              <a:xfrm>
                <a:off x="1474163" y="1661762"/>
                <a:ext cx="2545689" cy="2549944"/>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grpSp>
        <p:sp>
          <p:nvSpPr>
            <p:cNvPr id="29" name="矩形 28"/>
            <p:cNvSpPr/>
            <p:nvPr/>
          </p:nvSpPr>
          <p:spPr>
            <a:xfrm>
              <a:off x="1953912" y="2991902"/>
              <a:ext cx="2123714" cy="1107996"/>
            </a:xfrm>
            <a:prstGeom prst="rect">
              <a:avLst/>
            </a:prstGeom>
          </p:spPr>
          <p:txBody>
            <a:bodyPr wrap="square">
              <a:spAutoFit/>
            </a:bodyPr>
            <a:lstStyle/>
            <a:p>
              <a:r>
                <a:rPr lang="zh-TW" altLang="en-US" sz="2400" b="1" dirty="0">
                  <a:solidFill>
                    <a:srgbClr val="FBFBFB"/>
                  </a:solidFill>
                  <a:latin typeface="微软雅黑" panose="020B0503020204020204" pitchFamily="34" charset="-122"/>
                  <a:ea typeface="微软雅黑" panose="020B0503020204020204" pitchFamily="34" charset="-122"/>
                </a:rPr>
                <a:t>推薦系統是甚麼</a:t>
              </a:r>
              <a:r>
                <a:rPr lang="en-US" altLang="zh-TW" sz="2400" b="1" dirty="0">
                  <a:solidFill>
                    <a:srgbClr val="FBFBFB"/>
                  </a:solidFill>
                  <a:latin typeface="微软雅黑" panose="020B0503020204020204" pitchFamily="34" charset="-122"/>
                  <a:ea typeface="微软雅黑" panose="020B0503020204020204" pitchFamily="34" charset="-122"/>
                </a:rPr>
                <a:t>?</a:t>
              </a:r>
              <a:endParaRPr lang="zh-CN" altLang="en-US" sz="2400" b="1" dirty="0">
                <a:solidFill>
                  <a:srgbClr val="FBFBFB"/>
                </a:solidFill>
                <a:latin typeface="微软雅黑" panose="020B0503020204020204" pitchFamily="34" charset="-122"/>
                <a:ea typeface="微软雅黑" panose="020B0503020204020204" pitchFamily="34" charset="-122"/>
              </a:endParaRPr>
            </a:p>
          </p:txBody>
        </p:sp>
        <p:sp>
          <p:nvSpPr>
            <p:cNvPr id="30" name="文本框 76"/>
            <p:cNvSpPr txBox="1"/>
            <p:nvPr/>
          </p:nvSpPr>
          <p:spPr>
            <a:xfrm>
              <a:off x="2406019" y="2326966"/>
              <a:ext cx="848950" cy="738664"/>
            </a:xfrm>
            <a:prstGeom prst="rect">
              <a:avLst/>
            </a:prstGeom>
            <a:noFill/>
          </p:spPr>
          <p:txBody>
            <a:bodyPr wrap="none" rtlCol="0">
              <a:spAutoFit/>
            </a:bodyPr>
            <a:lstStyle/>
            <a:p>
              <a:r>
                <a:rPr lang="en-US" altLang="zh-CN" sz="3000" dirty="0">
                  <a:solidFill>
                    <a:srgbClr val="FDFDFD"/>
                  </a:solidFill>
                  <a:latin typeface="微软雅黑" panose="020B0503020204020204" pitchFamily="34" charset="-122"/>
                  <a:ea typeface="微软雅黑" panose="020B0503020204020204" pitchFamily="34" charset="-122"/>
                </a:rPr>
                <a:t>01</a:t>
              </a:r>
              <a:endParaRPr lang="zh-CN" altLang="en-US" sz="3000" dirty="0">
                <a:solidFill>
                  <a:srgbClr val="FDFDFD"/>
                </a:solidFill>
                <a:latin typeface="微软雅黑" panose="020B0503020204020204" pitchFamily="34" charset="-122"/>
                <a:ea typeface="微软雅黑" panose="020B0503020204020204" pitchFamily="34" charset="-122"/>
              </a:endParaRPr>
            </a:p>
          </p:txBody>
        </p:sp>
      </p:grpSp>
      <p:grpSp>
        <p:nvGrpSpPr>
          <p:cNvPr id="34" name="组合 5"/>
          <p:cNvGrpSpPr/>
          <p:nvPr/>
        </p:nvGrpSpPr>
        <p:grpSpPr>
          <a:xfrm>
            <a:off x="3498108" y="2231751"/>
            <a:ext cx="2027399" cy="2033784"/>
            <a:chOff x="4664144" y="1832668"/>
            <a:chExt cx="2703198" cy="2711712"/>
          </a:xfrm>
        </p:grpSpPr>
        <p:grpSp>
          <p:nvGrpSpPr>
            <p:cNvPr id="36" name="组合 54"/>
            <p:cNvGrpSpPr/>
            <p:nvPr/>
          </p:nvGrpSpPr>
          <p:grpSpPr>
            <a:xfrm>
              <a:off x="4664144" y="1832668"/>
              <a:ext cx="2703198" cy="2711712"/>
              <a:chOff x="4605019" y="1580876"/>
              <a:chExt cx="2703198" cy="2711712"/>
            </a:xfrm>
          </p:grpSpPr>
          <p:sp>
            <p:nvSpPr>
              <p:cNvPr id="39" name="Oval 7"/>
              <p:cNvSpPr>
                <a:spLocks noChangeArrowheads="1"/>
              </p:cNvSpPr>
              <p:nvPr/>
            </p:nvSpPr>
            <p:spPr bwMode="auto">
              <a:xfrm>
                <a:off x="4605019" y="1580876"/>
                <a:ext cx="2703198" cy="2711712"/>
              </a:xfrm>
              <a:prstGeom prst="ellipse">
                <a:avLst/>
              </a:prstGeom>
              <a:solidFill>
                <a:srgbClr val="756271"/>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sp>
            <p:nvSpPr>
              <p:cNvPr id="40" name="Oval 8"/>
              <p:cNvSpPr>
                <a:spLocks noChangeArrowheads="1"/>
              </p:cNvSpPr>
              <p:nvPr/>
            </p:nvSpPr>
            <p:spPr bwMode="auto">
              <a:xfrm>
                <a:off x="4681644" y="1661761"/>
                <a:ext cx="2545688"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grpSp>
        <p:sp>
          <p:nvSpPr>
            <p:cNvPr id="37" name="矩形 36"/>
            <p:cNvSpPr/>
            <p:nvPr/>
          </p:nvSpPr>
          <p:spPr>
            <a:xfrm>
              <a:off x="5075752" y="2994179"/>
              <a:ext cx="1887696" cy="615553"/>
            </a:xfrm>
            <a:prstGeom prst="rect">
              <a:avLst/>
            </a:prstGeom>
          </p:spPr>
          <p:txBody>
            <a:bodyPr wrap="none">
              <a:spAutoFit/>
            </a:bodyPr>
            <a:lstStyle/>
            <a:p>
              <a:r>
                <a:rPr lang="zh-TW" altLang="en-US" sz="2400" b="1" dirty="0">
                  <a:solidFill>
                    <a:srgbClr val="FBFBFB"/>
                  </a:solidFill>
                  <a:latin typeface="微软雅黑" panose="020B0503020204020204" pitchFamily="34" charset="-122"/>
                  <a:ea typeface="微软雅黑" panose="020B0503020204020204" pitchFamily="34" charset="-122"/>
                </a:rPr>
                <a:t>適用情況</a:t>
              </a:r>
              <a:endParaRPr lang="zh-CN" altLang="en-US" sz="2400" b="1" dirty="0">
                <a:solidFill>
                  <a:srgbClr val="FBFBFB"/>
                </a:solidFill>
                <a:latin typeface="微软雅黑" panose="020B0503020204020204" pitchFamily="34" charset="-122"/>
                <a:ea typeface="微软雅黑" panose="020B0503020204020204" pitchFamily="34" charset="-122"/>
              </a:endParaRPr>
            </a:p>
          </p:txBody>
        </p:sp>
        <p:sp>
          <p:nvSpPr>
            <p:cNvPr id="38" name="文本框 77"/>
            <p:cNvSpPr txBox="1"/>
            <p:nvPr/>
          </p:nvSpPr>
          <p:spPr>
            <a:xfrm>
              <a:off x="5610918" y="2336495"/>
              <a:ext cx="848950" cy="738664"/>
            </a:xfrm>
            <a:prstGeom prst="rect">
              <a:avLst/>
            </a:prstGeom>
            <a:noFill/>
          </p:spPr>
          <p:txBody>
            <a:bodyPr wrap="none" rtlCol="0">
              <a:spAutoFit/>
            </a:bodyPr>
            <a:lstStyle/>
            <a:p>
              <a:r>
                <a:rPr lang="en-US" altLang="zh-CN" sz="3000" dirty="0">
                  <a:solidFill>
                    <a:srgbClr val="FDFDFD"/>
                  </a:solidFill>
                  <a:latin typeface="微软雅黑" panose="020B0503020204020204" pitchFamily="34" charset="-122"/>
                  <a:ea typeface="微软雅黑" panose="020B0503020204020204" pitchFamily="34" charset="-122"/>
                </a:rPr>
                <a:t>02</a:t>
              </a:r>
              <a:endParaRPr lang="zh-CN" altLang="en-US" sz="3000" dirty="0">
                <a:solidFill>
                  <a:srgbClr val="FDFDFD"/>
                </a:solidFill>
                <a:latin typeface="微软雅黑" panose="020B0503020204020204" pitchFamily="34" charset="-122"/>
                <a:ea typeface="微软雅黑" panose="020B0503020204020204" pitchFamily="34" charset="-122"/>
              </a:endParaRPr>
            </a:p>
          </p:txBody>
        </p:sp>
      </p:grpSp>
      <p:grpSp>
        <p:nvGrpSpPr>
          <p:cNvPr id="41" name="组合 6"/>
          <p:cNvGrpSpPr/>
          <p:nvPr/>
        </p:nvGrpSpPr>
        <p:grpSpPr>
          <a:xfrm>
            <a:off x="5934289" y="2231751"/>
            <a:ext cx="2027399" cy="2033784"/>
            <a:chOff x="7912386" y="1832668"/>
            <a:chExt cx="2703198" cy="2711712"/>
          </a:xfrm>
        </p:grpSpPr>
        <p:grpSp>
          <p:nvGrpSpPr>
            <p:cNvPr id="42" name="组合 57"/>
            <p:cNvGrpSpPr/>
            <p:nvPr/>
          </p:nvGrpSpPr>
          <p:grpSpPr>
            <a:xfrm>
              <a:off x="7912386" y="1832668"/>
              <a:ext cx="2703198" cy="2711712"/>
              <a:chOff x="7853261" y="1580876"/>
              <a:chExt cx="2703198" cy="2711712"/>
            </a:xfrm>
          </p:grpSpPr>
          <p:sp>
            <p:nvSpPr>
              <p:cNvPr id="45" name="Oval 9"/>
              <p:cNvSpPr>
                <a:spLocks noChangeArrowheads="1"/>
              </p:cNvSpPr>
              <p:nvPr/>
            </p:nvSpPr>
            <p:spPr bwMode="auto">
              <a:xfrm>
                <a:off x="7853261" y="1580876"/>
                <a:ext cx="2703198" cy="2711712"/>
              </a:xfrm>
              <a:prstGeom prst="ellipse">
                <a:avLst/>
              </a:prstGeom>
              <a:solidFill>
                <a:srgbClr val="EF5B43"/>
              </a:solidFill>
              <a:ln w="38100" cap="flat">
                <a:solidFill>
                  <a:schemeClr val="bg2"/>
                </a:solidFill>
                <a:prstDash val="solid"/>
                <a:miter lim="800000"/>
              </a:ln>
              <a:effectLst>
                <a:outerShdw blurRad="50800" dist="38100" dir="2700000" algn="tl" rotWithShape="0">
                  <a:prstClr val="black">
                    <a:alpha val="40000"/>
                  </a:prstClr>
                </a:outerShdw>
              </a:effectLst>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sp>
            <p:nvSpPr>
              <p:cNvPr id="46" name="Oval 10"/>
              <p:cNvSpPr>
                <a:spLocks noChangeArrowheads="1"/>
              </p:cNvSpPr>
              <p:nvPr/>
            </p:nvSpPr>
            <p:spPr bwMode="auto">
              <a:xfrm>
                <a:off x="7934146" y="1661761"/>
                <a:ext cx="2541432" cy="2549946"/>
              </a:xfrm>
              <a:prstGeom prst="ellipse">
                <a:avLst/>
              </a:prstGeom>
              <a:noFill/>
              <a:ln w="3175" cap="flat">
                <a:solidFill>
                  <a:srgbClr val="FEFEFE"/>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grpSp>
        <p:sp>
          <p:nvSpPr>
            <p:cNvPr id="43" name="矩形 42"/>
            <p:cNvSpPr/>
            <p:nvPr/>
          </p:nvSpPr>
          <p:spPr>
            <a:xfrm>
              <a:off x="8313818" y="3011877"/>
              <a:ext cx="1887696" cy="615553"/>
            </a:xfrm>
            <a:prstGeom prst="rect">
              <a:avLst/>
            </a:prstGeom>
          </p:spPr>
          <p:txBody>
            <a:bodyPr wrap="none">
              <a:spAutoFit/>
            </a:bodyPr>
            <a:lstStyle/>
            <a:p>
              <a:r>
                <a:rPr lang="zh-TW" altLang="en-US" sz="2400" b="1" dirty="0">
                  <a:solidFill>
                    <a:srgbClr val="FBFBFB"/>
                  </a:solidFill>
                  <a:latin typeface="微软雅黑" panose="020B0503020204020204" pitchFamily="34" charset="-122"/>
                  <a:ea typeface="微软雅黑" panose="020B0503020204020204" pitchFamily="34" charset="-122"/>
                </a:rPr>
                <a:t>產生方式</a:t>
              </a:r>
              <a:endParaRPr lang="zh-CN" altLang="en-US" sz="2400" b="1" dirty="0">
                <a:solidFill>
                  <a:srgbClr val="FBFBFB"/>
                </a:solidFill>
                <a:latin typeface="微软雅黑" panose="020B0503020204020204" pitchFamily="34" charset="-122"/>
                <a:ea typeface="微软雅黑" panose="020B0503020204020204" pitchFamily="34" charset="-122"/>
              </a:endParaRPr>
            </a:p>
          </p:txBody>
        </p:sp>
        <p:sp>
          <p:nvSpPr>
            <p:cNvPr id="44" name="文本框 78"/>
            <p:cNvSpPr txBox="1"/>
            <p:nvPr/>
          </p:nvSpPr>
          <p:spPr>
            <a:xfrm>
              <a:off x="8894604" y="2349316"/>
              <a:ext cx="848950" cy="738664"/>
            </a:xfrm>
            <a:prstGeom prst="rect">
              <a:avLst/>
            </a:prstGeom>
            <a:noFill/>
          </p:spPr>
          <p:txBody>
            <a:bodyPr wrap="none" rtlCol="0">
              <a:spAutoFit/>
            </a:bodyPr>
            <a:lstStyle/>
            <a:p>
              <a:r>
                <a:rPr lang="en-US" altLang="zh-CN" sz="3000" dirty="0">
                  <a:solidFill>
                    <a:srgbClr val="FDFDFD"/>
                  </a:solidFill>
                  <a:latin typeface="微软雅黑" panose="020B0503020204020204" pitchFamily="34" charset="-122"/>
                  <a:ea typeface="微软雅黑" panose="020B0503020204020204" pitchFamily="34" charset="-122"/>
                </a:rPr>
                <a:t>03</a:t>
              </a:r>
              <a:endParaRPr lang="zh-CN" altLang="en-US" sz="3000" dirty="0">
                <a:solidFill>
                  <a:srgbClr val="FDFDFD"/>
                </a:solidFill>
                <a:latin typeface="微软雅黑" panose="020B0503020204020204" pitchFamily="34" charset="-122"/>
                <a:ea typeface="微软雅黑" panose="020B0503020204020204" pitchFamily="34" charset="-122"/>
              </a:endParaRPr>
            </a:p>
          </p:txBody>
        </p:sp>
      </p:grpSp>
      <p:grpSp>
        <p:nvGrpSpPr>
          <p:cNvPr id="47" name="组合 60"/>
          <p:cNvGrpSpPr/>
          <p:nvPr/>
        </p:nvGrpSpPr>
        <p:grpSpPr>
          <a:xfrm>
            <a:off x="2915987" y="3206620"/>
            <a:ext cx="772650" cy="108554"/>
            <a:chOff x="2929691" y="2127825"/>
            <a:chExt cx="900366" cy="126498"/>
          </a:xfrm>
        </p:grpSpPr>
        <p:sp>
          <p:nvSpPr>
            <p:cNvPr id="48" name="Oval 13"/>
            <p:cNvSpPr>
              <a:spLocks noChangeArrowheads="1"/>
            </p:cNvSpPr>
            <p:nvPr/>
          </p:nvSpPr>
          <p:spPr bwMode="auto">
            <a:xfrm>
              <a:off x="2929691" y="2127825"/>
              <a:ext cx="126498" cy="126498"/>
            </a:xfrm>
            <a:prstGeom prst="ellipse">
              <a:avLst/>
            </a:prstGeom>
            <a:solidFill>
              <a:srgbClr val="231915"/>
            </a:solidFill>
            <a:ln w="7938" cap="flat">
              <a:solidFill>
                <a:srgbClr val="231915"/>
              </a:solidFill>
              <a:prstDash val="solid"/>
              <a:miter lim="800000"/>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sp>
          <p:nvSpPr>
            <p:cNvPr id="49" name="Oval 14"/>
            <p:cNvSpPr>
              <a:spLocks noChangeArrowheads="1"/>
            </p:cNvSpPr>
            <p:nvPr/>
          </p:nvSpPr>
          <p:spPr bwMode="auto">
            <a:xfrm>
              <a:off x="3703559" y="2127825"/>
              <a:ext cx="126498" cy="126498"/>
            </a:xfrm>
            <a:prstGeom prst="ellipse">
              <a:avLst/>
            </a:prstGeom>
            <a:solidFill>
              <a:srgbClr val="231915"/>
            </a:solidFill>
            <a:ln w="7938" cap="flat">
              <a:solidFill>
                <a:srgbClr val="231915"/>
              </a:solidFill>
              <a:prstDash val="solid"/>
              <a:miter lim="800000"/>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sp>
          <p:nvSpPr>
            <p:cNvPr id="50" name="Freeform 15"/>
            <p:cNvSpPr/>
            <p:nvPr/>
          </p:nvSpPr>
          <p:spPr bwMode="auto">
            <a:xfrm>
              <a:off x="2974337" y="2165030"/>
              <a:ext cx="807354" cy="55809"/>
            </a:xfrm>
            <a:custGeom>
              <a:avLst/>
              <a:gdLst>
                <a:gd name="T0" fmla="*/ 47 w 958"/>
                <a:gd name="T1" fmla="*/ 0 h 66"/>
                <a:gd name="T2" fmla="*/ 913 w 958"/>
                <a:gd name="T3" fmla="*/ 0 h 66"/>
                <a:gd name="T4" fmla="*/ 913 w 958"/>
                <a:gd name="T5" fmla="*/ 66 h 66"/>
                <a:gd name="T6" fmla="*/ 47 w 958"/>
                <a:gd name="T7" fmla="*/ 66 h 66"/>
                <a:gd name="T8" fmla="*/ 47 w 958"/>
                <a:gd name="T9" fmla="*/ 0 h 66"/>
              </a:gdLst>
              <a:ahLst/>
              <a:cxnLst>
                <a:cxn ang="0">
                  <a:pos x="T0" y="T1"/>
                </a:cxn>
                <a:cxn ang="0">
                  <a:pos x="T2" y="T3"/>
                </a:cxn>
                <a:cxn ang="0">
                  <a:pos x="T4" y="T5"/>
                </a:cxn>
                <a:cxn ang="0">
                  <a:pos x="T6" y="T7"/>
                </a:cxn>
                <a:cxn ang="0">
                  <a:pos x="T8" y="T9"/>
                </a:cxn>
              </a:cxnLst>
              <a:rect l="0" t="0" r="r" b="b"/>
              <a:pathLst>
                <a:path w="958" h="66">
                  <a:moveTo>
                    <a:pt x="47" y="0"/>
                  </a:moveTo>
                  <a:cubicBezTo>
                    <a:pt x="335" y="0"/>
                    <a:pt x="624" y="0"/>
                    <a:pt x="913" y="0"/>
                  </a:cubicBezTo>
                  <a:cubicBezTo>
                    <a:pt x="957" y="2"/>
                    <a:pt x="958" y="63"/>
                    <a:pt x="913" y="66"/>
                  </a:cubicBezTo>
                  <a:cubicBezTo>
                    <a:pt x="624" y="66"/>
                    <a:pt x="335" y="66"/>
                    <a:pt x="47" y="66"/>
                  </a:cubicBezTo>
                  <a:cubicBezTo>
                    <a:pt x="0" y="63"/>
                    <a:pt x="2" y="2"/>
                    <a:pt x="47"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grpSp>
      <p:grpSp>
        <p:nvGrpSpPr>
          <p:cNvPr id="51" name="组合 66"/>
          <p:cNvGrpSpPr/>
          <p:nvPr/>
        </p:nvGrpSpPr>
        <p:grpSpPr>
          <a:xfrm>
            <a:off x="5346609" y="3206620"/>
            <a:ext cx="772650" cy="108554"/>
            <a:chOff x="5627069" y="2127825"/>
            <a:chExt cx="900366" cy="126498"/>
          </a:xfrm>
        </p:grpSpPr>
        <p:sp>
          <p:nvSpPr>
            <p:cNvPr id="52" name="Oval 16"/>
            <p:cNvSpPr>
              <a:spLocks noChangeArrowheads="1"/>
            </p:cNvSpPr>
            <p:nvPr/>
          </p:nvSpPr>
          <p:spPr bwMode="auto">
            <a:xfrm>
              <a:off x="5627069" y="2127825"/>
              <a:ext cx="126498" cy="126498"/>
            </a:xfrm>
            <a:prstGeom prst="ellipse">
              <a:avLst/>
            </a:prstGeom>
            <a:solidFill>
              <a:srgbClr val="231915"/>
            </a:solidFill>
            <a:ln w="7938" cap="flat">
              <a:solidFill>
                <a:srgbClr val="231915"/>
              </a:solidFill>
              <a:prstDash val="solid"/>
              <a:miter lim="800000"/>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sp>
          <p:nvSpPr>
            <p:cNvPr id="53" name="Oval 17"/>
            <p:cNvSpPr>
              <a:spLocks noChangeArrowheads="1"/>
            </p:cNvSpPr>
            <p:nvPr/>
          </p:nvSpPr>
          <p:spPr bwMode="auto">
            <a:xfrm>
              <a:off x="6400937" y="2127825"/>
              <a:ext cx="126498" cy="126498"/>
            </a:xfrm>
            <a:prstGeom prst="ellipse">
              <a:avLst/>
            </a:prstGeom>
            <a:solidFill>
              <a:srgbClr val="231915"/>
            </a:solidFill>
            <a:ln w="7938" cap="flat">
              <a:solidFill>
                <a:srgbClr val="231915"/>
              </a:solidFill>
              <a:prstDash val="solid"/>
              <a:miter lim="800000"/>
            </a:ln>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sp>
          <p:nvSpPr>
            <p:cNvPr id="54" name="Freeform 18"/>
            <p:cNvSpPr/>
            <p:nvPr/>
          </p:nvSpPr>
          <p:spPr bwMode="auto">
            <a:xfrm>
              <a:off x="5671715" y="2165030"/>
              <a:ext cx="807354" cy="55809"/>
            </a:xfrm>
            <a:custGeom>
              <a:avLst/>
              <a:gdLst>
                <a:gd name="T0" fmla="*/ 46 w 957"/>
                <a:gd name="T1" fmla="*/ 0 h 66"/>
                <a:gd name="T2" fmla="*/ 912 w 957"/>
                <a:gd name="T3" fmla="*/ 0 h 66"/>
                <a:gd name="T4" fmla="*/ 912 w 957"/>
                <a:gd name="T5" fmla="*/ 66 h 66"/>
                <a:gd name="T6" fmla="*/ 46 w 957"/>
                <a:gd name="T7" fmla="*/ 66 h 66"/>
                <a:gd name="T8" fmla="*/ 46 w 957"/>
                <a:gd name="T9" fmla="*/ 0 h 66"/>
              </a:gdLst>
              <a:ahLst/>
              <a:cxnLst>
                <a:cxn ang="0">
                  <a:pos x="T0" y="T1"/>
                </a:cxn>
                <a:cxn ang="0">
                  <a:pos x="T2" y="T3"/>
                </a:cxn>
                <a:cxn ang="0">
                  <a:pos x="T4" y="T5"/>
                </a:cxn>
                <a:cxn ang="0">
                  <a:pos x="T6" y="T7"/>
                </a:cxn>
                <a:cxn ang="0">
                  <a:pos x="T8" y="T9"/>
                </a:cxn>
              </a:cxnLst>
              <a:rect l="0" t="0" r="r" b="b"/>
              <a:pathLst>
                <a:path w="957" h="66">
                  <a:moveTo>
                    <a:pt x="46" y="0"/>
                  </a:moveTo>
                  <a:cubicBezTo>
                    <a:pt x="335" y="0"/>
                    <a:pt x="624" y="0"/>
                    <a:pt x="912" y="0"/>
                  </a:cubicBezTo>
                  <a:cubicBezTo>
                    <a:pt x="957" y="2"/>
                    <a:pt x="957" y="63"/>
                    <a:pt x="912" y="66"/>
                  </a:cubicBezTo>
                  <a:cubicBezTo>
                    <a:pt x="624" y="66"/>
                    <a:pt x="335" y="66"/>
                    <a:pt x="46" y="66"/>
                  </a:cubicBezTo>
                  <a:cubicBezTo>
                    <a:pt x="0" y="63"/>
                    <a:pt x="1" y="2"/>
                    <a:pt x="46" y="0"/>
                  </a:cubicBezTo>
                  <a:close/>
                </a:path>
              </a:pathLst>
            </a:custGeom>
            <a:solidFill>
              <a:srgbClr val="C8C9C9"/>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微软雅黑" panose="020B0503020204020204" pitchFamily="34" charset="-122"/>
                <a:ea typeface="微软雅黑" panose="020B0503020204020204" pitchFamily="34" charset="-122"/>
              </a:endParaRPr>
            </a:p>
          </p:txBody>
        </p:sp>
      </p:grpSp>
      <p:sp>
        <p:nvSpPr>
          <p:cNvPr id="55" name="矩形 54"/>
          <p:cNvSpPr/>
          <p:nvPr/>
        </p:nvSpPr>
        <p:spPr>
          <a:xfrm>
            <a:off x="1128670" y="4431153"/>
            <a:ext cx="1930563" cy="3385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一種資訊過濾系統</a:t>
            </a:r>
            <a:endParaRPr lang="en-US" altLang="zh-CN"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矩形 55"/>
          <p:cNvSpPr/>
          <p:nvPr/>
        </p:nvSpPr>
        <p:spPr>
          <a:xfrm>
            <a:off x="3465738" y="4416391"/>
            <a:ext cx="2085068" cy="8309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用於</a:t>
            </a: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預測使用</a:t>
            </a: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者</a:t>
            </a: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對</a:t>
            </a: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物品的「評分」或「偏好」</a:t>
            </a:r>
            <a:endParaRPr lang="en-US" altLang="zh-CN"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7" name="矩形 56"/>
          <p:cNvSpPr/>
          <p:nvPr/>
        </p:nvSpPr>
        <p:spPr>
          <a:xfrm>
            <a:off x="5962529" y="4416391"/>
            <a:ext cx="2057979" cy="10772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產生推薦方式</a:t>
            </a: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有三種</a:t>
            </a: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600" dirty="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基於內容推薦</a:t>
            </a:r>
            <a:endParaRPr lang="en-US" altLang="zh-TW" sz="1600" dirty="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協同</a:t>
            </a: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過濾</a:t>
            </a:r>
            <a:endParaRPr lang="en-US" altLang="zh-TW" sz="1600" dirty="0" smtClean="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600" dirty="0" smtClean="0">
                <a:latin typeface="Times New Roman" panose="02020603050405020304" pitchFamily="18" charset="0"/>
                <a:ea typeface="微軟正黑體" panose="020B0604030504040204" pitchFamily="34" charset="-120"/>
                <a:cs typeface="Times New Roman" panose="02020603050405020304" pitchFamily="18" charset="0"/>
              </a:rPr>
              <a:t>混合推</a:t>
            </a:r>
            <a:r>
              <a:rPr lang="zh-TW" altLang="en-US" sz="1600" dirty="0">
                <a:latin typeface="Times New Roman" panose="02020603050405020304" pitchFamily="18" charset="0"/>
                <a:ea typeface="微軟正黑體" panose="020B0604030504040204" pitchFamily="34" charset="-120"/>
                <a:cs typeface="Times New Roman" panose="02020603050405020304" pitchFamily="18" charset="0"/>
              </a:rPr>
              <a:t>薦</a:t>
            </a:r>
            <a:endParaRPr lang="en-US" altLang="zh-TW" sz="1600"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7080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par>
                                <p:cTn id="13" presetID="25"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18" dur="1000" fill="hold"/>
                                        <p:tgtEl>
                                          <p:spTgt spid="2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27"/>
                                        </p:tgtEl>
                                      </p:cBhvr>
                                    </p:animEffect>
                                  </p:childTnLst>
                                </p:cTn>
                              </p:par>
                              <p:par>
                                <p:cTn id="23" presetID="25" presetClass="entr" presetSubtype="0" fill="hold" nodeType="withEffect">
                                  <p:stCondLst>
                                    <p:cond delay="25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28" dur="1000" fill="hold"/>
                                        <p:tgtEl>
                                          <p:spTgt spid="34"/>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4"/>
                                        </p:tgtEl>
                                      </p:cBhvr>
                                    </p:animEffect>
                                  </p:childTnLst>
                                </p:cTn>
                              </p:par>
                              <p:par>
                                <p:cTn id="33" presetID="25" presetClass="entr" presetSubtype="0" fill="hold" nodeType="with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41"/>
                                        </p:tgtEl>
                                        <p:attrNameLst>
                                          <p:attrName>ppt_w</p:attrName>
                                        </p:attrNameLst>
                                      </p:cBhvr>
                                      <p:tavLst>
                                        <p:tav tm="0">
                                          <p:val>
                                            <p:strVal val="#ppt_w*.05"/>
                                          </p:val>
                                        </p:tav>
                                        <p:tav tm="100000">
                                          <p:val>
                                            <p:strVal val="#ppt_w"/>
                                          </p:val>
                                        </p:tav>
                                      </p:tavLst>
                                    </p:anim>
                                    <p:anim calcmode="lin" valueType="num">
                                      <p:cBhvr>
                                        <p:cTn id="38" dur="1000" fill="hold"/>
                                        <p:tgtEl>
                                          <p:spTgt spid="41"/>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41"/>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41"/>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left)">
                                      <p:cBhvr>
                                        <p:cTn id="46" dur="500"/>
                                        <p:tgtEl>
                                          <p:spTgt spid="47"/>
                                        </p:tgtEl>
                                      </p:cBhvr>
                                    </p:animEffect>
                                  </p:childTnLst>
                                </p:cTn>
                              </p:par>
                              <p:par>
                                <p:cTn id="47" presetID="22" presetClass="entr" presetSubtype="8"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left)">
                                      <p:cBhvr>
                                        <p:cTn id="49" dur="500"/>
                                        <p:tgtEl>
                                          <p:spTgt spid="51"/>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500"/>
                                        <p:tgtEl>
                                          <p:spTgt spid="56"/>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7898" y="2638121"/>
            <a:ext cx="4867375" cy="1635026"/>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3" name="矩形 2"/>
          <p:cNvSpPr/>
          <p:nvPr/>
        </p:nvSpPr>
        <p:spPr>
          <a:xfrm>
            <a:off x="7441848" y="2638121"/>
            <a:ext cx="165920" cy="163707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1572225" y="1886133"/>
            <a:ext cx="1519827" cy="1415486"/>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grpSp>
      <p:sp>
        <p:nvSpPr>
          <p:cNvPr id="7" name="文本框 6"/>
          <p:cNvSpPr txBox="1"/>
          <p:nvPr/>
        </p:nvSpPr>
        <p:spPr>
          <a:xfrm>
            <a:off x="2898397" y="3040135"/>
            <a:ext cx="3993401" cy="854080"/>
          </a:xfrm>
          <a:prstGeom prst="rect">
            <a:avLst/>
          </a:prstGeom>
          <a:noFill/>
        </p:spPr>
        <p:txBody>
          <a:bodyPr wrap="none" rtlCol="0">
            <a:spAutoFit/>
          </a:bodyPr>
          <a:lstStyle/>
          <a:p>
            <a:r>
              <a:rPr lang="zh-TW" altLang="en-US" sz="4950" b="1" dirty="0">
                <a:solidFill>
                  <a:srgbClr val="EF5B43"/>
                </a:solidFill>
                <a:latin typeface="微软雅黑" panose="020B0503020204020204" pitchFamily="34" charset="-122"/>
                <a:ea typeface="微软雅黑" panose="020B0503020204020204" pitchFamily="34" charset="-122"/>
              </a:rPr>
              <a:t>基於內容推薦</a:t>
            </a:r>
          </a:p>
        </p:txBody>
      </p:sp>
      <p:sp>
        <p:nvSpPr>
          <p:cNvPr id="13" name="投影片編號版面配置區 12"/>
          <p:cNvSpPr>
            <a:spLocks noGrp="1"/>
          </p:cNvSpPr>
          <p:nvPr>
            <p:ph type="sldNum" sz="quarter" idx="12"/>
          </p:nvPr>
        </p:nvSpPr>
        <p:spPr>
          <a:xfrm>
            <a:off x="6457950" y="6354306"/>
            <a:ext cx="2057400" cy="365125"/>
          </a:xfrm>
        </p:spPr>
        <p:txBody>
          <a:bodyPr/>
          <a:lstStyle/>
          <a:p>
            <a:fld id="{A3BD52BC-4BCA-490D-94CE-02C0A355447E}" type="slidenum">
              <a:rPr lang="zh-CN" altLang="en-US" smtClean="0"/>
              <a:t>5</a:t>
            </a:fld>
            <a:endParaRPr lang="zh-CN" altLang="en-US"/>
          </a:p>
        </p:txBody>
      </p:sp>
      <p:grpSp>
        <p:nvGrpSpPr>
          <p:cNvPr id="8" name="组合 7"/>
          <p:cNvGrpSpPr/>
          <p:nvPr/>
        </p:nvGrpSpPr>
        <p:grpSpPr>
          <a:xfrm rot="5400000">
            <a:off x="-1369046" y="2615079"/>
            <a:ext cx="1702519" cy="676844"/>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57016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12"/>
          <p:cNvSpPr>
            <a:spLocks noGrp="1"/>
          </p:cNvSpPr>
          <p:nvPr>
            <p:ph type="sldNum" sz="quarter" idx="12"/>
          </p:nvPr>
        </p:nvSpPr>
        <p:spPr>
          <a:xfrm>
            <a:off x="6457950" y="6356351"/>
            <a:ext cx="2057400" cy="365125"/>
          </a:xfrm>
        </p:spPr>
        <p:txBody>
          <a:bodyPr/>
          <a:lstStyle/>
          <a:p>
            <a:fld id="{A3BD52BC-4BCA-490D-94CE-02C0A355447E}" type="slidenum">
              <a:rPr lang="zh-CN" altLang="en-US" smtClean="0"/>
              <a:t>6</a:t>
            </a:fld>
            <a:endParaRPr lang="zh-CN" altLang="en-US" dirty="0"/>
          </a:p>
        </p:txBody>
      </p:sp>
      <p:sp>
        <p:nvSpPr>
          <p:cNvPr id="15" name="椭圆 10">
            <a:extLst>
              <a:ext uri="{FF2B5EF4-FFF2-40B4-BE49-F238E27FC236}">
                <a16:creationId xmlns:a16="http://schemas.microsoft.com/office/drawing/2014/main" id="{C9EE6DF6-8C80-4684-9B66-87EAC9C24739}"/>
              </a:ext>
            </a:extLst>
          </p:cNvPr>
          <p:cNvSpPr/>
          <p:nvPr/>
        </p:nvSpPr>
        <p:spPr>
          <a:xfrm>
            <a:off x="-945587" y="1678053"/>
            <a:ext cx="826494" cy="826494"/>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椭圆 11">
            <a:extLst>
              <a:ext uri="{FF2B5EF4-FFF2-40B4-BE49-F238E27FC236}">
                <a16:creationId xmlns:a16="http://schemas.microsoft.com/office/drawing/2014/main" id="{D61758A7-3F26-43F7-8388-B12368D41A84}"/>
              </a:ext>
            </a:extLst>
          </p:cNvPr>
          <p:cNvSpPr/>
          <p:nvPr/>
        </p:nvSpPr>
        <p:spPr>
          <a:xfrm>
            <a:off x="-988293" y="4157535"/>
            <a:ext cx="826494" cy="826494"/>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椭圆 12">
            <a:extLst>
              <a:ext uri="{FF2B5EF4-FFF2-40B4-BE49-F238E27FC236}">
                <a16:creationId xmlns:a16="http://schemas.microsoft.com/office/drawing/2014/main" id="{F6FBCD59-4C1C-4D3D-A616-0A75670E7E8E}"/>
              </a:ext>
            </a:extLst>
          </p:cNvPr>
          <p:cNvSpPr/>
          <p:nvPr/>
        </p:nvSpPr>
        <p:spPr>
          <a:xfrm>
            <a:off x="-966940" y="2504547"/>
            <a:ext cx="826494" cy="826494"/>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椭圆 13">
            <a:extLst>
              <a:ext uri="{FF2B5EF4-FFF2-40B4-BE49-F238E27FC236}">
                <a16:creationId xmlns:a16="http://schemas.microsoft.com/office/drawing/2014/main" id="{50497490-89AC-4E93-B9D6-730B0960457C}"/>
              </a:ext>
            </a:extLst>
          </p:cNvPr>
          <p:cNvSpPr/>
          <p:nvPr/>
        </p:nvSpPr>
        <p:spPr>
          <a:xfrm>
            <a:off x="-988293" y="3331041"/>
            <a:ext cx="826494" cy="826494"/>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5" name="Freeform 5">
            <a:extLst>
              <a:ext uri="{FF2B5EF4-FFF2-40B4-BE49-F238E27FC236}">
                <a16:creationId xmlns:a16="http://schemas.microsoft.com/office/drawing/2014/main" id="{FCB69D19-3750-4E4C-9188-950A107CB4AC}"/>
              </a:ext>
            </a:extLst>
          </p:cNvPr>
          <p:cNvSpPr>
            <a:spLocks noEditPoints="1"/>
          </p:cNvSpPr>
          <p:nvPr/>
        </p:nvSpPr>
        <p:spPr bwMode="auto">
          <a:xfrm rot="925172">
            <a:off x="108133" y="983663"/>
            <a:ext cx="646925" cy="64758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C9255"/>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endParaRPr lang="zh-CN" altLang="en-US" sz="1349"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Freeform 26">
            <a:extLst>
              <a:ext uri="{FF2B5EF4-FFF2-40B4-BE49-F238E27FC236}">
                <a16:creationId xmlns:a16="http://schemas.microsoft.com/office/drawing/2014/main" id="{F9AEF8CE-BE5F-4CAD-9295-6F4369229D55}"/>
              </a:ext>
            </a:extLst>
          </p:cNvPr>
          <p:cNvSpPr>
            <a:spLocks noEditPoints="1"/>
          </p:cNvSpPr>
          <p:nvPr/>
        </p:nvSpPr>
        <p:spPr bwMode="auto">
          <a:xfrm>
            <a:off x="431595" y="1132870"/>
            <a:ext cx="242621" cy="22529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68544" tIns="34272" rIns="68544" bIns="34272" numCol="1" anchor="t" anchorCtr="0" compatLnSpc="1"/>
          <a:lstStyle/>
          <a:p>
            <a:endParaRPr lang="zh-CN" altLang="en-US" sz="1349" dirty="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1" name="TextBox 42">
            <a:extLst>
              <a:ext uri="{FF2B5EF4-FFF2-40B4-BE49-F238E27FC236}">
                <a16:creationId xmlns:a16="http://schemas.microsoft.com/office/drawing/2014/main" id="{5D7A163F-7EE1-4869-9C8E-7B3A0448F921}"/>
              </a:ext>
            </a:extLst>
          </p:cNvPr>
          <p:cNvSpPr txBox="1"/>
          <p:nvPr/>
        </p:nvSpPr>
        <p:spPr>
          <a:xfrm>
            <a:off x="937603" y="1046096"/>
            <a:ext cx="1768528" cy="32303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TW" altLang="en-US" sz="2099" b="0" dirty="0" smtClean="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基於內容</a:t>
            </a:r>
            <a:r>
              <a:rPr lang="zh-TW"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推薦</a:t>
            </a:r>
            <a:endParaRPr lang="zh-CN"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4" name="Freeform 10"/>
          <p:cNvSpPr>
            <a:spLocks noEditPoints="1"/>
          </p:cNvSpPr>
          <p:nvPr/>
        </p:nvSpPr>
        <p:spPr bwMode="auto">
          <a:xfrm flipH="1">
            <a:off x="3405187" y="1962207"/>
            <a:ext cx="185738" cy="184547"/>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7" name="Freeform 11"/>
          <p:cNvSpPr>
            <a:spLocks noEditPoints="1"/>
          </p:cNvSpPr>
          <p:nvPr/>
        </p:nvSpPr>
        <p:spPr bwMode="auto">
          <a:xfrm flipH="1">
            <a:off x="4764881" y="2634576"/>
            <a:ext cx="185738" cy="184547"/>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8" name="Freeform 12"/>
          <p:cNvSpPr>
            <a:spLocks noEditPoints="1"/>
          </p:cNvSpPr>
          <p:nvPr/>
        </p:nvSpPr>
        <p:spPr bwMode="auto">
          <a:xfrm flipH="1">
            <a:off x="3405187" y="3305699"/>
            <a:ext cx="185738" cy="184547"/>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9" name="Freeform 13"/>
          <p:cNvSpPr>
            <a:spLocks noEditPoints="1"/>
          </p:cNvSpPr>
          <p:nvPr/>
        </p:nvSpPr>
        <p:spPr bwMode="auto">
          <a:xfrm rot="5400000" flipH="1">
            <a:off x="4248978" y="4460182"/>
            <a:ext cx="185738" cy="184547"/>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nvGrpSpPr>
          <p:cNvPr id="33" name="组合 1"/>
          <p:cNvGrpSpPr/>
          <p:nvPr/>
        </p:nvGrpSpPr>
        <p:grpSpPr>
          <a:xfrm>
            <a:off x="3607593" y="1691935"/>
            <a:ext cx="800100" cy="794147"/>
            <a:chOff x="5582655" y="1574345"/>
            <a:chExt cx="1066800" cy="1058863"/>
          </a:xfrm>
        </p:grpSpPr>
        <p:sp>
          <p:nvSpPr>
            <p:cNvPr id="34" name="Oval 5"/>
            <p:cNvSpPr>
              <a:spLocks noChangeArrowheads="1"/>
            </p:cNvSpPr>
            <p:nvPr/>
          </p:nvSpPr>
          <p:spPr bwMode="auto">
            <a:xfrm>
              <a:off x="5582655" y="1574345"/>
              <a:ext cx="1066800" cy="1058863"/>
            </a:xfrm>
            <a:prstGeom prst="ellipse">
              <a:avLst/>
            </a:prstGeom>
            <a:solidFill>
              <a:srgbClr val="5ABB9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pPr>
                <a:spcBef>
                  <a:spcPct val="20000"/>
                </a:spcBef>
                <a:buChar char="•"/>
              </a:pP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35" name="TextBox 20"/>
            <p:cNvSpPr txBox="1">
              <a:spLocks noChangeArrowheads="1"/>
            </p:cNvSpPr>
            <p:nvPr/>
          </p:nvSpPr>
          <p:spPr bwMode="auto">
            <a:xfrm flipH="1">
              <a:off x="5750930" y="1744262"/>
              <a:ext cx="75565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2400" dirty="0">
                  <a:solidFill>
                    <a:schemeClr val="bg2"/>
                  </a:solidFill>
                  <a:latin typeface="微软雅黑" panose="020B0503020204020204" pitchFamily="34" charset="-122"/>
                  <a:ea typeface="微软雅黑" panose="020B0503020204020204" pitchFamily="34" charset="-122"/>
                </a:rPr>
                <a:t>01</a:t>
              </a:r>
            </a:p>
          </p:txBody>
        </p:sp>
      </p:grpSp>
      <p:grpSp>
        <p:nvGrpSpPr>
          <p:cNvPr id="36" name="组合 2"/>
          <p:cNvGrpSpPr/>
          <p:nvPr/>
        </p:nvGrpSpPr>
        <p:grpSpPr>
          <a:xfrm>
            <a:off x="3948112" y="2340491"/>
            <a:ext cx="800100" cy="794147"/>
            <a:chOff x="6036680" y="2439087"/>
            <a:chExt cx="1066800" cy="1058862"/>
          </a:xfrm>
        </p:grpSpPr>
        <p:sp>
          <p:nvSpPr>
            <p:cNvPr id="37" name="Oval 6"/>
            <p:cNvSpPr>
              <a:spLocks noChangeArrowheads="1"/>
            </p:cNvSpPr>
            <p:nvPr/>
          </p:nvSpPr>
          <p:spPr bwMode="auto">
            <a:xfrm>
              <a:off x="6036680" y="2439087"/>
              <a:ext cx="1066800" cy="1058862"/>
            </a:xfrm>
            <a:prstGeom prst="ellipse">
              <a:avLst/>
            </a:prstGeom>
            <a:solidFill>
              <a:srgbClr val="75627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pPr>
                <a:spcBef>
                  <a:spcPct val="20000"/>
                </a:spcBef>
                <a:buChar char="•"/>
              </a:pP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38" name="TextBox 21"/>
            <p:cNvSpPr txBox="1">
              <a:spLocks noChangeArrowheads="1"/>
            </p:cNvSpPr>
            <p:nvPr/>
          </p:nvSpPr>
          <p:spPr bwMode="auto">
            <a:xfrm flipH="1">
              <a:off x="6212243" y="2630882"/>
              <a:ext cx="75723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2400" dirty="0">
                  <a:solidFill>
                    <a:schemeClr val="bg2"/>
                  </a:solidFill>
                  <a:latin typeface="微软雅黑" panose="020B0503020204020204" pitchFamily="34" charset="-122"/>
                  <a:ea typeface="微软雅黑" panose="020B0503020204020204" pitchFamily="34" charset="-122"/>
                </a:rPr>
                <a:t>02</a:t>
              </a:r>
            </a:p>
          </p:txBody>
        </p:sp>
      </p:grpSp>
      <p:grpSp>
        <p:nvGrpSpPr>
          <p:cNvPr id="39" name="组合 3"/>
          <p:cNvGrpSpPr/>
          <p:nvPr/>
        </p:nvGrpSpPr>
        <p:grpSpPr>
          <a:xfrm>
            <a:off x="3607593" y="2991374"/>
            <a:ext cx="800100" cy="794147"/>
            <a:chOff x="5582655" y="3306931"/>
            <a:chExt cx="1066800" cy="1058862"/>
          </a:xfrm>
        </p:grpSpPr>
        <p:sp>
          <p:nvSpPr>
            <p:cNvPr id="40" name="Oval 7"/>
            <p:cNvSpPr>
              <a:spLocks noChangeArrowheads="1"/>
            </p:cNvSpPr>
            <p:nvPr/>
          </p:nvSpPr>
          <p:spPr bwMode="auto">
            <a:xfrm>
              <a:off x="5582655" y="3306931"/>
              <a:ext cx="1066800" cy="1058862"/>
            </a:xfrm>
            <a:prstGeom prst="ellipse">
              <a:avLst/>
            </a:prstGeom>
            <a:solidFill>
              <a:srgbClr val="EF5B4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pPr>
                <a:spcBef>
                  <a:spcPct val="20000"/>
                </a:spcBef>
                <a:buChar char="•"/>
              </a:pP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41" name="TextBox 22"/>
            <p:cNvSpPr txBox="1">
              <a:spLocks noChangeArrowheads="1"/>
            </p:cNvSpPr>
            <p:nvPr/>
          </p:nvSpPr>
          <p:spPr bwMode="auto">
            <a:xfrm flipH="1">
              <a:off x="5734958" y="3507130"/>
              <a:ext cx="75723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2400" dirty="0">
                  <a:solidFill>
                    <a:schemeClr val="bg2"/>
                  </a:solidFill>
                  <a:latin typeface="微软雅黑" panose="020B0503020204020204" pitchFamily="34" charset="-122"/>
                  <a:ea typeface="微软雅黑" panose="020B0503020204020204" pitchFamily="34" charset="-122"/>
                </a:rPr>
                <a:t>03</a:t>
              </a:r>
            </a:p>
          </p:txBody>
        </p:sp>
      </p:grpSp>
      <p:grpSp>
        <p:nvGrpSpPr>
          <p:cNvPr id="42" name="组合 4"/>
          <p:cNvGrpSpPr/>
          <p:nvPr/>
        </p:nvGrpSpPr>
        <p:grpSpPr>
          <a:xfrm>
            <a:off x="3948112" y="3655378"/>
            <a:ext cx="800100" cy="794147"/>
            <a:chOff x="6036680" y="4192269"/>
            <a:chExt cx="1066800" cy="1058863"/>
          </a:xfrm>
        </p:grpSpPr>
        <p:sp>
          <p:nvSpPr>
            <p:cNvPr id="43" name="Oval 8"/>
            <p:cNvSpPr>
              <a:spLocks noChangeArrowheads="1"/>
            </p:cNvSpPr>
            <p:nvPr/>
          </p:nvSpPr>
          <p:spPr bwMode="auto">
            <a:xfrm>
              <a:off x="6036680" y="4192269"/>
              <a:ext cx="1066800" cy="1058863"/>
            </a:xfrm>
            <a:prstGeom prst="ellipse">
              <a:avLst/>
            </a:prstGeom>
            <a:solidFill>
              <a:srgbClr val="F2B973"/>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68580" tIns="34290" rIns="68580" bIns="34290" numCol="1" anchor="t" anchorCtr="0" compatLnSpc="1"/>
            <a:lstStyle/>
            <a:p>
              <a:pPr>
                <a:spcBef>
                  <a:spcPct val="20000"/>
                </a:spcBef>
                <a:buChar char="•"/>
              </a:pPr>
              <a:endParaRPr lang="zh-CN" altLang="en-US" sz="1500" dirty="0">
                <a:solidFill>
                  <a:schemeClr val="tx2"/>
                </a:solidFill>
                <a:latin typeface="微软雅黑" panose="020B0503020204020204" pitchFamily="34" charset="-122"/>
                <a:ea typeface="微软雅黑" panose="020B0503020204020204" pitchFamily="34" charset="-122"/>
              </a:endParaRPr>
            </a:p>
          </p:txBody>
        </p:sp>
        <p:sp>
          <p:nvSpPr>
            <p:cNvPr id="44" name="TextBox 23"/>
            <p:cNvSpPr txBox="1">
              <a:spLocks noChangeArrowheads="1"/>
            </p:cNvSpPr>
            <p:nvPr/>
          </p:nvSpPr>
          <p:spPr bwMode="auto">
            <a:xfrm flipH="1">
              <a:off x="6183041" y="4409670"/>
              <a:ext cx="75723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2400" dirty="0">
                  <a:solidFill>
                    <a:schemeClr val="bg2"/>
                  </a:solidFill>
                  <a:latin typeface="微软雅黑" panose="020B0503020204020204" pitchFamily="34" charset="-122"/>
                  <a:ea typeface="微软雅黑" panose="020B0503020204020204" pitchFamily="34" charset="-122"/>
                </a:rPr>
                <a:t>04</a:t>
              </a:r>
            </a:p>
          </p:txBody>
        </p:sp>
      </p:grpSp>
      <p:sp>
        <p:nvSpPr>
          <p:cNvPr id="49" name="矩形 25"/>
          <p:cNvSpPr>
            <a:spLocks noChangeArrowheads="1"/>
          </p:cNvSpPr>
          <p:nvPr/>
        </p:nvSpPr>
        <p:spPr bwMode="auto">
          <a:xfrm>
            <a:off x="1153342" y="1896316"/>
            <a:ext cx="21986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此方法是最早開始使用的</a:t>
            </a:r>
            <a:endParaRPr lang="en-US" altLang="zh-CN" sz="1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2" name="矩形 51"/>
          <p:cNvSpPr>
            <a:spLocks noChangeArrowheads="1"/>
          </p:cNvSpPr>
          <p:nvPr/>
        </p:nvSpPr>
        <p:spPr bwMode="auto">
          <a:xfrm>
            <a:off x="5010148" y="2576179"/>
            <a:ext cx="3081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利用物品屬性進行推薦</a:t>
            </a:r>
            <a:endPar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endParaRPr>
          </a:p>
          <a:p>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例：音樂的類型或電影的</a:t>
            </a:r>
            <a:r>
              <a:rPr lang="zh-TW" altLang="en-US" sz="1400" dirty="0" smtClean="0">
                <a:latin typeface="Times New Roman" panose="02020603050405020304" pitchFamily="18" charset="0"/>
                <a:ea typeface="微軟正黑體" panose="020B0604030504040204" pitchFamily="34" charset="-120"/>
                <a:cs typeface="Times New Roman" panose="02020603050405020304" pitchFamily="18" charset="0"/>
              </a:rPr>
              <a:t>風格等 </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CN" sz="1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5" name="矩形 54"/>
          <p:cNvSpPr>
            <a:spLocks noChangeArrowheads="1"/>
          </p:cNvSpPr>
          <p:nvPr/>
        </p:nvSpPr>
        <p:spPr bwMode="auto">
          <a:xfrm>
            <a:off x="637300" y="3293761"/>
            <a:ext cx="280003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根據使用者過去喜歡的產品，去推薦過去使用者喜歡的相似產品給使用者</a:t>
            </a:r>
            <a:endPar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8" name="矩形 57"/>
          <p:cNvSpPr>
            <a:spLocks noChangeArrowheads="1"/>
          </p:cNvSpPr>
          <p:nvPr/>
        </p:nvSpPr>
        <p:spPr bwMode="auto">
          <a:xfrm>
            <a:off x="2220537" y="4704794"/>
            <a:ext cx="5968936"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可以分為三個部分：</a:t>
            </a:r>
            <a:endPar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endParaRPr>
          </a:p>
          <a:p>
            <a:pPr indent="-285750">
              <a:buFont typeface="Arial" panose="020B0604020202020204" pitchFamily="34" charset="0"/>
              <a:buChar char="•"/>
            </a:pPr>
            <a:r>
              <a:rPr lang="en-US" altLang="zh-CN" sz="1400" dirty="0">
                <a:latin typeface="Times New Roman" panose="02020603050405020304" pitchFamily="18" charset="0"/>
                <a:ea typeface="微軟正黑體" panose="020B0604030504040204" pitchFamily="34" charset="-120"/>
                <a:cs typeface="Times New Roman" panose="02020603050405020304" pitchFamily="18" charset="0"/>
              </a:rPr>
              <a:t>Item representation</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指為每一個物品（</a:t>
            </a:r>
            <a:r>
              <a:rPr lang="en-US" altLang="zh-CN" sz="1400" dirty="0">
                <a:latin typeface="Times New Roman" panose="02020603050405020304" pitchFamily="18" charset="0"/>
                <a:ea typeface="微軟正黑體" panose="020B0604030504040204" pitchFamily="34" charset="-120"/>
                <a:cs typeface="Times New Roman" panose="02020603050405020304" pitchFamily="18" charset="0"/>
              </a:rPr>
              <a:t>item</a:t>
            </a:r>
            <a:r>
              <a:rPr lang="zh-CN" altLang="en-US" sz="14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選出其</a:t>
            </a:r>
            <a:r>
              <a:rPr lang="zh-TW" altLang="en-US" sz="1400" b="1" dirty="0">
                <a:latin typeface="Times New Roman" panose="02020603050405020304" pitchFamily="18" charset="0"/>
                <a:ea typeface="微軟正黑體" panose="020B0604030504040204" pitchFamily="34" charset="-120"/>
                <a:cs typeface="Times New Roman" panose="02020603050405020304" pitchFamily="18" charset="0"/>
              </a:rPr>
              <a:t>特徵</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來表示此物品 </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a:t>
            </a:r>
          </a:p>
          <a:p>
            <a:pPr indent="-285750">
              <a:buFont typeface="Arial" panose="020B0604020202020204" pitchFamily="34" charset="0"/>
              <a:buChar char="•"/>
            </a:pPr>
            <a:r>
              <a:rPr lang="en-US" altLang="zh-CN" sz="1400" dirty="0">
                <a:latin typeface="Times New Roman" panose="02020603050405020304" pitchFamily="18" charset="0"/>
                <a:ea typeface="微軟正黑體" panose="020B0604030504040204" pitchFamily="34" charset="-120"/>
                <a:cs typeface="Times New Roman" panose="02020603050405020304" pitchFamily="18" charset="0"/>
              </a:rPr>
              <a:t>Profile learning</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指利用使用者過去對一個物品喜好程度的數據來學習該使用者的偏好 </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a:t>
            </a:r>
          </a:p>
          <a:p>
            <a:pPr indent="-285750">
              <a:buFont typeface="Arial" panose="020B0604020202020204" pitchFamily="34" charset="0"/>
              <a:buChar char="•"/>
            </a:pPr>
            <a:r>
              <a:rPr lang="en-US" altLang="zh-CN" sz="1400" dirty="0">
                <a:latin typeface="Times New Roman" panose="02020603050405020304" pitchFamily="18" charset="0"/>
                <a:ea typeface="微軟正黑體" panose="020B0604030504040204" pitchFamily="34" charset="-120"/>
                <a:cs typeface="Times New Roman" panose="02020603050405020304" pitchFamily="18" charset="0"/>
              </a:rPr>
              <a:t>Recommendation generation</a:t>
            </a:r>
          </a:p>
          <a:p>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透過前兩者的比較而得出，並為使用者推薦一組相關性最大的物品 </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CN" sz="1400" b="1" dirty="0"/>
          </a:p>
        </p:txBody>
      </p:sp>
      <p:cxnSp>
        <p:nvCxnSpPr>
          <p:cNvPr id="63" name="直接连接符 26">
            <a:extLst>
              <a:ext uri="{FF2B5EF4-FFF2-40B4-BE49-F238E27FC236}">
                <a16:creationId xmlns:a16="http://schemas.microsoft.com/office/drawing/2014/main" id="{A5A7ED60-7B74-48F2-BB19-318603431AE0}"/>
              </a:ext>
            </a:extLst>
          </p:cNvPr>
          <p:cNvCxnSpPr>
            <a:cxnSpLocks/>
          </p:cNvCxnSpPr>
          <p:nvPr/>
        </p:nvCxnSpPr>
        <p:spPr>
          <a:xfrm>
            <a:off x="867806" y="1456052"/>
            <a:ext cx="1800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097280" y="1838232"/>
            <a:ext cx="2240280" cy="417300"/>
          </a:xfrm>
          <a:prstGeom prst="rect">
            <a:avLst/>
          </a:prstGeom>
          <a:noFill/>
          <a:ln w="38100">
            <a:solidFill>
              <a:srgbClr val="5ABB9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p:nvSpPr>
        <p:spPr>
          <a:xfrm>
            <a:off x="5007863" y="2557704"/>
            <a:ext cx="2947417" cy="583819"/>
          </a:xfrm>
          <a:prstGeom prst="rect">
            <a:avLst/>
          </a:prstGeom>
          <a:noFill/>
          <a:ln w="38100">
            <a:solidFill>
              <a:srgbClr val="75627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p:nvSpPr>
        <p:spPr>
          <a:xfrm>
            <a:off x="637300" y="3263184"/>
            <a:ext cx="2698404" cy="797186"/>
          </a:xfrm>
          <a:prstGeom prst="rect">
            <a:avLst/>
          </a:prstGeom>
          <a:noFill/>
          <a:ln w="38100">
            <a:solidFill>
              <a:srgbClr val="EF5B4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p:nvSpPr>
        <p:spPr>
          <a:xfrm>
            <a:off x="2241723" y="4695356"/>
            <a:ext cx="5947750" cy="1675910"/>
          </a:xfrm>
          <a:prstGeom prst="rect">
            <a:avLst/>
          </a:prstGeom>
          <a:noFill/>
          <a:ln w="38100">
            <a:solidFill>
              <a:srgbClr val="F2B97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2619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Effect transition="in" filter="dissolve">
                                      <p:cBhvr>
                                        <p:cTn id="18" dur="500"/>
                                        <p:tgtEl>
                                          <p:spTgt spid="36"/>
                                        </p:tgtEl>
                                      </p:cBhvr>
                                    </p:animEffect>
                                  </p:childTnLst>
                                </p:cTn>
                              </p:par>
                              <p:par>
                                <p:cTn id="19" presetID="9" presetClass="entr" presetSubtype="0" fill="hold" nodeType="withEffect">
                                  <p:stCondLst>
                                    <p:cond delay="500"/>
                                  </p:stCondLst>
                                  <p:childTnLst>
                                    <p:set>
                                      <p:cBhvr>
                                        <p:cTn id="20" dur="1" fill="hold">
                                          <p:stCondLst>
                                            <p:cond delay="0"/>
                                          </p:stCondLst>
                                        </p:cTn>
                                        <p:tgtEl>
                                          <p:spTgt spid="39"/>
                                        </p:tgtEl>
                                        <p:attrNameLst>
                                          <p:attrName>style.visibility</p:attrName>
                                        </p:attrNameLst>
                                      </p:cBhvr>
                                      <p:to>
                                        <p:strVal val="visible"/>
                                      </p:to>
                                    </p:set>
                                    <p:animEffect transition="in" filter="dissolve">
                                      <p:cBhvr>
                                        <p:cTn id="21" dur="500"/>
                                        <p:tgtEl>
                                          <p:spTgt spid="39"/>
                                        </p:tgtEl>
                                      </p:cBhvr>
                                    </p:animEffect>
                                  </p:childTnLst>
                                </p:cTn>
                              </p:par>
                              <p:par>
                                <p:cTn id="22" presetID="9" presetClass="entr" presetSubtype="0" fill="hold" nodeType="withEffect">
                                  <p:stCondLst>
                                    <p:cond delay="750"/>
                                  </p:stCondLst>
                                  <p:childTnLst>
                                    <p:set>
                                      <p:cBhvr>
                                        <p:cTn id="23" dur="1" fill="hold">
                                          <p:stCondLst>
                                            <p:cond delay="0"/>
                                          </p:stCondLst>
                                        </p:cTn>
                                        <p:tgtEl>
                                          <p:spTgt spid="42"/>
                                        </p:tgtEl>
                                        <p:attrNameLst>
                                          <p:attrName>style.visibility</p:attrName>
                                        </p:attrNameLst>
                                      </p:cBhvr>
                                      <p:to>
                                        <p:strVal val="visible"/>
                                      </p:to>
                                    </p:set>
                                    <p:animEffect transition="in" filter="dissolve">
                                      <p:cBhvr>
                                        <p:cTn id="24" dur="500"/>
                                        <p:tgtEl>
                                          <p:spTgt spid="42"/>
                                        </p:tgtEl>
                                      </p:cBhvr>
                                    </p:animEffect>
                                  </p:childTnLst>
                                </p:cTn>
                              </p:par>
                            </p:childTnLst>
                          </p:cTn>
                        </p:par>
                        <p:par>
                          <p:cTn id="25" fill="hold">
                            <p:stCondLst>
                              <p:cond delay="2250"/>
                            </p:stCondLst>
                            <p:childTnLst>
                              <p:par>
                                <p:cTn id="26" presetID="2" presetClass="entr" presetSubtype="2"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0-#ppt_w/2"/>
                                          </p:val>
                                        </p:tav>
                                        <p:tav tm="100000">
                                          <p:val>
                                            <p:strVal val="#ppt_x"/>
                                          </p:val>
                                        </p:tav>
                                      </p:tavLst>
                                    </p:anim>
                                    <p:anim calcmode="lin" valueType="num">
                                      <p:cBhvr additive="base">
                                        <p:cTn id="33" dur="500" fill="hold"/>
                                        <p:tgtEl>
                                          <p:spTgt spid="27"/>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1+#ppt_w/2"/>
                                          </p:val>
                                        </p:tav>
                                        <p:tav tm="100000">
                                          <p:val>
                                            <p:strVal val="#ppt_x"/>
                                          </p:val>
                                        </p:tav>
                                      </p:tavLst>
                                    </p:anim>
                                    <p:anim calcmode="lin" valueType="num">
                                      <p:cBhvr additive="base">
                                        <p:cTn id="37" dur="500" fill="hold"/>
                                        <p:tgtEl>
                                          <p:spTgt spid="2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500" fill="hold"/>
                                        <p:tgtEl>
                                          <p:spTgt spid="29"/>
                                        </p:tgtEl>
                                        <p:attrNameLst>
                                          <p:attrName>ppt_x</p:attrName>
                                        </p:attrNameLst>
                                      </p:cBhvr>
                                      <p:tavLst>
                                        <p:tav tm="0">
                                          <p:val>
                                            <p:strVal val="0-#ppt_w/2"/>
                                          </p:val>
                                        </p:tav>
                                        <p:tav tm="100000">
                                          <p:val>
                                            <p:strVal val="#ppt_x"/>
                                          </p:val>
                                        </p:tav>
                                      </p:tavLst>
                                    </p:anim>
                                    <p:anim calcmode="lin" valueType="num">
                                      <p:cBhvr additive="base">
                                        <p:cTn id="41"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4"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7898" y="2638121"/>
            <a:ext cx="4867375" cy="1635026"/>
          </a:xfrm>
          <a:prstGeom prst="rect">
            <a:avLst/>
          </a:prstGeom>
          <a:noFill/>
          <a:ln w="635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3" name="矩形 2"/>
          <p:cNvSpPr/>
          <p:nvPr/>
        </p:nvSpPr>
        <p:spPr>
          <a:xfrm>
            <a:off x="7441848" y="2638121"/>
            <a:ext cx="165920" cy="1637071"/>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1572225" y="1886133"/>
            <a:ext cx="1519827" cy="1415486"/>
            <a:chOff x="1164" y="687"/>
            <a:chExt cx="3219" cy="2998"/>
          </a:xfrm>
          <a:solidFill>
            <a:srgbClr val="5B9BD5"/>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457101">
                <a:defRPr/>
              </a:pPr>
              <a:endParaRPr lang="zh-HK" altLang="en-US" sz="1350" dirty="0">
                <a:latin typeface="微软雅黑" panose="020B0503020204020204" pitchFamily="34" charset="-122"/>
              </a:endParaRPr>
            </a:p>
          </p:txBody>
        </p:sp>
      </p:grpSp>
      <p:sp>
        <p:nvSpPr>
          <p:cNvPr id="7" name="文本框 6"/>
          <p:cNvSpPr txBox="1"/>
          <p:nvPr/>
        </p:nvSpPr>
        <p:spPr>
          <a:xfrm>
            <a:off x="3410461" y="3040135"/>
            <a:ext cx="2723823" cy="854080"/>
          </a:xfrm>
          <a:prstGeom prst="rect">
            <a:avLst/>
          </a:prstGeom>
          <a:noFill/>
        </p:spPr>
        <p:txBody>
          <a:bodyPr wrap="none" rtlCol="0">
            <a:spAutoFit/>
          </a:bodyPr>
          <a:lstStyle/>
          <a:p>
            <a:r>
              <a:rPr lang="zh-TW" altLang="en-US" sz="4950" b="1" dirty="0">
                <a:solidFill>
                  <a:srgbClr val="5B9BD5"/>
                </a:solidFill>
                <a:latin typeface="微软雅黑" panose="020B0503020204020204" pitchFamily="34" charset="-122"/>
                <a:ea typeface="微软雅黑" panose="020B0503020204020204" pitchFamily="34" charset="-122"/>
              </a:rPr>
              <a:t>協同過濾</a:t>
            </a:r>
          </a:p>
        </p:txBody>
      </p:sp>
      <p:sp>
        <p:nvSpPr>
          <p:cNvPr id="13" name="投影片編號版面配置區 12"/>
          <p:cNvSpPr>
            <a:spLocks noGrp="1"/>
          </p:cNvSpPr>
          <p:nvPr>
            <p:ph type="sldNum" sz="quarter" idx="12"/>
          </p:nvPr>
        </p:nvSpPr>
        <p:spPr>
          <a:xfrm>
            <a:off x="6457950" y="6354306"/>
            <a:ext cx="2057400" cy="365125"/>
          </a:xfrm>
        </p:spPr>
        <p:txBody>
          <a:bodyPr/>
          <a:lstStyle/>
          <a:p>
            <a:fld id="{A3BD52BC-4BCA-490D-94CE-02C0A355447E}" type="slidenum">
              <a:rPr lang="zh-CN" altLang="en-US" smtClean="0"/>
              <a:t>7</a:t>
            </a:fld>
            <a:endParaRPr lang="zh-CN" altLang="en-US"/>
          </a:p>
        </p:txBody>
      </p:sp>
      <p:grpSp>
        <p:nvGrpSpPr>
          <p:cNvPr id="8" name="组合 7"/>
          <p:cNvGrpSpPr/>
          <p:nvPr/>
        </p:nvGrpSpPr>
        <p:grpSpPr>
          <a:xfrm rot="5400000">
            <a:off x="-1369046" y="2615079"/>
            <a:ext cx="1702519" cy="676844"/>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28720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par>
                          <p:cTn id="14" fill="hold">
                            <p:stCondLst>
                              <p:cond delay="2500"/>
                            </p:stCondLst>
                            <p:childTnLst>
                              <p:par>
                                <p:cTn id="15" presetID="16" presetClass="entr" presetSubtype="4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Horizontal)">
                                      <p:cBhvr>
                                        <p:cTn id="17" dur="500"/>
                                        <p:tgtEl>
                                          <p:spTgt spid="3"/>
                                        </p:tgtEl>
                                      </p:cBhvr>
                                    </p:animEffect>
                                  </p:childTnLst>
                                </p:cTn>
                              </p:par>
                            </p:childTnLst>
                          </p:cTn>
                        </p:par>
                        <p:par>
                          <p:cTn id="18" fill="hold">
                            <p:stCondLst>
                              <p:cond delay="3000"/>
                            </p:stCondLst>
                            <p:childTnLst>
                              <p:par>
                                <p:cTn id="19" presetID="25"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4" dur="1000" fill="hold"/>
                                        <p:tgtEl>
                                          <p:spTgt spid="7"/>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12"/>
          <p:cNvSpPr>
            <a:spLocks noGrp="1"/>
          </p:cNvSpPr>
          <p:nvPr>
            <p:ph type="sldNum" sz="quarter" idx="12"/>
          </p:nvPr>
        </p:nvSpPr>
        <p:spPr>
          <a:xfrm>
            <a:off x="6457950" y="6356351"/>
            <a:ext cx="2057400" cy="365125"/>
          </a:xfrm>
        </p:spPr>
        <p:txBody>
          <a:bodyPr/>
          <a:lstStyle/>
          <a:p>
            <a:fld id="{A3BD52BC-4BCA-490D-94CE-02C0A355447E}" type="slidenum">
              <a:rPr lang="zh-CN" altLang="en-US" smtClean="0"/>
              <a:t>8</a:t>
            </a:fld>
            <a:endParaRPr lang="zh-CN" altLang="en-US" dirty="0"/>
          </a:p>
        </p:txBody>
      </p:sp>
      <p:sp>
        <p:nvSpPr>
          <p:cNvPr id="15" name="椭圆 10">
            <a:extLst>
              <a:ext uri="{FF2B5EF4-FFF2-40B4-BE49-F238E27FC236}">
                <a16:creationId xmlns:a16="http://schemas.microsoft.com/office/drawing/2014/main" id="{C9EE6DF6-8C80-4684-9B66-87EAC9C24739}"/>
              </a:ext>
            </a:extLst>
          </p:cNvPr>
          <p:cNvSpPr/>
          <p:nvPr/>
        </p:nvSpPr>
        <p:spPr>
          <a:xfrm>
            <a:off x="-945587" y="1678053"/>
            <a:ext cx="826494" cy="826494"/>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椭圆 11">
            <a:extLst>
              <a:ext uri="{FF2B5EF4-FFF2-40B4-BE49-F238E27FC236}">
                <a16:creationId xmlns:a16="http://schemas.microsoft.com/office/drawing/2014/main" id="{D61758A7-3F26-43F7-8388-B12368D41A84}"/>
              </a:ext>
            </a:extLst>
          </p:cNvPr>
          <p:cNvSpPr/>
          <p:nvPr/>
        </p:nvSpPr>
        <p:spPr>
          <a:xfrm>
            <a:off x="-988293" y="4157535"/>
            <a:ext cx="826494" cy="826494"/>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椭圆 12">
            <a:extLst>
              <a:ext uri="{FF2B5EF4-FFF2-40B4-BE49-F238E27FC236}">
                <a16:creationId xmlns:a16="http://schemas.microsoft.com/office/drawing/2014/main" id="{F6FBCD59-4C1C-4D3D-A616-0A75670E7E8E}"/>
              </a:ext>
            </a:extLst>
          </p:cNvPr>
          <p:cNvSpPr/>
          <p:nvPr/>
        </p:nvSpPr>
        <p:spPr>
          <a:xfrm>
            <a:off x="-966940" y="2504547"/>
            <a:ext cx="826494" cy="826494"/>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椭圆 13">
            <a:extLst>
              <a:ext uri="{FF2B5EF4-FFF2-40B4-BE49-F238E27FC236}">
                <a16:creationId xmlns:a16="http://schemas.microsoft.com/office/drawing/2014/main" id="{50497490-89AC-4E93-B9D6-730B0960457C}"/>
              </a:ext>
            </a:extLst>
          </p:cNvPr>
          <p:cNvSpPr/>
          <p:nvPr/>
        </p:nvSpPr>
        <p:spPr>
          <a:xfrm>
            <a:off x="-988293" y="3331041"/>
            <a:ext cx="826494" cy="826494"/>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5" name="Freeform 5">
            <a:extLst>
              <a:ext uri="{FF2B5EF4-FFF2-40B4-BE49-F238E27FC236}">
                <a16:creationId xmlns:a16="http://schemas.microsoft.com/office/drawing/2014/main" id="{FCB69D19-3750-4E4C-9188-950A107CB4AC}"/>
              </a:ext>
            </a:extLst>
          </p:cNvPr>
          <p:cNvSpPr>
            <a:spLocks noEditPoints="1"/>
          </p:cNvSpPr>
          <p:nvPr/>
        </p:nvSpPr>
        <p:spPr bwMode="auto">
          <a:xfrm rot="925172">
            <a:off x="108133" y="983663"/>
            <a:ext cx="646925" cy="64758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C9255"/>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endParaRPr lang="zh-CN" altLang="en-US" sz="1349"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Freeform 26">
            <a:extLst>
              <a:ext uri="{FF2B5EF4-FFF2-40B4-BE49-F238E27FC236}">
                <a16:creationId xmlns:a16="http://schemas.microsoft.com/office/drawing/2014/main" id="{F9AEF8CE-BE5F-4CAD-9295-6F4369229D55}"/>
              </a:ext>
            </a:extLst>
          </p:cNvPr>
          <p:cNvSpPr>
            <a:spLocks noEditPoints="1"/>
          </p:cNvSpPr>
          <p:nvPr/>
        </p:nvSpPr>
        <p:spPr bwMode="auto">
          <a:xfrm>
            <a:off x="431595" y="1132870"/>
            <a:ext cx="242621" cy="22529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68544" tIns="34272" rIns="68544" bIns="34272" numCol="1" anchor="t" anchorCtr="0" compatLnSpc="1"/>
          <a:lstStyle/>
          <a:p>
            <a:endParaRPr lang="zh-CN" altLang="en-US" sz="1349" dirty="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30" name="直接连接符 26">
            <a:extLst>
              <a:ext uri="{FF2B5EF4-FFF2-40B4-BE49-F238E27FC236}">
                <a16:creationId xmlns:a16="http://schemas.microsoft.com/office/drawing/2014/main" id="{A5A7ED60-7B74-48F2-BB19-318603431AE0}"/>
              </a:ext>
            </a:extLst>
          </p:cNvPr>
          <p:cNvCxnSpPr>
            <a:cxnSpLocks/>
          </p:cNvCxnSpPr>
          <p:nvPr/>
        </p:nvCxnSpPr>
        <p:spPr>
          <a:xfrm>
            <a:off x="867806" y="1456052"/>
            <a:ext cx="1800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42">
            <a:extLst>
              <a:ext uri="{FF2B5EF4-FFF2-40B4-BE49-F238E27FC236}">
                <a16:creationId xmlns:a16="http://schemas.microsoft.com/office/drawing/2014/main" id="{5D7A163F-7EE1-4869-9C8E-7B3A0448F921}"/>
              </a:ext>
            </a:extLst>
          </p:cNvPr>
          <p:cNvSpPr txBox="1"/>
          <p:nvPr/>
        </p:nvSpPr>
        <p:spPr>
          <a:xfrm>
            <a:off x="937603" y="1046096"/>
            <a:ext cx="1768528" cy="32303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TW" altLang="en-US" sz="2099" b="0" dirty="0" smtClean="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協同過濾</a:t>
            </a:r>
            <a:endParaRPr lang="zh-CN"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TextBox 6"/>
          <p:cNvSpPr txBox="1"/>
          <p:nvPr/>
        </p:nvSpPr>
        <p:spPr>
          <a:xfrm>
            <a:off x="937603" y="2554833"/>
            <a:ext cx="7329067"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藉</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由與使用者擁有</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相似偏好</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的其他使用者</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去</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預測使用者的</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個人偏好，進而提供個人化的推薦</a:t>
            </a:r>
            <a:endParaRPr lang="en-US" altLang="zh-CN" sz="1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TextBox 7"/>
          <p:cNvSpPr txBox="1"/>
          <p:nvPr/>
        </p:nvSpPr>
        <p:spPr>
          <a:xfrm>
            <a:off x="939814" y="1800177"/>
            <a:ext cx="5757548"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最早應用此</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技術</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是</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為了解決資訊過載的問題</a:t>
            </a:r>
            <a:endParaRPr lang="en-US" altLang="zh-CN" sz="1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4" name="Oval 10"/>
          <p:cNvSpPr>
            <a:spLocks noChangeArrowheads="1"/>
          </p:cNvSpPr>
          <p:nvPr/>
        </p:nvSpPr>
        <p:spPr bwMode="auto">
          <a:xfrm>
            <a:off x="333611" y="1774770"/>
            <a:ext cx="453996" cy="453996"/>
          </a:xfrm>
          <a:prstGeom prst="ellipse">
            <a:avLst/>
          </a:prstGeom>
          <a:solidFill>
            <a:srgbClr val="5ABB93"/>
          </a:solidFill>
          <a:ln w="19050">
            <a:solidFill>
              <a:schemeClr val="bg2"/>
            </a:solidFill>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pPr algn="ctr"/>
            <a:r>
              <a:rPr lang="en-US" altLang="zh-CN"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rPr>
              <a:t>1</a:t>
            </a:r>
            <a:endParaRPr lang="zh-CN" altLang="en-US"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9" name="Oval 10"/>
          <p:cNvSpPr>
            <a:spLocks noChangeArrowheads="1"/>
          </p:cNvSpPr>
          <p:nvPr/>
        </p:nvSpPr>
        <p:spPr bwMode="auto">
          <a:xfrm>
            <a:off x="333611" y="2530789"/>
            <a:ext cx="453996" cy="453996"/>
          </a:xfrm>
          <a:prstGeom prst="ellipse">
            <a:avLst/>
          </a:prstGeom>
          <a:solidFill>
            <a:srgbClr val="756271"/>
          </a:solidFill>
          <a:ln w="19050">
            <a:solidFill>
              <a:schemeClr val="bg2"/>
            </a:solidFill>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pPr algn="ctr"/>
            <a:r>
              <a:rPr lang="en-US" altLang="zh-TW"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rPr>
              <a:t>2</a:t>
            </a:r>
            <a:endParaRPr lang="zh-CN" altLang="en-US"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0" name="Oval 10"/>
          <p:cNvSpPr>
            <a:spLocks noChangeArrowheads="1"/>
          </p:cNvSpPr>
          <p:nvPr/>
        </p:nvSpPr>
        <p:spPr bwMode="auto">
          <a:xfrm>
            <a:off x="333611" y="3372973"/>
            <a:ext cx="453996" cy="453996"/>
          </a:xfrm>
          <a:prstGeom prst="ellipse">
            <a:avLst/>
          </a:prstGeom>
          <a:solidFill>
            <a:srgbClr val="EF5B43"/>
          </a:solidFill>
          <a:ln w="19050">
            <a:solidFill>
              <a:schemeClr val="bg2"/>
            </a:solidFill>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pPr algn="ctr"/>
            <a:r>
              <a:rPr lang="en-US" altLang="zh-TW"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rPr>
              <a:t>3</a:t>
            </a:r>
            <a:endParaRPr lang="zh-CN" altLang="en-US" sz="2000" dirty="0">
              <a:solidFill>
                <a:srgbClr val="F8F8F8"/>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1" name="TextBox 7"/>
          <p:cNvSpPr txBox="1"/>
          <p:nvPr/>
        </p:nvSpPr>
        <p:spPr>
          <a:xfrm>
            <a:off x="937603" y="3449894"/>
            <a:ext cx="7831493"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透過使用者過去的</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行為進行推薦</a:t>
            </a:r>
            <a:endParaRPr lang="en-US" altLang="zh-TW" sz="1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TextBox 10"/>
          <p:cNvSpPr txBox="1"/>
          <p:nvPr/>
        </p:nvSpPr>
        <p:spPr>
          <a:xfrm>
            <a:off x="937603" y="4169578"/>
            <a:ext cx="7647545" cy="1754326"/>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運作方式可分很兩種：</a:t>
            </a:r>
            <a:endPar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記憶為基礎</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的 </a:t>
            </a:r>
            <a:r>
              <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CN" sz="1800" dirty="0" smtClean="0">
                <a:latin typeface="Times New Roman" panose="02020603050405020304" pitchFamily="18" charset="0"/>
                <a:ea typeface="微軟正黑體" panose="020B0604030504040204" pitchFamily="34" charset="-120"/>
                <a:cs typeface="Times New Roman" panose="02020603050405020304" pitchFamily="18" charset="0"/>
              </a:rPr>
              <a:t>Memory-based )</a:t>
            </a:r>
          </a:p>
          <a:p>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rPr>
              <a:t>1</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以</a:t>
            </a:r>
            <a:r>
              <a:rPr lang="zh-TW" altLang="en-US" sz="18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使用者</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為基礎的協同過濾（</a:t>
            </a:r>
            <a:r>
              <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rPr>
              <a:t>User-based)</a:t>
            </a:r>
          </a:p>
          <a:p>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rPr>
              <a:t>2.</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 以</a:t>
            </a:r>
            <a:r>
              <a:rPr lang="zh-TW" altLang="en-US" sz="18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物品</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為基礎的協同過濾（</a:t>
            </a:r>
            <a:r>
              <a:rPr lang="en-US" altLang="zh-TW" sz="1800" dirty="0">
                <a:latin typeface="Times New Roman" panose="02020603050405020304" pitchFamily="18" charset="0"/>
                <a:ea typeface="微軟正黑體" panose="020B0604030504040204" pitchFamily="34" charset="-120"/>
                <a:cs typeface="Times New Roman" panose="02020603050405020304" pitchFamily="18" charset="0"/>
              </a:rPr>
              <a:t>Item-based</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CN" sz="1800" dirty="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模型</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為基礎</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的 </a:t>
            </a:r>
            <a:r>
              <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CN" sz="1800" dirty="0" smtClean="0">
                <a:latin typeface="Times New Roman" panose="02020603050405020304" pitchFamily="18" charset="0"/>
                <a:ea typeface="微軟正黑體" panose="020B0604030504040204" pitchFamily="34" charset="-120"/>
                <a:cs typeface="Times New Roman" panose="02020603050405020304" pitchFamily="18" charset="0"/>
              </a:rPr>
              <a:t>Model-based )</a:t>
            </a:r>
          </a:p>
          <a:p>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     </a:t>
            </a:r>
            <a:endParaRPr lang="zh-CN" altLang="en-US" sz="1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3" name="Oval 10"/>
          <p:cNvSpPr>
            <a:spLocks noChangeArrowheads="1"/>
          </p:cNvSpPr>
          <p:nvPr/>
        </p:nvSpPr>
        <p:spPr bwMode="auto">
          <a:xfrm>
            <a:off x="325907" y="4123404"/>
            <a:ext cx="453996" cy="453996"/>
          </a:xfrm>
          <a:prstGeom prst="ellipse">
            <a:avLst/>
          </a:prstGeom>
          <a:solidFill>
            <a:srgbClr val="858976"/>
          </a:solidFill>
          <a:ln w="19050">
            <a:solidFill>
              <a:schemeClr val="bg2"/>
            </a:solidFill>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pPr algn="ctr"/>
            <a:r>
              <a:rPr lang="en-US" altLang="zh-TW" sz="2000" dirty="0">
                <a:solidFill>
                  <a:srgbClr val="F8F8F8"/>
                </a:solidFill>
                <a:latin typeface="微软雅黑" panose="020B0503020204020204" pitchFamily="34" charset="-122"/>
                <a:ea typeface="微软雅黑" panose="020B0503020204020204" pitchFamily="34" charset="-122"/>
              </a:rPr>
              <a:t>4</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24" name="Oval 10"/>
          <p:cNvSpPr>
            <a:spLocks noChangeArrowheads="1"/>
          </p:cNvSpPr>
          <p:nvPr/>
        </p:nvSpPr>
        <p:spPr bwMode="auto">
          <a:xfrm>
            <a:off x="325907" y="5671475"/>
            <a:ext cx="453996" cy="453996"/>
          </a:xfrm>
          <a:prstGeom prst="ellipse">
            <a:avLst/>
          </a:prstGeom>
          <a:solidFill>
            <a:srgbClr val="EC9255"/>
          </a:solidFill>
          <a:ln w="19050">
            <a:solidFill>
              <a:schemeClr val="bg2"/>
            </a:solidFill>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pPr algn="ctr"/>
            <a:r>
              <a:rPr lang="en-US" altLang="zh-TW" sz="2000" dirty="0">
                <a:solidFill>
                  <a:srgbClr val="F8F8F8"/>
                </a:solidFill>
                <a:latin typeface="微软雅黑" panose="020B0503020204020204" pitchFamily="34" charset="-122"/>
                <a:ea typeface="微软雅黑" panose="020B0503020204020204" pitchFamily="34" charset="-122"/>
              </a:rPr>
              <a:t>5</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27" name="TextBox 6"/>
          <p:cNvSpPr txBox="1"/>
          <p:nvPr/>
        </p:nvSpPr>
        <p:spPr>
          <a:xfrm>
            <a:off x="937603" y="5723729"/>
            <a:ext cx="6544650" cy="923330"/>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典型</a:t>
            </a: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缺點：</a:t>
            </a:r>
            <a:endParaRPr lang="en-US" altLang="zh-TW" sz="1800" dirty="0">
              <a:latin typeface="Times New Roman" panose="02020603050405020304" pitchFamily="18" charset="0"/>
              <a:ea typeface="微軟正黑體" panose="020B0604030504040204" pitchFamily="34" charset="-120"/>
              <a:cs typeface="Times New Roman" panose="02020603050405020304" pitchFamily="18" charset="0"/>
            </a:endParaRPr>
          </a:p>
          <a:p>
            <a:pPr indent="-342900">
              <a:buFont typeface="Arial" panose="020B0604020202020204" pitchFamily="34" charset="0"/>
              <a:buChar char="•"/>
            </a:pP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冷啟動</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問題 </a:t>
            </a:r>
            <a:r>
              <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rPr>
              <a:t>( Cold Start )</a:t>
            </a:r>
            <a:endParaRPr lang="en-US" altLang="zh-TW" sz="1800" dirty="0">
              <a:latin typeface="Times New Roman" panose="02020603050405020304" pitchFamily="18" charset="0"/>
              <a:ea typeface="微軟正黑體" panose="020B0604030504040204" pitchFamily="34" charset="-120"/>
              <a:cs typeface="Times New Roman" panose="02020603050405020304" pitchFamily="18" charset="0"/>
            </a:endParaRPr>
          </a:p>
          <a:p>
            <a:pPr indent="-342900">
              <a:buFont typeface="Arial" panose="020B0604020202020204" pitchFamily="34" charset="0"/>
              <a:buChar char="•"/>
            </a:pPr>
            <a:r>
              <a:rPr lang="zh-TW" altLang="en-US" sz="1800" dirty="0">
                <a:latin typeface="Times New Roman" panose="02020603050405020304" pitchFamily="18" charset="0"/>
                <a:ea typeface="微軟正黑體" panose="020B0604030504040204" pitchFamily="34" charset="-120"/>
                <a:cs typeface="Times New Roman" panose="02020603050405020304" pitchFamily="18" charset="0"/>
              </a:rPr>
              <a:t>稀疏性</a:t>
            </a:r>
            <a:r>
              <a:rPr lang="zh-TW" altLang="en-US" sz="1800" dirty="0" smtClean="0">
                <a:latin typeface="Times New Roman" panose="02020603050405020304" pitchFamily="18" charset="0"/>
                <a:ea typeface="微軟正黑體" panose="020B0604030504040204" pitchFamily="34" charset="-120"/>
                <a:cs typeface="Times New Roman" panose="02020603050405020304" pitchFamily="18" charset="0"/>
              </a:rPr>
              <a:t>問題 </a:t>
            </a:r>
            <a:r>
              <a:rPr lang="en-US" altLang="zh-TW" sz="1800" dirty="0" smtClean="0">
                <a:latin typeface="Times New Roman" panose="02020603050405020304" pitchFamily="18" charset="0"/>
                <a:ea typeface="微軟正黑體" panose="020B0604030504040204" pitchFamily="34" charset="-120"/>
                <a:cs typeface="Times New Roman" panose="02020603050405020304" pitchFamily="18" charset="0"/>
              </a:rPr>
              <a:t>( Sparsity )</a:t>
            </a:r>
            <a:endParaRPr lang="en-US" altLang="zh-TW" sz="1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23828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325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22" presetClass="entr" presetSubtype="8" fill="hold" grpId="0" nodeType="withEffect">
                                  <p:stCondLst>
                                    <p:cond delay="25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par>
                          <p:cTn id="38" fill="hold">
                            <p:stCondLst>
                              <p:cond delay="42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750"/>
                            </p:stCondLst>
                            <p:childTnLst>
                              <p:par>
                                <p:cTn id="43" presetID="10"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11" grpId="0"/>
      <p:bldP spid="12" grpId="0"/>
      <p:bldP spid="14" grpId="0" animBg="1"/>
      <p:bldP spid="19" grpId="0" animBg="1"/>
      <p:bldP spid="20" grpId="0" animBg="1"/>
      <p:bldP spid="21" grpId="0"/>
      <p:bldP spid="22" grpId="0"/>
      <p:bldP spid="23" grpId="0" animBg="1"/>
      <p:bldP spid="24" grpId="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投影片編號版面配置區 12"/>
          <p:cNvSpPr>
            <a:spLocks noGrp="1"/>
          </p:cNvSpPr>
          <p:nvPr>
            <p:ph type="sldNum" sz="quarter" idx="12"/>
          </p:nvPr>
        </p:nvSpPr>
        <p:spPr>
          <a:xfrm>
            <a:off x="6457950" y="6356351"/>
            <a:ext cx="2057400" cy="365125"/>
          </a:xfrm>
        </p:spPr>
        <p:txBody>
          <a:bodyPr/>
          <a:lstStyle/>
          <a:p>
            <a:fld id="{A3BD52BC-4BCA-490D-94CE-02C0A355447E}" type="slidenum">
              <a:rPr lang="zh-CN" altLang="en-US" smtClean="0"/>
              <a:t>9</a:t>
            </a:fld>
            <a:endParaRPr lang="zh-CN" altLang="en-US" dirty="0"/>
          </a:p>
        </p:txBody>
      </p:sp>
      <p:sp>
        <p:nvSpPr>
          <p:cNvPr id="15" name="椭圆 10">
            <a:extLst>
              <a:ext uri="{FF2B5EF4-FFF2-40B4-BE49-F238E27FC236}">
                <a16:creationId xmlns:a16="http://schemas.microsoft.com/office/drawing/2014/main" id="{C9EE6DF6-8C80-4684-9B66-87EAC9C24739}"/>
              </a:ext>
            </a:extLst>
          </p:cNvPr>
          <p:cNvSpPr/>
          <p:nvPr/>
        </p:nvSpPr>
        <p:spPr>
          <a:xfrm>
            <a:off x="-945587" y="1678053"/>
            <a:ext cx="826494" cy="826494"/>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6" name="椭圆 11">
            <a:extLst>
              <a:ext uri="{FF2B5EF4-FFF2-40B4-BE49-F238E27FC236}">
                <a16:creationId xmlns:a16="http://schemas.microsoft.com/office/drawing/2014/main" id="{D61758A7-3F26-43F7-8388-B12368D41A84}"/>
              </a:ext>
            </a:extLst>
          </p:cNvPr>
          <p:cNvSpPr/>
          <p:nvPr/>
        </p:nvSpPr>
        <p:spPr>
          <a:xfrm>
            <a:off x="-988293" y="4157535"/>
            <a:ext cx="826494" cy="826494"/>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7" name="椭圆 12">
            <a:extLst>
              <a:ext uri="{FF2B5EF4-FFF2-40B4-BE49-F238E27FC236}">
                <a16:creationId xmlns:a16="http://schemas.microsoft.com/office/drawing/2014/main" id="{F6FBCD59-4C1C-4D3D-A616-0A75670E7E8E}"/>
              </a:ext>
            </a:extLst>
          </p:cNvPr>
          <p:cNvSpPr/>
          <p:nvPr/>
        </p:nvSpPr>
        <p:spPr>
          <a:xfrm>
            <a:off x="-966940" y="2504547"/>
            <a:ext cx="826494" cy="826494"/>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椭圆 13">
            <a:extLst>
              <a:ext uri="{FF2B5EF4-FFF2-40B4-BE49-F238E27FC236}">
                <a16:creationId xmlns:a16="http://schemas.microsoft.com/office/drawing/2014/main" id="{50497490-89AC-4E93-B9D6-730B0960457C}"/>
              </a:ext>
            </a:extLst>
          </p:cNvPr>
          <p:cNvSpPr/>
          <p:nvPr/>
        </p:nvSpPr>
        <p:spPr>
          <a:xfrm>
            <a:off x="-988293" y="3331041"/>
            <a:ext cx="826494" cy="826494"/>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5" name="Freeform 5">
            <a:extLst>
              <a:ext uri="{FF2B5EF4-FFF2-40B4-BE49-F238E27FC236}">
                <a16:creationId xmlns:a16="http://schemas.microsoft.com/office/drawing/2014/main" id="{FCB69D19-3750-4E4C-9188-950A107CB4AC}"/>
              </a:ext>
            </a:extLst>
          </p:cNvPr>
          <p:cNvSpPr>
            <a:spLocks noEditPoints="1"/>
          </p:cNvSpPr>
          <p:nvPr/>
        </p:nvSpPr>
        <p:spPr bwMode="auto">
          <a:xfrm rot="925172">
            <a:off x="108133" y="983663"/>
            <a:ext cx="646925" cy="64758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EC9255"/>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68544" tIns="34272" rIns="68544" bIns="34272" numCol="1" anchor="t" anchorCtr="0" compatLnSpc="1"/>
          <a:lstStyle/>
          <a:p>
            <a:endParaRPr lang="zh-CN" altLang="en-US" sz="1349"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Freeform 26">
            <a:extLst>
              <a:ext uri="{FF2B5EF4-FFF2-40B4-BE49-F238E27FC236}">
                <a16:creationId xmlns:a16="http://schemas.microsoft.com/office/drawing/2014/main" id="{F9AEF8CE-BE5F-4CAD-9295-6F4369229D55}"/>
              </a:ext>
            </a:extLst>
          </p:cNvPr>
          <p:cNvSpPr>
            <a:spLocks noEditPoints="1"/>
          </p:cNvSpPr>
          <p:nvPr/>
        </p:nvSpPr>
        <p:spPr bwMode="auto">
          <a:xfrm>
            <a:off x="431595" y="1132870"/>
            <a:ext cx="242621" cy="22529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756271"/>
          </a:solidFill>
          <a:ln>
            <a:noFill/>
          </a:ln>
        </p:spPr>
        <p:txBody>
          <a:bodyPr vert="horz" wrap="square" lIns="68544" tIns="34272" rIns="68544" bIns="34272" numCol="1" anchor="t" anchorCtr="0" compatLnSpc="1"/>
          <a:lstStyle/>
          <a:p>
            <a:endParaRPr lang="zh-CN" altLang="en-US" sz="1349" dirty="0">
              <a:solidFill>
                <a:schemeClr val="accent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30" name="直接连接符 26">
            <a:extLst>
              <a:ext uri="{FF2B5EF4-FFF2-40B4-BE49-F238E27FC236}">
                <a16:creationId xmlns:a16="http://schemas.microsoft.com/office/drawing/2014/main" id="{A5A7ED60-7B74-48F2-BB19-318603431AE0}"/>
              </a:ext>
            </a:extLst>
          </p:cNvPr>
          <p:cNvCxnSpPr>
            <a:cxnSpLocks/>
          </p:cNvCxnSpPr>
          <p:nvPr/>
        </p:nvCxnSpPr>
        <p:spPr>
          <a:xfrm>
            <a:off x="867806" y="1456052"/>
            <a:ext cx="2484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42">
            <a:extLst>
              <a:ext uri="{FF2B5EF4-FFF2-40B4-BE49-F238E27FC236}">
                <a16:creationId xmlns:a16="http://schemas.microsoft.com/office/drawing/2014/main" id="{5D7A163F-7EE1-4869-9C8E-7B3A0448F921}"/>
              </a:ext>
            </a:extLst>
          </p:cNvPr>
          <p:cNvSpPr txBox="1"/>
          <p:nvPr/>
        </p:nvSpPr>
        <p:spPr>
          <a:xfrm>
            <a:off x="937602" y="1046096"/>
            <a:ext cx="2491397" cy="32303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TW" altLang="en-US" sz="2099" b="0" dirty="0" smtClean="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rPr>
              <a:t>協同過濾－運作方式</a:t>
            </a:r>
            <a:endParaRPr lang="zh-CN" altLang="en-US" sz="2099" b="0" dirty="0">
              <a:solidFill>
                <a:srgbClr val="756271"/>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8" name="组合 5"/>
          <p:cNvGrpSpPr/>
          <p:nvPr/>
        </p:nvGrpSpPr>
        <p:grpSpPr>
          <a:xfrm>
            <a:off x="2847989" y="2092871"/>
            <a:ext cx="5889504" cy="1121773"/>
            <a:chOff x="3797318" y="1882950"/>
            <a:chExt cx="7852672" cy="895641"/>
          </a:xfrm>
        </p:grpSpPr>
        <p:sp>
          <p:nvSpPr>
            <p:cNvPr id="29" name="矩形 28"/>
            <p:cNvSpPr/>
            <p:nvPr/>
          </p:nvSpPr>
          <p:spPr bwMode="auto">
            <a:xfrm>
              <a:off x="3797318" y="1882950"/>
              <a:ext cx="7852672" cy="895641"/>
            </a:xfrm>
            <a:prstGeom prst="rect">
              <a:avLst/>
            </a:prstGeom>
            <a:solidFill>
              <a:srgbClr val="EBEAE2"/>
            </a:solidFill>
            <a:ln w="9525" cap="flat" cmpd="sng" algn="ctr">
              <a:solidFill>
                <a:srgbClr val="5ABB93"/>
              </a:solidFill>
              <a:prstDash val="solid"/>
              <a:round/>
              <a:headEnd type="none" w="med" len="med"/>
              <a:tailEnd type="none" w="med" len="med"/>
            </a:ln>
            <a:effectLst/>
          </p:spPr>
          <p:txBody>
            <a:bodyPr vert="horz" wrap="square" lIns="68580" tIns="34290" rIns="68580" bIns="34290" numCol="1" rtlCol="0"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2" name="TextBox 19"/>
            <p:cNvSpPr txBox="1"/>
            <p:nvPr/>
          </p:nvSpPr>
          <p:spPr>
            <a:xfrm>
              <a:off x="4186361" y="1975935"/>
              <a:ext cx="7200800" cy="755631"/>
            </a:xfrm>
            <a:prstGeom prst="rect">
              <a:avLst/>
            </a:prstGeom>
            <a:noFill/>
          </p:spPr>
          <p:txBody>
            <a:bodyPr wrap="square" rtlCol="0">
              <a:spAutoFit/>
            </a:bodyPr>
            <a:lstStyle/>
            <a:p>
              <a:pPr marL="285750" indent="-285750" algn="just">
                <a:buFont typeface="Arial" panose="020B0604020202020204" pitchFamily="34" charset="0"/>
                <a:buChar char="•"/>
              </a:pPr>
              <a:r>
                <a:rPr lang="zh-TW" altLang="en-US" sz="1350" dirty="0">
                  <a:solidFill>
                    <a:schemeClr val="tx1">
                      <a:lumMod val="75000"/>
                      <a:lumOff val="25000"/>
                    </a:schemeClr>
                  </a:solidFill>
                  <a:latin typeface="微软雅黑" panose="020B0503020204020204" pitchFamily="34" charset="-122"/>
                  <a:ea typeface="微软雅黑" panose="020B0503020204020204" pitchFamily="34" charset="-122"/>
                </a:rPr>
                <a:t>計算</a:t>
              </a:r>
              <a:r>
                <a:rPr lang="zh-TW" altLang="en-US" sz="1350" b="1" dirty="0">
                  <a:solidFill>
                    <a:srgbClr val="FF0000"/>
                  </a:solidFill>
                  <a:latin typeface="微软雅黑" panose="020B0503020204020204" pitchFamily="34" charset="-122"/>
                  <a:ea typeface="微软雅黑" panose="020B0503020204020204" pitchFamily="34" charset="-122"/>
                </a:rPr>
                <a:t>使用者</a:t>
              </a:r>
              <a:r>
                <a:rPr lang="zh-TW" altLang="en-US" sz="1350" dirty="0">
                  <a:solidFill>
                    <a:schemeClr val="tx1">
                      <a:lumMod val="75000"/>
                      <a:lumOff val="25000"/>
                    </a:schemeClr>
                  </a:solidFill>
                  <a:latin typeface="微软雅黑" panose="020B0503020204020204" pitchFamily="34" charset="-122"/>
                  <a:ea typeface="微软雅黑" panose="020B0503020204020204" pitchFamily="34" charset="-122"/>
                </a:rPr>
                <a:t>間的相似性 </a:t>
              </a:r>
              <a:r>
                <a:rPr lang="en-US" altLang="zh-TW" sz="1350" dirty="0" smtClean="0">
                  <a:solidFill>
                    <a:schemeClr val="tx1">
                      <a:lumMod val="75000"/>
                      <a:lumOff val="25000"/>
                    </a:schemeClr>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收集使用者評分資訊</a:t>
              </a:r>
              <a:endPar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主動</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評分－「給予評價」的方式</a:t>
              </a:r>
              <a:endPar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被動評分－根據使用者的行為模式由系統來完成</a:t>
              </a:r>
              <a:r>
                <a:rPr lang="zh-TW" altLang="en-US" sz="1400" dirty="0" smtClean="0">
                  <a:latin typeface="Times New Roman" panose="02020603050405020304" pitchFamily="18" charset="0"/>
                  <a:ea typeface="微軟正黑體" panose="020B0604030504040204" pitchFamily="34" charset="-120"/>
                  <a:cs typeface="Times New Roman" panose="02020603050405020304" pitchFamily="18" charset="0"/>
                </a:rPr>
                <a:t>評價</a:t>
              </a:r>
              <a:endParaRPr lang="en-US" altLang="zh-CN" sz="1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nvGrpSpPr>
          <p:cNvPr id="33" name="组合 1"/>
          <p:cNvGrpSpPr/>
          <p:nvPr/>
        </p:nvGrpSpPr>
        <p:grpSpPr>
          <a:xfrm>
            <a:off x="986830" y="2094589"/>
            <a:ext cx="2091709" cy="600986"/>
            <a:chOff x="1315773" y="1844858"/>
            <a:chExt cx="2788945" cy="801314"/>
          </a:xfrm>
        </p:grpSpPr>
        <p:sp>
          <p:nvSpPr>
            <p:cNvPr id="34" name="右箭头 7"/>
            <p:cNvSpPr/>
            <p:nvPr/>
          </p:nvSpPr>
          <p:spPr bwMode="auto">
            <a:xfrm>
              <a:off x="3528654" y="2046227"/>
              <a:ext cx="576064" cy="461820"/>
            </a:xfrm>
            <a:prstGeom prst="rightArrow">
              <a:avLst/>
            </a:prstGeom>
            <a:solidFill>
              <a:srgbClr val="5ABB9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bwMode="auto">
            <a:xfrm>
              <a:off x="1315773" y="1844858"/>
              <a:ext cx="2481545" cy="801314"/>
            </a:xfrm>
            <a:prstGeom prst="rect">
              <a:avLst/>
            </a:prstGeom>
            <a:solidFill>
              <a:srgbClr val="5ABB93"/>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6" name="TextBox 18"/>
            <p:cNvSpPr txBox="1"/>
            <p:nvPr/>
          </p:nvSpPr>
          <p:spPr>
            <a:xfrm>
              <a:off x="1420712" y="2046227"/>
              <a:ext cx="2362472" cy="430886"/>
            </a:xfrm>
            <a:prstGeom prst="rect">
              <a:avLst/>
            </a:prstGeom>
            <a:noFill/>
          </p:spPr>
          <p:txBody>
            <a:bodyPr wrap="square" rtlCol="0">
              <a:spAutoFit/>
            </a:bodyPr>
            <a:lstStyle/>
            <a:p>
              <a:pPr algn="ctr"/>
              <a:r>
                <a:rPr lang="en-US" altLang="zh-TW" sz="1500" dirty="0">
                  <a:solidFill>
                    <a:schemeClr val="bg2"/>
                  </a:solidFill>
                  <a:latin typeface="微软雅黑" panose="020B0503020204020204" pitchFamily="34" charset="-122"/>
                  <a:ea typeface="微软雅黑" panose="020B0503020204020204" pitchFamily="34" charset="-122"/>
                </a:rPr>
                <a:t>User-based</a:t>
              </a:r>
              <a:endParaRPr lang="zh-CN" altLang="en-US" sz="1500" dirty="0">
                <a:solidFill>
                  <a:schemeClr val="bg2"/>
                </a:solidFill>
                <a:latin typeface="微软雅黑" panose="020B0503020204020204" pitchFamily="34" charset="-122"/>
                <a:ea typeface="微软雅黑" panose="020B0503020204020204" pitchFamily="34" charset="-122"/>
              </a:endParaRPr>
            </a:p>
          </p:txBody>
        </p:sp>
      </p:grpSp>
      <p:grpSp>
        <p:nvGrpSpPr>
          <p:cNvPr id="37" name="组合 2"/>
          <p:cNvGrpSpPr/>
          <p:nvPr/>
        </p:nvGrpSpPr>
        <p:grpSpPr>
          <a:xfrm>
            <a:off x="986830" y="3643271"/>
            <a:ext cx="2091709" cy="600986"/>
            <a:chOff x="1315773" y="2934407"/>
            <a:chExt cx="2788945" cy="801314"/>
          </a:xfrm>
        </p:grpSpPr>
        <p:sp>
          <p:nvSpPr>
            <p:cNvPr id="38" name="右箭头 10"/>
            <p:cNvSpPr/>
            <p:nvPr/>
          </p:nvSpPr>
          <p:spPr bwMode="auto">
            <a:xfrm>
              <a:off x="3528654" y="3135776"/>
              <a:ext cx="576064" cy="461820"/>
            </a:xfrm>
            <a:prstGeom prst="rightArrow">
              <a:avLst/>
            </a:prstGeom>
            <a:solidFill>
              <a:srgbClr val="756271"/>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bwMode="auto">
            <a:xfrm>
              <a:off x="1315773" y="2934407"/>
              <a:ext cx="2481545" cy="801314"/>
            </a:xfrm>
            <a:prstGeom prst="rect">
              <a:avLst/>
            </a:prstGeom>
            <a:solidFill>
              <a:srgbClr val="75627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0" name="TextBox 20"/>
            <p:cNvSpPr txBox="1"/>
            <p:nvPr/>
          </p:nvSpPr>
          <p:spPr>
            <a:xfrm>
              <a:off x="1420712" y="3144256"/>
              <a:ext cx="2362472" cy="430886"/>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en-US" altLang="zh-TW" sz="1500" dirty="0">
                  <a:solidFill>
                    <a:schemeClr val="bg2"/>
                  </a:solidFill>
                  <a:latin typeface="微软雅黑" panose="020B0503020204020204" pitchFamily="34" charset="-122"/>
                  <a:ea typeface="微软雅黑" panose="020B0503020204020204" pitchFamily="34" charset="-122"/>
                </a:rPr>
                <a:t>Item-based</a:t>
              </a:r>
              <a:endParaRPr lang="zh-CN" altLang="en-US" sz="1500" dirty="0">
                <a:solidFill>
                  <a:schemeClr val="bg2"/>
                </a:solidFill>
                <a:latin typeface="微软雅黑" panose="020B0503020204020204" pitchFamily="34" charset="-122"/>
                <a:ea typeface="微软雅黑" panose="020B0503020204020204" pitchFamily="34" charset="-122"/>
              </a:endParaRPr>
            </a:p>
          </p:txBody>
        </p:sp>
      </p:grpSp>
      <p:grpSp>
        <p:nvGrpSpPr>
          <p:cNvPr id="41" name="组合 6"/>
          <p:cNvGrpSpPr/>
          <p:nvPr/>
        </p:nvGrpSpPr>
        <p:grpSpPr>
          <a:xfrm>
            <a:off x="2812691" y="3643271"/>
            <a:ext cx="5889504" cy="1114080"/>
            <a:chOff x="3750254" y="2934407"/>
            <a:chExt cx="7852672" cy="801314"/>
          </a:xfrm>
        </p:grpSpPr>
        <p:sp>
          <p:nvSpPr>
            <p:cNvPr id="42" name="矩形 41"/>
            <p:cNvSpPr/>
            <p:nvPr/>
          </p:nvSpPr>
          <p:spPr bwMode="auto">
            <a:xfrm>
              <a:off x="3750254" y="2934407"/>
              <a:ext cx="7852672" cy="801314"/>
            </a:xfrm>
            <a:prstGeom prst="rect">
              <a:avLst/>
            </a:prstGeom>
            <a:noFill/>
            <a:ln w="9525" cap="flat" cmpd="sng" algn="ctr">
              <a:solidFill>
                <a:srgbClr val="756271"/>
              </a:solidFill>
              <a:prstDash val="solid"/>
              <a:round/>
              <a:headEnd type="none" w="med" len="med"/>
              <a:tailEnd type="none" w="med" len="med"/>
            </a:ln>
            <a:effectLst/>
          </p:spPr>
          <p:txBody>
            <a:bodyPr vert="horz" wrap="square" lIns="68580" tIns="34290" rIns="68580" bIns="34290" numCol="1" rtlCol="0"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3" name="TextBox 21"/>
            <p:cNvSpPr txBox="1"/>
            <p:nvPr/>
          </p:nvSpPr>
          <p:spPr>
            <a:xfrm>
              <a:off x="4186361" y="3016428"/>
              <a:ext cx="7200800" cy="680718"/>
            </a:xfrm>
            <a:prstGeom prst="rect">
              <a:avLst/>
            </a:prstGeom>
            <a:noFill/>
          </p:spPr>
          <p:txBody>
            <a:bodyPr wrap="square" rtlCol="0">
              <a:spAutoFit/>
            </a:bodyPr>
            <a:lstStyle/>
            <a:p>
              <a:pPr marL="285750" indent="-285750">
                <a:buFont typeface="Arial" panose="020B0604020202020204" pitchFamily="34" charset="0"/>
                <a:buChar char="•"/>
              </a:pP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計算</a:t>
              </a:r>
              <a:r>
                <a:rPr lang="zh-TW" altLang="en-US" sz="14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rPr>
                <a:t>物品間</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的相似程度 </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 收集使用者資訊 </a:t>
              </a:r>
              <a:r>
                <a:rPr lang="en-US" altLang="zh-TW" sz="1400" dirty="0" smtClean="0">
                  <a:latin typeface="Times New Roman" panose="02020603050405020304" pitchFamily="18" charset="0"/>
                  <a:ea typeface="微軟正黑體" panose="020B0604030504040204" pitchFamily="34" charset="-120"/>
                  <a:cs typeface="Times New Roman" panose="02020603050405020304" pitchFamily="18" charset="0"/>
                </a:rPr>
                <a:t>)</a:t>
              </a:r>
            </a:p>
            <a:p>
              <a:pPr marL="285750" indent="-285750">
                <a:buFont typeface="Arial" panose="020B0604020202020204" pitchFamily="34" charset="0"/>
                <a:buChar char="•"/>
              </a:pP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收集使用者評分資訊</a:t>
              </a:r>
              <a:endPar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主動評分－「給予評價」的方式</a:t>
              </a:r>
              <a:endPar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buFont typeface="Arial" panose="020B0604020202020204" pitchFamily="34" charset="0"/>
                <a:buChar char="•"/>
              </a:pP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被動評分－根據使用者的行為模式由系統來完成</a:t>
              </a: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評價</a:t>
              </a:r>
              <a:endParaRPr lang="en-US" altLang="zh-CN" sz="1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nvGrpSpPr>
          <p:cNvPr id="44" name="组合 3"/>
          <p:cNvGrpSpPr/>
          <p:nvPr/>
        </p:nvGrpSpPr>
        <p:grpSpPr>
          <a:xfrm>
            <a:off x="986830" y="5186869"/>
            <a:ext cx="2091709" cy="600986"/>
            <a:chOff x="1315773" y="4029370"/>
            <a:chExt cx="2788945" cy="801314"/>
          </a:xfrm>
        </p:grpSpPr>
        <p:sp>
          <p:nvSpPr>
            <p:cNvPr id="45" name="右箭头 13"/>
            <p:cNvSpPr/>
            <p:nvPr/>
          </p:nvSpPr>
          <p:spPr bwMode="auto">
            <a:xfrm>
              <a:off x="3528654" y="4230739"/>
              <a:ext cx="576064" cy="461820"/>
            </a:xfrm>
            <a:prstGeom prst="rightArrow">
              <a:avLst/>
            </a:prstGeom>
            <a:solidFill>
              <a:srgbClr val="EF5B4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bwMode="auto">
            <a:xfrm>
              <a:off x="1315773" y="4029370"/>
              <a:ext cx="2481545" cy="801314"/>
            </a:xfrm>
            <a:prstGeom prst="rect">
              <a:avLst/>
            </a:prstGeom>
            <a:solidFill>
              <a:srgbClr val="EF5B43"/>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7" name="TextBox 22"/>
            <p:cNvSpPr txBox="1"/>
            <p:nvPr/>
          </p:nvSpPr>
          <p:spPr>
            <a:xfrm>
              <a:off x="1420712" y="4230739"/>
              <a:ext cx="2362472" cy="430886"/>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en-US" altLang="zh-TW" sz="1500" dirty="0">
                  <a:solidFill>
                    <a:schemeClr val="bg2"/>
                  </a:solidFill>
                  <a:latin typeface="微软雅黑" panose="020B0503020204020204" pitchFamily="34" charset="-122"/>
                  <a:ea typeface="微软雅黑" panose="020B0503020204020204" pitchFamily="34" charset="-122"/>
                </a:rPr>
                <a:t>Model-based</a:t>
              </a:r>
              <a:endParaRPr lang="zh-CN" altLang="en-US" sz="1500" dirty="0">
                <a:solidFill>
                  <a:schemeClr val="bg2"/>
                </a:solidFill>
                <a:latin typeface="微软雅黑" panose="020B0503020204020204" pitchFamily="34" charset="-122"/>
                <a:ea typeface="微软雅黑" panose="020B0503020204020204" pitchFamily="34" charset="-122"/>
              </a:endParaRPr>
            </a:p>
          </p:txBody>
        </p:sp>
      </p:grpSp>
      <p:grpSp>
        <p:nvGrpSpPr>
          <p:cNvPr id="48" name="组合 34"/>
          <p:cNvGrpSpPr/>
          <p:nvPr/>
        </p:nvGrpSpPr>
        <p:grpSpPr>
          <a:xfrm>
            <a:off x="2812691" y="5186869"/>
            <a:ext cx="5889504" cy="600986"/>
            <a:chOff x="3750254" y="4029370"/>
            <a:chExt cx="7852672" cy="801314"/>
          </a:xfrm>
        </p:grpSpPr>
        <p:sp>
          <p:nvSpPr>
            <p:cNvPr id="49" name="矩形 48"/>
            <p:cNvSpPr/>
            <p:nvPr/>
          </p:nvSpPr>
          <p:spPr bwMode="auto">
            <a:xfrm>
              <a:off x="3750254" y="4029370"/>
              <a:ext cx="7852672" cy="801314"/>
            </a:xfrm>
            <a:prstGeom prst="rect">
              <a:avLst/>
            </a:prstGeom>
            <a:noFill/>
            <a:ln w="9525" cap="flat" cmpd="sng" algn="ctr">
              <a:solidFill>
                <a:srgbClr val="EF5B43"/>
              </a:solidFill>
              <a:prstDash val="solid"/>
              <a:round/>
              <a:headEnd type="none" w="med" len="med"/>
              <a:tailEnd type="none" w="med" len="med"/>
            </a:ln>
            <a:effectLst/>
          </p:spPr>
          <p:txBody>
            <a:bodyPr vert="horz" wrap="square" lIns="68580" tIns="34290" rIns="68580" bIns="34290" numCol="1" rtlCol="0" anchor="t" anchorCtr="0" compatLnSpc="1"/>
            <a:lstStyle/>
            <a:p>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50" name="TextBox 23"/>
            <p:cNvSpPr txBox="1"/>
            <p:nvPr/>
          </p:nvSpPr>
          <p:spPr>
            <a:xfrm>
              <a:off x="4186361" y="4230739"/>
              <a:ext cx="7200800" cy="410369"/>
            </a:xfrm>
            <a:prstGeom prst="rect">
              <a:avLst/>
            </a:prstGeom>
            <a:noFill/>
          </p:spPr>
          <p:txBody>
            <a:bodyPr wrap="square" rtlCol="0">
              <a:spAutoFit/>
            </a:bodyPr>
            <a:lstStyle/>
            <a:p>
              <a:pPr marL="285750" indent="-285750">
                <a:buFont typeface="Arial" panose="020B0604020202020204" pitchFamily="34" charset="0"/>
                <a:buChar char="•"/>
              </a:pPr>
              <a:r>
                <a:rPr lang="zh-TW" altLang="en-US" sz="1400" dirty="0">
                  <a:latin typeface="Times New Roman" panose="02020603050405020304" pitchFamily="18" charset="0"/>
                  <a:ea typeface="微軟正黑體" panose="020B0604030504040204" pitchFamily="34" charset="-120"/>
                  <a:cs typeface="Times New Roman" panose="02020603050405020304" pitchFamily="18" charset="0"/>
                </a:rPr>
                <a:t>資料規模越</a:t>
              </a:r>
              <a:r>
                <a:rPr lang="zh-TW" altLang="en-US" sz="1400" dirty="0" smtClean="0">
                  <a:latin typeface="Times New Roman" panose="02020603050405020304" pitchFamily="18" charset="0"/>
                  <a:ea typeface="微軟正黑體" panose="020B0604030504040204" pitchFamily="34" charset="-120"/>
                  <a:cs typeface="Times New Roman" panose="02020603050405020304" pitchFamily="18" charset="0"/>
                </a:rPr>
                <a:t>大時，容易造成</a:t>
              </a:r>
              <a:endParaRPr lang="en-US" altLang="zh-CN" sz="14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185275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4" presetClass="entr" presetSubtype="1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randombar(horizontal)">
                                      <p:cBhvr>
                                        <p:cTn id="12" dur="500"/>
                                        <p:tgtEl>
                                          <p:spTgt spid="26"/>
                                        </p:tgtEl>
                                      </p:cBhvr>
                                    </p:animEffect>
                                  </p:childTnLst>
                                </p:cTn>
                              </p:par>
                              <p:par>
                                <p:cTn id="13" presetID="2" presetClass="entr" presetSubtype="8"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750" fill="hold"/>
                                        <p:tgtEl>
                                          <p:spTgt spid="33"/>
                                        </p:tgtEl>
                                        <p:attrNameLst>
                                          <p:attrName>ppt_x</p:attrName>
                                        </p:attrNameLst>
                                      </p:cBhvr>
                                      <p:tavLst>
                                        <p:tav tm="0">
                                          <p:val>
                                            <p:strVal val="0-#ppt_w/2"/>
                                          </p:val>
                                        </p:tav>
                                        <p:tav tm="100000">
                                          <p:val>
                                            <p:strVal val="#ppt_x"/>
                                          </p:val>
                                        </p:tav>
                                      </p:tavLst>
                                    </p:anim>
                                    <p:anim calcmode="lin" valueType="num">
                                      <p:cBhvr additive="base">
                                        <p:cTn id="16" dur="750" fill="hold"/>
                                        <p:tgtEl>
                                          <p:spTgt spid="3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750" fill="hold"/>
                                        <p:tgtEl>
                                          <p:spTgt spid="37"/>
                                        </p:tgtEl>
                                        <p:attrNameLst>
                                          <p:attrName>ppt_x</p:attrName>
                                        </p:attrNameLst>
                                      </p:cBhvr>
                                      <p:tavLst>
                                        <p:tav tm="0">
                                          <p:val>
                                            <p:strVal val="0-#ppt_w/2"/>
                                          </p:val>
                                        </p:tav>
                                        <p:tav tm="100000">
                                          <p:val>
                                            <p:strVal val="#ppt_x"/>
                                          </p:val>
                                        </p:tav>
                                      </p:tavLst>
                                    </p:anim>
                                    <p:anim calcmode="lin" valueType="num">
                                      <p:cBhvr additive="base">
                                        <p:cTn id="20" dur="75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750" fill="hold"/>
                                        <p:tgtEl>
                                          <p:spTgt spid="44"/>
                                        </p:tgtEl>
                                        <p:attrNameLst>
                                          <p:attrName>ppt_x</p:attrName>
                                        </p:attrNameLst>
                                      </p:cBhvr>
                                      <p:tavLst>
                                        <p:tav tm="0">
                                          <p:val>
                                            <p:strVal val="0-#ppt_w/2"/>
                                          </p:val>
                                        </p:tav>
                                        <p:tav tm="100000">
                                          <p:val>
                                            <p:strVal val="#ppt_x"/>
                                          </p:val>
                                        </p:tav>
                                      </p:tavLst>
                                    </p:anim>
                                    <p:anim calcmode="lin" valueType="num">
                                      <p:cBhvr additive="base">
                                        <p:cTn id="24" dur="750" fill="hold"/>
                                        <p:tgtEl>
                                          <p:spTgt spid="44"/>
                                        </p:tgtEl>
                                        <p:attrNameLst>
                                          <p:attrName>ppt_y</p:attrName>
                                        </p:attrNameLst>
                                      </p:cBhvr>
                                      <p:tavLst>
                                        <p:tav tm="0">
                                          <p:val>
                                            <p:strVal val="#ppt_y"/>
                                          </p:val>
                                        </p:tav>
                                        <p:tav tm="100000">
                                          <p:val>
                                            <p:strVal val="#ppt_y"/>
                                          </p:val>
                                        </p:tav>
                                      </p:tavLst>
                                    </p:anim>
                                  </p:childTnLst>
                                </p:cTn>
                              </p:par>
                            </p:childTnLst>
                          </p:cTn>
                        </p:par>
                        <p:par>
                          <p:cTn id="25" fill="hold">
                            <p:stCondLst>
                              <p:cond delay="1750"/>
                            </p:stCondLst>
                            <p:childTnLst>
                              <p:par>
                                <p:cTn id="26" presetID="2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1000"/>
                                        <p:tgtEl>
                                          <p:spTgt spid="28"/>
                                        </p:tgtEl>
                                      </p:cBhvr>
                                    </p:animEffect>
                                  </p:childTnLst>
                                </p:cTn>
                              </p:par>
                              <p:par>
                                <p:cTn id="29" presetID="22" presetClass="entr" presetSubtype="8"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left)">
                                      <p:cBhvr>
                                        <p:cTn id="31" dur="1000"/>
                                        <p:tgtEl>
                                          <p:spTgt spid="41"/>
                                        </p:tgtEl>
                                      </p:cBhvr>
                                    </p:animEffect>
                                  </p:childTnLst>
                                </p:cTn>
                              </p:par>
                              <p:par>
                                <p:cTn id="32" presetID="22" presetClass="entr" presetSubtype="8"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复古答辩"/>
</p:tagLst>
</file>

<file path=ppt/theme/theme1.xml><?xml version="1.0" encoding="utf-8"?>
<a:theme xmlns:a="http://schemas.openxmlformats.org/drawingml/2006/main" name="Office 主题">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5545</TotalTime>
  <Words>750</Words>
  <Application>Microsoft Office PowerPoint</Application>
  <PresentationFormat>如螢幕大小 (4:3)</PresentationFormat>
  <Paragraphs>144</Paragraphs>
  <Slides>16</Slides>
  <Notes>16</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16</vt:i4>
      </vt:variant>
    </vt:vector>
  </HeadingPairs>
  <TitlesOfParts>
    <vt:vector size="26" baseType="lpstr">
      <vt:lpstr>等线</vt:lpstr>
      <vt:lpstr>微软雅黑</vt:lpstr>
      <vt:lpstr>微软雅黑 Light</vt:lpstr>
      <vt:lpstr>微軟正黑體</vt:lpstr>
      <vt:lpstr>新細明體</vt:lpstr>
      <vt:lpstr>Arial</vt:lpstr>
      <vt:lpstr>Calibri</vt:lpstr>
      <vt:lpstr>Calibri Light</vt:lpstr>
      <vt:lpstr>Times New Roman</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宜靜 邱</cp:lastModifiedBy>
  <cp:revision>503</cp:revision>
  <dcterms:created xsi:type="dcterms:W3CDTF">2017-04-01T14:37:23Z</dcterms:created>
  <dcterms:modified xsi:type="dcterms:W3CDTF">2020-10-11T12:04:05Z</dcterms:modified>
</cp:coreProperties>
</file>