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08" r:id="rId13"/>
    <p:sldId id="509" r:id="rId14"/>
    <p:sldId id="511" r:id="rId15"/>
    <p:sldId id="513" r:id="rId16"/>
    <p:sldId id="512" r:id="rId17"/>
    <p:sldId id="515" r:id="rId18"/>
    <p:sldId id="516" r:id="rId19"/>
    <p:sldId id="517" r:id="rId20"/>
    <p:sldId id="518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9" r:id="rId38"/>
    <p:sldId id="54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恆 顏" initials="立恆" lastIdx="1" clrIdx="0">
    <p:extLst>
      <p:ext uri="{19B8F6BF-5375-455C-9EA6-DF929625EA0E}">
        <p15:presenceInfo xmlns:p15="http://schemas.microsoft.com/office/powerpoint/2012/main" userId="4fd5def74489a0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6E6F2-1F39-4E52-891D-63E7C6EA84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6EFE-B058-4806-A439-81B316417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2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9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05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9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139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87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7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3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4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7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2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11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007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56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34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7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20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39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88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62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79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778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25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88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53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226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50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9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3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5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EFDE5-5451-4E8A-B60D-0FE73C0DAB1F}" type="slidenum">
              <a:rPr lang="zh-TW" altLang="en-US" smtClean="0">
                <a:solidFill>
                  <a:prstClr val="black"/>
                </a:solidFill>
              </a:rPr>
              <a:pPr/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5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3028F71-C23E-4F66-BCB6-215F6BCA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36774F0-765E-484B-9748-B83686AB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A6FB8B5-955E-429B-B258-11AF916E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EA833BB-2AA3-41BB-9DA2-74FE6B48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9B46B6D-C5A5-4FB2-87B1-CE77C877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83AABC-3D55-436F-8F98-74ED3A51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C1B3990-91BC-4793-BE25-4608549E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0029E30-06AB-4E9F-85D9-EFB062F2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2958A77-73D5-41F4-A2AE-8B37834F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BA6CAF7-2C09-4FD9-8E33-879BE2C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5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18B0B94D-4100-4A93-86F4-92229E331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BB2B663-79CB-45B3-9710-BFAB4D7D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DF82F79-2F65-42EA-A721-A31A0F46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FB2E72-8B50-41D5-A5CB-4FEA406B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14F5C2-BBDF-4C93-9D76-CCAEEBEC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DBC5EA-2B93-447F-AC4C-12B43A2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E832894-7548-45F0-A240-5B45FA3F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1FBC56C-0668-4614-8E50-4FC89C90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055A609-5598-474D-8003-A1883024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98A96C2-9C35-476B-AC6E-B2F5539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23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7E84DD-DD18-41A4-8F60-EADEF5D9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D792D1A-FAFF-492A-9BD0-102672E5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A71CFB1-341C-42BA-9DE6-12CB4C3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D5DA8FA-D02E-4E5F-BA68-35F2AE86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93A622-D4B4-430E-A76D-03582090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083029-7408-4865-9311-5243D394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A36D4A-CED0-45BC-BA03-22F6E3F78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A8FA019-47BB-405C-8E12-DE3CB4CDE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8317EC6-D8FD-4082-B5CB-5C5F03D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CB1E014-D1DA-43A7-BE80-1FFA9E73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07CBC35-7E6D-4D09-AD2D-F64E8741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209522C-637B-4B26-A64F-163A0C29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1B87AA3-5B02-436A-BE87-07FE7FF8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3D44713-30E9-4BE3-AC86-9D9AFBAEF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87D6B638-8EE0-4250-A195-645B0730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6A99C73-F688-4F3A-9EE5-4D5A37C6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D802783-E56C-42E9-864A-0C8D6AF7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8474D55-04B0-4082-BE06-20CC8005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F7FF85A4-B123-4D0C-9F1B-05207375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66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F135795-EF8E-4863-A427-4FD95C17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97439F4-F40D-4886-829E-BDB576E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B86898-2A0F-4D36-898F-95892BC0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7075D07-6641-482A-A36D-5B708E64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9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56E39D4-9111-4003-B46B-7581EF31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CC273F0-73B4-4BED-A1B7-CD61F1FC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F079223-FBC3-4539-BA0E-4A43EBA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1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AB1314-20F1-4944-8FEC-3B38E73B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5677CA0-37D6-49B9-9554-922FE180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A0716DE-D1C6-4D10-9C3A-061CCFEC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F1C2820-6215-4B21-9F5E-37E9A556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F7C6C0C-A004-4359-8950-A8EEE23D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8D7432F-EBB4-41FE-9421-4A204F69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12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D521BD3-7AB8-4CFA-AA51-0C02F023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162F4E1-DC3F-4973-AFF0-E53F7997F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D307169-D370-4622-973B-316ED234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A03CEE9-15C0-4371-92C4-36BA74A3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6E21A61-FF5C-4F7D-B5E0-7B328C8C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CBAA101-2D07-4FB6-9D03-FD2A6D8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8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B1E86D4A-6E52-44BD-B239-A780B9B3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35547E7-5839-4168-A48B-C59B5E00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03A3F5C-477A-4834-812F-523A612A5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BE00-DFC0-439D-86D5-33F0F3D94240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23C428-8CEA-4E38-AF6A-D1ACD102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91EB3BC-D78E-4E0D-A3E1-81EA1255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BFED-5C5F-49B8-8BB1-4CD6642F3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4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8F4B8A5-B863-45E9-ACE6-EC25558AF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32083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世界溫室設計規範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日本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英國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6B6D5EF-11B0-4CC7-81EB-C0F0589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8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風壓計算方法分為三種：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使用</a:t>
            </a:r>
            <a:r>
              <a:rPr lang="en-US" altLang="zh-TW" sz="2000" dirty="0"/>
              <a:t>IBC</a:t>
            </a:r>
            <a:r>
              <a:rPr lang="zh-TW" altLang="en-US" sz="2000" dirty="0"/>
              <a:t>的簡化方法，透過查表的設計風壓，再乘上適當高度係數、暴露係數和重要性係數。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使用</a:t>
            </a:r>
            <a:r>
              <a:rPr lang="en-US" altLang="zh-TW" sz="2000" dirty="0"/>
              <a:t>ASCE</a:t>
            </a:r>
            <a:r>
              <a:rPr lang="zh-TW" altLang="en-US" sz="2000" dirty="0"/>
              <a:t> </a:t>
            </a:r>
            <a:r>
              <a:rPr lang="en-US" altLang="zh-TW" sz="2000" dirty="0"/>
              <a:t>7</a:t>
            </a:r>
            <a:r>
              <a:rPr lang="zh-TW" altLang="en-US" sz="2000" dirty="0"/>
              <a:t>的簡化方法，透過查表的設計風壓，再透過重要性係數，暴露係數或面積減少因素進行調整。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使用</a:t>
            </a:r>
            <a:r>
              <a:rPr lang="en-US" altLang="zh-TW" sz="2000" dirty="0"/>
              <a:t>ASCE</a:t>
            </a:r>
            <a:r>
              <a:rPr lang="zh-TW" altLang="en-US" sz="2000" dirty="0"/>
              <a:t> </a:t>
            </a:r>
            <a:r>
              <a:rPr lang="en-US" altLang="zh-TW" sz="2000" dirty="0"/>
              <a:t>7</a:t>
            </a:r>
            <a:r>
              <a:rPr lang="zh-TW" altLang="en-US" sz="2000" dirty="0"/>
              <a:t>的分析方法，透過查表的設計風壓，再由內外風壓係數及陣風影響因子進行調整。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0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美國溫室結構設計</a:t>
            </a:r>
            <a:r>
              <a:rPr lang="zh-TW" altLang="en-US" sz="2000" dirty="0" smtClean="0"/>
              <a:t>手冊分</a:t>
            </a:r>
            <a:r>
              <a:rPr lang="zh-TW" altLang="en-US" sz="2000" dirty="0"/>
              <a:t>析</a:t>
            </a:r>
            <a:r>
              <a:rPr lang="zh-TW" altLang="en-US" sz="2000" dirty="0" smtClean="0"/>
              <a:t>：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美國溫室手冊針對風載重的部分僅簡單敘述，其餘需參閱建築規範</a:t>
            </a:r>
            <a:r>
              <a:rPr lang="en-US" altLang="zh-TW" sz="2000" dirty="0"/>
              <a:t>(IBC 2000</a:t>
            </a:r>
            <a:r>
              <a:rPr lang="zh-TW" altLang="en-US" sz="2000" dirty="0"/>
              <a:t>、</a:t>
            </a:r>
            <a:r>
              <a:rPr lang="en-US" altLang="zh-TW" sz="2000" dirty="0"/>
              <a:t>ASCE</a:t>
            </a:r>
            <a:r>
              <a:rPr lang="zh-TW" altLang="en-US" sz="2000" dirty="0"/>
              <a:t> </a:t>
            </a:r>
            <a:r>
              <a:rPr lang="en-US" altLang="zh-TW" sz="2000" dirty="0"/>
              <a:t>7)</a:t>
            </a:r>
            <a:r>
              <a:rPr lang="zh-TW" altLang="en-US" sz="2000" dirty="0"/>
              <a:t>的載重配置，而規範內容相當多且複雜，有好幾個章節均在敘述風載重的算法</a:t>
            </a:r>
            <a:r>
              <a:rPr lang="en-US" altLang="zh-TW" sz="2000" dirty="0"/>
              <a:t>(ASCE</a:t>
            </a:r>
            <a:r>
              <a:rPr lang="zh-TW" altLang="en-US" sz="2000" dirty="0"/>
              <a:t> </a:t>
            </a:r>
            <a:r>
              <a:rPr lang="en-US" altLang="zh-TW" sz="2000" dirty="0"/>
              <a:t>7-16</a:t>
            </a:r>
            <a:r>
              <a:rPr lang="zh-TW" altLang="en-US" sz="2000" dirty="0"/>
              <a:t>  </a:t>
            </a:r>
            <a:r>
              <a:rPr lang="en-US" altLang="zh-TW" sz="2000" dirty="0"/>
              <a:t>P245-P388)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ASCE</a:t>
            </a:r>
            <a:r>
              <a:rPr lang="zh-TW" altLang="en-US" sz="2000" dirty="0"/>
              <a:t> </a:t>
            </a:r>
            <a:r>
              <a:rPr lang="en-US" altLang="zh-TW" sz="2000" dirty="0"/>
              <a:t>7</a:t>
            </a:r>
            <a:r>
              <a:rPr lang="zh-TW" altLang="en-US" sz="2000" dirty="0"/>
              <a:t> 規範中，關於風壓係數，只針對單棟建築進行討論，並未提及連棟建築。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ASCE</a:t>
            </a:r>
            <a:r>
              <a:rPr lang="zh-TW" altLang="en-US" sz="2000" dirty="0"/>
              <a:t> </a:t>
            </a:r>
            <a:r>
              <a:rPr lang="en-US" altLang="zh-TW" sz="2000" dirty="0"/>
              <a:t>7</a:t>
            </a:r>
            <a:r>
              <a:rPr lang="zh-TW" altLang="en-US" sz="2000" dirty="0"/>
              <a:t>計算風壓的方式分為好幾種，各個算法的風壓係數也不盡相同。</a:t>
            </a: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3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三、英國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溫室設計標準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13031-1)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外風壓係數僅針對屋頂角度</a:t>
            </a:r>
            <a:r>
              <a:rPr lang="en-US" altLang="zh-TW" sz="2000" dirty="0"/>
              <a:t>(</a:t>
            </a:r>
            <a:r>
              <a:rPr lang="el-GR" altLang="zh-TW" sz="2000" dirty="0"/>
              <a:t>α</a:t>
            </a:r>
            <a:r>
              <a:rPr lang="en-US" altLang="zh-TW" sz="2000" dirty="0"/>
              <a:t>)20</a:t>
            </a:r>
            <a:r>
              <a:rPr lang="zh-TW" altLang="en-US" sz="2000" dirty="0"/>
              <a:t>度至</a:t>
            </a:r>
            <a:r>
              <a:rPr lang="en-US" altLang="zh-TW" sz="2000" dirty="0"/>
              <a:t>26</a:t>
            </a:r>
            <a:r>
              <a:rPr lang="zh-TW" altLang="en-US" sz="2000" dirty="0"/>
              <a:t>度進行討論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以下範例為單跨雙坡溫室、風向為順風向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及跨距</a:t>
            </a:r>
            <a:r>
              <a:rPr lang="en-US" altLang="zh-TW" sz="2000" dirty="0"/>
              <a:t>(s)</a:t>
            </a:r>
            <a:r>
              <a:rPr lang="zh-TW" altLang="en-US" sz="2000" dirty="0"/>
              <a:t>會影響到迎風面屋頂</a:t>
            </a:r>
            <a:r>
              <a:rPr lang="en-US" altLang="zh-TW" sz="2000" dirty="0"/>
              <a:t>(A)</a:t>
            </a:r>
            <a:r>
              <a:rPr lang="zh-TW" altLang="en-US" sz="2000" dirty="0"/>
              <a:t>之外風壓係數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4FB5F7C2-FE2C-46DD-A8F3-8A91FC081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88" b="11451"/>
          <a:stretch/>
        </p:blipFill>
        <p:spPr>
          <a:xfrm>
            <a:off x="1194787" y="2742674"/>
            <a:ext cx="4562382" cy="16586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115FC60-A3FF-4E18-AED9-FCCA2660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26" y="2625260"/>
            <a:ext cx="3767091" cy="18934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8818837-6CA8-441A-9EF7-C854FF0AD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7" y="5217596"/>
            <a:ext cx="8788385" cy="10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外風壓係數僅針對屋頂角度</a:t>
            </a:r>
            <a:r>
              <a:rPr lang="en-US" altLang="zh-TW" sz="2000" dirty="0"/>
              <a:t>(</a:t>
            </a:r>
            <a:r>
              <a:rPr lang="el-GR" altLang="zh-TW" sz="2000" dirty="0"/>
              <a:t>α</a:t>
            </a:r>
            <a:r>
              <a:rPr lang="en-US" altLang="zh-TW" sz="2000" dirty="0"/>
              <a:t>)20</a:t>
            </a:r>
            <a:r>
              <a:rPr lang="zh-TW" altLang="en-US" sz="2000" dirty="0"/>
              <a:t>度至</a:t>
            </a:r>
            <a:r>
              <a:rPr lang="en-US" altLang="zh-TW" sz="2000" dirty="0"/>
              <a:t>26</a:t>
            </a:r>
            <a:r>
              <a:rPr lang="zh-TW" altLang="en-US" sz="2000" dirty="0"/>
              <a:t>度進行討論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迎風面屋頂</a:t>
            </a:r>
            <a:r>
              <a:rPr lang="en-US" altLang="zh-TW" sz="2000" dirty="0"/>
              <a:t>(A)</a:t>
            </a:r>
            <a:r>
              <a:rPr lang="zh-TW" altLang="en-US" sz="2000" dirty="0"/>
              <a:t>之外風壓係數會受到柱高</a:t>
            </a:r>
            <a:r>
              <a:rPr lang="en-US" altLang="zh-TW" sz="2000" dirty="0"/>
              <a:t>(h)</a:t>
            </a:r>
            <a:r>
              <a:rPr lang="zh-TW" altLang="en-US" sz="2000" dirty="0"/>
              <a:t>、跨距</a:t>
            </a:r>
            <a:r>
              <a:rPr lang="en-US" altLang="zh-TW" sz="2000" dirty="0"/>
              <a:t>(s)</a:t>
            </a:r>
            <a:r>
              <a:rPr lang="zh-TW" altLang="en-US" sz="2000" dirty="0"/>
              <a:t>及屋頂角度而變化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A7E62BEC-9B73-4775-A0FB-AEABCCA1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79" y="2860088"/>
            <a:ext cx="7120241" cy="378451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65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外風壓係數僅針對屋頂角度</a:t>
            </a:r>
            <a:r>
              <a:rPr lang="en-US" altLang="zh-TW" sz="2000" dirty="0"/>
              <a:t>(</a:t>
            </a:r>
            <a:r>
              <a:rPr lang="el-GR" altLang="zh-TW" sz="2000" dirty="0"/>
              <a:t>α</a:t>
            </a:r>
            <a:r>
              <a:rPr lang="en-US" altLang="zh-TW" sz="2000" dirty="0"/>
              <a:t>)20</a:t>
            </a:r>
            <a:r>
              <a:rPr lang="zh-TW" altLang="en-US" sz="2000" dirty="0"/>
              <a:t>度至</a:t>
            </a:r>
            <a:r>
              <a:rPr lang="en-US" altLang="zh-TW" sz="2000" dirty="0"/>
              <a:t>26</a:t>
            </a:r>
            <a:r>
              <a:rPr lang="zh-TW" altLang="en-US" sz="2000" dirty="0"/>
              <a:t>度進行討論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以下範例為單跨雙坡溫室、風向為側風向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外風壓係數在這情況下不會受柱高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及跨距</a:t>
            </a:r>
            <a:r>
              <a:rPr lang="en-US" altLang="zh-TW" sz="2000" dirty="0"/>
              <a:t>(s)</a:t>
            </a:r>
            <a:r>
              <a:rPr lang="zh-TW" altLang="en-US" sz="2000" dirty="0"/>
              <a:t>而變化，且所有跨數皆為相同。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1FF0A6A0-9C6D-4478-AA51-C57514F7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40" y="2641841"/>
            <a:ext cx="2851415" cy="18934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11B3F1A-EE3E-4D08-B454-304EB5C3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449" y="2860088"/>
            <a:ext cx="6271057" cy="14569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9408F84C-2FF5-47B8-AC4D-C21A8129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29" y="5219937"/>
            <a:ext cx="10215877" cy="67003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7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外風壓係數僅針對屋頂角度</a:t>
            </a:r>
            <a:r>
              <a:rPr lang="en-US" altLang="zh-TW" sz="2000" dirty="0"/>
              <a:t>(</a:t>
            </a:r>
            <a:r>
              <a:rPr lang="el-GR" altLang="zh-TW" sz="2000" dirty="0"/>
              <a:t>α</a:t>
            </a:r>
            <a:r>
              <a:rPr lang="en-US" altLang="zh-TW" sz="2000" dirty="0"/>
              <a:t>)20</a:t>
            </a:r>
            <a:r>
              <a:rPr lang="zh-TW" altLang="en-US" sz="2000" dirty="0"/>
              <a:t>度至</a:t>
            </a:r>
            <a:r>
              <a:rPr lang="en-US" altLang="zh-TW" sz="2000" dirty="0"/>
              <a:t>26</a:t>
            </a:r>
            <a:r>
              <a:rPr lang="zh-TW" altLang="en-US" sz="2000" dirty="0"/>
              <a:t>度進行討論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以下範例為多跨雙坡溫室、風向為順風向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及單跨跨距</a:t>
            </a:r>
            <a:r>
              <a:rPr lang="en-US" altLang="zh-TW" sz="2000" dirty="0"/>
              <a:t>(s)</a:t>
            </a:r>
            <a:r>
              <a:rPr lang="zh-TW" altLang="en-US" sz="2000" dirty="0"/>
              <a:t>會影響屋頂的外風壓係數，屋頂第一迎風面之外風壓係數判定和單跨溫室相同，若</a:t>
            </a:r>
            <a:r>
              <a:rPr lang="en-US" altLang="zh-TW" sz="2000" dirty="0"/>
              <a:t>h/s</a:t>
            </a:r>
            <a:r>
              <a:rPr lang="zh-TW" altLang="en-US" sz="2000" dirty="0"/>
              <a:t>介於</a:t>
            </a:r>
            <a:r>
              <a:rPr lang="en-US" altLang="zh-TW" sz="2000" dirty="0"/>
              <a:t>0.3</a:t>
            </a:r>
            <a:r>
              <a:rPr lang="zh-TW" altLang="en-US" sz="2000" dirty="0"/>
              <a:t>至</a:t>
            </a:r>
            <a:r>
              <a:rPr lang="en-US" altLang="zh-TW" sz="2000" dirty="0"/>
              <a:t>0.4</a:t>
            </a:r>
            <a:r>
              <a:rPr lang="zh-TW" altLang="en-US" sz="2000" dirty="0"/>
              <a:t>之間，外風壓係數可使用內差來進行計算。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7080438-6E36-4BB7-8882-E8C72675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13" y="2975347"/>
            <a:ext cx="4984052" cy="15879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6D7C5747-9553-46FE-B26B-9E373C14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6545"/>
            <a:ext cx="4917126" cy="17655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065E158-A51E-4B21-9958-2BDC7A1A0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1" y="5520594"/>
            <a:ext cx="9315457" cy="83230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68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外風壓係數僅針對屋頂角度</a:t>
            </a:r>
            <a:r>
              <a:rPr lang="en-US" altLang="zh-TW" sz="2000" dirty="0"/>
              <a:t>(</a:t>
            </a:r>
            <a:r>
              <a:rPr lang="el-GR" altLang="zh-TW" sz="2000" dirty="0"/>
              <a:t>α</a:t>
            </a:r>
            <a:r>
              <a:rPr lang="en-US" altLang="zh-TW" sz="2000" dirty="0"/>
              <a:t>)20</a:t>
            </a:r>
            <a:r>
              <a:rPr lang="zh-TW" altLang="en-US" sz="2000" dirty="0"/>
              <a:t>度至</a:t>
            </a:r>
            <a:r>
              <a:rPr lang="en-US" altLang="zh-TW" sz="2000" dirty="0"/>
              <a:t>26</a:t>
            </a:r>
            <a:r>
              <a:rPr lang="zh-TW" altLang="en-US" sz="2000" dirty="0"/>
              <a:t>度進行討論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以下範例為多跨雙坡溫室、風向為順風向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及總跨距</a:t>
            </a:r>
            <a:r>
              <a:rPr lang="en-US" altLang="zh-TW" sz="2000" dirty="0"/>
              <a:t>(w)</a:t>
            </a:r>
            <a:r>
              <a:rPr lang="zh-TW" altLang="en-US" sz="2000" dirty="0"/>
              <a:t>會影響側面</a:t>
            </a:r>
            <a:r>
              <a:rPr lang="en-US" altLang="zh-TW" sz="2000" dirty="0"/>
              <a:t>(</a:t>
            </a:r>
            <a:r>
              <a:rPr lang="zh-TW" altLang="en-US" sz="2000" dirty="0"/>
              <a:t>與風向垂直</a:t>
            </a:r>
            <a:r>
              <a:rPr lang="en-US" altLang="zh-TW" sz="2000" dirty="0"/>
              <a:t>)</a:t>
            </a:r>
            <a:r>
              <a:rPr lang="zh-TW" altLang="en-US" sz="2000" dirty="0"/>
              <a:t>的外風壓係數，若</a:t>
            </a:r>
            <a:r>
              <a:rPr lang="en-US" altLang="zh-TW" sz="2000" dirty="0"/>
              <a:t>h/w</a:t>
            </a:r>
            <a:r>
              <a:rPr lang="zh-TW" altLang="en-US" sz="2000" dirty="0"/>
              <a:t>介於</a:t>
            </a:r>
            <a:r>
              <a:rPr lang="en-US" altLang="zh-TW" sz="2000" dirty="0"/>
              <a:t>0.4</a:t>
            </a:r>
            <a:r>
              <a:rPr lang="zh-TW" altLang="en-US" sz="2000" dirty="0"/>
              <a:t>至</a:t>
            </a:r>
            <a:r>
              <a:rPr lang="en-US" altLang="zh-TW" sz="2000" dirty="0"/>
              <a:t>0.6</a:t>
            </a:r>
            <a:r>
              <a:rPr lang="zh-TW" altLang="en-US" sz="2000" dirty="0"/>
              <a:t>之間，則使用內插來進行計算。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7080438-6E36-4BB7-8882-E8C72675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13" y="2975347"/>
            <a:ext cx="4984052" cy="15879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6D7C5747-9553-46FE-B26B-9E373C14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6545"/>
            <a:ext cx="4917126" cy="17655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2863C3AA-E025-4DE3-AC16-674FA9E53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49" y="5542070"/>
            <a:ext cx="9623302" cy="88830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0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單跨雙坡溫室、風向為順風向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  <a:r>
              <a:rPr lang="zh-TW" altLang="en-US" sz="2000" dirty="0"/>
              <a:t>之局部風壓係數不受柱高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及單跨跨距</a:t>
            </a:r>
            <a:r>
              <a:rPr lang="en-US" altLang="zh-TW" sz="2000" dirty="0"/>
              <a:t>(s)</a:t>
            </a:r>
            <a:r>
              <a:rPr lang="zh-TW" altLang="en-US" sz="2000" dirty="0"/>
              <a:t>影響。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478F71D-FA67-4D06-91F2-3F1D13F1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1877"/>
            <a:ext cx="9327934" cy="65712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ADD4D2D-E02C-428C-BFC3-B3B95774F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87" y="3654547"/>
            <a:ext cx="3990427" cy="30669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380D305C-F220-4730-A59C-E49B38ACF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83" y="3654547"/>
            <a:ext cx="4873651" cy="306692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7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單跨雙坡溫室、風向為側風向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  <a:r>
              <a:rPr lang="zh-TW" altLang="en-US" sz="2000" dirty="0"/>
              <a:t>之局部風壓係數會受柱高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及單跨跨距</a:t>
            </a:r>
            <a:r>
              <a:rPr lang="en-US" altLang="zh-TW" sz="2000" dirty="0"/>
              <a:t>(s)</a:t>
            </a:r>
            <a:r>
              <a:rPr lang="zh-TW" altLang="en-US" sz="2000" dirty="0"/>
              <a:t>影響，若</a:t>
            </a:r>
            <a:r>
              <a:rPr lang="en-US" altLang="zh-TW" sz="2000" dirty="0"/>
              <a:t>h/s</a:t>
            </a:r>
            <a:r>
              <a:rPr lang="zh-TW" altLang="en-US" sz="2000" dirty="0"/>
              <a:t>介於</a:t>
            </a:r>
            <a:r>
              <a:rPr lang="en-US" altLang="zh-TW" sz="2000" dirty="0"/>
              <a:t>0.4</a:t>
            </a:r>
            <a:r>
              <a:rPr lang="zh-TW" altLang="en-US" sz="2000" dirty="0"/>
              <a:t>到</a:t>
            </a:r>
            <a:r>
              <a:rPr lang="en-US" altLang="zh-TW" sz="2000" dirty="0"/>
              <a:t>0.6</a:t>
            </a:r>
            <a:r>
              <a:rPr lang="zh-TW" altLang="en-US" sz="2000" dirty="0"/>
              <a:t>，則透過內插來進行計算。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ABACD84-0CA2-4A2E-B669-1AA4E10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26" y="3982450"/>
            <a:ext cx="2202895" cy="26870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36C2355-E0A4-44A7-9B2E-0F0F196F0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994" y="4180841"/>
            <a:ext cx="4861407" cy="25406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8220870F-61D9-4860-BF93-7972617EB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53971"/>
            <a:ext cx="7772400" cy="73577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4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多跨雙坡溫室、風向為順風向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  <a:r>
              <a:rPr lang="zh-TW" altLang="en-US" sz="2000" dirty="0"/>
              <a:t>之局部風壓係數不受柱高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及單跨跨距</a:t>
            </a:r>
            <a:r>
              <a:rPr lang="en-US" altLang="zh-TW" sz="2000" dirty="0"/>
              <a:t>(s)</a:t>
            </a:r>
            <a:r>
              <a:rPr lang="zh-TW" altLang="en-US" sz="2000" dirty="0"/>
              <a:t>影響。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3FC14930-9855-459D-ABAA-CE6D7D4C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59" y="3573565"/>
            <a:ext cx="3954449" cy="31479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3A970E0-1AB1-4591-A4DE-0BE4A2AE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67" y="4030951"/>
            <a:ext cx="5634500" cy="22331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82374F66-B0F2-4D4E-B60E-D1C811E7C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27049"/>
            <a:ext cx="10216811" cy="692220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一、日本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溫室安全構造基準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主要風壓係數</a:t>
            </a: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EDDC00A-72BB-41D0-BD92-160A02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42" y="2361006"/>
            <a:ext cx="6324396" cy="18115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B89A0E2-181B-4AFE-8839-F3C3F5AD2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06" y="4621643"/>
            <a:ext cx="6530868" cy="1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多跨雙坡溫室、風向為側風向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  <a:r>
              <a:rPr lang="zh-TW" altLang="en-US" sz="2000" dirty="0"/>
              <a:t>之局部風壓係數會受柱高</a:t>
            </a:r>
            <a:r>
              <a:rPr lang="en-US" altLang="zh-TW" sz="2000" dirty="0"/>
              <a:t>(h)</a:t>
            </a:r>
            <a:r>
              <a:rPr lang="zh-TW" altLang="en-US" sz="2000" dirty="0"/>
              <a:t>及單跨跨距</a:t>
            </a:r>
            <a:r>
              <a:rPr lang="en-US" altLang="zh-TW" sz="2000" dirty="0"/>
              <a:t>(s)</a:t>
            </a:r>
            <a:r>
              <a:rPr lang="zh-TW" altLang="en-US" sz="2000" dirty="0"/>
              <a:t>影響，若</a:t>
            </a:r>
            <a:r>
              <a:rPr lang="en-US" altLang="zh-TW" sz="2000" dirty="0"/>
              <a:t>h/s</a:t>
            </a:r>
            <a:r>
              <a:rPr lang="zh-TW" altLang="en-US" sz="2000" dirty="0"/>
              <a:t>介於</a:t>
            </a:r>
            <a:r>
              <a:rPr lang="en-US" altLang="zh-TW" sz="2000" dirty="0"/>
              <a:t>0.4</a:t>
            </a:r>
            <a:r>
              <a:rPr lang="zh-TW" altLang="en-US" sz="2000" dirty="0"/>
              <a:t>到</a:t>
            </a:r>
            <a:r>
              <a:rPr lang="en-US" altLang="zh-TW" sz="2000" dirty="0"/>
              <a:t>0.6</a:t>
            </a:r>
            <a:r>
              <a:rPr lang="zh-TW" altLang="en-US" sz="2000" dirty="0"/>
              <a:t>，則透過內插來進行計算。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844F2B7-9EEF-4DCD-95CD-39DA3DB0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26" y="3887656"/>
            <a:ext cx="2608370" cy="28716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AF781297-EB44-4B50-808E-5A096D3D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7" y="4248862"/>
            <a:ext cx="5734976" cy="21492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88D757E5-6A23-4272-B812-4E264D87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33873"/>
            <a:ext cx="8906152" cy="88607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3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以下外風壓係數僅適用</a:t>
            </a:r>
            <a:r>
              <a:rPr lang="en-US" altLang="zh-TW" sz="2000" dirty="0"/>
              <a:t>h/s≥0.2</a:t>
            </a:r>
            <a:r>
              <a:rPr lang="zh-TW" altLang="en-US" sz="2000" dirty="0"/>
              <a:t>的情況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D880445-E608-4204-B1FB-73085FF6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24" y="2731579"/>
            <a:ext cx="3491838" cy="16808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0A798A95-B112-473E-AFDB-CD5A065FD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635" y="2718852"/>
            <a:ext cx="2894773" cy="16808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B6BBE79D-1F6E-4ACF-824C-587036E3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416" y="5035514"/>
            <a:ext cx="8072438" cy="175698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7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、風向為側風向</a:t>
            </a:r>
            <a:r>
              <a:rPr lang="en-US" altLang="zh-TW" sz="2000" dirty="0"/>
              <a:t>(2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以下外風壓係數僅適用</a:t>
            </a:r>
            <a:r>
              <a:rPr lang="en-US" altLang="zh-TW" sz="2000" dirty="0"/>
              <a:t>h/s≥0.2</a:t>
            </a:r>
            <a:r>
              <a:rPr lang="zh-TW" altLang="en-US" sz="2000" dirty="0"/>
              <a:t>的情況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325367C-62FB-40F1-A2E5-F0780714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151" y="2718852"/>
            <a:ext cx="2180145" cy="16808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AECE2DF-DA14-4899-878A-C5FF820B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68" y="2775879"/>
            <a:ext cx="4014880" cy="15667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A5F5E61-4FC4-4EA9-AAB4-56CB02A39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327" y="5184598"/>
            <a:ext cx="9537346" cy="654925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3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C54209C8-B033-4A92-BAF2-9DF7F6EF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0" y="2929632"/>
            <a:ext cx="5538708" cy="143748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39970A4-30DA-46DB-9EC5-05EFF3BD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508" y="2804499"/>
            <a:ext cx="3667666" cy="1655152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97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、風向為順風向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以下外風壓係數僅適用</a:t>
            </a:r>
            <a:r>
              <a:rPr lang="en-US" altLang="zh-TW" sz="2000" dirty="0"/>
              <a:t>h/s≥0.2</a:t>
            </a:r>
            <a:r>
              <a:rPr lang="zh-TW" altLang="en-US" sz="2000" dirty="0"/>
              <a:t>的情況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C046669-D8A8-4909-BB01-9FB94AB2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0" y="3429000"/>
            <a:ext cx="7520820" cy="299925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44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外風壓係數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以下範例為拱形溫室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、風向為側風向</a:t>
            </a:r>
            <a:r>
              <a:rPr lang="en-US" altLang="zh-TW" sz="2000" dirty="0"/>
              <a:t>(2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以下外風壓係數僅適用</a:t>
            </a:r>
            <a:r>
              <a:rPr lang="en-US" altLang="zh-TW" sz="2000" dirty="0"/>
              <a:t>h/s≥0.2</a:t>
            </a:r>
            <a:r>
              <a:rPr lang="zh-TW" altLang="en-US" sz="2000" dirty="0"/>
              <a:t>的情況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8435445-AED7-46D0-8C69-3D2E55C7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46" y="2804496"/>
            <a:ext cx="4604436" cy="16551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821D467-284D-4F1F-8A66-8D448DD0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61" y="3060728"/>
            <a:ext cx="4536536" cy="1142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21078983-42B0-4F4B-B0BF-9761D2B4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073" y="5146482"/>
            <a:ext cx="9367376" cy="59705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32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、風向為側風向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14528AC4-A39C-428F-8C77-82755E31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4" y="3801924"/>
            <a:ext cx="2767835" cy="26909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A1DA592-46BD-4CE5-A21F-EE24139D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81" y="3933142"/>
            <a:ext cx="2153019" cy="26427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5267C3B6-2691-46B0-8EE7-B84E1E13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139" y="2860088"/>
            <a:ext cx="9298944" cy="6761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70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局部風壓係數僅針對披覆材及連結件來訂定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拱形溫室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、風向為側風向</a:t>
            </a:r>
            <a:r>
              <a:rPr lang="en-US" altLang="zh-TW" sz="2000" dirty="0"/>
              <a:t>(1</a:t>
            </a:r>
            <a:r>
              <a:rPr lang="zh-TW" altLang="en-US" sz="2000" dirty="0"/>
              <a:t>為風向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DB971DD-3C6A-475C-BF5F-1EC9CA11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43" y="4466967"/>
            <a:ext cx="5150111" cy="14393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E395538-1D70-43DD-837D-D7CC2219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97" y="3733122"/>
            <a:ext cx="4171605" cy="275975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3F41B01D-5746-4775-BAF0-1E142147F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61" y="2863394"/>
            <a:ext cx="9575677" cy="602607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88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內風壓係數：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單跨溫室，風向為順風時，內風壓係數為</a:t>
            </a:r>
            <a:r>
              <a:rPr lang="en-US" altLang="zh-TW" sz="2000" dirty="0"/>
              <a:t>0.2</a:t>
            </a:r>
            <a:r>
              <a:rPr lang="zh-TW" altLang="en-US" sz="2000" dirty="0"/>
              <a:t>或</a:t>
            </a:r>
            <a:r>
              <a:rPr lang="en-US" altLang="zh-TW" sz="2000" dirty="0"/>
              <a:t>-0.4</a:t>
            </a:r>
            <a:r>
              <a:rPr lang="zh-TW" altLang="en-US" sz="2000" dirty="0"/>
              <a:t>；風向為側風時，內風壓係數為</a:t>
            </a:r>
            <a:r>
              <a:rPr lang="en-US" altLang="zh-TW" sz="2000" dirty="0"/>
              <a:t>0.2</a:t>
            </a:r>
            <a:r>
              <a:rPr lang="zh-TW" altLang="en-US" sz="2000" dirty="0"/>
              <a:t>或</a:t>
            </a:r>
            <a:r>
              <a:rPr lang="en-US" altLang="zh-TW" sz="2000" dirty="0"/>
              <a:t>-0.2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多跨溫室，風向為順風時，內風壓係數為</a:t>
            </a:r>
            <a:r>
              <a:rPr lang="en-US" altLang="zh-TW" sz="2000" dirty="0"/>
              <a:t>0.2</a:t>
            </a:r>
            <a:r>
              <a:rPr lang="zh-TW" altLang="en-US" sz="2000" dirty="0"/>
              <a:t>或</a:t>
            </a:r>
            <a:r>
              <a:rPr lang="en-US" altLang="zh-TW" sz="2000" dirty="0"/>
              <a:t>-0.3</a:t>
            </a:r>
            <a:r>
              <a:rPr lang="zh-TW" altLang="en-US" sz="2000" dirty="0"/>
              <a:t>；風向為側風時，內風壓係數為</a:t>
            </a:r>
            <a:r>
              <a:rPr lang="en-US" altLang="zh-TW" sz="2000" dirty="0"/>
              <a:t>0.2</a:t>
            </a:r>
            <a:r>
              <a:rPr lang="zh-TW" altLang="en-US" sz="2000" dirty="0"/>
              <a:t>或</a:t>
            </a:r>
            <a:r>
              <a:rPr lang="en-US" altLang="zh-TW" sz="2000" dirty="0"/>
              <a:t>-0.2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29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四、中國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溫室結構荷載規範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(GB/T 51183-2016)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風荷載計算：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溫室主體結構之風荷載：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    係數與風作用於結構之位置及高度有關。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/>
              <a:t>圍護結構之風荷載：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    係數與風作用於結構之位置及高度有關，且局部結構之風壓係數與主體結構不同。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154180F-BC69-4166-8B5C-D43877F3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80" y="2210540"/>
            <a:ext cx="2074106" cy="4131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80D49F9-75B3-42D7-9290-2B0013B3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25" y="3379940"/>
            <a:ext cx="2040888" cy="4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主要風壓係數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A870034-79F9-4FE3-9BB2-898C7A94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29" y="2346790"/>
            <a:ext cx="7537142" cy="1806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52F3FB5-4E95-4C85-BEF0-43DFA692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492" y="4314359"/>
            <a:ext cx="6509876" cy="2261566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28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風壓高度變化係數：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A</a:t>
            </a:r>
            <a:r>
              <a:rPr lang="zh-TW" altLang="en-US" sz="2000" dirty="0"/>
              <a:t>類地形為靠近海邊之區域，</a:t>
            </a:r>
            <a:r>
              <a:rPr lang="en-US" altLang="zh-TW" sz="2000" dirty="0"/>
              <a:t>B</a:t>
            </a:r>
            <a:r>
              <a:rPr lang="zh-TW" altLang="en-US" sz="2000" dirty="0"/>
              <a:t>類地形為田野、鄉村及房屋較稀疏之村鎮，</a:t>
            </a:r>
            <a:r>
              <a:rPr lang="en-US" altLang="zh-TW" sz="2000" dirty="0"/>
              <a:t>C</a:t>
            </a:r>
            <a:r>
              <a:rPr lang="zh-TW" altLang="en-US" sz="2000" dirty="0"/>
              <a:t>類地形為建築較 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密集之市區。愈空曠及離地高度較高時，係數愈大。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DB96317-C016-4797-B87F-ADAEF5AC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28" y="3250311"/>
            <a:ext cx="7995544" cy="34711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分為</a:t>
            </a:r>
            <a:r>
              <a:rPr lang="en-US" altLang="zh-TW" sz="2000" dirty="0"/>
              <a:t>0°</a:t>
            </a:r>
            <a:r>
              <a:rPr lang="zh-TW" altLang="en-US" sz="2000" dirty="0"/>
              <a:t>風及</a:t>
            </a:r>
            <a:r>
              <a:rPr lang="en-US" altLang="zh-TW" sz="2000" dirty="0"/>
              <a:t>90°</a:t>
            </a:r>
            <a:r>
              <a:rPr lang="zh-TW" altLang="en-US" sz="2000" dirty="0"/>
              <a:t>風，係數由查表可得知，若無相同之溫室類型，則需由風洞試驗來求得係數。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 雙坡屋面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r>
              <a:rPr lang="en-US" altLang="zh-TW" sz="2000" dirty="0"/>
              <a:t> 0°</a:t>
            </a:r>
            <a:r>
              <a:rPr lang="zh-TW" altLang="en-US" sz="2000" dirty="0"/>
              <a:t>風時單跨及多跨不同，</a:t>
            </a:r>
            <a:r>
              <a:rPr lang="en-US" altLang="zh-TW" sz="2000" dirty="0"/>
              <a:t> 90°</a:t>
            </a:r>
            <a:r>
              <a:rPr lang="zh-TW" altLang="en-US" sz="2000" dirty="0"/>
              <a:t>風則不分單跨或多跨。若屋面角度介於</a:t>
            </a:r>
            <a:r>
              <a:rPr lang="en-US" altLang="zh-TW" sz="2000" dirty="0"/>
              <a:t>15-60</a:t>
            </a:r>
            <a:r>
              <a:rPr lang="zh-TW" altLang="en-US" sz="2000" dirty="0"/>
              <a:t>度時，使用內插來計算。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9FAB23E-3FF9-4E28-BE8C-CCA299E8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73" y="3752544"/>
            <a:ext cx="3521290" cy="29689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1A4FF64-F66A-4A23-93A9-19E48B618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94" y="3791041"/>
            <a:ext cx="2408808" cy="2930434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73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 雙坡屋面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r>
              <a:rPr lang="en-US" altLang="zh-TW" sz="2000" dirty="0"/>
              <a:t> 0°</a:t>
            </a:r>
            <a:r>
              <a:rPr lang="zh-TW" altLang="en-US" sz="2000" dirty="0"/>
              <a:t>風時屋頂第一迎風面之係數與單跨數值相同。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1A4FF64-F66A-4A23-93A9-19E48B61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95" y="3039085"/>
            <a:ext cx="2839005" cy="3453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EBAAFFB3-6436-477D-9A3C-10F78CC6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24" y="3659223"/>
            <a:ext cx="5046170" cy="19444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655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 單坡屋面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：屋頂第一迎風面之數值與雙坡數值相同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4.</a:t>
            </a:r>
            <a:r>
              <a:rPr lang="zh-TW" altLang="en-US" sz="2000" dirty="0"/>
              <a:t> 單坡屋面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1F0CCC5-4C1E-4C33-BA6F-362484D4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166" y="2042425"/>
            <a:ext cx="4194422" cy="15776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0749BA2-3D7A-44A1-8D43-C94564167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119" y="3845534"/>
            <a:ext cx="4352047" cy="281029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53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5.</a:t>
            </a:r>
            <a:r>
              <a:rPr lang="zh-TW" altLang="en-US" sz="2000" dirty="0"/>
              <a:t> 拱形屋面</a:t>
            </a:r>
            <a:r>
              <a:rPr lang="en-US" altLang="zh-TW" sz="2000" dirty="0"/>
              <a:t>(</a:t>
            </a:r>
            <a:r>
              <a:rPr lang="zh-TW" altLang="en-US" sz="2000" dirty="0"/>
              <a:t>單跨</a:t>
            </a:r>
            <a:r>
              <a:rPr lang="en-US" altLang="zh-TW" sz="2000" dirty="0"/>
              <a:t>)</a:t>
            </a:r>
            <a:r>
              <a:rPr lang="zh-TW" altLang="en-US" sz="2000" dirty="0"/>
              <a:t>：若</a:t>
            </a:r>
            <a:r>
              <a:rPr lang="en-US" altLang="zh-TW" sz="2000" dirty="0"/>
              <a:t>f/l</a:t>
            </a:r>
            <a:r>
              <a:rPr lang="zh-TW" altLang="en-US" sz="2000" dirty="0"/>
              <a:t>介於</a:t>
            </a:r>
            <a:r>
              <a:rPr lang="en-US" altLang="zh-TW" sz="2000" dirty="0"/>
              <a:t>0.1-0.5</a:t>
            </a:r>
            <a:r>
              <a:rPr lang="zh-TW" altLang="en-US" sz="2000" dirty="0"/>
              <a:t>，則用內插來計算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6.</a:t>
            </a:r>
            <a:r>
              <a:rPr lang="zh-TW" altLang="en-US" sz="2000" dirty="0"/>
              <a:t> 拱形屋面</a:t>
            </a:r>
            <a:r>
              <a:rPr lang="en-US" altLang="zh-TW" sz="2000" dirty="0"/>
              <a:t>(</a:t>
            </a:r>
            <a:r>
              <a:rPr lang="zh-TW" altLang="en-US" sz="2000" dirty="0"/>
              <a:t>多跨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600A39B-6DED-4025-809F-A4A1B062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87" y="2735801"/>
            <a:ext cx="3409746" cy="1739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EE75FDD-B89E-4578-B102-D651F413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87" y="4883430"/>
            <a:ext cx="4153502" cy="16828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B9523F7F-9BFA-41DF-8AD3-ADF041629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388" y="3799914"/>
            <a:ext cx="4462925" cy="16284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0977B6E-57BC-43EC-8AA0-81BA54E8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700" y="5407234"/>
            <a:ext cx="876300" cy="3333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7.</a:t>
            </a:r>
            <a:r>
              <a:rPr lang="zh-TW" altLang="en-US" sz="2000" dirty="0"/>
              <a:t> 其他多跨屋面：第一迎風屋面係數與拱形屋面計算方法相同。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EAEC39C-FEAD-4603-A4A3-01A88713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53" y="3061293"/>
            <a:ext cx="4463110" cy="30255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2E954BC-C142-41AD-9CFA-0F59BEEEF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12" y="2982395"/>
            <a:ext cx="4364160" cy="310440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63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風荷載局部體型係數：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下圖陰影部分可以取</a:t>
            </a:r>
            <a:r>
              <a:rPr lang="en-US" altLang="zh-TW" sz="2000" dirty="0"/>
              <a:t>1.5</a:t>
            </a:r>
            <a:r>
              <a:rPr lang="zh-TW" altLang="en-US" sz="2000" dirty="0"/>
              <a:t>來計算。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0861FF6-EE60-48F1-B181-A4F852AD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99" y="2693862"/>
            <a:ext cx="6639157" cy="402761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4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溫室設計規範比較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1093388" cy="48958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雙坡屋面為例：英國外風壓係數僅針對</a:t>
            </a:r>
            <a:r>
              <a:rPr lang="en-US" altLang="zh-TW" sz="2000" dirty="0"/>
              <a:t>20</a:t>
            </a:r>
            <a:r>
              <a:rPr lang="zh-TW" altLang="en-US" sz="2000" dirty="0"/>
              <a:t>度</a:t>
            </a:r>
            <a:r>
              <a:rPr lang="en-US" altLang="zh-TW" sz="2000" dirty="0"/>
              <a:t>-26</a:t>
            </a:r>
            <a:r>
              <a:rPr lang="zh-TW" altLang="en-US" sz="2000" dirty="0"/>
              <a:t>度的屋頂進行討論，但係數會隨著高度及跨距變化；中國風壓係數適用所有角度的屋頂，但不會隨高度及跨距變化。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中國規範討論較多種類的屋面。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局部風壓係數中國僅粗略訂定為</a:t>
            </a:r>
            <a:r>
              <a:rPr lang="en-US" altLang="zh-TW" sz="2000" dirty="0"/>
              <a:t>1.5</a:t>
            </a:r>
            <a:r>
              <a:rPr lang="zh-TW" altLang="en-US" sz="2000" dirty="0"/>
              <a:t>；英國較詳細。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中國僅討論外風壓係數，沒有訂定內風壓係數；英國有訂定內風壓係數。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5070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 txBox="1">
            <a:spLocks/>
          </p:cNvSpPr>
          <p:nvPr/>
        </p:nvSpPr>
        <p:spPr>
          <a:xfrm>
            <a:off x="742950" y="905875"/>
            <a:ext cx="10515600" cy="351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 日本規範在風壓係數的制定上，較為簡易，僅在斜屋面的第一迎風面為變數</a:t>
            </a:r>
            <a:r>
              <a:rPr lang="en-US" altLang="zh-TW" sz="2000" dirty="0" smtClean="0"/>
              <a:t>(1.3sin</a:t>
            </a:r>
            <a:r>
              <a:rPr lang="el-GR" altLang="zh-TW" sz="2000" dirty="0" smtClean="0"/>
              <a:t>θ</a:t>
            </a:r>
            <a:r>
              <a:rPr lang="en-US" altLang="zh-TW" sz="2000" dirty="0" smtClean="0"/>
              <a:t>-0.5)</a:t>
            </a:r>
            <a:r>
              <a:rPr lang="zh-TW" altLang="en-US" sz="2000" dirty="0" smtClean="0"/>
              <a:t> ，其餘皆為定值。</a:t>
            </a:r>
            <a:endParaRPr lang="en-US" altLang="zh-TW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 日本規範僅針對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度風進行討論，並未如其他國家規範討論</a:t>
            </a:r>
            <a:r>
              <a:rPr lang="en-US" altLang="zh-TW" sz="2000" dirty="0" smtClean="0"/>
              <a:t>90</a:t>
            </a:r>
            <a:r>
              <a:rPr lang="zh-TW" altLang="en-US" sz="2000" dirty="0" smtClean="0"/>
              <a:t>度風。</a:t>
            </a:r>
            <a:endParaRPr lang="en-US" altLang="zh-TW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 日本在局部風壓係數制定與中國類似，但中國之局部風壓範圍取至距離邊緣</a:t>
            </a:r>
            <a:r>
              <a:rPr lang="en-US" altLang="zh-TW" sz="2000" dirty="0" smtClean="0"/>
              <a:t>2m</a:t>
            </a:r>
            <a:r>
              <a:rPr lang="zh-TW" altLang="en-US" sz="2000" dirty="0" smtClean="0"/>
              <a:t>處，而日本的範圍取</a:t>
            </a:r>
            <a:r>
              <a:rPr lang="en-US" altLang="zh-TW" sz="2000" dirty="0" smtClean="0"/>
              <a:t>0.1</a:t>
            </a:r>
            <a:r>
              <a:rPr lang="zh-TW" altLang="en-US" sz="2000" dirty="0" smtClean="0"/>
              <a:t>倍長度，最多不超過</a:t>
            </a:r>
            <a:r>
              <a:rPr lang="en-US" altLang="zh-TW" sz="2000" dirty="0" smtClean="0"/>
              <a:t>3m</a:t>
            </a:r>
            <a:r>
              <a:rPr lang="zh-TW" altLang="en-US" sz="2000" dirty="0" smtClean="0"/>
              <a:t>。     </a:t>
            </a:r>
            <a:endParaRPr lang="en-US" altLang="zh-TW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日本規範僅討論外風壓係數，並未討論內風壓係數。</a:t>
            </a:r>
            <a:endParaRPr lang="en-US" altLang="zh-TW" sz="2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 txBox="1">
            <a:spLocks/>
          </p:cNvSpPr>
          <p:nvPr/>
        </p:nvSpPr>
        <p:spPr>
          <a:xfrm>
            <a:off x="742950" y="3848101"/>
            <a:ext cx="10515600" cy="2876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 smtClean="0"/>
              <a:t>美國溫室手冊針對風載重的部分僅簡單敘述，其餘需參閱建築規範</a:t>
            </a:r>
            <a:r>
              <a:rPr lang="en-US" altLang="zh-TW" sz="2000" dirty="0" smtClean="0"/>
              <a:t>(IBC 2000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ASCE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7)</a:t>
            </a:r>
            <a:r>
              <a:rPr lang="zh-TW" altLang="en-US" sz="2000" dirty="0" smtClean="0"/>
              <a:t>的載重配置，而規範內容相當多且複雜，有好幾個章節均在敘述風載重的算法</a:t>
            </a:r>
            <a:r>
              <a:rPr lang="en-US" altLang="zh-TW" sz="2000" dirty="0" smtClean="0"/>
              <a:t>(ASCE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7-16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P245-P388)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 smtClean="0"/>
              <a:t>美國</a:t>
            </a:r>
            <a:r>
              <a:rPr lang="en-US" altLang="zh-TW" sz="2000" dirty="0" smtClean="0"/>
              <a:t>ASCE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 規範中，關於風壓係數，只針對單棟建築進行討論，並未提及連棟建築。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 smtClean="0"/>
              <a:t>美國</a:t>
            </a:r>
            <a:r>
              <a:rPr lang="en-US" altLang="zh-TW" sz="2000" dirty="0" smtClean="0"/>
              <a:t>ASCE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計算風壓的方式分為好幾種，各個算法的風壓係數也不盡相同。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6399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主要風壓係數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81B82715-8D32-4FE6-B044-0384EE4F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56" y="2200143"/>
            <a:ext cx="7154281" cy="1805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354E55B-F15E-41A1-B916-657306321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273" y="4474346"/>
            <a:ext cx="7484904" cy="210157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0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局部風壓係數</a:t>
            </a:r>
            <a:r>
              <a:rPr lang="en-US" altLang="zh-TW" sz="2000" dirty="0"/>
              <a:t>(</a:t>
            </a:r>
            <a:r>
              <a:rPr lang="zh-TW" altLang="en-US" sz="2000" dirty="0"/>
              <a:t>針對如下圖之斜線部分</a:t>
            </a:r>
            <a:r>
              <a:rPr lang="en-US" altLang="zh-TW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                                                                   </a:t>
            </a:r>
            <a:r>
              <a:rPr lang="en-US" altLang="zh-TW" sz="2000" dirty="0"/>
              <a:t>a=0.1A</a:t>
            </a:r>
            <a:r>
              <a:rPr lang="zh-TW" altLang="en-US" sz="2000" dirty="0"/>
              <a:t>，</a:t>
            </a:r>
            <a:r>
              <a:rPr lang="en-US" altLang="zh-TW" sz="2000" dirty="0"/>
              <a:t>b=0.1B</a:t>
            </a:r>
            <a:r>
              <a:rPr lang="zh-TW" altLang="en-US" sz="2000" dirty="0"/>
              <a:t>，若超過</a:t>
            </a:r>
            <a:r>
              <a:rPr lang="en-US" altLang="zh-TW" sz="2000" dirty="0"/>
              <a:t>3m</a:t>
            </a:r>
            <a:r>
              <a:rPr lang="zh-TW" altLang="en-US" sz="2000" dirty="0"/>
              <a:t>以</a:t>
            </a:r>
            <a:r>
              <a:rPr lang="en-US" altLang="zh-TW" sz="2000" dirty="0"/>
              <a:t>3m</a:t>
            </a:r>
            <a:r>
              <a:rPr lang="zh-TW" altLang="en-US" sz="2000" dirty="0"/>
              <a:t>計。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                                                                  斜線部分之局部風壓係數取</a:t>
            </a:r>
            <a:r>
              <a:rPr lang="en-US" altLang="zh-TW" sz="2000" dirty="0"/>
              <a:t>1.5(</a:t>
            </a:r>
            <a:r>
              <a:rPr lang="zh-TW" altLang="en-US" sz="2000" dirty="0"/>
              <a:t>垂直屋面向上</a:t>
            </a:r>
            <a:r>
              <a:rPr lang="en-US" altLang="zh-TW" sz="2000" dirty="0"/>
              <a:t>)</a:t>
            </a:r>
            <a:r>
              <a:rPr lang="zh-TW" altLang="en-US" sz="2000" dirty="0"/>
              <a:t>。                                                              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                                                                      斜線部分之局部風壓係數取</a:t>
            </a:r>
            <a:r>
              <a:rPr lang="en-US" altLang="zh-TW" sz="2000" dirty="0"/>
              <a:t>1.15(</a:t>
            </a:r>
            <a:r>
              <a:rPr lang="zh-TW" altLang="en-US" sz="2000" dirty="0"/>
              <a:t>垂直屋面向上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5A573FE-B9B9-4889-8C81-AF3438CC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8" y="2237337"/>
            <a:ext cx="3431544" cy="20525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0F0A77FD-FA34-4873-8A46-00BBA104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06" y="4438333"/>
            <a:ext cx="3281017" cy="20545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85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日本溫室安全構造基準小結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 日本規範在風壓係數的制定上，較為簡易，僅在斜屋面的第一迎風面為變數</a:t>
            </a:r>
            <a:r>
              <a:rPr lang="en-US" altLang="zh-TW" sz="2000" dirty="0"/>
              <a:t>(1.3sin</a:t>
            </a:r>
            <a:r>
              <a:rPr lang="el-GR" altLang="zh-TW" sz="2000" dirty="0"/>
              <a:t>θ</a:t>
            </a:r>
            <a:r>
              <a:rPr lang="en-US" altLang="zh-TW" sz="2000" dirty="0"/>
              <a:t>-0.5)</a:t>
            </a:r>
            <a:r>
              <a:rPr lang="zh-TW" altLang="en-US" sz="2000" dirty="0"/>
              <a:t> ，其餘皆為定值。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 日本規範僅針對</a:t>
            </a:r>
            <a:r>
              <a:rPr lang="en-US" altLang="zh-TW" sz="2000" dirty="0"/>
              <a:t>0</a:t>
            </a:r>
            <a:r>
              <a:rPr lang="zh-TW" altLang="en-US" sz="2000" dirty="0"/>
              <a:t>度風進行討論，並未如其他國家規範討論</a:t>
            </a:r>
            <a:r>
              <a:rPr lang="en-US" altLang="zh-TW" sz="2000" dirty="0"/>
              <a:t>90</a:t>
            </a:r>
            <a:r>
              <a:rPr lang="zh-TW" altLang="en-US" sz="2000" dirty="0"/>
              <a:t>度風。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 日本在局部風壓係數制定與中國類似，但中國之局部風壓範圍取至距離邊緣</a:t>
            </a:r>
            <a:r>
              <a:rPr lang="en-US" altLang="zh-TW" sz="2000" dirty="0"/>
              <a:t>2m</a:t>
            </a:r>
            <a:r>
              <a:rPr lang="zh-TW" altLang="en-US" sz="2000" dirty="0"/>
              <a:t>處，而日本的範圍取</a:t>
            </a:r>
            <a:r>
              <a:rPr lang="en-US" altLang="zh-TW" sz="2000" dirty="0"/>
              <a:t>0.1</a:t>
            </a:r>
            <a:r>
              <a:rPr lang="zh-TW" altLang="en-US" sz="2000" dirty="0"/>
              <a:t>倍長度，最多不超過</a:t>
            </a:r>
            <a:r>
              <a:rPr lang="en-US" altLang="zh-TW" sz="2000" dirty="0"/>
              <a:t>3m</a:t>
            </a:r>
            <a:r>
              <a:rPr lang="zh-TW" altLang="en-US" sz="2000" dirty="0"/>
              <a:t>。     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4.</a:t>
            </a:r>
            <a:r>
              <a:rPr lang="zh-TW" altLang="en-US" sz="2000" dirty="0"/>
              <a:t>日本規範僅討論外風壓係數，並未討論內風壓係數。</a:t>
            </a:r>
            <a:endParaRPr lang="en-US" altLang="zh-TW" sz="2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6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F81A50-8DAF-4B90-93F6-1323550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二、美國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溫室結構設計手冊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風力計算根據兩種規範來進行討論：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IBC</a:t>
            </a:r>
            <a:r>
              <a:rPr lang="zh-TW" altLang="en-US" sz="2000" dirty="0"/>
              <a:t> </a:t>
            </a:r>
            <a:r>
              <a:rPr lang="en-US" altLang="zh-TW" sz="2000" dirty="0"/>
              <a:t>(International Building Code 2000)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ASCE 7</a:t>
            </a:r>
            <a:r>
              <a:rPr lang="zh-TW" altLang="en-US" sz="2000" dirty="0"/>
              <a:t> </a:t>
            </a:r>
            <a:r>
              <a:rPr lang="en-US" altLang="zh-TW" sz="2000" dirty="0"/>
              <a:t>Minimum Design Loads and</a:t>
            </a:r>
            <a:r>
              <a:rPr lang="zh-TW" altLang="en-US" sz="2000" dirty="0"/>
              <a:t> </a:t>
            </a:r>
            <a:r>
              <a:rPr lang="en-US" altLang="zh-TW" sz="2000" dirty="0"/>
              <a:t>Associated Criteria for Buildings</a:t>
            </a:r>
            <a:r>
              <a:rPr lang="zh-TW" altLang="en-US" sz="2000" dirty="0"/>
              <a:t> </a:t>
            </a:r>
            <a:r>
              <a:rPr lang="en-US" altLang="zh-TW" sz="2000" dirty="0"/>
              <a:t>and Other Structures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可由設計者自行選擇使用，兩個規範雖然稍有不同，但只要合乎規定即可。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68405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在美國設計手冊裡，提到許多計算風壓的相關係數：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在丘陵和懸崖上的風速加快係數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Kzt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風向係數</a:t>
            </a:r>
            <a:r>
              <a:rPr lang="en-US" altLang="zh-TW" sz="2000" dirty="0" err="1"/>
              <a:t>Kd</a:t>
            </a:r>
            <a:r>
              <a:rPr lang="zh-TW" altLang="en-US" sz="2000" dirty="0"/>
              <a:t>：應用於計算風速壓力的分析方法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對於任何給定的風向，溫室應評估為暴露類別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B</a:t>
            </a:r>
            <a:r>
              <a:rPr lang="zh-TW" altLang="en-US" sz="2000" dirty="0"/>
              <a:t>，</a:t>
            </a:r>
            <a:r>
              <a:rPr lang="en-US" altLang="zh-TW" sz="2000" dirty="0"/>
              <a:t>C</a:t>
            </a:r>
            <a:r>
              <a:rPr lang="zh-TW" altLang="en-US" sz="2000" dirty="0"/>
              <a:t>或</a:t>
            </a:r>
            <a:r>
              <a:rPr lang="en-US" altLang="zh-TW" sz="2000" dirty="0"/>
              <a:t>D</a:t>
            </a:r>
            <a:r>
              <a:rPr lang="zh-TW" altLang="en-US" sz="2000" dirty="0"/>
              <a:t>的其中一種，以決定</a:t>
            </a:r>
            <a:r>
              <a:rPr lang="en-US" altLang="zh-TW" sz="2000" dirty="0" err="1"/>
              <a:t>Kz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/>
              <a:t>封閉種類：分為開放式、封閉式及半封閉式三種。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Importance factor</a:t>
            </a:r>
            <a:r>
              <a:rPr lang="zh-TW" altLang="en-US" sz="2000" dirty="0"/>
              <a:t>有三種數值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0.87</a:t>
            </a:r>
            <a:r>
              <a:rPr lang="zh-TW" altLang="en-US" sz="2000" dirty="0"/>
              <a:t>：非颶風侵襲地區、颶風侵襲地區風速在</a:t>
            </a:r>
            <a:r>
              <a:rPr lang="en-US" altLang="zh-TW" sz="2000" dirty="0"/>
              <a:t>80-100mph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0.77</a:t>
            </a:r>
            <a:r>
              <a:rPr lang="zh-TW" altLang="en-US" sz="2000" dirty="0"/>
              <a:t>：颶風侵襲地區風速在</a:t>
            </a:r>
            <a:r>
              <a:rPr lang="en-US" altLang="zh-TW" sz="2000" dirty="0"/>
              <a:t>100mph</a:t>
            </a:r>
            <a:r>
              <a:rPr lang="zh-TW" altLang="en-US" sz="2000" dirty="0"/>
              <a:t>以上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1.00</a:t>
            </a:r>
            <a:r>
              <a:rPr lang="zh-TW" altLang="en-US" sz="2000" dirty="0"/>
              <a:t>：除以上幾種情況者 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4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DB6E432-2EA7-4D28-A533-FFFFEC6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BF76-9D3D-49AB-9767-2519055A647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CD04B4D-22C4-4824-A7FF-61FC964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6.</a:t>
            </a:r>
            <a:r>
              <a:rPr lang="zh-TW" altLang="en-US" sz="2000" dirty="0"/>
              <a:t> 速度壓</a:t>
            </a:r>
            <a:r>
              <a:rPr lang="en-US" altLang="zh-TW" sz="2000" dirty="0" err="1"/>
              <a:t>qz</a:t>
            </a:r>
            <a:r>
              <a:rPr lang="zh-TW" altLang="en-US" sz="2000" dirty="0"/>
              <a:t>計算：高度</a:t>
            </a:r>
            <a:r>
              <a:rPr lang="en-US" altLang="zh-TW" sz="2000" dirty="0"/>
              <a:t>z</a:t>
            </a:r>
            <a:r>
              <a:rPr lang="zh-TW" altLang="en-US" sz="2000" dirty="0"/>
              <a:t>處的速度壓力是由給定的基本風速、速度壓力暴露係數</a:t>
            </a:r>
            <a:r>
              <a:rPr lang="en-US" altLang="zh-TW" sz="2000" dirty="0" err="1"/>
              <a:t>Kz</a:t>
            </a:r>
            <a:r>
              <a:rPr lang="zh-TW" altLang="en-US" sz="2000" dirty="0"/>
              <a:t>、風速增加因子</a:t>
            </a:r>
            <a:r>
              <a:rPr lang="en-US" altLang="zh-TW" sz="2000" dirty="0" err="1"/>
              <a:t>Kzt</a:t>
            </a:r>
            <a:r>
              <a:rPr lang="zh-TW" altLang="en-US" sz="2000" dirty="0"/>
              <a:t>、風向性係數</a:t>
            </a:r>
            <a:r>
              <a:rPr lang="en-US" altLang="zh-TW" sz="2000" dirty="0" err="1"/>
              <a:t>Kd</a:t>
            </a:r>
            <a:r>
              <a:rPr lang="zh-TW" altLang="en-US" sz="2000" dirty="0"/>
              <a:t>和重要性係數</a:t>
            </a:r>
            <a:r>
              <a:rPr lang="en-US" altLang="zh-TW" sz="2000" dirty="0"/>
              <a:t>I</a:t>
            </a:r>
            <a:r>
              <a:rPr lang="zh-TW" altLang="en-US" sz="2000" dirty="0"/>
              <a:t>計算而得。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7.</a:t>
            </a:r>
            <a:r>
              <a:rPr lang="zh-TW" altLang="en-US" sz="2000" dirty="0"/>
              <a:t> 內、外部壓力係數和陣風影響因子，</a:t>
            </a:r>
            <a:r>
              <a:rPr lang="en-US" altLang="zh-TW" sz="2000" dirty="0" err="1"/>
              <a:t>Gcpi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2193</Words>
  <Application>Microsoft Office PowerPoint</Application>
  <PresentationFormat>寬螢幕</PresentationFormat>
  <Paragraphs>241</Paragraphs>
  <Slides>38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Calibri Light</vt:lpstr>
      <vt:lpstr>Office 佈景主題</vt:lpstr>
      <vt:lpstr>世界溫室設計規範  1.日本 2.美國 3.英國 4.中國 </vt:lpstr>
      <vt:lpstr>一、日本溫室安全構造基準</vt:lpstr>
      <vt:lpstr>PowerPoint 簡報</vt:lpstr>
      <vt:lpstr>PowerPoint 簡報</vt:lpstr>
      <vt:lpstr>PowerPoint 簡報</vt:lpstr>
      <vt:lpstr>PowerPoint 簡報</vt:lpstr>
      <vt:lpstr>二、美國溫室結構設計手冊</vt:lpstr>
      <vt:lpstr>PowerPoint 簡報</vt:lpstr>
      <vt:lpstr>PowerPoint 簡報</vt:lpstr>
      <vt:lpstr>PowerPoint 簡報</vt:lpstr>
      <vt:lpstr>PowerPoint 簡報</vt:lpstr>
      <vt:lpstr>三、英國溫室設計標準(EN 13031-1)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四、中國溫室結構荷載規範(GB/T 51183-2016)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溫室設計規範比較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溫室風力設計(英國&amp;中國)</dc:title>
  <dc:creator>立恆 顏</dc:creator>
  <cp:lastModifiedBy>黃金川</cp:lastModifiedBy>
  <cp:revision>3</cp:revision>
  <dcterms:created xsi:type="dcterms:W3CDTF">2020-03-22T07:35:16Z</dcterms:created>
  <dcterms:modified xsi:type="dcterms:W3CDTF">2020-12-03T08:01:47Z</dcterms:modified>
</cp:coreProperties>
</file>