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A17A-0971-4FD9-830A-E84D7DC1DC28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E2E69-4B81-40DE-AED4-33888AAA3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87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54D4-CD56-417A-B42C-FF4342FC890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10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54D4-CD56-417A-B42C-FF4342FC890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167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95E4C-CD5E-4F8F-9AEB-13B88BBF638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35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08C-F226-4A07-A2CF-CCCCF91CFCAE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0D1F-A92A-45AC-A088-A0EDDE6F7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6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08C-F226-4A07-A2CF-CCCCF91CFCAE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0D1F-A92A-45AC-A088-A0EDDE6F7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34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08C-F226-4A07-A2CF-CCCCF91CFCAE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0D1F-A92A-45AC-A088-A0EDDE6F7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65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08C-F226-4A07-A2CF-CCCCF91CFCAE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0D1F-A92A-45AC-A088-A0EDDE6F7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15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08C-F226-4A07-A2CF-CCCCF91CFCAE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0D1F-A92A-45AC-A088-A0EDDE6F7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0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08C-F226-4A07-A2CF-CCCCF91CFCAE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0D1F-A92A-45AC-A088-A0EDDE6F7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86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08C-F226-4A07-A2CF-CCCCF91CFCAE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0D1F-A92A-45AC-A088-A0EDDE6F7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6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08C-F226-4A07-A2CF-CCCCF91CFCAE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0D1F-A92A-45AC-A088-A0EDDE6F7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46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08C-F226-4A07-A2CF-CCCCF91CFCAE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0D1F-A92A-45AC-A088-A0EDDE6F7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10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08C-F226-4A07-A2CF-CCCCF91CFCAE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0D1F-A92A-45AC-A088-A0EDDE6F7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88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08C-F226-4A07-A2CF-CCCCF91CFCAE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0D1F-A92A-45AC-A088-A0EDDE6F7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8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408C-F226-4A07-A2CF-CCCCF91CFCAE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0D1F-A92A-45AC-A088-A0EDDE6F7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uzzorange.com/techorange/2015/06/04/5-ways-work-plac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19835915">
            <a:off x="2803118" y="3899978"/>
            <a:ext cx="799484" cy="395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19835915">
            <a:off x="2803118" y="2779739"/>
            <a:ext cx="799484" cy="3954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19835915">
            <a:off x="2803118" y="1586843"/>
            <a:ext cx="799484" cy="3954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347203" y="345172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法則</a:t>
            </a:r>
          </a:p>
        </p:txBody>
      </p:sp>
      <p:sp>
        <p:nvSpPr>
          <p:cNvPr id="5" name="矩形 4"/>
          <p:cNvSpPr/>
          <p:nvPr/>
        </p:nvSpPr>
        <p:spPr>
          <a:xfrm>
            <a:off x="5887298" y="1"/>
            <a:ext cx="4599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b="1" dirty="0">
                <a:latin typeface="Colonna MT" panose="04020805060202030203" pitchFamily="82" charset="0"/>
                <a:ea typeface="微軟正黑體" panose="020B0604030504040204" pitchFamily="34" charset="-120"/>
              </a:rPr>
              <a:t>3</a:t>
            </a:r>
            <a:endParaRPr lang="zh-TW" altLang="en-US" sz="6000" b="1" dirty="0">
              <a:latin typeface="Colonna MT" panose="04020805060202030203" pitchFamily="82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27648" y="1404437"/>
            <a:ext cx="7995685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先學會學習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377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延長工時不是解決之道，增加效能才是</a:t>
            </a:r>
            <a:r>
              <a:rPr lang="zh-TW" altLang="zh-TW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</a:p>
          <a:p>
            <a:pPr defTabSz="914377" eaLnBrk="0" fontAlgn="base" hangingPunct="0">
              <a:spcBef>
                <a:spcPts val="2400"/>
              </a:spcBef>
              <a:spcAft>
                <a:spcPct val="0"/>
              </a:spcAft>
            </a:pP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學會製作文件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377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TW" altLang="en-US" sz="2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什麼樣的文件，可以讓自己快速學會</a:t>
            </a:r>
            <a:r>
              <a:rPr lang="zh-TW" altLang="zh-TW" sz="2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</a:p>
          <a:p>
            <a:pPr defTabSz="914377" eaLnBrk="0" fontAlgn="base" hangingPunct="0">
              <a:spcBef>
                <a:spcPts val="2400"/>
              </a:spcBef>
              <a:spcAft>
                <a:spcPct val="0"/>
              </a:spcAft>
            </a:pP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學會閱讀文件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2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如何閱讀文件，可以讓自己快速學會</a:t>
            </a:r>
            <a:r>
              <a:rPr lang="zh-TW" altLang="zh-TW" sz="2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zh-TW" altLang="zh-TW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34173" y="39833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增強學習的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911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835915">
            <a:off x="1978226" y="383591"/>
            <a:ext cx="1038015" cy="607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1" y="365127"/>
            <a:ext cx="7886700" cy="97457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自我教育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5135" y="2180862"/>
            <a:ext cx="6941731" cy="1566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想成為優秀的開發人員，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你就必須學會如何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自我學習</a:t>
            </a:r>
            <a:r>
              <a:rPr lang="en-US" altLang="zh-TW" sz="4400" dirty="0"/>
              <a:t>』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8172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77679" y="2292955"/>
            <a:ext cx="62649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先把客戶的需求弄清楚，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1200"/>
              </a:spcBef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專案才會開發得成功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331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10072" y="130348"/>
            <a:ext cx="6066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飲品不是咖啡是啤酒，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天生啤一手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1" y="1119145"/>
            <a:ext cx="7082959" cy="4730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7881602" y="850728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▪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改善喧囂的環境</a:t>
            </a:r>
          </a:p>
        </p:txBody>
      </p:sp>
      <p:sp>
        <p:nvSpPr>
          <p:cNvPr id="10" name="矩形 9"/>
          <p:cNvSpPr/>
          <p:nvPr/>
        </p:nvSpPr>
        <p:spPr>
          <a:xfrm>
            <a:off x="8009841" y="1199115"/>
            <a:ext cx="4038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</a:rPr>
              <a:t>咖啡館的典型噪音約為 </a:t>
            </a:r>
            <a:r>
              <a:rPr lang="en-US" altLang="zh-TW" dirty="0">
                <a:latin typeface="arial" panose="020B0604020202020204" pitchFamily="34" charset="0"/>
              </a:rPr>
              <a:t>70 </a:t>
            </a:r>
            <a:r>
              <a:rPr lang="zh-TW" altLang="en-US" dirty="0">
                <a:latin typeface="arial" panose="020B0604020202020204" pitchFamily="34" charset="0"/>
              </a:rPr>
              <a:t>分貝，而這對創造性思維而言是最完美的水平。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862601" y="1863573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▪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遠離咖啡因</a:t>
            </a:r>
          </a:p>
        </p:txBody>
      </p:sp>
      <p:sp>
        <p:nvSpPr>
          <p:cNvPr id="12" name="矩形 11"/>
          <p:cNvSpPr/>
          <p:nvPr/>
        </p:nvSpPr>
        <p:spPr>
          <a:xfrm>
            <a:off x="7881601" y="3441609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▪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答案就在瓶底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8009841" y="2227404"/>
            <a:ext cx="40388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Arial" panose="020B0604020202020204" pitchFamily="34" charset="0"/>
              </a:rPr>
              <a:t>說到咖啡，很多人都表示，現在已經離不開它了。但是，相關的研究表明，咖啡因實際上是會損害我們的創作衝動。</a:t>
            </a: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009840" y="3782803"/>
            <a:ext cx="3883843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dirty="0">
                <a:latin typeface="Arial" panose="020B0604020202020204" pitchFamily="34" charset="0"/>
              </a:rPr>
              <a:t>想喝飲料的話，啤酒可能會更好。一家丹麥公司發明了一種聲稱能夠幫助解決問題的啤酒，叫做 The Problem Solver，據說可以提高創造力。</a:t>
            </a:r>
            <a:endParaRPr lang="en-US" altLang="zh-TW" sz="16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TW" altLang="zh-TW" sz="1600" dirty="0">
                <a:latin typeface="Arial" panose="020B0604020202020204" pitchFamily="34" charset="0"/>
              </a:rPr>
              <a:t>他們相信，0.075％的血液酒精含量，是創意最完美的溫床</a:t>
            </a:r>
            <a:r>
              <a:rPr lang="zh-TW" altLang="en-US" sz="1600" dirty="0">
                <a:latin typeface="Arial" panose="020B0604020202020204" pitchFamily="34" charset="0"/>
              </a:rPr>
              <a:t>。</a:t>
            </a:r>
            <a:endParaRPr lang="zh-TW" altLang="zh-TW" sz="1600" dirty="0"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62601" y="5433681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▪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調整燈光</a:t>
            </a:r>
          </a:p>
        </p:txBody>
      </p:sp>
      <p:sp>
        <p:nvSpPr>
          <p:cNvPr id="20" name="矩形 19"/>
          <p:cNvSpPr/>
          <p:nvPr/>
        </p:nvSpPr>
        <p:spPr>
          <a:xfrm>
            <a:off x="8014685" y="5734316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arial" panose="020B0604020202020204" pitchFamily="34" charset="0"/>
              </a:rPr>
              <a:t>150 lux</a:t>
            </a:r>
            <a:r>
              <a:rPr lang="zh-TW" altLang="en-US" sz="1600" dirty="0">
                <a:latin typeface="arial" panose="020B0604020202020204" pitchFamily="34" charset="0"/>
              </a:rPr>
              <a:t>（昏暗）</a:t>
            </a:r>
            <a:endParaRPr lang="zh-TW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7881601" y="6333336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▪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白日夢和創造力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97089" y="6373507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chemeClr val="bg1"/>
                </a:solidFill>
                <a:latin typeface="Arial" panose="020B0604020202020204" pitchFamily="34" charset="0"/>
                <a:hlinkClick r:id="rId3"/>
              </a:rPr>
              <a:t>https://buzzorange.com/techorange/2015/06/04/5-ways-work-place/</a:t>
            </a:r>
            <a:endParaRPr lang="zh-TW" altLang="zh-TW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9835915">
            <a:off x="1494602" y="238082"/>
            <a:ext cx="1038015" cy="607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65018" y="240987"/>
            <a:ext cx="7346951" cy="793115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先學會學習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十步學習法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3382" y="1253153"/>
            <a:ext cx="9171012" cy="48190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667" dirty="0"/>
              <a:t>第一步：瞭解全</a:t>
            </a:r>
            <a:r>
              <a:rPr lang="zh-TW" altLang="en-US" sz="2667" dirty="0"/>
              <a:t>局</a:t>
            </a:r>
            <a:endParaRPr lang="zh-CN" altLang="en-US" sz="2667" dirty="0"/>
          </a:p>
          <a:p>
            <a:pPr marL="0" indent="0">
              <a:buNone/>
            </a:pPr>
            <a:r>
              <a:rPr lang="zh-CN" altLang="en-US" sz="2667" dirty="0"/>
              <a:t>第二步：確定範圍</a:t>
            </a:r>
          </a:p>
          <a:p>
            <a:pPr marL="0" indent="0">
              <a:buNone/>
            </a:pPr>
            <a:r>
              <a:rPr lang="zh-CN" altLang="en-US" sz="2667" dirty="0"/>
              <a:t>第三步：定義目標</a:t>
            </a:r>
          </a:p>
          <a:p>
            <a:pPr marL="0" indent="0">
              <a:buNone/>
            </a:pPr>
            <a:r>
              <a:rPr lang="zh-CN" altLang="en-US" sz="2667" dirty="0"/>
              <a:t>第四步：尋找資源</a:t>
            </a:r>
          </a:p>
          <a:p>
            <a:pPr marL="0" indent="0">
              <a:buNone/>
            </a:pPr>
            <a:r>
              <a:rPr lang="zh-CN" altLang="en-US" sz="2667" dirty="0"/>
              <a:t>第五步：創建學習計畫</a:t>
            </a:r>
          </a:p>
          <a:p>
            <a:pPr marL="0" indent="0">
              <a:buNone/>
            </a:pPr>
            <a:r>
              <a:rPr lang="zh-CN" altLang="en-US" sz="2667" dirty="0"/>
              <a:t>第六步：篩選資源</a:t>
            </a:r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</a:pPr>
            <a:r>
              <a:rPr lang="zh-CN" altLang="en-US" sz="2667" dirty="0"/>
              <a:t>第七步：</a:t>
            </a:r>
            <a:r>
              <a:rPr lang="zh-CN" altLang="en-US" sz="2667" b="1" dirty="0"/>
              <a:t>學習</a:t>
            </a:r>
            <a:r>
              <a:rPr lang="en-US" altLang="zh-TW" sz="2667" b="1" dirty="0"/>
              <a:t>:</a:t>
            </a:r>
            <a:r>
              <a:rPr lang="zh-TW" altLang="en-US" sz="2667" b="1" dirty="0"/>
              <a:t> </a:t>
            </a:r>
            <a:r>
              <a:rPr lang="zh-CN" altLang="en-US" sz="2667" dirty="0"/>
              <a:t>開始學習，淺嘗輒止</a:t>
            </a:r>
            <a:endParaRPr lang="zh-CN" altLang="en-US" sz="2667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667" dirty="0"/>
              <a:t>第八步：</a:t>
            </a:r>
            <a:r>
              <a:rPr lang="zh-TW" altLang="en-US" sz="2667" b="1" dirty="0"/>
              <a:t>實踐</a:t>
            </a:r>
            <a:r>
              <a:rPr lang="en-US" altLang="zh-TW" sz="2667" b="1" dirty="0"/>
              <a:t>:</a:t>
            </a:r>
            <a:r>
              <a:rPr lang="zh-TW" altLang="en-US" sz="2667" dirty="0"/>
              <a:t> </a:t>
            </a:r>
            <a:r>
              <a:rPr lang="zh-CN" altLang="en-US" sz="2667" dirty="0"/>
              <a:t>動手操作，邊玩邊學</a:t>
            </a:r>
          </a:p>
          <a:p>
            <a:pPr marL="0" indent="0">
              <a:buNone/>
            </a:pPr>
            <a:r>
              <a:rPr lang="zh-CN" altLang="en-US" sz="2667" dirty="0"/>
              <a:t>第九步：</a:t>
            </a:r>
            <a:r>
              <a:rPr lang="zh-TW" altLang="en-US" sz="2667" b="1" dirty="0"/>
              <a:t>掌握</a:t>
            </a:r>
            <a:r>
              <a:rPr lang="en-US" altLang="zh-TW" sz="2667" b="1" dirty="0"/>
              <a:t>:</a:t>
            </a:r>
            <a:r>
              <a:rPr lang="zh-TW" altLang="en-US" sz="2667" dirty="0"/>
              <a:t> </a:t>
            </a:r>
            <a:r>
              <a:rPr lang="zh-CN" altLang="en-US" sz="2667" dirty="0"/>
              <a:t>全面掌握，學以致用</a:t>
            </a:r>
          </a:p>
          <a:p>
            <a:pPr marL="0" indent="0">
              <a:buNone/>
            </a:pPr>
            <a:r>
              <a:rPr lang="zh-CN" altLang="en-US" sz="2667" dirty="0"/>
              <a:t>第十步：</a:t>
            </a:r>
            <a:r>
              <a:rPr lang="zh-TW" altLang="en-US" sz="2667" b="1" dirty="0"/>
              <a:t>教授</a:t>
            </a:r>
            <a:r>
              <a:rPr lang="en-US" altLang="zh-TW" sz="2667" b="1" dirty="0"/>
              <a:t>:</a:t>
            </a:r>
            <a:r>
              <a:rPr lang="zh-TW" altLang="en-US" sz="2667" dirty="0"/>
              <a:t> </a:t>
            </a:r>
            <a:r>
              <a:rPr lang="zh-CN" altLang="en-US" sz="2667" dirty="0"/>
              <a:t>樂為人師，融會貫通</a:t>
            </a:r>
            <a:endParaRPr lang="zh-TW" altLang="en-US" sz="2667" dirty="0"/>
          </a:p>
        </p:txBody>
      </p:sp>
      <p:sp>
        <p:nvSpPr>
          <p:cNvPr id="4" name="橢圓 3"/>
          <p:cNvSpPr/>
          <p:nvPr/>
        </p:nvSpPr>
        <p:spPr>
          <a:xfrm>
            <a:off x="1647848" y="4100893"/>
            <a:ext cx="405131" cy="172819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647849" y="5202912"/>
            <a:ext cx="11588" cy="694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013608" y="4509834"/>
            <a:ext cx="12341" cy="838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397762" y="616761"/>
            <a:ext cx="2052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By:  </a:t>
            </a:r>
            <a:r>
              <a:rPr lang="en-US" altLang="zh-TW" b="1" dirty="0"/>
              <a:t>John Z. Sonmez</a:t>
            </a:r>
            <a:endParaRPr lang="zh-TW" altLang="en-US" b="1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850413" y="1604616"/>
            <a:ext cx="0" cy="17281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88467" y="3908872"/>
            <a:ext cx="10273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號: 向下 10"/>
          <p:cNvSpPr/>
          <p:nvPr/>
        </p:nvSpPr>
        <p:spPr>
          <a:xfrm>
            <a:off x="764854" y="885999"/>
            <a:ext cx="439917" cy="5065055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140845" y="1032889"/>
            <a:ext cx="1689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spc="533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如何開始</a:t>
            </a:r>
          </a:p>
        </p:txBody>
      </p:sp>
      <p:sp>
        <p:nvSpPr>
          <p:cNvPr id="15" name="矩形 14"/>
          <p:cNvSpPr/>
          <p:nvPr/>
        </p:nvSpPr>
        <p:spPr>
          <a:xfrm>
            <a:off x="-22265" y="2907953"/>
            <a:ext cx="1689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spc="533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學科範圍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918" y="4647768"/>
            <a:ext cx="1689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spc="533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基礎知識</a:t>
            </a:r>
          </a:p>
        </p:txBody>
      </p:sp>
      <p:sp>
        <p:nvSpPr>
          <p:cNvPr id="5" name="矩形 4"/>
          <p:cNvSpPr/>
          <p:nvPr/>
        </p:nvSpPr>
        <p:spPr>
          <a:xfrm>
            <a:off x="2085906" y="6257842"/>
            <a:ext cx="3137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FF00"/>
                </a:solidFill>
                <a:latin typeface="+mj-ea"/>
                <a:ea typeface="+mj-ea"/>
              </a:rPr>
              <a:t>危機處理</a:t>
            </a:r>
            <a:r>
              <a:rPr lang="en-US" altLang="zh-TW" sz="2400" b="1" dirty="0">
                <a:solidFill>
                  <a:srgbClr val="FFFF00"/>
                </a:solidFill>
                <a:latin typeface="+mj-ea"/>
                <a:ea typeface="+mj-ea"/>
              </a:rPr>
              <a:t>?</a:t>
            </a:r>
            <a:r>
              <a:rPr lang="zh-TW" altLang="en-US" sz="2400" b="1" dirty="0">
                <a:solidFill>
                  <a:srgbClr val="FFFF00"/>
                </a:solidFill>
                <a:latin typeface="+mj-ea"/>
                <a:ea typeface="+mj-ea"/>
              </a:rPr>
              <a:t>   </a:t>
            </a:r>
            <a:r>
              <a:rPr lang="en-US" altLang="zh-TW" sz="2400" b="1" dirty="0">
                <a:solidFill>
                  <a:srgbClr val="FFC000"/>
                </a:solidFill>
                <a:latin typeface="+mj-ea"/>
                <a:ea typeface="+mj-ea"/>
              </a:rPr>
              <a:t>20/80 </a:t>
            </a:r>
            <a:r>
              <a:rPr lang="zh-TW" altLang="en-US" sz="2400" b="1" dirty="0">
                <a:solidFill>
                  <a:srgbClr val="FFC000"/>
                </a:solidFill>
                <a:latin typeface="+mj-ea"/>
                <a:ea typeface="+mj-ea"/>
              </a:rPr>
              <a:t>法則</a:t>
            </a:r>
            <a:endParaRPr lang="zh-TW" altLang="en-US" sz="24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6" name="星形: 五角 5"/>
          <p:cNvSpPr/>
          <p:nvPr/>
        </p:nvSpPr>
        <p:spPr>
          <a:xfrm>
            <a:off x="1736219" y="6360047"/>
            <a:ext cx="277389" cy="288032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86516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9835915">
            <a:off x="1494602" y="238082"/>
            <a:ext cx="1038015" cy="607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65018" y="240987"/>
            <a:ext cx="7346951" cy="793115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先學會學習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十步學習法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3382" y="1253153"/>
            <a:ext cx="9171012" cy="48190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667" dirty="0"/>
              <a:t>第一步：瞭解全</a:t>
            </a:r>
            <a:r>
              <a:rPr lang="zh-TW" altLang="en-US" sz="2667" dirty="0"/>
              <a:t>局</a:t>
            </a:r>
            <a:endParaRPr lang="zh-CN" altLang="en-US" sz="2667" dirty="0"/>
          </a:p>
          <a:p>
            <a:pPr marL="0" indent="0">
              <a:buNone/>
            </a:pPr>
            <a:r>
              <a:rPr lang="zh-CN" altLang="en-US" sz="2667" dirty="0"/>
              <a:t>第二步：確定範圍</a:t>
            </a:r>
          </a:p>
          <a:p>
            <a:pPr marL="0" indent="0">
              <a:buNone/>
            </a:pPr>
            <a:r>
              <a:rPr lang="zh-CN" altLang="en-US" sz="2667" dirty="0"/>
              <a:t>第三步：定義目標</a:t>
            </a:r>
          </a:p>
          <a:p>
            <a:pPr marL="0" indent="0">
              <a:buNone/>
            </a:pPr>
            <a:r>
              <a:rPr lang="zh-CN" altLang="en-US" sz="2667" dirty="0"/>
              <a:t>第四步：尋找資源</a:t>
            </a:r>
          </a:p>
          <a:p>
            <a:pPr marL="0" indent="0">
              <a:buNone/>
            </a:pPr>
            <a:r>
              <a:rPr lang="zh-CN" altLang="en-US" sz="2667" dirty="0"/>
              <a:t>第五步：創建學習計畫</a:t>
            </a:r>
          </a:p>
          <a:p>
            <a:pPr marL="0" indent="0">
              <a:buNone/>
            </a:pPr>
            <a:r>
              <a:rPr lang="zh-CN" altLang="en-US" sz="2667" dirty="0"/>
              <a:t>第六步：篩選資源</a:t>
            </a:r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</a:pPr>
            <a:r>
              <a:rPr lang="zh-CN" altLang="en-US" sz="2667" dirty="0"/>
              <a:t>第七步：</a:t>
            </a:r>
            <a:r>
              <a:rPr lang="zh-CN" altLang="en-US" sz="2667" b="1" dirty="0"/>
              <a:t>學習</a:t>
            </a:r>
            <a:r>
              <a:rPr lang="en-US" altLang="zh-TW" sz="2667" b="1" dirty="0"/>
              <a:t>:</a:t>
            </a:r>
            <a:r>
              <a:rPr lang="zh-TW" altLang="en-US" sz="2667" b="1" dirty="0"/>
              <a:t> </a:t>
            </a:r>
            <a:r>
              <a:rPr lang="zh-CN" altLang="en-US" sz="2667" dirty="0"/>
              <a:t>開始學習，淺嘗輒止</a:t>
            </a:r>
            <a:endParaRPr lang="zh-CN" altLang="en-US" sz="2667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667" dirty="0"/>
              <a:t>第八步：</a:t>
            </a:r>
            <a:r>
              <a:rPr lang="zh-TW" altLang="en-US" sz="2667" b="1" dirty="0"/>
              <a:t>實踐</a:t>
            </a:r>
            <a:r>
              <a:rPr lang="en-US" altLang="zh-TW" sz="2667" b="1" dirty="0"/>
              <a:t>:</a:t>
            </a:r>
            <a:r>
              <a:rPr lang="zh-TW" altLang="en-US" sz="2667" dirty="0"/>
              <a:t> </a:t>
            </a:r>
            <a:r>
              <a:rPr lang="zh-CN" altLang="en-US" sz="2667" dirty="0"/>
              <a:t>動手操作，邊玩邊學</a:t>
            </a:r>
          </a:p>
          <a:p>
            <a:pPr marL="0" indent="0">
              <a:buNone/>
            </a:pPr>
            <a:r>
              <a:rPr lang="zh-CN" altLang="en-US" sz="2667" dirty="0"/>
              <a:t>第九步：</a:t>
            </a:r>
            <a:r>
              <a:rPr lang="zh-TW" altLang="en-US" sz="2667" b="1" dirty="0"/>
              <a:t>掌握</a:t>
            </a:r>
            <a:r>
              <a:rPr lang="en-US" altLang="zh-TW" sz="2667" b="1" dirty="0"/>
              <a:t>:</a:t>
            </a:r>
            <a:r>
              <a:rPr lang="zh-TW" altLang="en-US" sz="2667" dirty="0"/>
              <a:t> </a:t>
            </a:r>
            <a:r>
              <a:rPr lang="zh-CN" altLang="en-US" sz="2667" dirty="0"/>
              <a:t>全面掌握，學以致用</a:t>
            </a:r>
          </a:p>
          <a:p>
            <a:pPr marL="0" indent="0">
              <a:buNone/>
            </a:pPr>
            <a:r>
              <a:rPr lang="zh-CN" altLang="en-US" sz="2667" dirty="0"/>
              <a:t>第十步：</a:t>
            </a:r>
            <a:r>
              <a:rPr lang="zh-TW" altLang="en-US" sz="2667" b="1" dirty="0"/>
              <a:t>教授</a:t>
            </a:r>
            <a:r>
              <a:rPr lang="en-US" altLang="zh-TW" sz="2667" b="1" dirty="0"/>
              <a:t>:</a:t>
            </a:r>
            <a:r>
              <a:rPr lang="zh-TW" altLang="en-US" sz="2667" dirty="0"/>
              <a:t> </a:t>
            </a:r>
            <a:r>
              <a:rPr lang="zh-CN" altLang="en-US" sz="2667" dirty="0"/>
              <a:t>樂為人師，融會貫通</a:t>
            </a:r>
            <a:endParaRPr lang="zh-TW" altLang="en-US" sz="2667" dirty="0"/>
          </a:p>
        </p:txBody>
      </p:sp>
      <p:sp>
        <p:nvSpPr>
          <p:cNvPr id="4" name="橢圓 3"/>
          <p:cNvSpPr/>
          <p:nvPr/>
        </p:nvSpPr>
        <p:spPr>
          <a:xfrm>
            <a:off x="1647848" y="4100893"/>
            <a:ext cx="405131" cy="172819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647849" y="5202912"/>
            <a:ext cx="11588" cy="694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013608" y="4509834"/>
            <a:ext cx="12341" cy="838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397762" y="616761"/>
            <a:ext cx="2052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By:  </a:t>
            </a:r>
            <a:r>
              <a:rPr lang="en-US" altLang="zh-TW" b="1" dirty="0"/>
              <a:t>John Z. Sonmez</a:t>
            </a:r>
            <a:endParaRPr lang="zh-TW" altLang="en-US" b="1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850413" y="1604616"/>
            <a:ext cx="0" cy="17281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88467" y="3908872"/>
            <a:ext cx="10273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號: 向下 10"/>
          <p:cNvSpPr/>
          <p:nvPr/>
        </p:nvSpPr>
        <p:spPr>
          <a:xfrm>
            <a:off x="764854" y="885999"/>
            <a:ext cx="439917" cy="5065055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140845" y="1032889"/>
            <a:ext cx="1689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spc="533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如何開始</a:t>
            </a:r>
          </a:p>
        </p:txBody>
      </p:sp>
      <p:sp>
        <p:nvSpPr>
          <p:cNvPr id="15" name="矩形 14"/>
          <p:cNvSpPr/>
          <p:nvPr/>
        </p:nvSpPr>
        <p:spPr>
          <a:xfrm>
            <a:off x="-22265" y="2907953"/>
            <a:ext cx="1689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spc="533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學科範圍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918" y="4647768"/>
            <a:ext cx="1689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spc="533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基礎知識</a:t>
            </a:r>
          </a:p>
        </p:txBody>
      </p:sp>
      <p:sp>
        <p:nvSpPr>
          <p:cNvPr id="18" name="矩形 17"/>
          <p:cNvSpPr/>
          <p:nvPr/>
        </p:nvSpPr>
        <p:spPr>
          <a:xfrm>
            <a:off x="8290325" y="2800036"/>
            <a:ext cx="343876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133" spc="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133" b="1" spc="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費曼的終極學習法</a:t>
            </a:r>
            <a:r>
              <a:rPr lang="en-US" altLang="zh-TW" sz="2133" spc="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zh-TW" altLang="en-US" sz="2133" spc="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5906" y="6257842"/>
            <a:ext cx="3137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FF00"/>
                </a:solidFill>
                <a:latin typeface="+mj-ea"/>
                <a:ea typeface="+mj-ea"/>
              </a:rPr>
              <a:t>危機處理</a:t>
            </a:r>
            <a:r>
              <a:rPr lang="en-US" altLang="zh-TW" sz="2400" b="1" dirty="0">
                <a:solidFill>
                  <a:srgbClr val="FFFF00"/>
                </a:solidFill>
                <a:latin typeface="+mj-ea"/>
                <a:ea typeface="+mj-ea"/>
              </a:rPr>
              <a:t>?</a:t>
            </a:r>
            <a:r>
              <a:rPr lang="zh-TW" altLang="en-US" sz="2400" b="1" dirty="0">
                <a:solidFill>
                  <a:srgbClr val="FFFF00"/>
                </a:solidFill>
                <a:latin typeface="+mj-ea"/>
                <a:ea typeface="+mj-ea"/>
              </a:rPr>
              <a:t>   </a:t>
            </a:r>
            <a:r>
              <a:rPr lang="en-US" altLang="zh-TW" sz="2400" b="1" dirty="0">
                <a:solidFill>
                  <a:srgbClr val="FFC000"/>
                </a:solidFill>
                <a:latin typeface="+mj-ea"/>
                <a:ea typeface="+mj-ea"/>
              </a:rPr>
              <a:t>20/80 </a:t>
            </a:r>
            <a:r>
              <a:rPr lang="zh-TW" altLang="en-US" sz="2400" b="1" dirty="0">
                <a:solidFill>
                  <a:srgbClr val="FFC000"/>
                </a:solidFill>
                <a:latin typeface="+mj-ea"/>
                <a:ea typeface="+mj-ea"/>
              </a:rPr>
              <a:t>法則</a:t>
            </a:r>
            <a:endParaRPr lang="zh-TW" altLang="en-US" sz="24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6" name="星形: 五角 5"/>
          <p:cNvSpPr/>
          <p:nvPr/>
        </p:nvSpPr>
        <p:spPr>
          <a:xfrm>
            <a:off x="1736219" y="6360047"/>
            <a:ext cx="277389" cy="288032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8537187" y="2368212"/>
            <a:ext cx="2943178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133" dirty="0">
                <a:solidFill>
                  <a:schemeClr val="tx2"/>
                </a:solidFill>
              </a:rPr>
              <a:t>How can you learn faster</a:t>
            </a:r>
            <a:endParaRPr lang="zh-TW" altLang="en-US" sz="2133" dirty="0">
              <a:solidFill>
                <a:schemeClr val="tx2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140" y="3332808"/>
            <a:ext cx="1931921" cy="26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2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81997"/>
          </a:xfrm>
        </p:spPr>
        <p:txBody>
          <a:bodyPr>
            <a:normAutofit/>
          </a:bodyPr>
          <a:lstStyle/>
          <a:p>
            <a:pPr algn="ctr"/>
            <a:r>
              <a:rPr lang="en-US" altLang="zh-TW" spc="400" dirty="0">
                <a:latin typeface="微軟正黑體" panose="020B0604030504040204" pitchFamily="34" charset="-120"/>
              </a:rPr>
              <a:t>【</a:t>
            </a:r>
            <a:r>
              <a:rPr lang="zh-TW" altLang="en-US" spc="400" dirty="0">
                <a:solidFill>
                  <a:srgbClr val="C00000"/>
                </a:solidFill>
                <a:latin typeface="微軟正黑體" panose="020B0604030504040204" pitchFamily="34" charset="-120"/>
              </a:rPr>
              <a:t>費曼的終極學習法</a:t>
            </a:r>
            <a:r>
              <a:rPr lang="en-US" altLang="zh-TW" spc="400" dirty="0">
                <a:latin typeface="微軟正黑體" panose="020B0604030504040204" pitchFamily="34" charset="-120"/>
              </a:rPr>
              <a:t>】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TW"/>
              <a:t>AgileCommunity.tw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964" y="1923877"/>
            <a:ext cx="8352928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</a:t>
            </a:r>
            <a:r>
              <a:rPr lang="zh-TW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CN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選擇一個你想要理解的概念</a:t>
            </a:r>
            <a:r>
              <a:rPr lang="zh-TW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2751964" y="2641910"/>
            <a:ext cx="8850019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 </a:t>
            </a:r>
            <a:r>
              <a:rPr lang="en-US" altLang="zh-CN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CN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設想一種場景，你正要向別人傳授這個概念</a:t>
            </a:r>
            <a:r>
              <a:rPr lang="zh-TW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2751966" y="3341515"/>
            <a:ext cx="862462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 </a:t>
            </a:r>
            <a:r>
              <a:rPr lang="en-US" altLang="zh-CN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CN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如果你感覺卡卡</a:t>
            </a:r>
            <a:r>
              <a:rPr lang="zh-TW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CN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就回顧一下學習資料</a:t>
            </a:r>
            <a:r>
              <a:rPr lang="zh-TW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2751965" y="4234027"/>
            <a:ext cx="862462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 </a:t>
            </a:r>
            <a:r>
              <a:rPr lang="en-US" altLang="zh-CN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CN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為了讓你的講解通俗易懂，簡化語言表達</a:t>
            </a:r>
            <a:r>
              <a:rPr lang="zh-TW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4175787" y="994966"/>
            <a:ext cx="3283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tx2"/>
                </a:solidFill>
              </a:rPr>
              <a:t>How can you learn faster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0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99" y="1155341"/>
            <a:ext cx="9144000" cy="46269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2011" y="159026"/>
            <a:ext cx="7886700" cy="74720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看板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十步學習法</a:t>
            </a:r>
          </a:p>
        </p:txBody>
      </p:sp>
      <p:sp>
        <p:nvSpPr>
          <p:cNvPr id="6" name="矩形 5"/>
          <p:cNvSpPr/>
          <p:nvPr/>
        </p:nvSpPr>
        <p:spPr>
          <a:xfrm>
            <a:off x="2897565" y="2335710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□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瞭解全局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97564" y="2786853"/>
            <a:ext cx="13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□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確定範圍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97564" y="3237997"/>
            <a:ext cx="13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□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定義目標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97564" y="3689140"/>
            <a:ext cx="13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□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尋找資源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97564" y="4140282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□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創建學習計畫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97564" y="4591425"/>
            <a:ext cx="13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□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篩選資源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65" y="2324409"/>
            <a:ext cx="398967" cy="456339"/>
          </a:xfrm>
          <a:prstGeom prst="rect">
            <a:avLst/>
          </a:prstGeom>
        </p:spPr>
      </p:pic>
      <p:cxnSp>
        <p:nvCxnSpPr>
          <p:cNvPr id="18" name="直線接點 17"/>
          <p:cNvCxnSpPr/>
          <p:nvPr/>
        </p:nvCxnSpPr>
        <p:spPr>
          <a:xfrm>
            <a:off x="2828099" y="5053088"/>
            <a:ext cx="18542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451" y="2552579"/>
            <a:ext cx="465189" cy="44682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451" y="3098679"/>
            <a:ext cx="465189" cy="446827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450" y="3689139"/>
            <a:ext cx="465189" cy="44682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011" y="5209676"/>
            <a:ext cx="465189" cy="44682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4132037" y="18220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09015" y="18220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464541" y="183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4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6191" y="29434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學員</a:t>
            </a:r>
          </a:p>
        </p:txBody>
      </p:sp>
      <p:sp>
        <p:nvSpPr>
          <p:cNvPr id="13" name="矩形 12"/>
          <p:cNvSpPr/>
          <p:nvPr/>
        </p:nvSpPr>
        <p:spPr>
          <a:xfrm>
            <a:off x="10126276" y="2210519"/>
            <a:ext cx="718893" cy="1528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達成</a:t>
            </a:r>
            <a:endParaRPr lang="en-US" altLang="zh-TW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</a:t>
            </a:r>
            <a:endParaRPr lang="en-US" altLang="zh-TW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endParaRPr lang="en-US" altLang="zh-TW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endParaRPr lang="en-US" altLang="zh-TW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習</a:t>
            </a:r>
            <a:endParaRPr lang="en-US" altLang="zh-TW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19356" y="78167"/>
            <a:ext cx="35317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十步學習法 </a:t>
            </a:r>
            <a:r>
              <a:rPr lang="zh-TW" altLang="en-US" sz="2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</a:t>
            </a: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1677823" y="1026494"/>
            <a:ext cx="3804" cy="18615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10081125" y="1003182"/>
            <a:ext cx="11303" cy="18526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72865" y="140370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涉及人</a:t>
            </a:r>
          </a:p>
        </p:txBody>
      </p:sp>
      <p:sp>
        <p:nvSpPr>
          <p:cNvPr id="27" name="矩形 26"/>
          <p:cNvSpPr/>
          <p:nvPr/>
        </p:nvSpPr>
        <p:spPr>
          <a:xfrm>
            <a:off x="10643798" y="145364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標的物</a:t>
            </a:r>
          </a:p>
        </p:txBody>
      </p:sp>
      <p:cxnSp>
        <p:nvCxnSpPr>
          <p:cNvPr id="41" name="直線單箭頭接點 40"/>
          <p:cNvCxnSpPr>
            <a:stCxn id="26" idx="3"/>
          </p:cNvCxnSpPr>
          <p:nvPr/>
        </p:nvCxnSpPr>
        <p:spPr>
          <a:xfrm>
            <a:off x="1296140" y="1557593"/>
            <a:ext cx="367213" cy="153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 flipV="1">
            <a:off x="10110722" y="1604552"/>
            <a:ext cx="464967" cy="14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1424458" y="3125637"/>
            <a:ext cx="37333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097460" y="6334558"/>
            <a:ext cx="4400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講故事就要由「場景示意圖」開始，才能說出好故事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05" y="2997414"/>
            <a:ext cx="127007" cy="3302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08939" y="2526449"/>
            <a:ext cx="423514" cy="1241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瞭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局</a:t>
            </a:r>
          </a:p>
        </p:txBody>
      </p:sp>
      <p:sp>
        <p:nvSpPr>
          <p:cNvPr id="81" name="矩形 80"/>
          <p:cNvSpPr/>
          <p:nvPr/>
        </p:nvSpPr>
        <p:spPr>
          <a:xfrm>
            <a:off x="2865826" y="2526448"/>
            <a:ext cx="423514" cy="1241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圍</a:t>
            </a:r>
            <a:endParaRPr lang="zh-TW" altLang="en-US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2" name="直線單箭頭接點 81"/>
          <p:cNvCxnSpPr/>
          <p:nvPr/>
        </p:nvCxnSpPr>
        <p:spPr>
          <a:xfrm>
            <a:off x="2494542" y="3140016"/>
            <a:ext cx="32663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691371" y="2516975"/>
            <a:ext cx="423514" cy="1241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義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endParaRPr lang="zh-TW" altLang="en-US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>
            <a:off x="3320087" y="3130543"/>
            <a:ext cx="32663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4176974" y="3121400"/>
            <a:ext cx="32663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540540" y="2509324"/>
            <a:ext cx="423514" cy="1241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</a:t>
            </a:r>
            <a:endParaRPr lang="zh-TW" altLang="en-US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7" name="直線單箭頭接點 96"/>
          <p:cNvCxnSpPr/>
          <p:nvPr/>
        </p:nvCxnSpPr>
        <p:spPr>
          <a:xfrm>
            <a:off x="5026143" y="3113749"/>
            <a:ext cx="32663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5204698" y="2210520"/>
            <a:ext cx="762471" cy="1528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習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</a:t>
            </a:r>
            <a:endParaRPr lang="zh-TW" altLang="en-US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>
            <a:off x="5817522" y="3113749"/>
            <a:ext cx="32663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6102543" y="2521212"/>
            <a:ext cx="423514" cy="1241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</a:t>
            </a:r>
            <a:endParaRPr lang="zh-TW" altLang="en-US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>
            <a:off x="6588146" y="3125637"/>
            <a:ext cx="32663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6920012" y="2514229"/>
            <a:ext cx="423514" cy="1241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/>
              <a:t>開</a:t>
            </a:r>
            <a:endParaRPr lang="en-US" altLang="zh-CN" sz="1867" dirty="0"/>
          </a:p>
          <a:p>
            <a:r>
              <a:rPr lang="zh-CN" altLang="en-US" sz="1867" dirty="0"/>
              <a:t>始</a:t>
            </a:r>
            <a:endParaRPr lang="en-US" altLang="zh-CN" sz="1867" dirty="0"/>
          </a:p>
          <a:p>
            <a:r>
              <a:rPr lang="zh-CN" altLang="en-US" sz="1867" dirty="0"/>
              <a:t>學</a:t>
            </a:r>
            <a:endParaRPr lang="en-US" altLang="zh-CN" sz="1867" dirty="0"/>
          </a:p>
          <a:p>
            <a:r>
              <a:rPr lang="zh-CN" altLang="en-US" sz="1867" dirty="0"/>
              <a:t>習</a:t>
            </a:r>
            <a:endParaRPr lang="zh-TW" altLang="en-US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3" name="直線單箭頭接點 102"/>
          <p:cNvCxnSpPr/>
          <p:nvPr/>
        </p:nvCxnSpPr>
        <p:spPr>
          <a:xfrm>
            <a:off x="7405615" y="3118655"/>
            <a:ext cx="32663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7676363" y="2521212"/>
            <a:ext cx="423514" cy="1241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endParaRPr lang="zh-TW" altLang="en-US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5" name="直線單箭頭接點 104"/>
          <p:cNvCxnSpPr/>
          <p:nvPr/>
        </p:nvCxnSpPr>
        <p:spPr>
          <a:xfrm>
            <a:off x="8161966" y="3125637"/>
            <a:ext cx="32663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8496718" y="2554936"/>
            <a:ext cx="423514" cy="1241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掌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握</a:t>
            </a:r>
            <a:endParaRPr lang="zh-TW" altLang="en-US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7" name="直線單箭頭接點 106"/>
          <p:cNvCxnSpPr/>
          <p:nvPr/>
        </p:nvCxnSpPr>
        <p:spPr>
          <a:xfrm>
            <a:off x="8982321" y="3159361"/>
            <a:ext cx="32663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9247690" y="2504396"/>
            <a:ext cx="423514" cy="1241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樂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CN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師</a:t>
            </a:r>
            <a:endParaRPr lang="zh-TW" altLang="en-US" sz="18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>
            <a:off x="9733293" y="3108821"/>
            <a:ext cx="32663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6982894" y="1940864"/>
            <a:ext cx="2792573" cy="241887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0" name="矩形 109"/>
          <p:cNvSpPr/>
          <p:nvPr/>
        </p:nvSpPr>
        <p:spPr>
          <a:xfrm>
            <a:off x="7896997" y="2056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迭代循環</a:t>
            </a:r>
          </a:p>
        </p:txBody>
      </p:sp>
      <p:sp>
        <p:nvSpPr>
          <p:cNvPr id="23" name="矩形 22"/>
          <p:cNvSpPr/>
          <p:nvPr/>
        </p:nvSpPr>
        <p:spPr>
          <a:xfrm>
            <a:off x="6862797" y="1758394"/>
            <a:ext cx="1034199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</a:t>
            </a:r>
            <a:endParaRPr lang="zh-TW" altLang="en-US" sz="14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062512" y="1753803"/>
            <a:ext cx="9532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Doing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106637" y="4108600"/>
            <a:ext cx="1369033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</a:t>
            </a:r>
            <a:endParaRPr lang="zh-TW" altLang="en-US" sz="14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915101" y="4168518"/>
            <a:ext cx="1246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Teaching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接點 34"/>
          <p:cNvCxnSpPr/>
          <p:nvPr/>
        </p:nvCxnSpPr>
        <p:spPr>
          <a:xfrm>
            <a:off x="6919935" y="1035555"/>
            <a:ext cx="0" cy="21238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723136" y="1231677"/>
            <a:ext cx="52369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579954" y="1026494"/>
            <a:ext cx="1437881" cy="379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867" spc="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研究準備</a:t>
            </a: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982894" y="1231677"/>
            <a:ext cx="3077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7455068" y="1036398"/>
            <a:ext cx="2140489" cy="379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867" spc="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重複學習過程</a:t>
            </a: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255" y="4224120"/>
            <a:ext cx="606205" cy="524643"/>
          </a:xfrm>
          <a:prstGeom prst="rect">
            <a:avLst/>
          </a:prstGeom>
        </p:spPr>
      </p:pic>
      <p:cxnSp>
        <p:nvCxnSpPr>
          <p:cNvPr id="116" name="直線單箭頭接點 115"/>
          <p:cNvCxnSpPr>
            <a:stCxn id="98" idx="2"/>
          </p:cNvCxnSpPr>
          <p:nvPr/>
        </p:nvCxnSpPr>
        <p:spPr>
          <a:xfrm flipH="1">
            <a:off x="5585933" y="3739465"/>
            <a:ext cx="1" cy="36913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 flipV="1">
            <a:off x="5897170" y="3769921"/>
            <a:ext cx="246991" cy="2470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6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57" y="1424510"/>
            <a:ext cx="11188289" cy="4048125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64" y="253126"/>
            <a:ext cx="1548064" cy="7310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7957" y="33310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十步學習法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57" y="2065035"/>
            <a:ext cx="682119" cy="6821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7958" y="2964848"/>
            <a:ext cx="423514" cy="1241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瞭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局</a:t>
            </a:r>
          </a:p>
        </p:txBody>
      </p:sp>
      <p:sp>
        <p:nvSpPr>
          <p:cNvPr id="6" name="矩形 5"/>
          <p:cNvSpPr/>
          <p:nvPr/>
        </p:nvSpPr>
        <p:spPr>
          <a:xfrm>
            <a:off x="1814948" y="3933064"/>
            <a:ext cx="423514" cy="1241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圍</a:t>
            </a:r>
            <a:endParaRPr lang="zh-TW" altLang="en-US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982" y="2473749"/>
            <a:ext cx="897991" cy="5814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6364" y="2105975"/>
            <a:ext cx="763267" cy="64117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39920" y="3020779"/>
            <a:ext cx="423514" cy="1241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義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endParaRPr lang="zh-TW" altLang="en-US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56306" y="3933064"/>
            <a:ext cx="423514" cy="1241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</a:t>
            </a:r>
            <a:endParaRPr lang="zh-TW" altLang="en-US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3622" y="2406094"/>
            <a:ext cx="848412" cy="62968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078322" y="2950897"/>
            <a:ext cx="762471" cy="1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習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</a:t>
            </a:r>
            <a:endParaRPr lang="zh-TW" altLang="en-US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35830" y="3922789"/>
            <a:ext cx="423514" cy="1241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</a:t>
            </a:r>
            <a:endParaRPr lang="zh-TW" altLang="en-US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513786" y="4930220"/>
            <a:ext cx="423514" cy="1241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掌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握</a:t>
            </a:r>
            <a:endParaRPr lang="zh-TW" altLang="en-US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025072" y="2473748"/>
            <a:ext cx="423514" cy="1241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樂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CN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師</a:t>
            </a:r>
            <a:endParaRPr lang="zh-TW" altLang="en-US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9937" y="2130687"/>
            <a:ext cx="517240" cy="654967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3683" y="2541269"/>
            <a:ext cx="532291" cy="496993"/>
          </a:xfrm>
          <a:prstGeom prst="rect">
            <a:avLst/>
          </a:prstGeom>
        </p:spPr>
      </p:pic>
      <p:sp>
        <p:nvSpPr>
          <p:cNvPr id="22" name="圓形: 空心 21"/>
          <p:cNvSpPr/>
          <p:nvPr/>
        </p:nvSpPr>
        <p:spPr>
          <a:xfrm>
            <a:off x="6531992" y="2219294"/>
            <a:ext cx="206656" cy="220029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圓形: 空心 22"/>
          <p:cNvSpPr/>
          <p:nvPr/>
        </p:nvSpPr>
        <p:spPr>
          <a:xfrm>
            <a:off x="6766361" y="2329307"/>
            <a:ext cx="177193" cy="169575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圓形: 空心 23"/>
          <p:cNvSpPr/>
          <p:nvPr/>
        </p:nvSpPr>
        <p:spPr>
          <a:xfrm>
            <a:off x="6298697" y="2145282"/>
            <a:ext cx="177193" cy="169575"/>
          </a:xfrm>
          <a:prstGeom prst="don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6377569" y="2404323"/>
            <a:ext cx="98320" cy="9455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10229" y="1467067"/>
            <a:ext cx="845011" cy="866315"/>
          </a:xfrm>
          <a:prstGeom prst="rect">
            <a:avLst/>
          </a:prstGeom>
        </p:spPr>
      </p:pic>
      <p:sp>
        <p:nvSpPr>
          <p:cNvPr id="33" name="橢圓 32"/>
          <p:cNvSpPr/>
          <p:nvPr/>
        </p:nvSpPr>
        <p:spPr>
          <a:xfrm>
            <a:off x="7727407" y="1851057"/>
            <a:ext cx="3272963" cy="30791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41324" y="1461008"/>
            <a:ext cx="698909" cy="68513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727408" y="1150884"/>
            <a:ext cx="1578259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/>
              <a:t>開始學習</a:t>
            </a:r>
            <a:endParaRPr lang="zh-TW" altLang="en-US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18684" y="4390770"/>
            <a:ext cx="817417" cy="938391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25673" y="2414095"/>
            <a:ext cx="1988289" cy="188173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659882" y="2319154"/>
            <a:ext cx="123074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動手操作</a:t>
            </a:r>
            <a:endParaRPr lang="zh-TW" altLang="en-US" sz="18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1391477" y="2065035"/>
            <a:ext cx="0" cy="222788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735627" y="2065035"/>
            <a:ext cx="0" cy="222788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791744" y="2065035"/>
            <a:ext cx="0" cy="222788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943872" y="2105975"/>
            <a:ext cx="0" cy="222788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5999989" y="2065035"/>
            <a:ext cx="0" cy="222788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66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835915">
            <a:off x="1664376" y="233463"/>
            <a:ext cx="1114253" cy="6218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67541" y="141437"/>
            <a:ext cx="9614859" cy="114300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學會製作文件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做好筆記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63552" y="1853451"/>
            <a:ext cx="8832981" cy="3111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r>
              <a:rPr lang="zh-TW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不要寫下每一個事實，</a:t>
            </a:r>
            <a:r>
              <a:rPr lang="zh-TW" altLang="en-US" sz="26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只要寫下結論 </a:t>
            </a:r>
            <a:r>
              <a:rPr lang="zh-TW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就夠了。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TW" altLang="en-US" sz="26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r>
              <a:rPr lang="zh-TW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用有顏色的筆做筆記。這會幫助你</a:t>
            </a:r>
            <a:r>
              <a:rPr lang="zh-TW" altLang="en-US" sz="26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視覺化筆記</a:t>
            </a:r>
            <a:r>
              <a:rPr lang="zh-TW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zh-TW" altLang="en-US" sz="2400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</a:t>
            </a:r>
            <a:r>
              <a:rPr lang="zh-TW" altLang="en-US" sz="2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寫問題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TW" altLang="en-US" sz="2400" u="sng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藍色</a:t>
            </a:r>
            <a:r>
              <a:rPr lang="zh-TW" altLang="en-US" sz="2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寫定義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TW" altLang="en-US" sz="2400" u="sng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綠色</a:t>
            </a:r>
            <a:r>
              <a:rPr lang="zh-TW" altLang="en-US" sz="2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寫結論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TW" altLang="en-US" sz="26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第三步</a:t>
            </a:r>
            <a:r>
              <a:rPr lang="zh-TW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6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複習筆記</a:t>
            </a:r>
            <a:r>
              <a:rPr lang="zh-TW" altLang="en-US" sz="26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。想要記住筆記的內容嗎？</a:t>
            </a:r>
            <a:endParaRPr lang="en-US" altLang="zh-TW" sz="26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試著教會你的同學</a:t>
            </a:r>
          </a:p>
        </p:txBody>
      </p:sp>
      <p:sp>
        <p:nvSpPr>
          <p:cNvPr id="4" name="矩形 3"/>
          <p:cNvSpPr/>
          <p:nvPr/>
        </p:nvSpPr>
        <p:spPr>
          <a:xfrm>
            <a:off x="9168341" y="700792"/>
            <a:ext cx="2514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三階段筆記法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8159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745</Words>
  <Application>Microsoft Office PowerPoint</Application>
  <PresentationFormat>寬螢幕</PresentationFormat>
  <Paragraphs>181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等线</vt:lpstr>
      <vt:lpstr>微軟正黑體</vt:lpstr>
      <vt:lpstr>新細明體</vt:lpstr>
      <vt:lpstr>Arial</vt:lpstr>
      <vt:lpstr>Arial</vt:lpstr>
      <vt:lpstr>Calibri</vt:lpstr>
      <vt:lpstr>Calibri Light</vt:lpstr>
      <vt:lpstr>Colonna MT</vt:lpstr>
      <vt:lpstr>Office 佈景主題</vt:lpstr>
      <vt:lpstr>PowerPoint 簡報</vt:lpstr>
      <vt:lpstr>PowerPoint 簡報</vt:lpstr>
      <vt:lpstr>先學會學習 :  十步學習法</vt:lpstr>
      <vt:lpstr>先學會學習 :  十步學習法</vt:lpstr>
      <vt:lpstr>【費曼的終極學習法】</vt:lpstr>
      <vt:lpstr>看板: 十步學習法</vt:lpstr>
      <vt:lpstr>PowerPoint 簡報</vt:lpstr>
      <vt:lpstr>十步學習法</vt:lpstr>
      <vt:lpstr>學會製作文件 : 做好筆記</vt:lpstr>
      <vt:lpstr>自我教育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李智樺ruddyl.lee</dc:creator>
  <cp:lastModifiedBy>李智樺ruddyl.lee</cp:lastModifiedBy>
  <cp:revision>1</cp:revision>
  <dcterms:created xsi:type="dcterms:W3CDTF">2016-12-29T08:37:14Z</dcterms:created>
  <dcterms:modified xsi:type="dcterms:W3CDTF">2016-12-29T08:38:19Z</dcterms:modified>
</cp:coreProperties>
</file>