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1F280-A820-45F3-B4DB-A1ACA13AC326}" v="9" dt="2018-08-13T03:50:12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來賓使用者" providerId="Windows Live" clId="Web-{2231F280-A820-45F3-B4DB-A1ACA13AC326}"/>
    <pc:docChg chg="modSld">
      <pc:chgData name="來賓使用者" userId="" providerId="Windows Live" clId="Web-{2231F280-A820-45F3-B4DB-A1ACA13AC326}" dt="2018-08-13T03:50:12.210" v="9" actId="14100"/>
      <pc:docMkLst>
        <pc:docMk/>
      </pc:docMkLst>
      <pc:sldChg chg="modSp">
        <pc:chgData name="來賓使用者" userId="" providerId="Windows Live" clId="Web-{2231F280-A820-45F3-B4DB-A1ACA13AC326}" dt="2018-08-13T03:49:36.476" v="5" actId="14100"/>
        <pc:sldMkLst>
          <pc:docMk/>
          <pc:sldMk cId="283026569" sldId="259"/>
        </pc:sldMkLst>
        <pc:picChg chg="mod">
          <ac:chgData name="來賓使用者" userId="" providerId="Windows Live" clId="Web-{2231F280-A820-45F3-B4DB-A1ACA13AC326}" dt="2018-08-13T03:49:26.710" v="3" actId="14100"/>
          <ac:picMkLst>
            <pc:docMk/>
            <pc:sldMk cId="283026569" sldId="259"/>
            <ac:picMk id="4" creationId="{00000000-0000-0000-0000-000000000000}"/>
          </ac:picMkLst>
        </pc:picChg>
        <pc:picChg chg="mod">
          <ac:chgData name="來賓使用者" userId="" providerId="Windows Live" clId="Web-{2231F280-A820-45F3-B4DB-A1ACA13AC326}" dt="2018-08-13T03:49:36.476" v="5" actId="14100"/>
          <ac:picMkLst>
            <pc:docMk/>
            <pc:sldMk cId="283026569" sldId="259"/>
            <ac:picMk id="5" creationId="{00000000-0000-0000-0000-000000000000}"/>
          </ac:picMkLst>
        </pc:picChg>
      </pc:sldChg>
      <pc:sldChg chg="modSp">
        <pc:chgData name="來賓使用者" userId="" providerId="Windows Live" clId="Web-{2231F280-A820-45F3-B4DB-A1ACA13AC326}" dt="2018-08-13T03:50:12.210" v="9" actId="14100"/>
        <pc:sldMkLst>
          <pc:docMk/>
          <pc:sldMk cId="3082100646" sldId="261"/>
        </pc:sldMkLst>
        <pc:spChg chg="mod">
          <ac:chgData name="來賓使用者" userId="" providerId="Windows Live" clId="Web-{2231F280-A820-45F3-B4DB-A1ACA13AC326}" dt="2018-08-13T03:50:03.241" v="7" actId="14100"/>
          <ac:spMkLst>
            <pc:docMk/>
            <pc:sldMk cId="3082100646" sldId="261"/>
            <ac:spMk id="6" creationId="{00000000-0000-0000-0000-000000000000}"/>
          </ac:spMkLst>
        </pc:spChg>
        <pc:picChg chg="mod">
          <ac:chgData name="來賓使用者" userId="" providerId="Windows Live" clId="Web-{2231F280-A820-45F3-B4DB-A1ACA13AC326}" dt="2018-08-13T03:50:12.210" v="9" actId="14100"/>
          <ac:picMkLst>
            <pc:docMk/>
            <pc:sldMk cId="3082100646" sldId="261"/>
            <ac:picMk id="2052" creationId="{00000000-0000-0000-0000-000000000000}"/>
          </ac:picMkLst>
        </pc:picChg>
        <pc:cxnChg chg="mod">
          <ac:chgData name="來賓使用者" userId="" providerId="Windows Live" clId="Web-{2231F280-A820-45F3-B4DB-A1ACA13AC326}" dt="2018-08-13T03:50:12.210" v="9" actId="14100"/>
          <ac:cxnSpMkLst>
            <pc:docMk/>
            <pc:sldMk cId="3082100646" sldId="261"/>
            <ac:cxnSpMk id="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AA1-096E-4531-BB84-7B7EE826DC91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E9A2-D878-400B-BCB0-E938BA34D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32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AA1-096E-4531-BB84-7B7EE826DC91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E9A2-D878-400B-BCB0-E938BA34D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17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AA1-096E-4531-BB84-7B7EE826DC91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E9A2-D878-400B-BCB0-E938BA34D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29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AA1-096E-4531-BB84-7B7EE826DC91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E9A2-D878-400B-BCB0-E938BA34D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74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AA1-096E-4531-BB84-7B7EE826DC91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E9A2-D878-400B-BCB0-E938BA34D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65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AA1-096E-4531-BB84-7B7EE826DC91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E9A2-D878-400B-BCB0-E938BA34D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52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AA1-096E-4531-BB84-7B7EE826DC91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E9A2-D878-400B-BCB0-E938BA34D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3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AA1-096E-4531-BB84-7B7EE826DC91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E9A2-D878-400B-BCB0-E938BA34D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AA1-096E-4531-BB84-7B7EE826DC91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E9A2-D878-400B-BCB0-E938BA34D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42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AA1-096E-4531-BB84-7B7EE826DC91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E9A2-D878-400B-BCB0-E938BA34D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31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AA1-096E-4531-BB84-7B7EE826DC91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E9A2-D878-400B-BCB0-E938BA34D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63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5AA1-096E-4531-BB84-7B7EE826DC91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7E9A2-D878-400B-BCB0-E938BA34D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08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如何創建用戶故事地圖？</a:t>
            </a:r>
            <a:b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86639" y="3620891"/>
            <a:ext cx="7456603" cy="11207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由使用者特性出發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創建用戶故事地圖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由功能特性出發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創建用戶故事地圖的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個步驟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887" y="3320362"/>
            <a:ext cx="784911" cy="7341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97550" y="6365183"/>
            <a:ext cx="8697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effectLst/>
              </a:rPr>
              <a:t>Martin Fowler </a:t>
            </a:r>
            <a:r>
              <a:rPr lang="zh-CN" altLang="en-US" dirty="0">
                <a:effectLst/>
              </a:rPr>
              <a:t>說</a:t>
            </a:r>
            <a:r>
              <a:rPr lang="en-US" altLang="zh-CN" dirty="0">
                <a:effectLst/>
              </a:rPr>
              <a:t>: </a:t>
            </a:r>
            <a:r>
              <a:rPr lang="zh-CN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CN" altLang="en-US" b="1" dirty="0">
                <a:effectLst/>
              </a:rPr>
              <a:t>故事地圖是一門在需求拆分過程中保持全景圖的技術</a:t>
            </a:r>
            <a:r>
              <a:rPr lang="zh-CN" altLang="en-US" dirty="0">
                <a:effectLst/>
              </a:rPr>
              <a:t>。</a:t>
            </a:r>
            <a:r>
              <a:rPr lang="zh-CN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033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615" y="8413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由使用者特性出發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9346" y="1411174"/>
            <a:ext cx="10515600" cy="4584273"/>
          </a:xfrm>
        </p:spPr>
        <p:txBody>
          <a:bodyPr>
            <a:normAutofit/>
          </a:bodyPr>
          <a:lstStyle/>
          <a:p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前期準備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800" dirty="0"/>
              <a:t>召集</a:t>
            </a:r>
            <a:r>
              <a:rPr lang="en-US" altLang="zh-TW" sz="1800" dirty="0"/>
              <a:t>3-5</a:t>
            </a:r>
            <a:r>
              <a:rPr lang="zh-TW" altLang="zh-TW" sz="1800" dirty="0"/>
              <a:t>名產品核心人員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整理創意框架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明確產品的目標是什麼？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刻畫用戶畫像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從最重要的用戶類型下手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dirty="0"/>
              <a:t>「</a:t>
            </a:r>
            <a:r>
              <a:rPr lang="zh-TW" altLang="zh-TW" sz="1800" dirty="0"/>
              <a:t>首先他會怎樣，然後怎樣，然後……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場景示意圖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深挖細節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選出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發布計劃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94633" y="1745429"/>
            <a:ext cx="349128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zh-TW" dirty="0"/>
              <a:t>能為用戶解決哪些問題？</a:t>
            </a:r>
          </a:p>
          <a:p>
            <a:r>
              <a:rPr lang="zh-TW" altLang="zh-TW" dirty="0"/>
              <a:t>公司、用戶都能獲得哪些收益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62778" y="2459743"/>
            <a:ext cx="3873403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52400" algn="just">
              <a:spcAft>
                <a:spcPts val="0"/>
              </a:spcAft>
            </a:pPr>
            <a:r>
              <a:rPr lang="zh-TW" altLang="zh-TW" kern="0" dirty="0">
                <a:solidFill>
                  <a:srgbClr val="333333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Helvetica" panose="020B0604020202020204" pitchFamily="34" charset="0"/>
              </a:rPr>
              <a:t>產品面向的主要用戶群是那些？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algn="just">
              <a:spcAft>
                <a:spcPts val="0"/>
              </a:spcAft>
            </a:pPr>
            <a:r>
              <a:rPr lang="zh-TW" altLang="zh-TW" kern="0" dirty="0">
                <a:solidFill>
                  <a:srgbClr val="333333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Helvetica" panose="020B0604020202020204" pitchFamily="34" charset="0"/>
              </a:rPr>
              <a:t>產品的潛在用戶群有哪些？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algn="just">
              <a:spcAft>
                <a:spcPts val="0"/>
              </a:spcAft>
            </a:pPr>
            <a:r>
              <a:rPr lang="zh-TW" altLang="zh-TW" kern="0" dirty="0">
                <a:solidFill>
                  <a:srgbClr val="333333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Helvetica" panose="020B0604020202020204" pitchFamily="34" charset="0"/>
              </a:rPr>
              <a:t>誰會為我們的產品付錢？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9379" y="6077253"/>
            <a:ext cx="9187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創建的「用戶故事地圖」涵蓋了多個用戶故事和敘事主線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包含了項目人員所有的願景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70928" y="4089095"/>
            <a:ext cx="397496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TW" altLang="zh-TW" kern="0" dirty="0">
                <a:solidFill>
                  <a:srgbClr val="333333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Helvetica" panose="020B0604020202020204" pitchFamily="34" charset="0"/>
              </a:rPr>
              <a:t>用戶在這一步具體要做什麼事情？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TW" altLang="zh-TW" kern="0" dirty="0">
                <a:solidFill>
                  <a:srgbClr val="333333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Helvetica" panose="020B0604020202020204" pitchFamily="34" charset="0"/>
              </a:rPr>
              <a:t>用戶在這一步還有其他選擇麼？</a:t>
            </a:r>
            <a:endParaRPr lang="en-US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TW" altLang="zh-TW" kern="0" dirty="0">
                <a:solidFill>
                  <a:srgbClr val="333333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Helvetica" panose="020B0604020202020204" pitchFamily="34" charset="0"/>
              </a:rPr>
              <a:t>如何做才能更符合用戶的習慣？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zh-TW" altLang="zh-TW" kern="0" dirty="0">
                <a:solidFill>
                  <a:srgbClr val="333333"/>
                </a:solidFill>
                <a:ea typeface="微軟正黑體" panose="020B0604030504040204" pitchFamily="34" charset="-120"/>
                <a:cs typeface="Helvetica" panose="020B0604020202020204" pitchFamily="34" charset="0"/>
              </a:rPr>
              <a:t>出現問題時如何解決？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527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6047059" y="2067753"/>
            <a:ext cx="5915153" cy="410887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63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07984" y="1492718"/>
            <a:ext cx="2193814" cy="57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選出主要使用者</a:t>
            </a:r>
          </a:p>
        </p:txBody>
      </p:sp>
      <p:sp>
        <p:nvSpPr>
          <p:cNvPr id="5" name="矩形 4"/>
          <p:cNvSpPr/>
          <p:nvPr/>
        </p:nvSpPr>
        <p:spPr>
          <a:xfrm>
            <a:off x="407984" y="2988233"/>
            <a:ext cx="3271101" cy="57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描述此使用者的</a:t>
            </a:r>
            <a:r>
              <a:rPr lang="zh-TW" altLang="en-US" sz="2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操作行為</a:t>
            </a:r>
          </a:p>
        </p:txBody>
      </p:sp>
      <p:sp>
        <p:nvSpPr>
          <p:cNvPr id="6" name="矩形 5"/>
          <p:cNvSpPr/>
          <p:nvPr/>
        </p:nvSpPr>
        <p:spPr>
          <a:xfrm>
            <a:off x="407984" y="4483748"/>
            <a:ext cx="4265760" cy="57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寫出此構成此活動的</a:t>
            </a:r>
            <a:r>
              <a:rPr lang="zh-TW" altLang="en-US" sz="2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細部工作項目</a:t>
            </a:r>
          </a:p>
        </p:txBody>
      </p:sp>
      <p:sp>
        <p:nvSpPr>
          <p:cNvPr id="7" name="矩形 6"/>
          <p:cNvSpPr/>
          <p:nvPr/>
        </p:nvSpPr>
        <p:spPr>
          <a:xfrm>
            <a:off x="396011" y="5979262"/>
            <a:ext cx="3789575" cy="57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寫出個工作項目的</a:t>
            </a:r>
            <a:r>
              <a:rPr lang="zh-TW" altLang="en-US" sz="2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</a:p>
        </p:txBody>
      </p:sp>
      <p:sp>
        <p:nvSpPr>
          <p:cNvPr id="8" name="矩形: 圓角 7"/>
          <p:cNvSpPr/>
          <p:nvPr/>
        </p:nvSpPr>
        <p:spPr>
          <a:xfrm>
            <a:off x="6221249" y="2203775"/>
            <a:ext cx="782424" cy="482863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活動一、</a:t>
            </a:r>
          </a:p>
        </p:txBody>
      </p:sp>
      <p:sp>
        <p:nvSpPr>
          <p:cNvPr id="9" name="矩形: 圓角 8"/>
          <p:cNvSpPr/>
          <p:nvPr/>
        </p:nvSpPr>
        <p:spPr>
          <a:xfrm>
            <a:off x="8269891" y="2203776"/>
            <a:ext cx="782424" cy="482863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活動二、</a:t>
            </a:r>
          </a:p>
        </p:txBody>
      </p:sp>
      <p:sp>
        <p:nvSpPr>
          <p:cNvPr id="10" name="矩形: 圓角 9"/>
          <p:cNvSpPr/>
          <p:nvPr/>
        </p:nvSpPr>
        <p:spPr>
          <a:xfrm>
            <a:off x="10342218" y="2203775"/>
            <a:ext cx="782424" cy="482863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活動三、</a:t>
            </a:r>
          </a:p>
        </p:txBody>
      </p:sp>
      <p:sp>
        <p:nvSpPr>
          <p:cNvPr id="11" name="矩形: 圓角 10"/>
          <p:cNvSpPr/>
          <p:nvPr/>
        </p:nvSpPr>
        <p:spPr>
          <a:xfrm>
            <a:off x="6221249" y="2951632"/>
            <a:ext cx="593888" cy="482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 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: 圓角 11"/>
          <p:cNvSpPr/>
          <p:nvPr/>
        </p:nvSpPr>
        <p:spPr>
          <a:xfrm>
            <a:off x="6824564" y="2951631"/>
            <a:ext cx="593888" cy="482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 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: 圓角 12"/>
          <p:cNvSpPr/>
          <p:nvPr/>
        </p:nvSpPr>
        <p:spPr>
          <a:xfrm>
            <a:off x="8269891" y="2951632"/>
            <a:ext cx="593888" cy="482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 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/>
          <p:cNvSpPr/>
          <p:nvPr/>
        </p:nvSpPr>
        <p:spPr>
          <a:xfrm>
            <a:off x="8873206" y="2951632"/>
            <a:ext cx="593888" cy="482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 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: 圓角 14"/>
          <p:cNvSpPr/>
          <p:nvPr/>
        </p:nvSpPr>
        <p:spPr>
          <a:xfrm>
            <a:off x="9476521" y="2951631"/>
            <a:ext cx="593888" cy="482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 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: 圓角 15"/>
          <p:cNvSpPr/>
          <p:nvPr/>
        </p:nvSpPr>
        <p:spPr>
          <a:xfrm>
            <a:off x="10343069" y="2951631"/>
            <a:ext cx="593888" cy="482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 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: 圓角 16"/>
          <p:cNvSpPr/>
          <p:nvPr/>
        </p:nvSpPr>
        <p:spPr>
          <a:xfrm>
            <a:off x="10946384" y="2951630"/>
            <a:ext cx="593888" cy="482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 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: 圓角 17"/>
          <p:cNvSpPr/>
          <p:nvPr/>
        </p:nvSpPr>
        <p:spPr>
          <a:xfrm>
            <a:off x="6221249" y="3699486"/>
            <a:ext cx="400230" cy="6804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: 圓角 29"/>
          <p:cNvSpPr/>
          <p:nvPr/>
        </p:nvSpPr>
        <p:spPr>
          <a:xfrm>
            <a:off x="6671379" y="3699486"/>
            <a:ext cx="400230" cy="6804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: 圓角 30"/>
          <p:cNvSpPr/>
          <p:nvPr/>
        </p:nvSpPr>
        <p:spPr>
          <a:xfrm>
            <a:off x="7121508" y="3699486"/>
            <a:ext cx="400230" cy="6804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: 圓角 31"/>
          <p:cNvSpPr/>
          <p:nvPr/>
        </p:nvSpPr>
        <p:spPr>
          <a:xfrm>
            <a:off x="6221249" y="4506611"/>
            <a:ext cx="400230" cy="6804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: 圓角 33"/>
          <p:cNvSpPr/>
          <p:nvPr/>
        </p:nvSpPr>
        <p:spPr>
          <a:xfrm>
            <a:off x="7121508" y="4506611"/>
            <a:ext cx="400230" cy="6804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: 圓角 34"/>
          <p:cNvSpPr/>
          <p:nvPr/>
        </p:nvSpPr>
        <p:spPr>
          <a:xfrm>
            <a:off x="8269891" y="3699486"/>
            <a:ext cx="400230" cy="6804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: 圓角 35"/>
          <p:cNvSpPr/>
          <p:nvPr/>
        </p:nvSpPr>
        <p:spPr>
          <a:xfrm>
            <a:off x="8720021" y="3699486"/>
            <a:ext cx="400230" cy="6804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: 圓角 36"/>
          <p:cNvSpPr/>
          <p:nvPr/>
        </p:nvSpPr>
        <p:spPr>
          <a:xfrm>
            <a:off x="9170150" y="3699486"/>
            <a:ext cx="400230" cy="6804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: 圓角 37"/>
          <p:cNvSpPr/>
          <p:nvPr/>
        </p:nvSpPr>
        <p:spPr>
          <a:xfrm>
            <a:off x="9620279" y="3699486"/>
            <a:ext cx="400230" cy="6804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: 圓角 38"/>
          <p:cNvSpPr/>
          <p:nvPr/>
        </p:nvSpPr>
        <p:spPr>
          <a:xfrm>
            <a:off x="10340877" y="3699485"/>
            <a:ext cx="400230" cy="6804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: 圓角 39"/>
          <p:cNvSpPr/>
          <p:nvPr/>
        </p:nvSpPr>
        <p:spPr>
          <a:xfrm>
            <a:off x="10791006" y="3699485"/>
            <a:ext cx="400230" cy="6804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: 圓角 40"/>
          <p:cNvSpPr/>
          <p:nvPr/>
        </p:nvSpPr>
        <p:spPr>
          <a:xfrm>
            <a:off x="8288672" y="4506611"/>
            <a:ext cx="400230" cy="6804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: 圓角 41"/>
          <p:cNvSpPr/>
          <p:nvPr/>
        </p:nvSpPr>
        <p:spPr>
          <a:xfrm>
            <a:off x="9175805" y="5298778"/>
            <a:ext cx="400230" cy="6804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: 圓角 42"/>
          <p:cNvSpPr/>
          <p:nvPr/>
        </p:nvSpPr>
        <p:spPr>
          <a:xfrm>
            <a:off x="9188931" y="4506611"/>
            <a:ext cx="400230" cy="6804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: 圓角 43"/>
          <p:cNvSpPr/>
          <p:nvPr/>
        </p:nvSpPr>
        <p:spPr>
          <a:xfrm>
            <a:off x="10340670" y="4506611"/>
            <a:ext cx="400230" cy="6804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: 圓角 44"/>
          <p:cNvSpPr/>
          <p:nvPr/>
        </p:nvSpPr>
        <p:spPr>
          <a:xfrm>
            <a:off x="10790800" y="4506611"/>
            <a:ext cx="400230" cy="6804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: 圓角 45"/>
          <p:cNvSpPr/>
          <p:nvPr/>
        </p:nvSpPr>
        <p:spPr>
          <a:xfrm>
            <a:off x="11240929" y="4506611"/>
            <a:ext cx="400230" cy="6804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8" name="直線接點 47"/>
          <p:cNvCxnSpPr/>
          <p:nvPr/>
        </p:nvCxnSpPr>
        <p:spPr>
          <a:xfrm>
            <a:off x="6146629" y="2778812"/>
            <a:ext cx="56144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146629" y="3583484"/>
            <a:ext cx="56144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cxnSpLocks/>
          </p:cNvCxnSpPr>
          <p:nvPr/>
        </p:nvCxnSpPr>
        <p:spPr>
          <a:xfrm>
            <a:off x="8194885" y="2203775"/>
            <a:ext cx="488" cy="2948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cxnSpLocks/>
          </p:cNvCxnSpPr>
          <p:nvPr/>
        </p:nvCxnSpPr>
        <p:spPr>
          <a:xfrm>
            <a:off x="10272749" y="2225204"/>
            <a:ext cx="488" cy="2948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33728" y="602708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《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創建步驟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endParaRPr lang="zh-TW" altLang="en-US" dirty="0"/>
          </a:p>
        </p:txBody>
      </p:sp>
      <p:cxnSp>
        <p:nvCxnSpPr>
          <p:cNvPr id="57" name="直線單箭頭接點 56"/>
          <p:cNvCxnSpPr>
            <a:cxnSpLocks/>
          </p:cNvCxnSpPr>
          <p:nvPr/>
        </p:nvCxnSpPr>
        <p:spPr>
          <a:xfrm>
            <a:off x="1176267" y="994024"/>
            <a:ext cx="1" cy="52024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687240" y="3015614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Backbone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9" name="矩形: 圓角 58"/>
          <p:cNvSpPr/>
          <p:nvPr/>
        </p:nvSpPr>
        <p:spPr>
          <a:xfrm>
            <a:off x="4423354" y="2894813"/>
            <a:ext cx="7468619" cy="598478"/>
          </a:xfrm>
          <a:prstGeom prst="roundRect">
            <a:avLst/>
          </a:prstGeom>
          <a:noFill/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4687240" y="2258168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Activities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62" name="直線單箭頭接點 61"/>
          <p:cNvCxnSpPr/>
          <p:nvPr/>
        </p:nvCxnSpPr>
        <p:spPr>
          <a:xfrm flipV="1">
            <a:off x="6094467" y="1712579"/>
            <a:ext cx="1427271" cy="91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015603" y="1282847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226671" y="1383244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Priority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65" name="直線單箭頭接點 64"/>
          <p:cNvCxnSpPr>
            <a:cxnSpLocks/>
          </p:cNvCxnSpPr>
          <p:nvPr/>
        </p:nvCxnSpPr>
        <p:spPr>
          <a:xfrm>
            <a:off x="12024475" y="1789110"/>
            <a:ext cx="1" cy="5202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</p:cNvCxnSpPr>
          <p:nvPr/>
        </p:nvCxnSpPr>
        <p:spPr>
          <a:xfrm>
            <a:off x="1176267" y="2055342"/>
            <a:ext cx="0" cy="93289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cxnSpLocks/>
          </p:cNvCxnSpPr>
          <p:nvPr/>
        </p:nvCxnSpPr>
        <p:spPr>
          <a:xfrm>
            <a:off x="1176267" y="3563268"/>
            <a:ext cx="0" cy="9204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cxnSpLocks/>
          </p:cNvCxnSpPr>
          <p:nvPr/>
        </p:nvCxnSpPr>
        <p:spPr>
          <a:xfrm>
            <a:off x="1176267" y="5079090"/>
            <a:ext cx="0" cy="9001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/>
          <p:cNvSpPr/>
          <p:nvPr/>
        </p:nvSpPr>
        <p:spPr>
          <a:xfrm>
            <a:off x="6221249" y="5303096"/>
            <a:ext cx="400230" cy="6804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矩形: 圓角 72"/>
          <p:cNvSpPr/>
          <p:nvPr/>
        </p:nvSpPr>
        <p:spPr>
          <a:xfrm>
            <a:off x="10340670" y="5298778"/>
            <a:ext cx="400230" cy="6804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4" name="直線接點 73"/>
          <p:cNvCxnSpPr/>
          <p:nvPr/>
        </p:nvCxnSpPr>
        <p:spPr>
          <a:xfrm>
            <a:off x="6146629" y="4462161"/>
            <a:ext cx="5614416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6133374" y="5236861"/>
            <a:ext cx="5614416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728742" y="4738708"/>
            <a:ext cx="905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Release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78" name="直線單箭頭接點 77"/>
          <p:cNvCxnSpPr>
            <a:cxnSpLocks/>
          </p:cNvCxnSpPr>
          <p:nvPr/>
        </p:nvCxnSpPr>
        <p:spPr>
          <a:xfrm flipV="1">
            <a:off x="5589873" y="4499133"/>
            <a:ext cx="488820" cy="43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cxnSpLocks/>
          </p:cNvCxnSpPr>
          <p:nvPr/>
        </p:nvCxnSpPr>
        <p:spPr>
          <a:xfrm>
            <a:off x="5591450" y="4921319"/>
            <a:ext cx="479827" cy="31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1390553" y="1033838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3~5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名專家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315903" y="2336327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依使用者畫出「</a:t>
            </a:r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場景示意圖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zh-TW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1302489" y="384584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寫出完成活動所需要的工作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326240" y="532206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寫出使用者故事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694579" y="2674631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skeleton</a:t>
            </a:r>
            <a:endParaRPr lang="zh-TW" altLang="en-US" sz="1200" dirty="0">
              <a:solidFill>
                <a:srgbClr val="C0000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821566" y="417698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845798" y="483153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2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97" name="接點: 弧形 96"/>
          <p:cNvCxnSpPr>
            <a:cxnSpLocks/>
          </p:cNvCxnSpPr>
          <p:nvPr/>
        </p:nvCxnSpPr>
        <p:spPr>
          <a:xfrm flipV="1">
            <a:off x="5343602" y="5774297"/>
            <a:ext cx="727675" cy="6719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4546658" y="6261621"/>
            <a:ext cx="79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Icebox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743921" y="10796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創建用戶故事地圖</a:t>
            </a:r>
            <a:endParaRPr lang="zh-TW" altLang="en-US" sz="2400" spc="300" dirty="0"/>
          </a:p>
        </p:txBody>
      </p:sp>
      <p:sp>
        <p:nvSpPr>
          <p:cNvPr id="80" name="矩形 79"/>
          <p:cNvSpPr/>
          <p:nvPr/>
        </p:nvSpPr>
        <p:spPr>
          <a:xfrm>
            <a:off x="5845798" y="580964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0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製作使用者故事地圖三步驟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4"/>
            <a:ext cx="10945305" cy="482969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Create User Story Mapping.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Prioritize a User Story Mapping.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運用薄層方法簡化第一層使用者故事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/>
              <a:t>Prioritizing by risk and assumptions(</a:t>
            </a:r>
            <a:r>
              <a:rPr lang="zh-TW" altLang="zh-TW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根據風險和假設確定優先級</a:t>
            </a:r>
            <a:r>
              <a:rPr lang="en-US" altLang="zh-TW" dirty="0"/>
              <a:t>)</a:t>
            </a:r>
            <a:endParaRPr lang="en-US" altLang="zh-TW" sz="1900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/>
              <a:t>Applying </a:t>
            </a:r>
            <a:r>
              <a:rPr lang="en-US" altLang="zh-TW" dirty="0" err="1"/>
              <a:t>Cynefin</a:t>
            </a:r>
            <a:r>
              <a:rPr lang="en-US" altLang="zh-TW" dirty="0"/>
              <a:t> to prioritization</a:t>
            </a:r>
          </a:p>
          <a:p>
            <a:pPr marL="457200" lvl="1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zh-TW" altLang="en-US" dirty="0"/>
              <a:t>   </a:t>
            </a:r>
            <a:r>
              <a:rPr lang="en-US" altLang="zh-TW" dirty="0"/>
              <a:t>(</a:t>
            </a:r>
            <a:r>
              <a:rPr lang="zh-TW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決策於渾沌之中，五種情況：簡單、繁雜、錯綜複雜、混亂、無序。</a:t>
            </a:r>
            <a:r>
              <a:rPr lang="en-US" altLang="zh-TW" dirty="0"/>
              <a:t>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經常重新排序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Learn how to Facilitate a User Story Mapping.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0381" y="2290712"/>
            <a:ext cx="1710572" cy="725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選出主要使用者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399083" y="2290712"/>
            <a:ext cx="1880255" cy="725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描述此使用者的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操作行為</a:t>
            </a:r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807468" y="2290712"/>
            <a:ext cx="2203318" cy="725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寫出此構成此活動的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細部工作項目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8538915" y="2290712"/>
            <a:ext cx="2695277" cy="725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寫出個工作項目的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zh-TW" altLang="en-US" sz="1600" dirty="0"/>
          </a:p>
        </p:txBody>
      </p:sp>
      <p:cxnSp>
        <p:nvCxnSpPr>
          <p:cNvPr id="11" name="直線單箭頭接點 10"/>
          <p:cNvCxnSpPr>
            <a:stCxn id="4" idx="3"/>
          </p:cNvCxnSpPr>
          <p:nvPr/>
        </p:nvCxnSpPr>
        <p:spPr>
          <a:xfrm>
            <a:off x="2870953" y="2653644"/>
            <a:ext cx="52813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279338" y="2631647"/>
            <a:ext cx="52813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8010786" y="2637931"/>
            <a:ext cx="52813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487" y="4099639"/>
            <a:ext cx="2187017" cy="220686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1460338" y="5863889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簡單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60337" y="379839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繁雜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04044" y="370309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錯綜</a:t>
            </a:r>
            <a:endParaRPr lang="en-US" altLang="zh-TW" sz="14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複雜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04044" y="5863889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混亂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19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615" y="8413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由使用者特性出發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9725" y="1333976"/>
            <a:ext cx="11331806" cy="523472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召集到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名對產品非常熟悉的人員參與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採用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靜默頭腦風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900" kern="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每個人都用同樣顏色的便簽來書寫自己的</a:t>
            </a:r>
            <a:r>
              <a:rPr lang="zh-TW" altLang="zh-TW" sz="1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用戶任務</a:t>
            </a:r>
            <a:r>
              <a:rPr lang="en-US" altLang="zh-TW" sz="1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(user task)</a:t>
            </a:r>
            <a:r>
              <a:rPr lang="zh-TW" altLang="en-US" sz="1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最重要的事。</a:t>
            </a:r>
            <a:endParaRPr lang="en-US" altLang="zh-TW" sz="1900" kern="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Helvetica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所有的便簽進行分組，將類似的任務分為一組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選擇另外一個顏色的便簽，對每個組進行命名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對這些分好組的便簽進行排序，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按照 「行走的骨骼」 用戶行為這行開始講述用戶故事，確保你沒有遺漏任何用戶行為和用戶任務。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在每個用戶任務下面添加更加細節的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用戶故事（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 Stories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針對第一個發布的所有用戶故事進行分解，確保我們的第一個發布越小越好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048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2233904">
            <a:off x="11197823" y="150828"/>
            <a:ext cx="1026178" cy="5324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8044" y="763054"/>
            <a:ext cx="8567928" cy="50339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使用者故事地圖電子化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673" y="1993367"/>
            <a:ext cx="2546384" cy="265630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2" descr="udad-2-create-backlog-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364" y="2833124"/>
            <a:ext cx="3737965" cy="328739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右箭头 5"/>
          <p:cNvSpPr/>
          <p:nvPr/>
        </p:nvSpPr>
        <p:spPr bwMode="auto">
          <a:xfrm rot="5400000">
            <a:off x="5403582" y="1761427"/>
            <a:ext cx="655564" cy="1119444"/>
          </a:xfrm>
          <a:prstGeom prst="ben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圆角右箭头 6"/>
          <p:cNvSpPr/>
          <p:nvPr/>
        </p:nvSpPr>
        <p:spPr bwMode="auto">
          <a:xfrm flipV="1">
            <a:off x="1366887" y="2833123"/>
            <a:ext cx="936633" cy="672311"/>
          </a:xfrm>
          <a:prstGeom prst="ben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4443" y="1882602"/>
            <a:ext cx="723601" cy="950521"/>
          </a:xfrm>
          <a:prstGeom prst="rect">
            <a:avLst/>
          </a:prstGeom>
          <a:noFill/>
        </p:spPr>
        <p:txBody>
          <a:bodyPr wrap="none" lIns="134464" tIns="107571" rIns="134464" bIns="107571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形成</a:t>
            </a:r>
            <a:endParaRPr lang="en-US" altLang="zh-CN" sz="1765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</a:pPr>
            <a:r>
              <a:rPr lang="zh-CN" alt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文檔</a:t>
            </a:r>
            <a:endParaRPr lang="en-US" altLang="zh-CN" sz="1765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</a:pPr>
            <a:r>
              <a:rPr lang="zh-CN" alt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記錄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09632" y="2127028"/>
            <a:ext cx="2871625" cy="461669"/>
          </a:xfrm>
          <a:prstGeom prst="rect">
            <a:avLst/>
          </a:prstGeom>
          <a:noFill/>
        </p:spPr>
        <p:txBody>
          <a:bodyPr wrap="none" lIns="134464" tIns="107571" rIns="134464" bIns="107571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導入</a:t>
            </a:r>
            <a:r>
              <a:rPr lang="en-US" altLang="zh-CN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TFS</a:t>
            </a:r>
            <a:r>
              <a:rPr lang="zh-CN" alt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，創建產品</a:t>
            </a:r>
            <a:r>
              <a:rPr lang="en-US" altLang="zh-CN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backlog</a:t>
            </a:r>
            <a:endParaRPr lang="zh-CN" altLang="en-US" sz="1765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99860" y="152342"/>
            <a:ext cx="1026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運用</a:t>
            </a:r>
            <a:r>
              <a:rPr lang="en-US" altLang="zh-CN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02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2233904">
            <a:off x="11197823" y="150828"/>
            <a:ext cx="1026178" cy="5324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581" y="599342"/>
            <a:ext cx="8567928" cy="50339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建立</a:t>
            </a:r>
            <a:r>
              <a:rPr lang="en-US" altLang="zh-CN" dirty="0"/>
              <a:t>Backlog 1 – </a:t>
            </a:r>
            <a:r>
              <a:rPr lang="zh-CN" altLang="en-US" dirty="0"/>
              <a:t>映射功能區域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754" y="2914882"/>
            <a:ext cx="4078571" cy="223571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60802" y="1817424"/>
            <a:ext cx="1219200" cy="287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功能區域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837475" y="2914882"/>
            <a:ext cx="4066848" cy="742950"/>
          </a:xfrm>
          <a:prstGeom prst="round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1" name="肘形连接符 20"/>
          <p:cNvCxnSpPr>
            <a:stCxn id="19" idx="0"/>
            <a:endCxn id="9" idx="2"/>
          </p:cNvCxnSpPr>
          <p:nvPr/>
        </p:nvCxnSpPr>
        <p:spPr>
          <a:xfrm rot="5400000" flipH="1" flipV="1">
            <a:off x="4015531" y="1960011"/>
            <a:ext cx="810242" cy="1099503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413" y="1817424"/>
            <a:ext cx="3532827" cy="3305908"/>
          </a:xfrm>
          <a:prstGeom prst="rect">
            <a:avLst/>
          </a:prstGeom>
        </p:spPr>
      </p:pic>
      <p:sp>
        <p:nvSpPr>
          <p:cNvPr id="35" name="圆角矩形 34"/>
          <p:cNvSpPr/>
          <p:nvPr/>
        </p:nvSpPr>
        <p:spPr>
          <a:xfrm>
            <a:off x="7397263" y="3096359"/>
            <a:ext cx="902677" cy="1617785"/>
          </a:xfrm>
          <a:prstGeom prst="round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3" name="肘形连接符 42"/>
          <p:cNvCxnSpPr>
            <a:stCxn id="9" idx="3"/>
            <a:endCxn id="35" idx="1"/>
          </p:cNvCxnSpPr>
          <p:nvPr/>
        </p:nvCxnSpPr>
        <p:spPr>
          <a:xfrm>
            <a:off x="5580003" y="1961032"/>
            <a:ext cx="1817259" cy="1944218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183557" y="5135806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用戶故事地圖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7884203" y="5123332"/>
            <a:ext cx="18124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TFS</a:t>
            </a:r>
            <a:r>
              <a:rPr lang="zh-CN" altLang="en-US" sz="1350" dirty="0"/>
              <a:t>項目</a:t>
            </a:r>
            <a:r>
              <a:rPr lang="zh-CN" altLang="en-US" sz="1350" b="1" dirty="0">
                <a:solidFill>
                  <a:srgbClr val="FF0000"/>
                </a:solidFill>
              </a:rPr>
              <a:t>區域路徑</a:t>
            </a:r>
            <a:r>
              <a:rPr lang="zh-CN" altLang="en-US" sz="1350" dirty="0"/>
              <a:t>配置</a:t>
            </a:r>
          </a:p>
        </p:txBody>
      </p:sp>
      <p:sp>
        <p:nvSpPr>
          <p:cNvPr id="12" name="矩形 11"/>
          <p:cNvSpPr/>
          <p:nvPr/>
        </p:nvSpPr>
        <p:spPr>
          <a:xfrm>
            <a:off x="10999860" y="152342"/>
            <a:ext cx="1026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運用</a:t>
            </a:r>
            <a:r>
              <a:rPr lang="en-US" altLang="zh-CN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969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 rot="2233904">
            <a:off x="11197823" y="150828"/>
            <a:ext cx="1026178" cy="5324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5551" y="525736"/>
            <a:ext cx="9964131" cy="50339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建立</a:t>
            </a:r>
            <a:r>
              <a:rPr lang="en-US" altLang="zh-CN" dirty="0"/>
              <a:t>Backlog 2 – </a:t>
            </a:r>
            <a:r>
              <a:rPr lang="zh-CN" altLang="en-US" dirty="0"/>
              <a:t>導入用戶故事和功能點</a:t>
            </a:r>
          </a:p>
        </p:txBody>
      </p:sp>
      <p:pic>
        <p:nvPicPr>
          <p:cNvPr id="2052" name="Picture 4" descr="udad-2-create-backlog-us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752" y="1634491"/>
            <a:ext cx="2775556" cy="13072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290" y="4112211"/>
            <a:ext cx="2881064" cy="11167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75693" y="2088173"/>
            <a:ext cx="1318847" cy="54512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3244480" y="2137886"/>
            <a:ext cx="1318847" cy="54512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2536144" y="4201893"/>
            <a:ext cx="3083169" cy="8218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2536145" y="4286977"/>
            <a:ext cx="3083168" cy="95198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" name="肘形连接符 7"/>
          <p:cNvCxnSpPr>
            <a:stCxn id="2052" idx="1"/>
            <a:endCxn id="18" idx="1"/>
          </p:cNvCxnSpPr>
          <p:nvPr/>
        </p:nvCxnSpPr>
        <p:spPr>
          <a:xfrm rot="10800000" flipH="1" flipV="1">
            <a:off x="1825752" y="2288112"/>
            <a:ext cx="710392" cy="1954871"/>
          </a:xfrm>
          <a:prstGeom prst="bentConnector3">
            <a:avLst>
              <a:gd name="adj1" fmla="val -32179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7" idx="2"/>
            <a:endCxn id="20" idx="1"/>
          </p:cNvCxnSpPr>
          <p:nvPr/>
        </p:nvCxnSpPr>
        <p:spPr>
          <a:xfrm rot="5400000">
            <a:off x="2180044" y="3039112"/>
            <a:ext cx="2079962" cy="1367759"/>
          </a:xfrm>
          <a:prstGeom prst="bentConnector4">
            <a:avLst>
              <a:gd name="adj1" fmla="val 38558"/>
              <a:gd name="adj2" fmla="val 116713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03903" y="296027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用戶故事地圖</a:t>
            </a:r>
          </a:p>
        </p:txBody>
      </p:sp>
      <p:sp>
        <p:nvSpPr>
          <p:cNvPr id="13" name="矩形 12"/>
          <p:cNvSpPr/>
          <p:nvPr/>
        </p:nvSpPr>
        <p:spPr>
          <a:xfrm>
            <a:off x="1688790" y="2954802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影響地圖</a:t>
            </a:r>
            <a:endParaRPr lang="en-US" altLang="zh-CN" sz="1200" dirty="0"/>
          </a:p>
        </p:txBody>
      </p:sp>
      <p:sp>
        <p:nvSpPr>
          <p:cNvPr id="26" name="矩形 25"/>
          <p:cNvSpPr/>
          <p:nvPr/>
        </p:nvSpPr>
        <p:spPr>
          <a:xfrm>
            <a:off x="3220025" y="5483926"/>
            <a:ext cx="1152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Excel </a:t>
            </a:r>
            <a:r>
              <a:rPr lang="zh-CN" altLang="en-US" sz="1200" dirty="0"/>
              <a:t>會議記錄</a:t>
            </a:r>
            <a:endParaRPr lang="en-US" altLang="zh-CN" sz="12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005" y="1641268"/>
            <a:ext cx="4529670" cy="35077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9" name="矩形 28"/>
          <p:cNvSpPr/>
          <p:nvPr/>
        </p:nvSpPr>
        <p:spPr>
          <a:xfrm>
            <a:off x="8295559" y="5385669"/>
            <a:ext cx="2144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TFS </a:t>
            </a:r>
            <a:r>
              <a:rPr lang="zh-CN" altLang="en-US" sz="1200" dirty="0"/>
              <a:t>產品積壓工作（</a:t>
            </a:r>
            <a:r>
              <a:rPr lang="en-US" altLang="zh-CN" sz="1200" dirty="0"/>
              <a:t>backlog</a:t>
            </a:r>
            <a:r>
              <a:rPr lang="zh-CN" altLang="en-US" sz="1200" dirty="0"/>
              <a:t>）</a:t>
            </a:r>
            <a:endParaRPr lang="en-US" altLang="zh-CN" sz="1200" dirty="0"/>
          </a:p>
        </p:txBody>
      </p:sp>
      <p:cxnSp>
        <p:nvCxnSpPr>
          <p:cNvPr id="24" name="肘形连接符 23"/>
          <p:cNvCxnSpPr>
            <a:cxnSpLocks/>
            <a:stCxn id="3" idx="0"/>
          </p:cNvCxnSpPr>
          <p:nvPr/>
        </p:nvCxnSpPr>
        <p:spPr>
          <a:xfrm rot="5400000" flipH="1" flipV="1">
            <a:off x="5587576" y="1899419"/>
            <a:ext cx="706039" cy="3719547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850390" y="312704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批量導入</a:t>
            </a:r>
          </a:p>
        </p:txBody>
      </p:sp>
      <p:sp>
        <p:nvSpPr>
          <p:cNvPr id="36" name="矩形 35"/>
          <p:cNvSpPr/>
          <p:nvPr/>
        </p:nvSpPr>
        <p:spPr>
          <a:xfrm>
            <a:off x="7903224" y="2985240"/>
            <a:ext cx="3425340" cy="65063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10999860" y="152342"/>
            <a:ext cx="1026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運用</a:t>
            </a:r>
            <a:r>
              <a:rPr lang="en-US" altLang="zh-CN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210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20" grpId="0" animBg="1"/>
      <p:bldP spid="34" grpId="0"/>
      <p:bldP spid="36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644</Words>
  <Application>Microsoft Office PowerPoint</Application>
  <PresentationFormat>寬螢幕</PresentationFormat>
  <Paragraphs>123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如何創建用戶故事地圖？ </vt:lpstr>
      <vt:lpstr>由使用者特性出發</vt:lpstr>
      <vt:lpstr>PowerPoint 簡報</vt:lpstr>
      <vt:lpstr>製作使用者故事地圖三步驟</vt:lpstr>
      <vt:lpstr>由使用者特性出發</vt:lpstr>
      <vt:lpstr>使用者故事地圖電子化</vt:lpstr>
      <vt:lpstr>建立Backlog 1 – 映射功能區域</vt:lpstr>
      <vt:lpstr>建立Backlog 2 – 導入用戶故事和功能點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如何創建用戶故事地圖？ </dc:title>
  <dc:creator>李智樺ruddyl.lee</dc:creator>
  <cp:lastModifiedBy>李智樺ruddyl.lee</cp:lastModifiedBy>
  <cp:revision>28</cp:revision>
  <dcterms:created xsi:type="dcterms:W3CDTF">2017-02-02T05:11:01Z</dcterms:created>
  <dcterms:modified xsi:type="dcterms:W3CDTF">2018-08-13T03:50:37Z</dcterms:modified>
</cp:coreProperties>
</file>