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0" r:id="rId5"/>
    <p:sldId id="258" r:id="rId6"/>
    <p:sldId id="257" r:id="rId7"/>
    <p:sldId id="261" r:id="rId8"/>
    <p:sldId id="259" r:id="rId9"/>
    <p:sldId id="264" r:id="rId10"/>
    <p:sldId id="265" r:id="rId11"/>
    <p:sldId id="269" r:id="rId12"/>
    <p:sldId id="266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2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97C95-7B68-4B3A-B6EC-31BF355A5601}" type="datetimeFigureOut">
              <a:rPr lang="zh-TW" altLang="en-US" smtClean="0"/>
              <a:t>2016/3/8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F7DC-C584-4992-9ACD-AE9F6E27DD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71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97C95-7B68-4B3A-B6EC-31BF355A5601}" type="datetimeFigureOut">
              <a:rPr lang="zh-TW" altLang="en-US" smtClean="0"/>
              <a:t>2016/3/8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F7DC-C584-4992-9ACD-AE9F6E27DD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12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97C95-7B68-4B3A-B6EC-31BF355A5601}" type="datetimeFigureOut">
              <a:rPr lang="zh-TW" altLang="en-US" smtClean="0"/>
              <a:t>2016/3/8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F7DC-C584-4992-9ACD-AE9F6E27DD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14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97C95-7B68-4B3A-B6EC-31BF355A5601}" type="datetimeFigureOut">
              <a:rPr lang="zh-TW" altLang="en-US" smtClean="0"/>
              <a:t>2016/3/8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F7DC-C584-4992-9ACD-AE9F6E27DD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98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97C95-7B68-4B3A-B6EC-31BF355A5601}" type="datetimeFigureOut">
              <a:rPr lang="zh-TW" altLang="en-US" smtClean="0"/>
              <a:t>2016/3/8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F7DC-C584-4992-9ACD-AE9F6E27DD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79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97C95-7B68-4B3A-B6EC-31BF355A5601}" type="datetimeFigureOut">
              <a:rPr lang="zh-TW" altLang="en-US" smtClean="0"/>
              <a:t>2016/3/8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F7DC-C584-4992-9ACD-AE9F6E27DD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33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97C95-7B68-4B3A-B6EC-31BF355A5601}" type="datetimeFigureOut">
              <a:rPr lang="zh-TW" altLang="en-US" smtClean="0"/>
              <a:t>2016/3/8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F7DC-C584-4992-9ACD-AE9F6E27DD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6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97C95-7B68-4B3A-B6EC-31BF355A5601}" type="datetimeFigureOut">
              <a:rPr lang="zh-TW" altLang="en-US" smtClean="0"/>
              <a:t>2016/3/8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F7DC-C584-4992-9ACD-AE9F6E27DD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85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97C95-7B68-4B3A-B6EC-31BF355A5601}" type="datetimeFigureOut">
              <a:rPr lang="zh-TW" altLang="en-US" smtClean="0"/>
              <a:t>2016/3/8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F7DC-C584-4992-9ACD-AE9F6E27DD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2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97C95-7B68-4B3A-B6EC-31BF355A5601}" type="datetimeFigureOut">
              <a:rPr lang="zh-TW" altLang="en-US" smtClean="0"/>
              <a:t>2016/3/8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F7DC-C584-4992-9ACD-AE9F6E27DD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90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97C95-7B68-4B3A-B6EC-31BF355A5601}" type="datetimeFigureOut">
              <a:rPr lang="zh-TW" altLang="en-US" smtClean="0"/>
              <a:t>2016/3/8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F7DC-C584-4992-9ACD-AE9F6E27DD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71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97C95-7B68-4B3A-B6EC-31BF355A5601}" type="datetimeFigureOut">
              <a:rPr lang="zh-TW" altLang="en-US" smtClean="0"/>
              <a:t>2016/3/8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AF7DC-C584-4992-9ACD-AE9F6E27DD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31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23544" y="3465576"/>
            <a:ext cx="7772400" cy="1282509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如何寫使用者故事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3312" y="5202238"/>
            <a:ext cx="6858000" cy="1655762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Ruddy Lee,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李智樺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430" y="112730"/>
            <a:ext cx="2852627" cy="324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1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7207" y="182513"/>
            <a:ext cx="8403336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獨立性</a:t>
            </a:r>
            <a:r>
              <a:rPr lang="zh-CN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Independent</a:t>
            </a:r>
            <a:endParaRPr lang="en-US" altLang="zh-CN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盡可能的讓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一個使用者故事獨立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於其他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的使用者故事。使用者故事之間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依賴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使得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制定計劃，確定優先順序，工作量估算都變得很困難。通常我們可以通過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使用者故事和分解使用者故事來</a:t>
            </a:r>
            <a:r>
              <a:rPr lang="zh-CN" altLang="en-US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減少依賴性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b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64251" y="32443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37209" y="2329661"/>
            <a:ext cx="8403336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  <a:r>
              <a:rPr lang="zh-CN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依賴性的三種常見類型是：重疊、順序和包含</a:t>
            </a:r>
            <a:endParaRPr lang="en-US" altLang="zh-CN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故事之間</a:t>
            </a:r>
            <a:r>
              <a:rPr lang="zh-CN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功能點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相互重疊是需要避免的；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順序關係是現實存在，在多數情況下可以通過一些手段解決；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包含關係對複雜系統是有説明的，對排定發佈和反覆運算計畫的影響需要注意。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7208" y="4418552"/>
            <a:ext cx="8478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將重疊部分單獨剝離出來做為獨立的用戶故事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CN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合理拆分使用者故事，並且將重疊部分只保留在一個最有內聚性的用戶故事中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CN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組建特性團隊以及合理界定端到端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7208" y="406572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重疊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37207" y="5601577"/>
            <a:ext cx="84033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要求一個反覆運算內的用戶故事儘量做到沒有內在依賴，保持每一個用戶故事的獨立性。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保持反覆運算之間只有單向依賴。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5608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7210" y="747507"/>
            <a:ext cx="813130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便於溝通</a:t>
            </a:r>
            <a:r>
              <a:rPr lang="zh-CN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Negotiable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一個使用者故事的內容要是可以協商的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，使用者故事不是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合同。一個使用者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故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卡片上只是對使用者故事的一個簡短的描述，不包括太多的細節。具體的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細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在溝通階段產出。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一個使用者故事卡帶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有了太多的細節，實際上限制了和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戶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的溝通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6348" y="3709503"/>
            <a:ext cx="8131303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有價值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Valuable</a:t>
            </a: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個故事必須對客戶具有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價值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無論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是用戶還是購買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讓使用者故事有價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的好方法是讓客戶來寫下它們。一旦一個客戶意識到這是一個使用者故事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不是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一個契約而且可以進行協商的時候，他們將非常樂意寫下故事。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64251" y="32443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4734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28650" y="4349369"/>
            <a:ext cx="7886700" cy="1511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</a:t>
            </a:r>
            <a:b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　　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7267" y="400769"/>
            <a:ext cx="8669465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CN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估算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Estimable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團隊需要去估計一個使用者故事以便確定優先順序，工作量，安排計畫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。讓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者難以估計故事的問題來自：對於領域知識的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種情況下需要更多的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溝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或者故事太大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了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時需要把故事切分成小些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7267" y="2405215"/>
            <a:ext cx="8751285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短小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Small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好的故事在工作量上要儘量短小，最好不要超過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個理想人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天的工作量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至少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確保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的是在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一個反覆運算或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Sprint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中能夠完成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。使用者故事越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大，在安排計畫，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量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估算等方面的</a:t>
            </a:r>
            <a:r>
              <a:rPr lang="zh-CN" altLang="en-US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風險就會越大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b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5999" y="4553254"/>
            <a:ext cx="8742553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可測試</a:t>
            </a:r>
            <a:r>
              <a:rPr lang="zh-CN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Testable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一個使用者故事要是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可以測試的，以便於確認它是可以完成的。如果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一個使用者故事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能夠測試，那麼你就無法知道它什麼時候可以完成。一個不可測試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的使用者故事例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CN" altLang="en-US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軟體應該是易於使用的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8549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5195" y="152763"/>
            <a:ext cx="660284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每個使用者故事都要進行切分，從而讓產出的軟體：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等腰三角形 4"/>
          <p:cNvSpPr/>
          <p:nvPr/>
        </p:nvSpPr>
        <p:spPr>
          <a:xfrm rot="16200000">
            <a:off x="7901483" y="-46789"/>
            <a:ext cx="1195727" cy="1289306"/>
          </a:xfrm>
          <a:prstGeom prst="triangle">
            <a:avLst>
              <a:gd name="adj" fmla="val 99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425803" y="27912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切分使用者故事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5195" y="552873"/>
            <a:ext cx="576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能夠工作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交付價值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能有效地得到用戶的回饋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CN" altLang="en-US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2628" y="2274814"/>
            <a:ext cx="877736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※</a:t>
            </a:r>
            <a:r>
              <a:rPr lang="zh-TW" altLang="en-US" sz="2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zh-CN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根據工作流程的步驟來切分故事</a:t>
            </a:r>
            <a:endParaRPr lang="en-US" altLang="zh-CN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可能是把簡單的首尾迴圈的</a:t>
            </a:r>
            <a:r>
              <a:rPr lang="zh-CN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用例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作為一個故事，然後讓工作流中的其它步驟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作為單獨的故事。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CN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切分故事，讓業務規則中的每種變化都是其自身的故事。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把故事切分為“實現第一個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]”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，然後“實現其它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]”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當實現第一個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[X]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的時候所要付出的努力要比實現之後的所有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所要付出的都大時，就可以應用這種方法。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當面對複雜故事的時候，把故事最簡單的版本切分為單獨的故事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通過故事所</a:t>
            </a:r>
            <a:r>
              <a:rPr lang="zh-CN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操作的資料類型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來切分。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通過找到簡單資料登錄方法和更複雜方法之間的</a:t>
            </a:r>
            <a:r>
              <a:rPr lang="zh-CN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區別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來切分故事。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把對當前故事的性能的考慮「</a:t>
            </a:r>
            <a:r>
              <a:rPr lang="zh-CN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轉移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到一個或多個新故事中。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按照創建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CRUD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來切分故事。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創建一個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spike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故事，從而描述出如何實現特性。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9041" y="1370217"/>
            <a:ext cx="72426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工作流程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CN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根據輸入</a:t>
            </a:r>
            <a:r>
              <a:rPr lang="en-US" altLang="zh-CN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CN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輸出的數據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CN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角色</a:t>
            </a:r>
            <a:r>
              <a:rPr lang="zh-CN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來對其進行切分。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1839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0040" y="886968"/>
            <a:ext cx="8695944" cy="5861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※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zh-CN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如何根據輸入</a:t>
            </a:r>
            <a:r>
              <a:rPr lang="en-US" altLang="zh-CN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CN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輸出的資料來切分故事的細節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CN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你可以為每個輸入頁面創建故事。</a:t>
            </a:r>
          </a:p>
          <a:p>
            <a:pPr lvl="1"/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你可以為輸入頁面每個可用的元素創建故事。</a:t>
            </a:r>
          </a:p>
          <a:p>
            <a:pPr lvl="1"/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你可以創建簡單的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不是很漂亮的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)UI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lvl="1"/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你可以創建一個命令列介面。</a:t>
            </a:r>
          </a:p>
          <a:p>
            <a:pPr marL="0" indent="0">
              <a:buNone/>
            </a:pP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※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zh-CN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根據角色來對其進行切分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CN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切分故事，使得高風險的部分和低風險的部分分離。</a:t>
            </a:r>
          </a:p>
          <a:p>
            <a:pPr lvl="1"/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切分故事，從而使能夠在每個故事上工作的開發者數量最大化。</a:t>
            </a:r>
          </a:p>
          <a:p>
            <a:pPr lvl="1"/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切分故事以有助於</a:t>
            </a:r>
            <a:r>
              <a:rPr lang="zh-CN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3337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08568"/>
            <a:ext cx="7886700" cy="686434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使用者故事的優點好處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71016" y="1138476"/>
            <a:ext cx="7043166" cy="4351338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簡短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便於討論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極易維護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用到時才需要關注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接近客戶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讓專案切割成小的事項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易於了解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容易估算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733288"/>
            <a:ext cx="9144000" cy="1124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zh-TW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敏捷</a:t>
            </a:r>
            <a:r>
              <a:rPr lang="zh-TW" altLang="en-US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</a:t>
            </a:r>
            <a:r>
              <a:rPr lang="zh-TW" altLang="zh-TW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發法</a:t>
            </a:r>
            <a:r>
              <a:rPr lang="zh-TW" altLang="zh-TW" sz="2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有一整套</a:t>
            </a:r>
            <a:r>
              <a:rPr lang="zh-TW" altLang="zh-TW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實踐</a:t>
            </a:r>
            <a:r>
              <a:rPr lang="zh-TW" altLang="en-US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方法，而 </a:t>
            </a:r>
            <a:r>
              <a:rPr lang="en-US" altLang="zh-TW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User Story</a:t>
            </a:r>
            <a:r>
              <a:rPr lang="zh-TW" altLang="en-US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 </a:t>
            </a:r>
            <a:r>
              <a:rPr lang="zh-TW" altLang="zh-TW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是</a:t>
            </a:r>
            <a:r>
              <a:rPr lang="zh-TW" altLang="zh-TW" sz="2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這些實踐中比較具有</a:t>
            </a:r>
            <a:r>
              <a:rPr lang="zh-TW" altLang="zh-TW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啟</a:t>
            </a:r>
            <a:endParaRPr lang="en-US" altLang="zh-TW" sz="2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spcBef>
                <a:spcPts val="600"/>
              </a:spcBef>
            </a:pPr>
            <a:r>
              <a:rPr lang="zh-TW" altLang="zh-TW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發</a:t>
            </a:r>
            <a:r>
              <a:rPr lang="zh-TW" altLang="zh-TW" sz="2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意義的一個主要實踐</a:t>
            </a:r>
            <a:r>
              <a:rPr lang="zh-TW" altLang="zh-TW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，它</a:t>
            </a:r>
            <a:r>
              <a:rPr lang="zh-TW" altLang="zh-TW" sz="2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是承上啟下</a:t>
            </a:r>
            <a:r>
              <a:rPr lang="zh-TW" altLang="zh-TW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的</a:t>
            </a:r>
            <a:r>
              <a:rPr lang="zh-TW" altLang="en-US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一個</a:t>
            </a:r>
            <a:r>
              <a:rPr lang="zh-TW" altLang="zh-TW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重要環</a:t>
            </a:r>
            <a:r>
              <a:rPr lang="zh-TW" altLang="en-US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節。</a:t>
            </a:r>
            <a:endParaRPr lang="zh-TW" altLang="en-US" sz="2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5434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642" y="1795553"/>
            <a:ext cx="5760392" cy="3997007"/>
          </a:xfrm>
        </p:spPr>
      </p:pic>
      <p:sp>
        <p:nvSpPr>
          <p:cNvPr id="6" name="書卷 (垂直) 5"/>
          <p:cNvSpPr/>
          <p:nvPr/>
        </p:nvSpPr>
        <p:spPr>
          <a:xfrm>
            <a:off x="3331631" y="5746564"/>
            <a:ext cx="1150031" cy="385128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Test case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書卷 (垂直) 6"/>
          <p:cNvSpPr/>
          <p:nvPr/>
        </p:nvSpPr>
        <p:spPr>
          <a:xfrm>
            <a:off x="3364691" y="5833133"/>
            <a:ext cx="1150031" cy="385128"/>
          </a:xfrm>
          <a:prstGeom prst="verticalScrol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Test case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968" y="1231343"/>
            <a:ext cx="1257681" cy="9733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 rot="20732722">
            <a:off x="669182" y="2082797"/>
            <a:ext cx="1259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Abstraction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141465" y="36539"/>
            <a:ext cx="53035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/>
              <a:t>3C</a:t>
            </a:r>
            <a:r>
              <a:rPr lang="en-US" altLang="zh-TW" sz="2400" dirty="0" smtClean="0"/>
              <a:t> : Card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Conversation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Confirmation</a:t>
            </a:r>
            <a:endParaRPr lang="zh-TW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7496505" y="2639781"/>
            <a:ext cx="415498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透</a:t>
            </a:r>
            <a:endParaRPr lang="en-US" altLang="zh-TW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過</a:t>
            </a:r>
            <a:endParaRPr lang="en-US" altLang="zh-TW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口</a:t>
            </a:r>
            <a:endParaRPr lang="en-US" altLang="zh-TW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頭</a:t>
            </a:r>
            <a:endParaRPr lang="en-US" altLang="zh-TW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討</a:t>
            </a:r>
            <a:endParaRPr lang="en-US" altLang="zh-TW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論</a:t>
            </a:r>
            <a:endParaRPr lang="en-US" altLang="zh-TW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</a:t>
            </a:r>
            <a:endParaRPr lang="en-US" altLang="zh-TW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讓</a:t>
            </a:r>
            <a:endParaRPr lang="en-US" altLang="zh-TW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工</a:t>
            </a:r>
            <a:endParaRPr lang="en-US" altLang="zh-TW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程</a:t>
            </a:r>
            <a:endParaRPr lang="en-US" altLang="zh-TW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師</a:t>
            </a:r>
            <a:endParaRPr lang="en-US" altLang="zh-TW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知</a:t>
            </a:r>
            <a:endParaRPr lang="en-US" altLang="zh-TW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道</a:t>
            </a:r>
            <a:endParaRPr lang="en-US" altLang="zh-TW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55474" y="2629065"/>
            <a:ext cx="415498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在</a:t>
            </a:r>
            <a:endParaRPr lang="en-US" altLang="zh-TW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進</a:t>
            </a:r>
            <a:endParaRPr lang="en-US" altLang="zh-TW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行</a:t>
            </a:r>
            <a:endParaRPr lang="en-US" altLang="zh-TW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開</a:t>
            </a:r>
            <a:endParaRPr lang="en-US" altLang="zh-TW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發</a:t>
            </a:r>
            <a:endParaRPr lang="en-US" altLang="zh-TW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作</a:t>
            </a:r>
            <a:endParaRPr lang="en-US" altLang="zh-TW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業</a:t>
            </a:r>
            <a:endParaRPr lang="en-US" altLang="zh-TW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時</a:t>
            </a:r>
            <a:endParaRPr lang="en-US" altLang="zh-TW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</a:t>
            </a:r>
            <a:endParaRPr lang="en-US" altLang="zh-TW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214443" y="2639781"/>
            <a:ext cx="415498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還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需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要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 smtClean="0"/>
              <a:t>哪</a:t>
            </a:r>
            <a:endParaRPr lang="en-US" altLang="zh-TW" dirty="0"/>
          </a:p>
          <a:p>
            <a:r>
              <a:rPr lang="zh-TW" altLang="en-US" dirty="0"/>
              <a:t>些</a:t>
            </a:r>
            <a:endParaRPr lang="en-US" altLang="zh-TW" dirty="0"/>
          </a:p>
          <a:p>
            <a:r>
              <a:rPr lang="zh-TW" altLang="en-US" dirty="0"/>
              <a:t>文</a:t>
            </a:r>
            <a:endParaRPr lang="en-US" altLang="zh-TW" dirty="0"/>
          </a:p>
          <a:p>
            <a:r>
              <a:rPr lang="zh-TW" altLang="en-US" dirty="0" smtClean="0"/>
              <a:t>件</a:t>
            </a:r>
            <a:endParaRPr lang="en-US" altLang="zh-TW" dirty="0" smtClean="0"/>
          </a:p>
          <a:p>
            <a:r>
              <a:rPr lang="zh-TW" altLang="en-US" dirty="0" smtClean="0"/>
              <a:t>作</a:t>
            </a:r>
            <a:endParaRPr lang="en-US" altLang="zh-TW" dirty="0" smtClean="0"/>
          </a:p>
          <a:p>
            <a:r>
              <a:rPr lang="zh-TW" altLang="en-US" dirty="0"/>
              <a:t>補</a:t>
            </a:r>
            <a:endParaRPr lang="en-US" altLang="zh-TW" dirty="0"/>
          </a:p>
          <a:p>
            <a:r>
              <a:rPr lang="zh-TW" altLang="en-US" dirty="0"/>
              <a:t>充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。</a:t>
            </a:r>
            <a:endParaRPr lang="en-US" altLang="zh-TW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6" name="左大括弧 15"/>
          <p:cNvSpPr/>
          <p:nvPr/>
        </p:nvSpPr>
        <p:spPr>
          <a:xfrm rot="5400000">
            <a:off x="7907464" y="1882725"/>
            <a:ext cx="294561" cy="1219555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447564" y="740993"/>
            <a:ext cx="1277444" cy="370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口頭討論</a:t>
            </a:r>
            <a:endParaRPr lang="en-US" altLang="zh-TW" dirty="0">
              <a:solidFill>
                <a:srgbClr val="C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4207" y="481603"/>
            <a:ext cx="1630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寫在小卡片上</a:t>
            </a:r>
            <a:endParaRPr lang="en-US" altLang="zh-TW" dirty="0">
              <a:solidFill>
                <a:srgbClr val="C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79778" y="5720483"/>
            <a:ext cx="20587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單元測試</a:t>
            </a:r>
            <a:endParaRPr lang="en-US" altLang="zh-TW" sz="1600" dirty="0" smtClean="0">
              <a:solidFill>
                <a:srgbClr val="C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故事驗收</a:t>
            </a:r>
            <a:r>
              <a:rPr lang="zh-TW" altLang="en-US" sz="1600" dirty="0" smtClean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測試</a:t>
            </a:r>
            <a:endParaRPr lang="en-US" altLang="zh-TW" sz="1600" dirty="0">
              <a:solidFill>
                <a:srgbClr val="C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28643">
            <a:off x="350411" y="1155067"/>
            <a:ext cx="1568396" cy="87935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234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6938" y="0"/>
            <a:ext cx="7886700" cy="997330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使用者故事成為工作的標的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21" y="1133856"/>
            <a:ext cx="6520823" cy="4284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1260721" y="6033254"/>
            <a:ext cx="6328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※</a:t>
            </a:r>
            <a:r>
              <a:rPr lang="zh-TW" altLang="en-US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 使用者故事十分簡短，一般在</a:t>
            </a:r>
            <a:r>
              <a:rPr lang="en-US" altLang="zh-TW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50</a:t>
            </a:r>
            <a:r>
              <a:rPr lang="zh-TW" altLang="en-US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字以內，請問細節在哪裡</a:t>
            </a:r>
            <a:r>
              <a:rPr lang="en-US" altLang="zh-TW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501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900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405001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一、何謂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使用者故事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0" indent="0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常犯的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錯誤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marL="0" indent="0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三、有哪些原則可以遵循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0" indent="0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四、如何切分使用者故事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0" indent="0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五、如何交付需求給開發團隊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21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628650" y="3649191"/>
            <a:ext cx="7701534" cy="12792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116202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使用者故事 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 Story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316737"/>
            <a:ext cx="7886700" cy="1676527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使用這個服務的人（角色）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這個人要用這個服務完成什麼事（描述）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為什麼這個使用者需要這個服務（目標）</a:t>
            </a: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9816" y="3796613"/>
            <a:ext cx="7120988" cy="533544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</a:bodyPr>
          <a:lstStyle/>
          <a:p>
            <a:pPr algn="ctr"/>
            <a:r>
              <a:rPr lang="en-US" altLang="zh-TW" sz="2667" b="1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 a</a:t>
            </a:r>
            <a:r>
              <a:rPr lang="en-US" altLang="zh-TW" sz="2667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TW" sz="2667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&lt;role</a:t>
            </a:r>
            <a:r>
              <a:rPr lang="en-US" altLang="zh-TW" sz="2667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 </a:t>
            </a:r>
            <a:r>
              <a:rPr lang="en-US" altLang="zh-TW" sz="2667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en-US" altLang="zh-TW" sz="2667" b="1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 </a:t>
            </a:r>
            <a:r>
              <a:rPr lang="en-US" altLang="zh-TW" sz="2667" b="1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want </a:t>
            </a:r>
            <a:r>
              <a:rPr lang="en-US" altLang="zh-TW" sz="2667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TW" sz="2667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&lt;desire&gt; </a:t>
            </a:r>
            <a:r>
              <a:rPr lang="en-US" altLang="zh-TW" sz="2667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TW" sz="2667" b="1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 </a:t>
            </a:r>
            <a:r>
              <a:rPr lang="en-US" altLang="zh-TW" sz="2667" b="1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that </a:t>
            </a:r>
            <a:r>
              <a:rPr lang="en-US" altLang="zh-TW" sz="2667" b="1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</a:t>
            </a:r>
            <a:r>
              <a:rPr lang="en-US" altLang="zh-TW" sz="2667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</a:t>
            </a:r>
            <a:r>
              <a:rPr lang="en-US" altLang="zh-TW" sz="2667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benefit&gt;.</a:t>
            </a:r>
            <a:endParaRPr lang="zh-TW" altLang="en-US" sz="2667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2948" y="4330157"/>
            <a:ext cx="61904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身</a:t>
            </a:r>
            <a:r>
              <a:rPr lang="zh-TW" altLang="en-US" sz="2000" b="1" spc="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，</a:t>
            </a:r>
            <a:r>
              <a:rPr lang="zh-TW" altLang="en-US" sz="2000" b="1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我希望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zh-TW" altLang="en-US" sz="2000" b="1" spc="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從此以後</a:t>
            </a:r>
            <a:endParaRPr lang="zh-TW" altLang="en-US" sz="2000" b="1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37220" y="4863701"/>
            <a:ext cx="1497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en-US" altLang="zh-TW" sz="2400" b="1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Because</a:t>
            </a:r>
            <a:r>
              <a:rPr lang="en-US" altLang="zh-TW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en-US" altLang="zh-TW" sz="2400" b="1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501705" y="6479025"/>
            <a:ext cx="883431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3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</a:t>
            </a:r>
            <a:r>
              <a:rPr lang="zh-CN" altLang="en-US" sz="13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CN" altLang="en-US" sz="13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網站管理員</a:t>
            </a:r>
            <a:r>
              <a:rPr lang="en-US" altLang="zh-CN" sz="1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3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</a:t>
            </a:r>
            <a:r>
              <a:rPr lang="zh-TW" altLang="en-US" sz="13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希望</a:t>
            </a:r>
            <a:r>
              <a:rPr lang="zh-CN" altLang="en-US" sz="1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統計</a:t>
            </a:r>
            <a:r>
              <a:rPr lang="zh-CN" altLang="en-US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每天有多少人訪問了我的</a:t>
            </a:r>
            <a:r>
              <a:rPr lang="zh-CN" altLang="en-US" sz="1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r>
              <a:rPr lang="zh-CN" altLang="en-US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3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以便於</a:t>
            </a:r>
            <a:r>
              <a:rPr lang="zh-CN" altLang="en-US" sz="1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</a:t>
            </a:r>
            <a:r>
              <a:rPr lang="zh-CN" altLang="en-US" sz="1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</a:t>
            </a:r>
            <a:r>
              <a:rPr lang="zh-CN" altLang="en-US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的贊助商</a:t>
            </a:r>
            <a:r>
              <a:rPr lang="zh-CN" altLang="en-US" sz="1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瞭解網站</a:t>
            </a:r>
            <a:r>
              <a:rPr lang="zh-CN" altLang="en-US" sz="1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會給他們帶來什麼收益</a:t>
            </a:r>
            <a:r>
              <a:rPr lang="zh-CN" altLang="en-US" sz="1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1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300" dirty="0"/>
          </a:p>
        </p:txBody>
      </p:sp>
      <p:sp>
        <p:nvSpPr>
          <p:cNvPr id="9" name="等腰三角形 8"/>
          <p:cNvSpPr/>
          <p:nvPr/>
        </p:nvSpPr>
        <p:spPr>
          <a:xfrm rot="16200000">
            <a:off x="7901483" y="-46789"/>
            <a:ext cx="1195727" cy="1289306"/>
          </a:xfrm>
          <a:prstGeom prst="triangle">
            <a:avLst>
              <a:gd name="adj" fmla="val 99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275253" y="291478"/>
            <a:ext cx="2026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何謂使用者故事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672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9032" y="352411"/>
            <a:ext cx="7886700" cy="1088770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撰寫使用者故事常犯的錯誤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35558" y="1914436"/>
            <a:ext cx="747979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未細分使用者</a:t>
            </a:r>
          </a:p>
          <a:p>
            <a:pPr>
              <a:spcBef>
                <a:spcPts val="1200"/>
              </a:spcBef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未由客戶的角度出發</a:t>
            </a:r>
          </a:p>
          <a:p>
            <a:pPr>
              <a:spcBef>
                <a:spcPts val="1200"/>
              </a:spcBef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沒有具體的商業價值</a:t>
            </a:r>
          </a:p>
          <a:p>
            <a:pPr>
              <a:spcBef>
                <a:spcPts val="1200"/>
              </a:spcBef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4. 缺驗收條件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</a:pP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5. 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過於分散的需求描述，顯得淩亂。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等腰三角形 4"/>
          <p:cNvSpPr/>
          <p:nvPr/>
        </p:nvSpPr>
        <p:spPr>
          <a:xfrm rot="16200000">
            <a:off x="7901483" y="-46789"/>
            <a:ext cx="1195727" cy="1289306"/>
          </a:xfrm>
          <a:prstGeom prst="triangle">
            <a:avLst>
              <a:gd name="adj" fmla="val 99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747464" y="228532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常犯的錯誤 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733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16200000">
            <a:off x="7901483" y="-46789"/>
            <a:ext cx="1195727" cy="1289306"/>
          </a:xfrm>
          <a:prstGeom prst="triangle">
            <a:avLst>
              <a:gd name="adj" fmla="val 99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771235" y="258248"/>
            <a:ext cx="2372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有哪些原則可以遵循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763884" y="813483"/>
            <a:ext cx="7886700" cy="631570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使用者故事 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Invest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原則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59721" y="2747880"/>
            <a:ext cx="6726855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CN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dependent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zh-CN" altLang="en-US" sz="3200" dirty="0" smtClean="0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獨立的</a:t>
            </a:r>
            <a:endParaRPr lang="zh-CN" altLang="en-US" sz="3200" dirty="0">
              <a:solidFill>
                <a:srgbClr val="0066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CN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egotiable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zh-CN" altLang="en-US" sz="3200" dirty="0" smtClean="0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便於溝通的</a:t>
            </a:r>
            <a:r>
              <a:rPr lang="zh-CN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</a:p>
          <a:p>
            <a:pPr>
              <a:spcBef>
                <a:spcPts val="600"/>
              </a:spcBef>
            </a:pPr>
            <a:r>
              <a:rPr lang="en-US" altLang="zh-CN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en-US" altLang="zh-CN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aluable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Vertical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CN" altLang="en-US" sz="3200" dirty="0" smtClean="0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有價值的</a:t>
            </a:r>
            <a:r>
              <a:rPr lang="zh-TW" altLang="en-US" sz="3200" dirty="0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CN" altLang="en-US" sz="3200" dirty="0">
              <a:solidFill>
                <a:srgbClr val="0066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en-US" altLang="zh-CN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stimable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zh-CN" altLang="en-US" sz="3200" dirty="0" smtClean="0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可估計的</a:t>
            </a:r>
            <a:endParaRPr lang="zh-CN" altLang="en-US" sz="3200" dirty="0">
              <a:solidFill>
                <a:srgbClr val="0066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CN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mall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</a:t>
            </a:r>
            <a:r>
              <a:rPr lang="zh-CN" altLang="en-US" sz="3200" dirty="0" smtClean="0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短小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CN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CN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estable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  <a:r>
              <a:rPr lang="zh-CN" altLang="en-US" sz="3200" dirty="0" smtClean="0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可測試的</a:t>
            </a:r>
            <a:endParaRPr lang="zh-CN" altLang="en-US" sz="3200" dirty="0">
              <a:solidFill>
                <a:srgbClr val="0066CC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40644" y="1637410"/>
            <a:ext cx="6588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Bill Wake 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談到什麼是好的使用者故事應該具有的特性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(2003)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3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59" y="952147"/>
            <a:ext cx="6913219" cy="474456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06060" y="6027003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身為國泰純卡友申請者，我希望可以選擇信用卡和</a:t>
            </a:r>
            <a:r>
              <a:rPr lang="en-US" altLang="zh-TW" sz="16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OTP</a:t>
            </a:r>
            <a:r>
              <a:rPr lang="zh-TW" altLang="en-US" sz="16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驗證，以利我開立第</a:t>
            </a:r>
            <a:r>
              <a:rPr lang="en-US" altLang="zh-TW" sz="16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sz="16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類數位元存款帳戶。</a:t>
            </a:r>
            <a:endParaRPr lang="en-US" altLang="zh-TW" sz="16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6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身為國泰純卡友申請者，我希望可以選擇自然人憑證驗證，以利我開立第</a:t>
            </a:r>
            <a:r>
              <a:rPr lang="en-US" altLang="zh-TW" sz="16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16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類數位元存款帳戶。</a:t>
            </a:r>
            <a:endParaRPr lang="zh-TW" altLang="en-US" sz="16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等腰三角形 9"/>
          <p:cNvSpPr/>
          <p:nvPr/>
        </p:nvSpPr>
        <p:spPr>
          <a:xfrm rot="16200000">
            <a:off x="7901483" y="-46789"/>
            <a:ext cx="1195727" cy="1289306"/>
          </a:xfrm>
          <a:prstGeom prst="triangle">
            <a:avLst>
              <a:gd name="adj" fmla="val 99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120932" y="272737"/>
            <a:ext cx="877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spc="300" dirty="0" smtClean="0">
                <a:latin typeface="微軟正黑體" pitchFamily="34" charset="-120"/>
                <a:ea typeface="微軟正黑體" pitchFamily="34" charset="-120"/>
              </a:rPr>
              <a:t>範例</a:t>
            </a:r>
            <a:endParaRPr lang="zh-TW" altLang="en-US" sz="2400" spc="300" dirty="0"/>
          </a:p>
        </p:txBody>
      </p:sp>
      <p:sp>
        <p:nvSpPr>
          <p:cNvPr id="11" name="矩形 10"/>
          <p:cNvSpPr/>
          <p:nvPr/>
        </p:nvSpPr>
        <p:spPr>
          <a:xfrm>
            <a:off x="8490931" y="1399396"/>
            <a:ext cx="415498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造</a:t>
            </a:r>
            <a:endParaRPr lang="en-US" altLang="zh-TW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成</a:t>
            </a:r>
            <a:endParaRPr lang="en-US" altLang="zh-TW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許</a:t>
            </a:r>
            <a:endParaRPr lang="en-US" altLang="zh-TW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多</a:t>
            </a:r>
            <a:endParaRPr lang="en-US" altLang="zh-TW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猜</a:t>
            </a:r>
            <a:endParaRPr lang="en-US" altLang="zh-TW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測</a:t>
            </a:r>
            <a:endParaRPr lang="en-US" altLang="zh-TW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endParaRPr lang="en-US" altLang="zh-TW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en-US" altLang="zh-TW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endParaRPr lang="en-US" altLang="zh-TW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者</a:t>
            </a:r>
            <a:endParaRPr lang="en-US" altLang="zh-TW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故</a:t>
            </a:r>
            <a:endParaRPr lang="en-US" altLang="zh-TW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zh-TW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?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2" name="向上箭號 11"/>
          <p:cNvSpPr/>
          <p:nvPr/>
        </p:nvSpPr>
        <p:spPr>
          <a:xfrm>
            <a:off x="8545574" y="1007139"/>
            <a:ext cx="306212" cy="295691"/>
          </a:xfrm>
          <a:prstGeom prst="upArrow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73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835" y="859646"/>
            <a:ext cx="5991985" cy="411231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06060" y="6027003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身為國泰純卡友申請者，我希望可以選擇信用卡和</a:t>
            </a:r>
            <a:r>
              <a:rPr lang="en-US" altLang="zh-TW" sz="16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OTP</a:t>
            </a:r>
            <a:r>
              <a:rPr lang="zh-TW" altLang="en-US" sz="16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驗證，以利我開立第</a:t>
            </a:r>
            <a:r>
              <a:rPr lang="en-US" altLang="zh-TW" sz="16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sz="16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類數位元存款帳戶。</a:t>
            </a:r>
            <a:endParaRPr lang="en-US" altLang="zh-TW" sz="16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6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身為國泰純卡友申請者，我希望可以選擇自然人憑證驗證，以利我開立第</a:t>
            </a:r>
            <a:r>
              <a:rPr lang="en-US" altLang="zh-TW" sz="16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16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類數位元存款帳戶。</a:t>
            </a:r>
            <a:endParaRPr lang="zh-TW" altLang="en-US" sz="16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2416" y="213307"/>
            <a:ext cx="3223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Step 4-4 </a:t>
            </a:r>
            <a:r>
              <a:rPr lang="zh-TW" altLang="en-US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要求使用者輸入卡號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0340" y="5563119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相關的使用者故事</a:t>
            </a:r>
            <a:r>
              <a: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00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503</TotalTime>
  <Words>1415</Words>
  <Application>Microsoft Office PowerPoint</Application>
  <PresentationFormat>如螢幕大小 (4:3)</PresentationFormat>
  <Paragraphs>171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Microsoft JhengHei UI</vt:lpstr>
      <vt:lpstr>微軟正黑體</vt:lpstr>
      <vt:lpstr>微軟正黑體 Light</vt:lpstr>
      <vt:lpstr>新細明體</vt:lpstr>
      <vt:lpstr>Arial</vt:lpstr>
      <vt:lpstr>Calibri</vt:lpstr>
      <vt:lpstr>Calibri Light</vt:lpstr>
      <vt:lpstr>Office 佈景主題</vt:lpstr>
      <vt:lpstr>如何寫使用者故事</vt:lpstr>
      <vt:lpstr>PowerPoint 簡報</vt:lpstr>
      <vt:lpstr>使用者故事成為工作的標的</vt:lpstr>
      <vt:lpstr>Agenda</vt:lpstr>
      <vt:lpstr>使用者故事 User Story</vt:lpstr>
      <vt:lpstr>撰寫使用者故事常犯的錯誤:</vt:lpstr>
      <vt:lpstr>使用者故事 Invest 原則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     使用者故事的優點好處: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李智樺ruddyl.lee</dc:creator>
  <cp:lastModifiedBy>李智樺ruddyl.lee</cp:lastModifiedBy>
  <cp:revision>36</cp:revision>
  <dcterms:created xsi:type="dcterms:W3CDTF">2016-03-07T06:05:11Z</dcterms:created>
  <dcterms:modified xsi:type="dcterms:W3CDTF">2016-03-08T08:32:06Z</dcterms:modified>
</cp:coreProperties>
</file>